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8D6488-3877-4C02-BF19-FDA2BF1BB9A3}" type="doc">
      <dgm:prSet loTypeId="urn:microsoft.com/office/officeart/2005/8/layout/cycle2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C21136-6010-45B0-97A1-374A7C56B160}">
      <dgm:prSet phldrT="[Text]"/>
      <dgm:spPr/>
      <dgm:t>
        <a:bodyPr/>
        <a:lstStyle/>
        <a:p>
          <a:r>
            <a:rPr lang="en-US" dirty="0" smtClean="0"/>
            <a:t>Data </a:t>
          </a:r>
          <a:endParaRPr lang="en-US" dirty="0"/>
        </a:p>
      </dgm:t>
    </dgm:pt>
    <dgm:pt modelId="{95D82618-43D4-42FE-9D52-AC6DC710B4B7}" type="parTrans" cxnId="{E515377A-8960-4559-B4F8-7CC48956F743}">
      <dgm:prSet/>
      <dgm:spPr/>
      <dgm:t>
        <a:bodyPr/>
        <a:lstStyle/>
        <a:p>
          <a:endParaRPr lang="en-US"/>
        </a:p>
      </dgm:t>
    </dgm:pt>
    <dgm:pt modelId="{81E51F0F-FF2F-45AA-86C8-2C6502A4A7B3}" type="sibTrans" cxnId="{E515377A-8960-4559-B4F8-7CC48956F743}">
      <dgm:prSet/>
      <dgm:spPr/>
      <dgm:t>
        <a:bodyPr/>
        <a:lstStyle/>
        <a:p>
          <a:endParaRPr lang="en-US"/>
        </a:p>
      </dgm:t>
    </dgm:pt>
    <dgm:pt modelId="{4962D246-3144-431B-8879-19C97AA02ABD}">
      <dgm:prSet phldrT="[Text]"/>
      <dgm:spPr/>
      <dgm:t>
        <a:bodyPr/>
        <a:lstStyle/>
        <a:p>
          <a:r>
            <a:rPr lang="en-US" dirty="0" err="1" smtClean="0"/>
            <a:t>Informasi</a:t>
          </a:r>
          <a:r>
            <a:rPr lang="en-US" dirty="0" smtClean="0"/>
            <a:t> </a:t>
          </a:r>
          <a:endParaRPr lang="en-US" dirty="0"/>
        </a:p>
      </dgm:t>
    </dgm:pt>
    <dgm:pt modelId="{198D2A04-502C-4369-B9B2-063A208E9F42}" type="parTrans" cxnId="{5D416BFB-4BA0-4A14-B7C2-546293641099}">
      <dgm:prSet/>
      <dgm:spPr/>
      <dgm:t>
        <a:bodyPr/>
        <a:lstStyle/>
        <a:p>
          <a:endParaRPr lang="en-US"/>
        </a:p>
      </dgm:t>
    </dgm:pt>
    <dgm:pt modelId="{50E8D0F3-A4DC-48C0-BE7B-BC41046C14C6}" type="sibTrans" cxnId="{5D416BFB-4BA0-4A14-B7C2-546293641099}">
      <dgm:prSet/>
      <dgm:spPr/>
      <dgm:t>
        <a:bodyPr/>
        <a:lstStyle/>
        <a:p>
          <a:endParaRPr lang="en-US"/>
        </a:p>
      </dgm:t>
    </dgm:pt>
    <dgm:pt modelId="{9FEB39BD-6983-47FD-9E5B-CDABE426D38A}">
      <dgm:prSet phldrT="[Text]"/>
      <dgm:spPr/>
      <dgm:t>
        <a:bodyPr/>
        <a:lstStyle/>
        <a:p>
          <a:r>
            <a:rPr lang="en-US" dirty="0" err="1" smtClean="0"/>
            <a:t>Keputusan</a:t>
          </a:r>
          <a:r>
            <a:rPr lang="en-US" dirty="0" smtClean="0"/>
            <a:t> </a:t>
          </a:r>
          <a:endParaRPr lang="en-US" dirty="0"/>
        </a:p>
      </dgm:t>
    </dgm:pt>
    <dgm:pt modelId="{666D5B4D-ACAF-4525-A0A1-557599DA3C9F}" type="parTrans" cxnId="{64806361-831C-459E-814C-52200794F9D5}">
      <dgm:prSet/>
      <dgm:spPr/>
      <dgm:t>
        <a:bodyPr/>
        <a:lstStyle/>
        <a:p>
          <a:endParaRPr lang="en-US"/>
        </a:p>
      </dgm:t>
    </dgm:pt>
    <dgm:pt modelId="{2FEE363A-7003-44B6-8C01-6DAEE02877FB}" type="sibTrans" cxnId="{64806361-831C-459E-814C-52200794F9D5}">
      <dgm:prSet/>
      <dgm:spPr>
        <a:noFill/>
      </dgm:spPr>
      <dgm:t>
        <a:bodyPr/>
        <a:lstStyle/>
        <a:p>
          <a:endParaRPr lang="en-US"/>
        </a:p>
      </dgm:t>
    </dgm:pt>
    <dgm:pt modelId="{F09D142D-BBA5-47CB-9FF2-61279AD8E09B}">
      <dgm:prSet phldrT="[Text]"/>
      <dgm:spPr/>
      <dgm:t>
        <a:bodyPr/>
        <a:lstStyle/>
        <a:p>
          <a:r>
            <a:rPr lang="en-US" dirty="0" err="1" smtClean="0"/>
            <a:t>Fakta</a:t>
          </a:r>
          <a:r>
            <a:rPr lang="en-US" dirty="0" smtClean="0"/>
            <a:t> </a:t>
          </a:r>
          <a:endParaRPr lang="en-US" dirty="0"/>
        </a:p>
      </dgm:t>
    </dgm:pt>
    <dgm:pt modelId="{DE834BC6-1DDA-45B1-B7D1-81396862D1CF}" type="parTrans" cxnId="{AE0AA770-90F8-4D83-A48D-83842B262515}">
      <dgm:prSet/>
      <dgm:spPr/>
      <dgm:t>
        <a:bodyPr/>
        <a:lstStyle/>
        <a:p>
          <a:endParaRPr lang="en-US"/>
        </a:p>
      </dgm:t>
    </dgm:pt>
    <dgm:pt modelId="{20E80E4A-D018-4E83-9C0F-5553E1F46804}" type="sibTrans" cxnId="{AE0AA770-90F8-4D83-A48D-83842B262515}">
      <dgm:prSet/>
      <dgm:spPr/>
      <dgm:t>
        <a:bodyPr/>
        <a:lstStyle/>
        <a:p>
          <a:endParaRPr lang="en-US"/>
        </a:p>
      </dgm:t>
    </dgm:pt>
    <dgm:pt modelId="{09E67564-2A12-4E7A-86B0-525FFE15296E}" type="pres">
      <dgm:prSet presAssocID="{938D6488-3877-4C02-BF19-FDA2BF1BB9A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A6DB96-BBF9-449C-A91E-9213BA65100C}" type="pres">
      <dgm:prSet presAssocID="{11C21136-6010-45B0-97A1-374A7C56B16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9B4D28-EF60-4B4B-89D3-85C8A8AE7076}" type="pres">
      <dgm:prSet presAssocID="{81E51F0F-FF2F-45AA-86C8-2C6502A4A7B3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F0297BE-8CBA-4DAC-A47B-2D864A2E7044}" type="pres">
      <dgm:prSet presAssocID="{81E51F0F-FF2F-45AA-86C8-2C6502A4A7B3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96615E6-9FF8-456B-8FDB-1F97C647F9DB}" type="pres">
      <dgm:prSet presAssocID="{4962D246-3144-431B-8879-19C97AA02AB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0038A-8FEF-4089-A67B-37BFC11981AE}" type="pres">
      <dgm:prSet presAssocID="{50E8D0F3-A4DC-48C0-BE7B-BC41046C14C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8B0DA107-CA3B-42CE-AED5-04A5E755F50D}" type="pres">
      <dgm:prSet presAssocID="{50E8D0F3-A4DC-48C0-BE7B-BC41046C14C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AB7EB53-2A01-4639-9E30-6E9F0AF09F20}" type="pres">
      <dgm:prSet presAssocID="{9FEB39BD-6983-47FD-9E5B-CDABE426D38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CE720-A6DD-4587-8F63-16C992299482}" type="pres">
      <dgm:prSet presAssocID="{2FEE363A-7003-44B6-8C01-6DAEE02877FB}" presName="sibTrans" presStyleLbl="sibTrans2D1" presStyleIdx="2" presStyleCnt="4" custScaleX="57088"/>
      <dgm:spPr/>
      <dgm:t>
        <a:bodyPr/>
        <a:lstStyle/>
        <a:p>
          <a:endParaRPr lang="en-US"/>
        </a:p>
      </dgm:t>
    </dgm:pt>
    <dgm:pt modelId="{5654A1E9-38AC-42D8-AEBE-3F35D514A873}" type="pres">
      <dgm:prSet presAssocID="{2FEE363A-7003-44B6-8C01-6DAEE02877FB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87A416F-E64B-43F4-8E36-B085260D2FCB}" type="pres">
      <dgm:prSet presAssocID="{F09D142D-BBA5-47CB-9FF2-61279AD8E09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B5FD8B-69AC-4B7B-B4B2-2C5833C2D621}" type="pres">
      <dgm:prSet presAssocID="{20E80E4A-D018-4E83-9C0F-5553E1F46804}" presName="sibTrans" presStyleLbl="sibTrans2D1" presStyleIdx="3" presStyleCnt="4"/>
      <dgm:spPr/>
      <dgm:t>
        <a:bodyPr/>
        <a:lstStyle/>
        <a:p>
          <a:endParaRPr lang="en-US"/>
        </a:p>
      </dgm:t>
    </dgm:pt>
    <dgm:pt modelId="{6FDF09EE-D0A7-4FBC-929C-D461C98C19D1}" type="pres">
      <dgm:prSet presAssocID="{20E80E4A-D018-4E83-9C0F-5553E1F46804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52E878E7-5991-4AF6-8AFF-214EF525F72E}" type="presOf" srcId="{938D6488-3877-4C02-BF19-FDA2BF1BB9A3}" destId="{09E67564-2A12-4E7A-86B0-525FFE15296E}" srcOrd="0" destOrd="0" presId="urn:microsoft.com/office/officeart/2005/8/layout/cycle2"/>
    <dgm:cxn modelId="{E8C5E0BE-DA9C-44CC-9A42-D7CFF5DBEA45}" type="presOf" srcId="{9FEB39BD-6983-47FD-9E5B-CDABE426D38A}" destId="{9AB7EB53-2A01-4639-9E30-6E9F0AF09F20}" srcOrd="0" destOrd="0" presId="urn:microsoft.com/office/officeart/2005/8/layout/cycle2"/>
    <dgm:cxn modelId="{47FEAFFF-2086-4E63-A950-3515FFFBD336}" type="presOf" srcId="{81E51F0F-FF2F-45AA-86C8-2C6502A4A7B3}" destId="{EF0297BE-8CBA-4DAC-A47B-2D864A2E7044}" srcOrd="1" destOrd="0" presId="urn:microsoft.com/office/officeart/2005/8/layout/cycle2"/>
    <dgm:cxn modelId="{E2CF700A-F50F-4226-A37C-10F2A95F22AE}" type="presOf" srcId="{20E80E4A-D018-4E83-9C0F-5553E1F46804}" destId="{5FB5FD8B-69AC-4B7B-B4B2-2C5833C2D621}" srcOrd="0" destOrd="0" presId="urn:microsoft.com/office/officeart/2005/8/layout/cycle2"/>
    <dgm:cxn modelId="{87EE535A-A275-4E7C-901E-122A05FEC7D6}" type="presOf" srcId="{50E8D0F3-A4DC-48C0-BE7B-BC41046C14C6}" destId="{8B0DA107-CA3B-42CE-AED5-04A5E755F50D}" srcOrd="1" destOrd="0" presId="urn:microsoft.com/office/officeart/2005/8/layout/cycle2"/>
    <dgm:cxn modelId="{B0E3982B-5421-428A-997A-394ACCEB1A56}" type="presOf" srcId="{2FEE363A-7003-44B6-8C01-6DAEE02877FB}" destId="{758CE720-A6DD-4587-8F63-16C992299482}" srcOrd="0" destOrd="0" presId="urn:microsoft.com/office/officeart/2005/8/layout/cycle2"/>
    <dgm:cxn modelId="{596D8802-244F-445E-A4BF-AEA663C475D3}" type="presOf" srcId="{4962D246-3144-431B-8879-19C97AA02ABD}" destId="{E96615E6-9FF8-456B-8FDB-1F97C647F9DB}" srcOrd="0" destOrd="0" presId="urn:microsoft.com/office/officeart/2005/8/layout/cycle2"/>
    <dgm:cxn modelId="{D8141115-63D1-4110-A184-B0F7EB77CD9D}" type="presOf" srcId="{F09D142D-BBA5-47CB-9FF2-61279AD8E09B}" destId="{287A416F-E64B-43F4-8E36-B085260D2FCB}" srcOrd="0" destOrd="0" presId="urn:microsoft.com/office/officeart/2005/8/layout/cycle2"/>
    <dgm:cxn modelId="{AE0AA770-90F8-4D83-A48D-83842B262515}" srcId="{938D6488-3877-4C02-BF19-FDA2BF1BB9A3}" destId="{F09D142D-BBA5-47CB-9FF2-61279AD8E09B}" srcOrd="3" destOrd="0" parTransId="{DE834BC6-1DDA-45B1-B7D1-81396862D1CF}" sibTransId="{20E80E4A-D018-4E83-9C0F-5553E1F46804}"/>
    <dgm:cxn modelId="{5D416BFB-4BA0-4A14-B7C2-546293641099}" srcId="{938D6488-3877-4C02-BF19-FDA2BF1BB9A3}" destId="{4962D246-3144-431B-8879-19C97AA02ABD}" srcOrd="1" destOrd="0" parTransId="{198D2A04-502C-4369-B9B2-063A208E9F42}" sibTransId="{50E8D0F3-A4DC-48C0-BE7B-BC41046C14C6}"/>
    <dgm:cxn modelId="{BB1C485C-6C48-4E7D-AEB7-F8EA3614DAE5}" type="presOf" srcId="{11C21136-6010-45B0-97A1-374A7C56B160}" destId="{FCA6DB96-BBF9-449C-A91E-9213BA65100C}" srcOrd="0" destOrd="0" presId="urn:microsoft.com/office/officeart/2005/8/layout/cycle2"/>
    <dgm:cxn modelId="{E515377A-8960-4559-B4F8-7CC48956F743}" srcId="{938D6488-3877-4C02-BF19-FDA2BF1BB9A3}" destId="{11C21136-6010-45B0-97A1-374A7C56B160}" srcOrd="0" destOrd="0" parTransId="{95D82618-43D4-42FE-9D52-AC6DC710B4B7}" sibTransId="{81E51F0F-FF2F-45AA-86C8-2C6502A4A7B3}"/>
    <dgm:cxn modelId="{154EEA37-32DD-45ED-B7AF-EF414F015B5E}" type="presOf" srcId="{20E80E4A-D018-4E83-9C0F-5553E1F46804}" destId="{6FDF09EE-D0A7-4FBC-929C-D461C98C19D1}" srcOrd="1" destOrd="0" presId="urn:microsoft.com/office/officeart/2005/8/layout/cycle2"/>
    <dgm:cxn modelId="{4A802B9B-4FD7-4585-B1D8-1D7326CF1517}" type="presOf" srcId="{50E8D0F3-A4DC-48C0-BE7B-BC41046C14C6}" destId="{3C00038A-8FEF-4089-A67B-37BFC11981AE}" srcOrd="0" destOrd="0" presId="urn:microsoft.com/office/officeart/2005/8/layout/cycle2"/>
    <dgm:cxn modelId="{9A43374D-EC3C-46A5-A507-F93F7CD64729}" type="presOf" srcId="{2FEE363A-7003-44B6-8C01-6DAEE02877FB}" destId="{5654A1E9-38AC-42D8-AEBE-3F35D514A873}" srcOrd="1" destOrd="0" presId="urn:microsoft.com/office/officeart/2005/8/layout/cycle2"/>
    <dgm:cxn modelId="{85BC7F82-174C-4587-A0B8-432A567DB824}" type="presOf" srcId="{81E51F0F-FF2F-45AA-86C8-2C6502A4A7B3}" destId="{D99B4D28-EF60-4B4B-89D3-85C8A8AE7076}" srcOrd="0" destOrd="0" presId="urn:microsoft.com/office/officeart/2005/8/layout/cycle2"/>
    <dgm:cxn modelId="{64806361-831C-459E-814C-52200794F9D5}" srcId="{938D6488-3877-4C02-BF19-FDA2BF1BB9A3}" destId="{9FEB39BD-6983-47FD-9E5B-CDABE426D38A}" srcOrd="2" destOrd="0" parTransId="{666D5B4D-ACAF-4525-A0A1-557599DA3C9F}" sibTransId="{2FEE363A-7003-44B6-8C01-6DAEE02877FB}"/>
    <dgm:cxn modelId="{D446D222-B8EA-4C9D-A468-EF1E762C268B}" type="presParOf" srcId="{09E67564-2A12-4E7A-86B0-525FFE15296E}" destId="{FCA6DB96-BBF9-449C-A91E-9213BA65100C}" srcOrd="0" destOrd="0" presId="urn:microsoft.com/office/officeart/2005/8/layout/cycle2"/>
    <dgm:cxn modelId="{DD3215F5-9F95-4EAD-9827-FFCDD46DE27C}" type="presParOf" srcId="{09E67564-2A12-4E7A-86B0-525FFE15296E}" destId="{D99B4D28-EF60-4B4B-89D3-85C8A8AE7076}" srcOrd="1" destOrd="0" presId="urn:microsoft.com/office/officeart/2005/8/layout/cycle2"/>
    <dgm:cxn modelId="{D0CA8162-DA76-4416-AF57-C47E204A059C}" type="presParOf" srcId="{D99B4D28-EF60-4B4B-89D3-85C8A8AE7076}" destId="{EF0297BE-8CBA-4DAC-A47B-2D864A2E7044}" srcOrd="0" destOrd="0" presId="urn:microsoft.com/office/officeart/2005/8/layout/cycle2"/>
    <dgm:cxn modelId="{0EDB8811-16C0-4CD3-814D-F3DA225639E4}" type="presParOf" srcId="{09E67564-2A12-4E7A-86B0-525FFE15296E}" destId="{E96615E6-9FF8-456B-8FDB-1F97C647F9DB}" srcOrd="2" destOrd="0" presId="urn:microsoft.com/office/officeart/2005/8/layout/cycle2"/>
    <dgm:cxn modelId="{5F5EBFCD-23C1-415D-B921-F334A2ED22AC}" type="presParOf" srcId="{09E67564-2A12-4E7A-86B0-525FFE15296E}" destId="{3C00038A-8FEF-4089-A67B-37BFC11981AE}" srcOrd="3" destOrd="0" presId="urn:microsoft.com/office/officeart/2005/8/layout/cycle2"/>
    <dgm:cxn modelId="{34FCCE0B-E436-45CC-9690-8008380152F5}" type="presParOf" srcId="{3C00038A-8FEF-4089-A67B-37BFC11981AE}" destId="{8B0DA107-CA3B-42CE-AED5-04A5E755F50D}" srcOrd="0" destOrd="0" presId="urn:microsoft.com/office/officeart/2005/8/layout/cycle2"/>
    <dgm:cxn modelId="{8660F962-A9E4-4124-9BF1-D9D56013A9F5}" type="presParOf" srcId="{09E67564-2A12-4E7A-86B0-525FFE15296E}" destId="{9AB7EB53-2A01-4639-9E30-6E9F0AF09F20}" srcOrd="4" destOrd="0" presId="urn:microsoft.com/office/officeart/2005/8/layout/cycle2"/>
    <dgm:cxn modelId="{DBAA7A1F-4723-4B9B-9915-445F7D120D71}" type="presParOf" srcId="{09E67564-2A12-4E7A-86B0-525FFE15296E}" destId="{758CE720-A6DD-4587-8F63-16C992299482}" srcOrd="5" destOrd="0" presId="urn:microsoft.com/office/officeart/2005/8/layout/cycle2"/>
    <dgm:cxn modelId="{D79F14B9-5483-410D-B91E-4D3B9FABFE79}" type="presParOf" srcId="{758CE720-A6DD-4587-8F63-16C992299482}" destId="{5654A1E9-38AC-42D8-AEBE-3F35D514A873}" srcOrd="0" destOrd="0" presId="urn:microsoft.com/office/officeart/2005/8/layout/cycle2"/>
    <dgm:cxn modelId="{7C597275-187F-489B-B64C-21EF4357D969}" type="presParOf" srcId="{09E67564-2A12-4E7A-86B0-525FFE15296E}" destId="{287A416F-E64B-43F4-8E36-B085260D2FCB}" srcOrd="6" destOrd="0" presId="urn:microsoft.com/office/officeart/2005/8/layout/cycle2"/>
    <dgm:cxn modelId="{42773AE9-750E-442D-99B5-0230FC3F369F}" type="presParOf" srcId="{09E67564-2A12-4E7A-86B0-525FFE15296E}" destId="{5FB5FD8B-69AC-4B7B-B4B2-2C5833C2D621}" srcOrd="7" destOrd="0" presId="urn:microsoft.com/office/officeart/2005/8/layout/cycle2"/>
    <dgm:cxn modelId="{74E3FAE3-C4BC-434F-B4F3-A7CA153206C5}" type="presParOf" srcId="{5FB5FD8B-69AC-4B7B-B4B2-2C5833C2D621}" destId="{6FDF09EE-D0A7-4FBC-929C-D461C98C19D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6DB96-BBF9-449C-A91E-9213BA65100C}">
      <dsp:nvSpPr>
        <dsp:cNvPr id="0" name=""/>
        <dsp:cNvSpPr/>
      </dsp:nvSpPr>
      <dsp:spPr>
        <a:xfrm>
          <a:off x="836228" y="1055756"/>
          <a:ext cx="788168" cy="78816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Data </a:t>
          </a:r>
          <a:endParaRPr lang="en-US" sz="900" kern="1200" dirty="0"/>
        </a:p>
      </dsp:txBody>
      <dsp:txXfrm>
        <a:off x="951653" y="1171181"/>
        <a:ext cx="557318" cy="557318"/>
      </dsp:txXfrm>
    </dsp:sp>
    <dsp:sp modelId="{D99B4D28-EF60-4B4B-89D3-85C8A8AE7076}">
      <dsp:nvSpPr>
        <dsp:cNvPr id="0" name=""/>
        <dsp:cNvSpPr/>
      </dsp:nvSpPr>
      <dsp:spPr>
        <a:xfrm rot="2700000">
          <a:off x="1539709" y="1730734"/>
          <a:ext cx="208999" cy="2660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548891" y="1761767"/>
        <a:ext cx="146299" cy="159605"/>
      </dsp:txXfrm>
    </dsp:sp>
    <dsp:sp modelId="{E96615E6-9FF8-456B-8FDB-1F97C647F9DB}">
      <dsp:nvSpPr>
        <dsp:cNvPr id="0" name=""/>
        <dsp:cNvSpPr/>
      </dsp:nvSpPr>
      <dsp:spPr>
        <a:xfrm>
          <a:off x="1672387" y="1891915"/>
          <a:ext cx="788168" cy="788168"/>
        </a:xfrm>
        <a:prstGeom prst="ellipse">
          <a:avLst/>
        </a:prstGeom>
        <a:gradFill rotWithShape="0">
          <a:gsLst>
            <a:gs pos="0">
              <a:schemeClr val="accent2">
                <a:hueOff val="-1197987"/>
                <a:satOff val="8241"/>
                <a:lumOff val="915"/>
                <a:alphaOff val="0"/>
                <a:tint val="96000"/>
                <a:lumMod val="102000"/>
              </a:schemeClr>
            </a:gs>
            <a:gs pos="100000">
              <a:schemeClr val="accent2">
                <a:hueOff val="-1197987"/>
                <a:satOff val="8241"/>
                <a:lumOff val="915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Informasi</a:t>
          </a:r>
          <a:r>
            <a:rPr lang="en-US" sz="900" kern="1200" dirty="0" smtClean="0"/>
            <a:t> </a:t>
          </a:r>
          <a:endParaRPr lang="en-US" sz="900" kern="1200" dirty="0"/>
        </a:p>
      </dsp:txBody>
      <dsp:txXfrm>
        <a:off x="1787812" y="2007340"/>
        <a:ext cx="557318" cy="557318"/>
      </dsp:txXfrm>
    </dsp:sp>
    <dsp:sp modelId="{3C00038A-8FEF-4089-A67B-37BFC11981AE}">
      <dsp:nvSpPr>
        <dsp:cNvPr id="0" name=""/>
        <dsp:cNvSpPr/>
      </dsp:nvSpPr>
      <dsp:spPr>
        <a:xfrm rot="8100000">
          <a:off x="1548074" y="2566893"/>
          <a:ext cx="208999" cy="2660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197987"/>
                <a:satOff val="8241"/>
                <a:lumOff val="915"/>
                <a:alphaOff val="0"/>
                <a:tint val="96000"/>
                <a:lumMod val="102000"/>
              </a:schemeClr>
            </a:gs>
            <a:gs pos="100000">
              <a:schemeClr val="accent2">
                <a:hueOff val="-1197987"/>
                <a:satOff val="8241"/>
                <a:lumOff val="915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1601592" y="2597926"/>
        <a:ext cx="146299" cy="159605"/>
      </dsp:txXfrm>
    </dsp:sp>
    <dsp:sp modelId="{9AB7EB53-2A01-4639-9E30-6E9F0AF09F20}">
      <dsp:nvSpPr>
        <dsp:cNvPr id="0" name=""/>
        <dsp:cNvSpPr/>
      </dsp:nvSpPr>
      <dsp:spPr>
        <a:xfrm>
          <a:off x="836228" y="2728074"/>
          <a:ext cx="788168" cy="788168"/>
        </a:xfrm>
        <a:prstGeom prst="ellipse">
          <a:avLst/>
        </a:prstGeom>
        <a:gradFill rotWithShape="0">
          <a:gsLst>
            <a:gs pos="0">
              <a:schemeClr val="accent2">
                <a:hueOff val="-2395974"/>
                <a:satOff val="16481"/>
                <a:lumOff val="1829"/>
                <a:alphaOff val="0"/>
                <a:tint val="96000"/>
                <a:lumMod val="102000"/>
              </a:schemeClr>
            </a:gs>
            <a:gs pos="100000">
              <a:schemeClr val="accent2">
                <a:hueOff val="-2395974"/>
                <a:satOff val="16481"/>
                <a:lumOff val="1829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Keputusan</a:t>
          </a:r>
          <a:r>
            <a:rPr lang="en-US" sz="900" kern="1200" dirty="0" smtClean="0"/>
            <a:t> </a:t>
          </a:r>
          <a:endParaRPr lang="en-US" sz="900" kern="1200" dirty="0"/>
        </a:p>
      </dsp:txBody>
      <dsp:txXfrm>
        <a:off x="951653" y="2843499"/>
        <a:ext cx="557318" cy="557318"/>
      </dsp:txXfrm>
    </dsp:sp>
    <dsp:sp modelId="{758CE720-A6DD-4587-8F63-16C992299482}">
      <dsp:nvSpPr>
        <dsp:cNvPr id="0" name=""/>
        <dsp:cNvSpPr/>
      </dsp:nvSpPr>
      <dsp:spPr>
        <a:xfrm rot="13500000">
          <a:off x="756758" y="2575258"/>
          <a:ext cx="119313" cy="266007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787310" y="2641114"/>
        <a:ext cx="83519" cy="159605"/>
      </dsp:txXfrm>
    </dsp:sp>
    <dsp:sp modelId="{287A416F-E64B-43F4-8E36-B085260D2FCB}">
      <dsp:nvSpPr>
        <dsp:cNvPr id="0" name=""/>
        <dsp:cNvSpPr/>
      </dsp:nvSpPr>
      <dsp:spPr>
        <a:xfrm>
          <a:off x="68" y="1891915"/>
          <a:ext cx="788168" cy="788168"/>
        </a:xfrm>
        <a:prstGeom prst="ellipse">
          <a:avLst/>
        </a:prstGeom>
        <a:gradFill rotWithShape="0">
          <a:gsLst>
            <a:gs pos="0">
              <a:schemeClr val="accent2">
                <a:hueOff val="-3593961"/>
                <a:satOff val="24722"/>
                <a:lumOff val="2744"/>
                <a:alphaOff val="0"/>
                <a:tint val="96000"/>
                <a:lumMod val="102000"/>
              </a:schemeClr>
            </a:gs>
            <a:gs pos="100000">
              <a:schemeClr val="accent2">
                <a:hueOff val="-3593961"/>
                <a:satOff val="24722"/>
                <a:lumOff val="2744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Fakta</a:t>
          </a:r>
          <a:r>
            <a:rPr lang="en-US" sz="900" kern="1200" dirty="0" smtClean="0"/>
            <a:t> </a:t>
          </a:r>
          <a:endParaRPr lang="en-US" sz="900" kern="1200" dirty="0"/>
        </a:p>
      </dsp:txBody>
      <dsp:txXfrm>
        <a:off x="115493" y="2007340"/>
        <a:ext cx="557318" cy="557318"/>
      </dsp:txXfrm>
    </dsp:sp>
    <dsp:sp modelId="{5FB5FD8B-69AC-4B7B-B4B2-2C5833C2D621}">
      <dsp:nvSpPr>
        <dsp:cNvPr id="0" name=""/>
        <dsp:cNvSpPr/>
      </dsp:nvSpPr>
      <dsp:spPr>
        <a:xfrm rot="18900000">
          <a:off x="703550" y="1739099"/>
          <a:ext cx="208999" cy="2660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3593961"/>
                <a:satOff val="24722"/>
                <a:lumOff val="2744"/>
                <a:alphaOff val="0"/>
                <a:tint val="96000"/>
                <a:lumMod val="102000"/>
              </a:schemeClr>
            </a:gs>
            <a:gs pos="100000">
              <a:schemeClr val="accent2">
                <a:hueOff val="-3593961"/>
                <a:satOff val="24722"/>
                <a:lumOff val="2744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712732" y="1814468"/>
        <a:ext cx="146299" cy="159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3549242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558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630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7162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6945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67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6593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257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7329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7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14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25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76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46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05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5759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8661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C95F881-5697-4C1F-8A88-0B70840FF03E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EA4EBA-1DBC-4C46-98CA-569701BC1B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828800"/>
            <a:ext cx="7851648" cy="18288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STATISTIKA DAN PELUANG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733800"/>
            <a:ext cx="7854696" cy="5334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SUPRIH WIDODO, S.SI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BAGIAN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 smtClean="0"/>
          </a:p>
          <a:p>
            <a:r>
              <a:rPr lang="en-US" sz="4000" dirty="0" smtClean="0"/>
              <a:t>STATISTIKA DESKRIPTIF</a:t>
            </a:r>
            <a:endParaRPr lang="en-US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Manajemen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Informasi</a:t>
            </a:r>
            <a:endParaRPr lang="en-US" sz="2800" dirty="0">
              <a:solidFill>
                <a:srgbClr val="FFFF00"/>
              </a:solidFill>
            </a:endParaRPr>
          </a:p>
        </p:txBody>
      </p:sp>
      <p:graphicFrame>
        <p:nvGraphicFramePr>
          <p:cNvPr id="6" name="Picture Placeholder 5"/>
          <p:cNvGraphicFramePr>
            <a:graphicFrameLocks noGrp="1"/>
          </p:cNvGraphicFramePr>
          <p:nvPr>
            <p:ph type="pic" idx="1"/>
          </p:nvPr>
        </p:nvGraphicFramePr>
        <p:xfrm>
          <a:off x="5697538" y="914400"/>
          <a:ext cx="246062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knowledge 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acuan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mendeskripsikan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Pengelompokan</a:t>
            </a:r>
            <a:r>
              <a:rPr lang="en-US" dirty="0" smtClean="0"/>
              <a:t> </a:t>
            </a:r>
            <a:r>
              <a:rPr lang="en-US" dirty="0" err="1" smtClean="0"/>
              <a:t>Statistika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Deskriptif</a:t>
            </a:r>
            <a:r>
              <a:rPr lang="en-US" dirty="0" smtClean="0"/>
              <a:t>: </a:t>
            </a:r>
            <a:r>
              <a:rPr lang="en-US" dirty="0" err="1" smtClean="0"/>
              <a:t>statistika</a:t>
            </a:r>
            <a:r>
              <a:rPr lang="en-US" dirty="0" smtClean="0"/>
              <a:t> yang </a:t>
            </a:r>
            <a:r>
              <a:rPr lang="en-US" dirty="0" err="1" smtClean="0"/>
              <a:t>menggunakan</a:t>
            </a:r>
            <a:r>
              <a:rPr lang="en-US" dirty="0" smtClean="0"/>
              <a:t> data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endParaRPr lang="en-US" dirty="0" smtClean="0"/>
          </a:p>
          <a:p>
            <a:pPr>
              <a:buNone/>
            </a:pPr>
            <a:r>
              <a:rPr lang="fi-FI" dirty="0" smtClean="0"/>
              <a:t>	kesimpulan mengenai kelompok itu saja</a:t>
            </a:r>
          </a:p>
          <a:p>
            <a:pPr lvl="1"/>
            <a:r>
              <a:rPr lang="fi-FI" dirty="0" smtClean="0"/>
              <a:t>Ukuran Lokasi: </a:t>
            </a:r>
            <a:r>
              <a:rPr lang="fi-FI" i="1" dirty="0" smtClean="0"/>
              <a:t>mode, mean, median, dll</a:t>
            </a:r>
          </a:p>
          <a:p>
            <a:pPr lvl="1"/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Variabilitas</a:t>
            </a:r>
            <a:r>
              <a:rPr lang="en-US" dirty="0" smtClean="0"/>
              <a:t>: </a:t>
            </a:r>
            <a:r>
              <a:rPr lang="en-US" dirty="0" err="1" smtClean="0"/>
              <a:t>varians</a:t>
            </a:r>
            <a:r>
              <a:rPr lang="en-US" dirty="0" smtClean="0"/>
              <a:t>, </a:t>
            </a:r>
            <a:r>
              <a:rPr lang="en-US" dirty="0" err="1" smtClean="0"/>
              <a:t>deviasi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, </a:t>
            </a:r>
            <a:r>
              <a:rPr lang="en-US" i="1" dirty="0" smtClean="0"/>
              <a:t>range, </a:t>
            </a:r>
            <a:r>
              <a:rPr lang="en-US" i="1" dirty="0" err="1" smtClean="0"/>
              <a:t>dll</a:t>
            </a:r>
            <a:endParaRPr lang="en-US" i="1" dirty="0" smtClean="0"/>
          </a:p>
          <a:p>
            <a:pPr lvl="1"/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: </a:t>
            </a:r>
            <a:r>
              <a:rPr lang="en-US" i="1" dirty="0" err="1" smtClean="0"/>
              <a:t>skewness</a:t>
            </a:r>
            <a:r>
              <a:rPr lang="en-US" i="1" dirty="0" smtClean="0"/>
              <a:t>, kurtosis, plot </a:t>
            </a:r>
            <a:r>
              <a:rPr lang="en-US" i="1" dirty="0" err="1" smtClean="0"/>
              <a:t>boks</a:t>
            </a:r>
            <a:endParaRPr lang="en-US" i="1" dirty="0" smtClean="0"/>
          </a:p>
          <a:p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Inferensi</a:t>
            </a:r>
            <a:r>
              <a:rPr lang="en-US" dirty="0" smtClean="0"/>
              <a:t> (</a:t>
            </a:r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Induksi</a:t>
            </a:r>
            <a:r>
              <a:rPr lang="en-US" dirty="0" smtClean="0"/>
              <a:t>): </a:t>
            </a:r>
            <a:r>
              <a:rPr lang="en-US" dirty="0" err="1" smtClean="0"/>
              <a:t>statistika</a:t>
            </a:r>
            <a:r>
              <a:rPr lang="en-US" dirty="0" smtClean="0"/>
              <a:t> yang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menggunakan</a:t>
            </a:r>
            <a:r>
              <a:rPr lang="en-US" dirty="0" smtClean="0"/>
              <a:t> data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endParaRPr lang="en-US" dirty="0" smtClean="0"/>
          </a:p>
          <a:p>
            <a:pPr>
              <a:buNone/>
            </a:pPr>
            <a:r>
              <a:rPr lang="fi-FI" dirty="0" smtClean="0"/>
              <a:t>	kesimpulan mengenai populasi dari mana sampel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diambil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Pengelompokan</a:t>
            </a:r>
            <a:r>
              <a:rPr lang="en-US" dirty="0" smtClean="0"/>
              <a:t> </a:t>
            </a:r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Parametrik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endParaRPr lang="en-US" dirty="0" smtClean="0"/>
          </a:p>
          <a:p>
            <a:pPr lvl="1"/>
            <a:r>
              <a:rPr lang="fr-FR" dirty="0" err="1" smtClean="0"/>
              <a:t>Membutuhkan</a:t>
            </a:r>
            <a:r>
              <a:rPr lang="fr-FR" dirty="0" smtClean="0"/>
              <a:t> </a:t>
            </a:r>
            <a:r>
              <a:rPr lang="fr-FR" dirty="0" err="1" smtClean="0"/>
              <a:t>pengukuran</a:t>
            </a:r>
            <a:r>
              <a:rPr lang="fr-FR" dirty="0" smtClean="0"/>
              <a:t> </a:t>
            </a:r>
            <a:r>
              <a:rPr lang="fr-FR" dirty="0" err="1" smtClean="0"/>
              <a:t>kuantitatif</a:t>
            </a:r>
            <a:r>
              <a:rPr lang="fr-FR" dirty="0" smtClean="0"/>
              <a:t> </a:t>
            </a:r>
            <a:r>
              <a:rPr lang="fr-FR" dirty="0" err="1" smtClean="0"/>
              <a:t>dengan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1">
              <a:buNone/>
            </a:pPr>
            <a:r>
              <a:rPr lang="en-US" dirty="0" smtClean="0"/>
              <a:t>	data interval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rasio</a:t>
            </a:r>
            <a:endParaRPr lang="en-US" dirty="0" smtClean="0"/>
          </a:p>
          <a:p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r>
              <a:rPr lang="en-US" dirty="0" err="1" smtClean="0"/>
              <a:t>Nonparametrik</a:t>
            </a:r>
            <a:r>
              <a:rPr lang="en-US" dirty="0" smtClean="0"/>
              <a:t> (</a:t>
            </a:r>
            <a:r>
              <a:rPr lang="en-US" i="1" dirty="0" smtClean="0"/>
              <a:t>distribution-free</a:t>
            </a:r>
          </a:p>
          <a:p>
            <a:pPr>
              <a:buNone/>
            </a:pPr>
            <a:r>
              <a:rPr lang="en-US" i="1" dirty="0" smtClean="0"/>
              <a:t>	statistics for use with nominal / ordinal data):</a:t>
            </a:r>
          </a:p>
          <a:p>
            <a:pPr lvl="1"/>
            <a:r>
              <a:rPr lang="en-US" dirty="0" smtClean="0"/>
              <a:t>	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fi-FI" dirty="0" smtClean="0"/>
              <a:t>	populasi (atau bahkan tidak ada sama sekali)</a:t>
            </a:r>
          </a:p>
          <a:p>
            <a:pPr lvl="1"/>
            <a:r>
              <a:rPr lang="en-US" dirty="0" smtClean="0"/>
              <a:t>	</a:t>
            </a:r>
            <a:r>
              <a:rPr lang="en-US" dirty="0" err="1" smtClean="0"/>
              <a:t>Membutuhkan</a:t>
            </a:r>
            <a:r>
              <a:rPr lang="en-US" dirty="0" smtClean="0"/>
              <a:t> data </a:t>
            </a:r>
            <a:r>
              <a:rPr lang="en-US" dirty="0" err="1" smtClean="0"/>
              <a:t>dengan</a:t>
            </a:r>
            <a:r>
              <a:rPr lang="en-US" dirty="0" smtClean="0"/>
              <a:t> level </a:t>
            </a:r>
            <a:r>
              <a:rPr lang="en-US" dirty="0" err="1" smtClean="0"/>
              <a:t>serendahrendahnya</a:t>
            </a:r>
            <a:r>
              <a:rPr lang="en-US" dirty="0" smtClean="0"/>
              <a:t> </a:t>
            </a:r>
            <a:r>
              <a:rPr lang="pt-BR" dirty="0" smtClean="0"/>
              <a:t>ordinal (ada beberapa metode untuk</a:t>
            </a:r>
            <a:r>
              <a:rPr lang="en-US" dirty="0" smtClean="0"/>
              <a:t>	nominal)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Istilah-istilah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/>
              <a:t>Populasi</a:t>
            </a:r>
            <a:r>
              <a:rPr lang="en-US" dirty="0" smtClean="0"/>
              <a:t>: </a:t>
            </a:r>
            <a:r>
              <a:rPr lang="en-US" dirty="0" err="1" smtClean="0"/>
              <a:t>sekumpulan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yang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diteliti</a:t>
            </a:r>
            <a:endParaRPr lang="en-US" dirty="0" smtClean="0"/>
          </a:p>
          <a:p>
            <a:pPr algn="just"/>
            <a:r>
              <a:rPr lang="en-US" dirty="0" err="1" smtClean="0"/>
              <a:t>Sensus</a:t>
            </a:r>
            <a:r>
              <a:rPr lang="en-US" dirty="0" smtClean="0"/>
              <a:t>: </a:t>
            </a:r>
            <a:r>
              <a:rPr lang="en-US" dirty="0" err="1" smtClean="0"/>
              <a:t>pengumpulan</a:t>
            </a:r>
            <a:r>
              <a:rPr lang="en-US" dirty="0" smtClean="0"/>
              <a:t> data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i="1" dirty="0" err="1" smtClean="0"/>
              <a:t>seluruh</a:t>
            </a:r>
            <a:r>
              <a:rPr lang="en-US" i="1" dirty="0" smtClean="0"/>
              <a:t> </a:t>
            </a:r>
            <a:r>
              <a:rPr lang="en-US" dirty="0" err="1" smtClean="0"/>
              <a:t>populasi</a:t>
            </a:r>
            <a:endParaRPr lang="en-US" dirty="0" smtClean="0"/>
          </a:p>
          <a:p>
            <a:pPr algn="just"/>
            <a:r>
              <a:rPr lang="en-US" dirty="0" err="1" smtClean="0"/>
              <a:t>Sampel</a:t>
            </a:r>
            <a:r>
              <a:rPr lang="en-US" dirty="0" smtClean="0"/>
              <a:t>: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r>
              <a:rPr lang="en-US" dirty="0" smtClean="0"/>
              <a:t> yang,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,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representasi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endParaRPr lang="en-US" dirty="0" smtClean="0"/>
          </a:p>
          <a:p>
            <a:pPr algn="just"/>
            <a:r>
              <a:rPr lang="en-US" dirty="0" smtClean="0"/>
              <a:t>Parameter: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deskriptif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endParaRPr lang="en-US" dirty="0" smtClean="0"/>
          </a:p>
          <a:p>
            <a:pPr algn="just"/>
            <a:r>
              <a:rPr lang="en-US" dirty="0" err="1" smtClean="0"/>
              <a:t>Statistik</a:t>
            </a:r>
            <a:r>
              <a:rPr lang="en-US" dirty="0" smtClean="0"/>
              <a:t>: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deskriptif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endParaRPr lang="en-US" dirty="0" smtClean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Penyajian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</a:t>
            </a:r>
            <a:r>
              <a:rPr lang="en-US" dirty="0" err="1" smtClean="0"/>
              <a:t>tunggal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Tabel</a:t>
            </a:r>
            <a:r>
              <a:rPr lang="en-US" dirty="0" smtClean="0"/>
              <a:t>/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Contoh</a:t>
            </a:r>
            <a:r>
              <a:rPr lang="en-US" dirty="0" smtClean="0"/>
              <a:t>: 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ulangan</a:t>
            </a:r>
            <a:r>
              <a:rPr lang="en-US" dirty="0" smtClean="0"/>
              <a:t> 40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6, 6, 7, 8, 4, 5, 5, 8, 10 …</a:t>
            </a:r>
            <a:r>
              <a:rPr lang="en-US" dirty="0" err="1" smtClean="0"/>
              <a:t>dst</a:t>
            </a:r>
            <a:endParaRPr lang="en-US" dirty="0" smtClean="0"/>
          </a:p>
          <a:p>
            <a:r>
              <a:rPr lang="en-US" dirty="0" smtClean="0"/>
              <a:t>Data </a:t>
            </a:r>
            <a:r>
              <a:rPr lang="en-US" dirty="0" err="1" smtClean="0"/>
              <a:t>berkelompok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Tabel</a:t>
            </a:r>
            <a:r>
              <a:rPr lang="en-US" dirty="0" smtClean="0"/>
              <a:t>/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semester 40 </a:t>
            </a: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87, 63, 45, 29, 100, …</a:t>
            </a:r>
            <a:r>
              <a:rPr lang="en-US" dirty="0" err="1" smtClean="0"/>
              <a:t>dst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Penyajian</a:t>
            </a:r>
            <a:r>
              <a:rPr lang="en-US" dirty="0" smtClean="0"/>
              <a:t> data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Diagram:</a:t>
            </a:r>
          </a:p>
          <a:p>
            <a:pPr>
              <a:buNone/>
            </a:pPr>
            <a:r>
              <a:rPr lang="en-US" dirty="0" smtClean="0"/>
              <a:t>	1. diagram </a:t>
            </a:r>
            <a:r>
              <a:rPr lang="en-US" dirty="0" err="1" smtClean="0"/>
              <a:t>batang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2. diagram </a:t>
            </a:r>
            <a:r>
              <a:rPr lang="en-US" dirty="0" err="1" smtClean="0"/>
              <a:t>garis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3. diagram </a:t>
            </a:r>
            <a:r>
              <a:rPr lang="en-US" dirty="0" err="1" smtClean="0"/>
              <a:t>lingkaran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4. diagram </a:t>
            </a:r>
            <a:r>
              <a:rPr lang="en-US" dirty="0" err="1" smtClean="0"/>
              <a:t>daun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5. </a:t>
            </a:r>
            <a:r>
              <a:rPr lang="en-US" dirty="0" err="1" smtClean="0"/>
              <a:t>poligon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6. histogram/olive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data </a:t>
            </a:r>
            <a:r>
              <a:rPr lang="en-US" dirty="0" err="1" smtClean="0"/>
              <a:t>tunggal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berkelompok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rgbClr val="FF0000"/>
              </a:buClr>
              <a:buFont typeface="Wingdings 2" pitchFamily="18" charset="2"/>
              <a:buChar char=""/>
            </a:pPr>
            <a:r>
              <a:rPr lang="fi-FI" dirty="0" smtClean="0"/>
              <a:t>Mean = rata-rata hitung = rata-rata</a:t>
            </a:r>
          </a:p>
          <a:p>
            <a:pPr>
              <a:buClr>
                <a:srgbClr val="FF0000"/>
              </a:buClr>
              <a:buFont typeface="Wingdings 2" pitchFamily="18" charset="2"/>
              <a:buChar char=""/>
            </a:pPr>
            <a:r>
              <a:rPr lang="nn-NO" dirty="0" smtClean="0"/>
              <a:t>Median = nilai tengah dari data yang diurutkan</a:t>
            </a:r>
          </a:p>
          <a:p>
            <a:pPr>
              <a:buClr>
                <a:srgbClr val="FF0000"/>
              </a:buClr>
              <a:buFont typeface="Wingdings 2" pitchFamily="18" charset="2"/>
              <a:buChar char=""/>
            </a:pPr>
            <a:r>
              <a:rPr lang="en-US" dirty="0" smtClean="0"/>
              <a:t>Mode/modus = </a:t>
            </a:r>
            <a:r>
              <a:rPr lang="en-US" dirty="0" err="1" smtClean="0"/>
              <a:t>nilai</a:t>
            </a:r>
            <a:r>
              <a:rPr lang="en-US" dirty="0" smtClean="0"/>
              <a:t> yang paling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data</a:t>
            </a:r>
          </a:p>
          <a:p>
            <a:pPr>
              <a:buClr>
                <a:srgbClr val="FF0000"/>
              </a:buClr>
              <a:buFont typeface="Wingdings 2" pitchFamily="18" charset="2"/>
              <a:buChar char=""/>
            </a:pPr>
            <a:r>
              <a:rPr lang="en-US" dirty="0" err="1" smtClean="0"/>
              <a:t>Persentil</a:t>
            </a:r>
            <a:r>
              <a:rPr lang="en-US" dirty="0" smtClean="0"/>
              <a:t> =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yang </a:t>
            </a:r>
            <a:r>
              <a:rPr lang="en-US" dirty="0" err="1" smtClean="0"/>
              <a:t>membagi</a:t>
            </a:r>
            <a:r>
              <a:rPr lang="en-US" dirty="0" smtClean="0"/>
              <a:t> </a:t>
            </a:r>
            <a:r>
              <a:rPr lang="en-US" dirty="0" err="1" smtClean="0"/>
              <a:t>sekelompok</a:t>
            </a:r>
            <a:endParaRPr lang="en-US" dirty="0" smtClean="0"/>
          </a:p>
          <a:p>
            <a:pPr>
              <a:buClr>
                <a:srgbClr val="FF0000"/>
              </a:buClr>
              <a:buNone/>
            </a:pPr>
            <a:r>
              <a:rPr lang="en-US" dirty="0" smtClean="0"/>
              <a:t>	data </a:t>
            </a:r>
            <a:r>
              <a:rPr lang="en-US" dirty="0" err="1" smtClean="0"/>
              <a:t>menjadi</a:t>
            </a:r>
            <a:r>
              <a:rPr lang="en-US" dirty="0" smtClean="0"/>
              <a:t> 100 </a:t>
            </a:r>
            <a:r>
              <a:rPr lang="en-US" dirty="0" err="1" smtClean="0"/>
              <a:t>bagian</a:t>
            </a:r>
            <a:endParaRPr lang="en-US" dirty="0" smtClean="0"/>
          </a:p>
          <a:p>
            <a:pPr>
              <a:buClr>
                <a:srgbClr val="FF0000"/>
              </a:buClr>
              <a:buFont typeface="Wingdings 2" pitchFamily="18" charset="2"/>
              <a:buChar char=""/>
            </a:pPr>
            <a:r>
              <a:rPr lang="en-US" dirty="0" err="1" smtClean="0"/>
              <a:t>Quartil</a:t>
            </a:r>
            <a:r>
              <a:rPr lang="en-US" dirty="0" smtClean="0"/>
              <a:t> =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yang </a:t>
            </a:r>
            <a:r>
              <a:rPr lang="en-US" dirty="0" err="1" smtClean="0"/>
              <a:t>membagi</a:t>
            </a:r>
            <a:r>
              <a:rPr lang="en-US" dirty="0" smtClean="0"/>
              <a:t> </a:t>
            </a:r>
            <a:r>
              <a:rPr lang="en-US" dirty="0" err="1" smtClean="0"/>
              <a:t>sekelompok</a:t>
            </a:r>
            <a:r>
              <a:rPr lang="en-US" dirty="0" smtClean="0"/>
              <a:t> data </a:t>
            </a:r>
            <a:r>
              <a:rPr lang="en-US" dirty="0" err="1" smtClean="0"/>
              <a:t>menjadi</a:t>
            </a:r>
            <a:r>
              <a:rPr lang="en-US" dirty="0" smtClean="0"/>
              <a:t> 4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subkelompok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data </a:t>
            </a:r>
            <a:r>
              <a:rPr lang="en-US" dirty="0" err="1" smtClean="0"/>
              <a:t>tunggal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berkelompok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Range = </a:t>
            </a:r>
            <a:r>
              <a:rPr lang="en-US" i="1" dirty="0" err="1" smtClean="0"/>
              <a:t>maksimum</a:t>
            </a:r>
            <a:r>
              <a:rPr lang="en-US" i="1" dirty="0" smtClean="0"/>
              <a:t> – minimum</a:t>
            </a:r>
          </a:p>
          <a:p>
            <a:r>
              <a:rPr lang="fr-FR" i="1" dirty="0" smtClean="0"/>
              <a:t>Interquartile range = Q3 – Q1</a:t>
            </a:r>
          </a:p>
          <a:p>
            <a:r>
              <a:rPr lang="en-US" dirty="0" smtClean="0"/>
              <a:t>Q3 = </a:t>
            </a:r>
            <a:r>
              <a:rPr lang="en-US" dirty="0" err="1" smtClean="0"/>
              <a:t>persentil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75, Q1 = </a:t>
            </a:r>
            <a:r>
              <a:rPr lang="en-US" dirty="0" err="1" smtClean="0"/>
              <a:t>persentil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25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Deviasi</a:t>
            </a:r>
            <a:r>
              <a:rPr lang="en-US" dirty="0" smtClean="0"/>
              <a:t> </a:t>
            </a:r>
            <a:r>
              <a:rPr lang="en-US" dirty="0" err="1" smtClean="0"/>
              <a:t>absolut</a:t>
            </a:r>
            <a:r>
              <a:rPr lang="en-US" dirty="0" smtClean="0"/>
              <a:t> rata-rata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Varians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505200"/>
            <a:ext cx="2133600" cy="950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257800"/>
            <a:ext cx="4724400" cy="117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data </a:t>
            </a:r>
            <a:r>
              <a:rPr lang="en-US" dirty="0" err="1" smtClean="0"/>
              <a:t>tunggal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berkelompok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Varians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err="1" smtClean="0"/>
              <a:t>Catatan</a:t>
            </a:r>
            <a:r>
              <a:rPr lang="en-US" i="1" dirty="0" smtClean="0"/>
              <a:t>: N = </a:t>
            </a:r>
            <a:r>
              <a:rPr lang="en-US" i="1" dirty="0" err="1" smtClean="0"/>
              <a:t>ukuran</a:t>
            </a:r>
            <a:r>
              <a:rPr lang="en-US" i="1" dirty="0" smtClean="0"/>
              <a:t> </a:t>
            </a:r>
            <a:r>
              <a:rPr lang="en-US" i="1" dirty="0" err="1" smtClean="0"/>
              <a:t>populasi</a:t>
            </a:r>
            <a:r>
              <a:rPr lang="en-US" i="1" dirty="0" smtClean="0"/>
              <a:t>, n = </a:t>
            </a:r>
            <a:r>
              <a:rPr lang="en-US" i="1" dirty="0" err="1" smtClean="0"/>
              <a:t>ukuran</a:t>
            </a:r>
            <a:r>
              <a:rPr lang="en-US" i="1" dirty="0" smtClean="0"/>
              <a:t> </a:t>
            </a:r>
            <a:r>
              <a:rPr lang="en-US" dirty="0" err="1" smtClean="0"/>
              <a:t>sampel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514600"/>
            <a:ext cx="5267864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data </a:t>
            </a:r>
            <a:r>
              <a:rPr lang="en-US" dirty="0" err="1" smtClean="0"/>
              <a:t>tunggal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berkelompok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Deviasi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Deviasi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Note: </a:t>
            </a:r>
            <a:r>
              <a:rPr lang="en-US" i="1" dirty="0" err="1" smtClean="0"/>
              <a:t>Koefisien</a:t>
            </a:r>
            <a:r>
              <a:rPr lang="en-US" i="1" dirty="0" smtClean="0"/>
              <a:t> </a:t>
            </a:r>
            <a:r>
              <a:rPr lang="en-US" i="1" dirty="0" err="1" smtClean="0"/>
              <a:t>Varias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470760"/>
            <a:ext cx="3505200" cy="105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0"/>
            <a:ext cx="3200400" cy="105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9" y="5410200"/>
            <a:ext cx="2625967" cy="106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Diketahui</a:t>
            </a:r>
            <a:r>
              <a:rPr lang="en-US" dirty="0" smtClean="0"/>
              <a:t> data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ulangan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20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disebuah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r>
              <a:rPr lang="en-US" dirty="0" smtClean="0"/>
              <a:t>7, 8, 4, 4, 4, 5, 6, 7, 4, 9, 6, 6, 7, 5, 3, 5, 8, 6, 7, 4</a:t>
            </a:r>
          </a:p>
          <a:p>
            <a:r>
              <a:rPr lang="en-US" dirty="0" err="1" smtClean="0"/>
              <a:t>Tentukan</a:t>
            </a:r>
            <a:r>
              <a:rPr lang="en-US" dirty="0" smtClean="0"/>
              <a:t> :</a:t>
            </a:r>
          </a:p>
          <a:p>
            <a:pPr marL="850392" lvl="1" indent="-457200">
              <a:buAutoNum type="alphaLcPeriod"/>
            </a:pPr>
            <a:r>
              <a:rPr lang="en-US" dirty="0" smtClean="0"/>
              <a:t>mean, median, modus, range, </a:t>
            </a:r>
            <a:r>
              <a:rPr lang="en-US" dirty="0" err="1" smtClean="0"/>
              <a:t>persentil</a:t>
            </a:r>
            <a:r>
              <a:rPr lang="en-US" dirty="0" smtClean="0"/>
              <a:t> 20, </a:t>
            </a:r>
            <a:r>
              <a:rPr lang="en-US" dirty="0" err="1" smtClean="0"/>
              <a:t>persentil</a:t>
            </a:r>
            <a:r>
              <a:rPr lang="en-US" dirty="0" smtClean="0"/>
              <a:t> 70, </a:t>
            </a:r>
            <a:r>
              <a:rPr lang="en-US" dirty="0" err="1" smtClean="0"/>
              <a:t>kuartil</a:t>
            </a:r>
            <a:r>
              <a:rPr lang="en-US" dirty="0" smtClean="0"/>
              <a:t> 1, 2, </a:t>
            </a:r>
            <a:r>
              <a:rPr lang="en-US" dirty="0" err="1" smtClean="0"/>
              <a:t>dan</a:t>
            </a:r>
            <a:r>
              <a:rPr lang="en-US" dirty="0" smtClean="0"/>
              <a:t> 3, </a:t>
            </a:r>
            <a:r>
              <a:rPr lang="en-US" dirty="0" err="1" smtClean="0"/>
              <a:t>interkuartil</a:t>
            </a:r>
            <a:r>
              <a:rPr lang="en-US" dirty="0" smtClean="0"/>
              <a:t>!</a:t>
            </a:r>
          </a:p>
          <a:p>
            <a:pPr marL="850392" lvl="1" indent="-457200">
              <a:buAutoNum type="alphaLcPeriod"/>
            </a:pPr>
            <a:r>
              <a:rPr lang="en-US" dirty="0" err="1" smtClean="0"/>
              <a:t>Deviasi</a:t>
            </a:r>
            <a:r>
              <a:rPr lang="en-US" dirty="0" smtClean="0"/>
              <a:t> </a:t>
            </a:r>
            <a:r>
              <a:rPr lang="en-US" dirty="0" err="1" smtClean="0"/>
              <a:t>absolut</a:t>
            </a:r>
            <a:r>
              <a:rPr lang="en-US" dirty="0" smtClean="0"/>
              <a:t>,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deviasi</a:t>
            </a:r>
            <a:r>
              <a:rPr lang="en-US" dirty="0" smtClean="0"/>
              <a:t>, </a:t>
            </a:r>
            <a:r>
              <a:rPr lang="en-US" dirty="0" err="1" smtClean="0"/>
              <a:t>varians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koefisien</a:t>
            </a:r>
            <a:r>
              <a:rPr lang="en-US" dirty="0" smtClean="0"/>
              <a:t> </a:t>
            </a:r>
            <a:r>
              <a:rPr lang="en-US" dirty="0" err="1" smtClean="0"/>
              <a:t>variasi</a:t>
            </a:r>
            <a:r>
              <a:rPr lang="en-US" dirty="0" smtClean="0"/>
              <a:t>!</a:t>
            </a:r>
          </a:p>
          <a:p>
            <a:pPr marL="850392" lvl="1" indent="-457200">
              <a:buAutoNum type="alphaLcPeriod"/>
            </a:pPr>
            <a:r>
              <a:rPr lang="en-US" dirty="0" err="1" smtClean="0"/>
              <a:t>Buat</a:t>
            </a:r>
            <a:r>
              <a:rPr lang="en-US" dirty="0" smtClean="0"/>
              <a:t> diagram </a:t>
            </a:r>
            <a:r>
              <a:rPr lang="en-US" dirty="0" err="1" smtClean="0"/>
              <a:t>batang</a:t>
            </a:r>
            <a:r>
              <a:rPr lang="en-US" dirty="0" smtClean="0"/>
              <a:t>, </a:t>
            </a:r>
            <a:r>
              <a:rPr lang="en-US" dirty="0" err="1" smtClean="0"/>
              <a:t>lingkaran</a:t>
            </a:r>
            <a:r>
              <a:rPr lang="en-US" dirty="0" smtClean="0"/>
              <a:t>, </a:t>
            </a:r>
            <a:r>
              <a:rPr lang="en-US" dirty="0" err="1" smtClean="0"/>
              <a:t>garis</a:t>
            </a:r>
            <a:r>
              <a:rPr lang="en-US" dirty="0" smtClean="0"/>
              <a:t>, </a:t>
            </a:r>
            <a:r>
              <a:rPr lang="en-US" dirty="0" err="1" smtClean="0"/>
              <a:t>poligon</a:t>
            </a:r>
            <a:r>
              <a:rPr lang="en-US" dirty="0" smtClean="0"/>
              <a:t>, histogram!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206</TotalTime>
  <Words>300</Words>
  <Application>Microsoft Office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Wingdings 2</vt:lpstr>
      <vt:lpstr>Parallax</vt:lpstr>
      <vt:lpstr>STATISTIKA DAN PELUANG</vt:lpstr>
      <vt:lpstr>BAGIAN 1</vt:lpstr>
      <vt:lpstr>Manajemen Informasi</vt:lpstr>
      <vt:lpstr>Pengelompokan Statistika</vt:lpstr>
      <vt:lpstr>Pengelompokan statistika lainnya</vt:lpstr>
      <vt:lpstr>Istilah-istilah penting</vt:lpstr>
      <vt:lpstr>Penyajian data</vt:lpstr>
      <vt:lpstr>Penyajian data cont…</vt:lpstr>
      <vt:lpstr>Ukuran Lokasi pada data tunggal tak berkelompok</vt:lpstr>
      <vt:lpstr>Ukuran Lokasi pada data tunggal tak berkelompok</vt:lpstr>
      <vt:lpstr>Ukuran Lokasi pada data tunggal tak berkelompok</vt:lpstr>
      <vt:lpstr>Ukuran Lokasi pada data tunggal tak berkelompok</vt:lpstr>
      <vt:lpstr>LATIHAN</vt:lpstr>
    </vt:vector>
  </TitlesOfParts>
  <Company>brilli@net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STATISTIKA DAN PELUANG</dc:title>
  <dc:creator>Wiky Milky</dc:creator>
  <cp:lastModifiedBy>Swid</cp:lastModifiedBy>
  <cp:revision>18</cp:revision>
  <dcterms:created xsi:type="dcterms:W3CDTF">2007-09-19T13:02:53Z</dcterms:created>
  <dcterms:modified xsi:type="dcterms:W3CDTF">2012-12-26T02:02:18Z</dcterms:modified>
</cp:coreProperties>
</file>