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8" autoAdjust="0"/>
    <p:restoredTop sz="86420" autoAdjust="0"/>
  </p:normalViewPr>
  <p:slideViewPr>
    <p:cSldViewPr>
      <p:cViewPr varScale="1">
        <p:scale>
          <a:sx n="65" d="100"/>
          <a:sy n="65" d="100"/>
        </p:scale>
        <p:origin x="8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64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56E36B10-77F6-4586-8DA6-874227BFC533}" type="datetimeFigureOut">
              <a:rPr lang="en-US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EBE114C9-6532-4931-913A-74EAACBE49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26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E85880-2BB4-4EB2-AE88-3B8DE7133CBA}" type="slidenum">
              <a:rPr 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253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461E63-9F64-46C7-8075-85AD80A2CC57}" type="slidenum">
              <a:rPr lang="en-US">
                <a:latin typeface="Calibri" panose="020F0502020204030204" pitchFamily="34" charset="0"/>
              </a:rPr>
              <a:pPr eaLnBrk="1" hangingPunct="1"/>
              <a:t>2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263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FE6C21-D58A-4A85-BF14-2E27D67218A9}" type="slidenum">
              <a:rPr lang="en-US">
                <a:latin typeface="Calibri" panose="020F0502020204030204" pitchFamily="34" charset="0"/>
              </a:rPr>
              <a:pPr eaLnBrk="1" hangingPunct="1"/>
              <a:t>3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54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7B50C1-5D1C-4F01-94A2-DED7D2D8C3ED}" type="slidenum">
              <a:rPr lang="en-US">
                <a:latin typeface="Calibri" panose="020F0502020204030204" pitchFamily="34" charset="0"/>
              </a:rPr>
              <a:pPr eaLnBrk="1" hangingPunct="1"/>
              <a:t>4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33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342966-5AAB-45B5-A828-EFE2A32BF1C3}" type="slidenum">
              <a:rPr lang="en-US">
                <a:latin typeface="Calibri" panose="020F0502020204030204" pitchFamily="34" charset="0"/>
              </a:rPr>
              <a:pPr eaLnBrk="1" hangingPunct="1"/>
              <a:t>5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758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E719334-EC6C-47C4-9950-5467A8178FC7}" type="slidenum">
              <a:rPr lang="en-US">
                <a:latin typeface="Calibri" panose="020F0502020204030204" pitchFamily="34" charset="0"/>
              </a:rPr>
              <a:pPr eaLnBrk="1" hangingPunct="1"/>
              <a:t>6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36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52373B-91CD-4A52-8CEA-FA1E855FEE95}" type="slidenum">
              <a:rPr 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74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0A9A93A-269C-4E34-8299-E20B3656F46E}" type="slidenum">
              <a:rPr 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6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E9AD45-5E81-428C-ADFB-0C2C1FED25B5}" type="slidenum">
              <a:rPr 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430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901EB7D-8296-4223-B229-BFF7A358F5EA}" type="slidenum">
              <a:rPr 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774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9E85DA-8C54-4D3D-8870-43CD9EB19581}" type="slidenum">
              <a:rPr 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12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fld id="{9D67CABD-569F-4114-B338-43590263B48C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43EEFF56-EE41-4202-B138-0EDCE9564D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638208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fld id="{545E570D-CEFE-4B38-AD39-2367D7594059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1E4EA33D-E6B9-4154-B581-5D91E2C7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0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8496C-FB09-4112-B754-49455005BF09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9535A7BB-962F-4459-AD08-D212658B1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0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1C91B3-BC20-466B-832F-11CB64A27888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80DA-6457-44E0-A7F5-A36C2E098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958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141CCE-3142-418A-AAA7-87A2EEB8BC90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F258F-4DFA-4A55-A801-E1A8CD4A8D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913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F10CB4-9716-4051-80D0-673B69B66698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A960F-D9FC-406B-BC6E-A70C6D7FF5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9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3C7083-3E49-4742-AD3E-9FD3B1B0FCC0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8270-9CDA-4AAD-B546-E1A3347B1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22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2BFA8B-5DF8-4A51-8A35-C5FB1FE0C9F8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9ADF-FB03-42B6-915A-76BF752576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55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173E0F-B954-4695-8FA1-8D025E2C6E41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A7C4D-9057-4195-A276-9AE7A1CC26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72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44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907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867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62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23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19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123A76-D259-4126-8F2C-9B2AD6231D0F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A8031-2F04-469F-A158-7E24AB7E2E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35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0BE2C4-0E71-4D31-87A2-7A3E5AFB9302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5D60-E412-407A-BCE2-E8138F85A7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53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" name="push.wav"/>
          </p:stSnd>
        </p:sndAc>
      </p:transition>
    </mc:Choice>
    <mc:Fallback>
      <p:transition spd="slow">
        <p:fade/>
        <p:sndAc>
          <p:stSnd>
            <p:snd r:embed="rId1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83271FC-CD1B-45FA-A655-E66D95C20687}" type="datetimeFigureOut">
              <a:rPr lang="en-US" smtClean="0"/>
              <a:pPr>
                <a:defRPr/>
              </a:pPr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8416A12-2C95-4DFC-B31C-503A694039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3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19" name="push.wav"/>
          </p:stSnd>
        </p:sndAc>
      </p:transition>
    </mc:Choice>
    <mc:Fallback>
      <p:transition spd="slow">
        <p:fade/>
        <p:sndAc>
          <p:stSnd>
            <p:snd r:embed="rId19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Bilangan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Rasional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Irrasional</a:t>
            </a:r>
            <a:endParaRPr lang="en-US" dirty="0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err="1" smtClean="0">
                <a:solidFill>
                  <a:srgbClr val="898989"/>
                </a:solidFill>
              </a:rPr>
              <a:t>Suprih</a:t>
            </a:r>
            <a:r>
              <a:rPr lang="en-US" dirty="0" smtClean="0">
                <a:solidFill>
                  <a:srgbClr val="898989"/>
                </a:solidFill>
              </a:rPr>
              <a:t> </a:t>
            </a:r>
            <a:r>
              <a:rPr lang="en-US" dirty="0" err="1" smtClean="0">
                <a:solidFill>
                  <a:srgbClr val="898989"/>
                </a:solidFill>
              </a:rPr>
              <a:t>Widodo</a:t>
            </a:r>
            <a:r>
              <a:rPr lang="en-US" dirty="0" smtClean="0">
                <a:solidFill>
                  <a:srgbClr val="898989"/>
                </a:solidFill>
              </a:rPr>
              <a:t>, </a:t>
            </a:r>
            <a:r>
              <a:rPr lang="en-US" dirty="0" err="1" smtClean="0">
                <a:solidFill>
                  <a:srgbClr val="898989"/>
                </a:solidFill>
              </a:rPr>
              <a:t>S.Si</a:t>
            </a:r>
            <a:r>
              <a:rPr lang="en-US" dirty="0" smtClean="0">
                <a:solidFill>
                  <a:srgbClr val="898989"/>
                </a:solidFill>
              </a:rPr>
              <a:t>., M.T</a:t>
            </a:r>
            <a:endParaRPr lang="en-US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Latar Belakang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rtlCol="0"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cacah</a:t>
            </a:r>
            <a:r>
              <a:rPr lang="en-US" dirty="0" smtClean="0"/>
              <a:t> x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36:9=x, 42:7=x, 27:3=x,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kalimat-kalimat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endParaRPr lang="en-US" dirty="0" smtClean="0"/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cacah</a:t>
            </a:r>
            <a:r>
              <a:rPr lang="en-US" dirty="0" smtClean="0"/>
              <a:t> x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3:2=x, 7:3=x </a:t>
            </a:r>
            <a:r>
              <a:rPr lang="en-US" dirty="0" err="1" smtClean="0"/>
              <a:t>dan</a:t>
            </a:r>
            <a:r>
              <a:rPr lang="en-US" dirty="0" smtClean="0"/>
              <a:t> 35:8=x</a:t>
            </a: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mengganti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x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sebarang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p:q=x, </a:t>
            </a:r>
            <a:r>
              <a:rPr lang="en-US" dirty="0" err="1" smtClean="0"/>
              <a:t>dengan</a:t>
            </a:r>
            <a:r>
              <a:rPr lang="en-US" dirty="0" smtClean="0"/>
              <a:t> p </a:t>
            </a:r>
            <a:r>
              <a:rPr lang="en-US" dirty="0" err="1" smtClean="0"/>
              <a:t>dan</a:t>
            </a:r>
            <a:r>
              <a:rPr lang="en-US" dirty="0" smtClean="0"/>
              <a:t> q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cacah</a:t>
            </a:r>
            <a:r>
              <a:rPr lang="en-US" dirty="0" smtClean="0"/>
              <a:t>, q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nol</a:t>
            </a:r>
            <a:r>
              <a:rPr lang="en-US" dirty="0" smtClean="0"/>
              <a:t>,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 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p </a:t>
            </a:r>
            <a:r>
              <a:rPr lang="en-US" dirty="0" err="1" smtClean="0"/>
              <a:t>disebut</a:t>
            </a:r>
            <a:r>
              <a:rPr lang="en-US" dirty="0" smtClean="0"/>
              <a:t> numerator(</a:t>
            </a:r>
            <a:r>
              <a:rPr lang="en-US" dirty="0" err="1" smtClean="0"/>
              <a:t>pembilang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 q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denumerator</a:t>
            </a:r>
            <a:r>
              <a:rPr lang="en-US" dirty="0" smtClean="0"/>
              <a:t>(</a:t>
            </a:r>
            <a:r>
              <a:rPr lang="en-US" dirty="0" err="1" smtClean="0"/>
              <a:t>penyebut</a:t>
            </a:r>
            <a:r>
              <a:rPr lang="en-US" dirty="0" smtClean="0"/>
              <a:t>).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114800"/>
            <a:ext cx="22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200" b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Definisi 1 (pecahan)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2438400"/>
          </a:xfrm>
        </p:spPr>
        <p:txBody>
          <a:bodyPr/>
          <a:lstStyle/>
          <a:p>
            <a:pPr eaLnBrk="1" hangingPunct="1"/>
            <a:r>
              <a:rPr lang="en-US" smtClean="0"/>
              <a:t>Pecahan adalah suatu lambang yang memuat pasangan berurutan bilangan-bilangan bulat p dan q (q tidak nol) yang menyatakan p:q=x dan ditulis     .</a:t>
            </a:r>
          </a:p>
          <a:p>
            <a:pPr eaLnBrk="1" hangingPunct="1"/>
            <a:endParaRPr lang="en-US" smtClean="0"/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410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9803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3200400"/>
            <a:ext cx="8229600" cy="5334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Definisi</a:t>
            </a:r>
            <a:r>
              <a:rPr lang="en-US" sz="3200" b="1" dirty="0">
                <a:latin typeface="+mj-lt"/>
                <a:ea typeface="+mj-ea"/>
                <a:cs typeface="+mj-cs"/>
              </a:rPr>
              <a:t> 2 (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pecahan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sama</a:t>
            </a:r>
            <a:r>
              <a:rPr lang="en-US" sz="3200" b="1" dirty="0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4103" name="Content Placeholder 2"/>
          <p:cNvSpPr txBox="1">
            <a:spLocks/>
          </p:cNvSpPr>
          <p:nvPr/>
        </p:nvSpPr>
        <p:spPr bwMode="auto">
          <a:xfrm>
            <a:off x="533400" y="4114800"/>
            <a:ext cx="8229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Pecahan    sama dengan   , ditulis          jika dan hanya jika ps = qr.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200">
              <a:latin typeface="Calibri" panose="020F0502020204030204" pitchFamily="34" charset="0"/>
            </a:endParaRPr>
          </a:p>
        </p:txBody>
      </p:sp>
      <p:pic>
        <p:nvPicPr>
          <p:cNvPr id="4104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152900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91000"/>
            <a:ext cx="70326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4107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15240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200" b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Definisi 3 (bilangan rasional)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2057400"/>
          </a:xfrm>
        </p:spPr>
        <p:txBody>
          <a:bodyPr/>
          <a:lstStyle/>
          <a:p>
            <a:pPr eaLnBrk="1" hangingPunct="1"/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rasional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yang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pecahan</a:t>
            </a:r>
            <a:r>
              <a:rPr lang="en-US" dirty="0" smtClean="0"/>
              <a:t>    </a:t>
            </a:r>
            <a:r>
              <a:rPr lang="en-US" dirty="0" err="1" smtClean="0"/>
              <a:t>dimana</a:t>
            </a:r>
            <a:r>
              <a:rPr lang="en-US" dirty="0" smtClean="0"/>
              <a:t> p </a:t>
            </a:r>
            <a:r>
              <a:rPr lang="en-US" dirty="0" err="1" smtClean="0"/>
              <a:t>dan</a:t>
            </a:r>
            <a:r>
              <a:rPr lang="en-US" dirty="0" smtClean="0"/>
              <a:t> q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bilangan-bilangan</a:t>
            </a:r>
            <a:r>
              <a:rPr lang="en-US" dirty="0" smtClean="0"/>
              <a:t> </a:t>
            </a:r>
            <a:r>
              <a:rPr lang="en-US" dirty="0" err="1" smtClean="0"/>
              <a:t>bulat</a:t>
            </a:r>
            <a:r>
              <a:rPr lang="en-US" dirty="0" smtClean="0"/>
              <a:t> (q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nol</a:t>
            </a:r>
            <a:r>
              <a:rPr lang="en-US" dirty="0" smtClean="0"/>
              <a:t>).</a:t>
            </a:r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512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560" y="1162665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2667000"/>
            <a:ext cx="8229600" cy="5334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Definisi</a:t>
            </a:r>
            <a:r>
              <a:rPr lang="en-US" sz="3200" b="1" dirty="0">
                <a:latin typeface="+mj-lt"/>
                <a:ea typeface="+mj-ea"/>
                <a:cs typeface="+mj-cs"/>
              </a:rPr>
              <a:t> 4 (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pecahan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sederhana</a:t>
            </a:r>
            <a:r>
              <a:rPr lang="en-US" sz="3200" b="1" dirty="0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3429000"/>
            <a:ext cx="8229600" cy="2971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err="1">
                <a:latin typeface="+mn-lt"/>
              </a:rPr>
              <a:t>Jika</a:t>
            </a:r>
            <a:r>
              <a:rPr lang="en-US" sz="3200" dirty="0">
                <a:latin typeface="+mn-lt"/>
              </a:rPr>
              <a:t> FPB </a:t>
            </a:r>
            <a:r>
              <a:rPr lang="en-US" sz="3200" dirty="0" err="1">
                <a:latin typeface="+mn-lt"/>
              </a:rPr>
              <a:t>dari</a:t>
            </a:r>
            <a:r>
              <a:rPr lang="en-US" sz="3200" dirty="0">
                <a:latin typeface="+mn-lt"/>
              </a:rPr>
              <a:t> p </a:t>
            </a:r>
            <a:r>
              <a:rPr lang="en-US" sz="3200" dirty="0" err="1">
                <a:latin typeface="+mn-lt"/>
              </a:rPr>
              <a:t>dan</a:t>
            </a:r>
            <a:r>
              <a:rPr lang="en-US" sz="3200" dirty="0">
                <a:latin typeface="+mn-lt"/>
              </a:rPr>
              <a:t> q </a:t>
            </a:r>
            <a:r>
              <a:rPr lang="en-US" sz="3200" dirty="0" err="1">
                <a:latin typeface="+mn-lt"/>
              </a:rPr>
              <a:t>sama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dengan</a:t>
            </a:r>
            <a:r>
              <a:rPr lang="en-US" sz="3200" dirty="0">
                <a:latin typeface="+mn-lt"/>
              </a:rPr>
              <a:t> 1 (</a:t>
            </a:r>
            <a:r>
              <a:rPr lang="en-US" sz="3200" dirty="0" err="1">
                <a:latin typeface="+mn-lt"/>
              </a:rPr>
              <a:t>p,q</a:t>
            </a:r>
            <a:r>
              <a:rPr lang="en-US" sz="3200" dirty="0">
                <a:latin typeface="+mn-lt"/>
              </a:rPr>
              <a:t>)= 1, </a:t>
            </a:r>
            <a:r>
              <a:rPr lang="en-US" sz="3200" dirty="0" err="1">
                <a:latin typeface="+mn-lt"/>
              </a:rPr>
              <a:t>maka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pecahan</a:t>
            </a:r>
            <a:r>
              <a:rPr lang="en-US" sz="3200" dirty="0">
                <a:latin typeface="+mn-lt"/>
              </a:rPr>
              <a:t>    </a:t>
            </a:r>
            <a:r>
              <a:rPr lang="en-US" sz="3200" dirty="0" err="1">
                <a:latin typeface="+mn-lt"/>
              </a:rPr>
              <a:t>disebut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sebagai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pecahan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sederhana</a:t>
            </a:r>
            <a:endParaRPr lang="en-US" sz="32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err="1">
                <a:latin typeface="+mn-lt"/>
              </a:rPr>
              <a:t>Penyerhanaan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pecahan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dilakukan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dengan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membagi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pembilang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da</a:t>
            </a:r>
            <a:r>
              <a:rPr lang="en-US" sz="3200" dirty="0">
                <a:latin typeface="+mn-lt"/>
              </a:rPr>
              <a:t>n </a:t>
            </a:r>
            <a:r>
              <a:rPr lang="en-US" sz="3200" dirty="0" err="1">
                <a:latin typeface="+mn-lt"/>
              </a:rPr>
              <a:t>penyebut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dengan</a:t>
            </a:r>
            <a:r>
              <a:rPr lang="en-US" sz="3200" dirty="0">
                <a:latin typeface="+mn-lt"/>
              </a:rPr>
              <a:t> (</a:t>
            </a:r>
            <a:r>
              <a:rPr lang="en-US" sz="3200" dirty="0" err="1">
                <a:latin typeface="+mn-lt"/>
              </a:rPr>
              <a:t>p,q</a:t>
            </a:r>
            <a:r>
              <a:rPr lang="en-US" sz="3200" dirty="0">
                <a:latin typeface="+mn-lt"/>
              </a:rPr>
              <a:t>)</a:t>
            </a:r>
          </a:p>
        </p:txBody>
      </p:sp>
      <p:pic>
        <p:nvPicPr>
          <p:cNvPr id="5128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86200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200" b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Definisi 5 (pecahan senilai)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05000" y="609600"/>
            <a:ext cx="6781800" cy="12954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smtClean="0"/>
              <a:t>   untuk semua bilangan bulat p, q dan r tidak sama dengan nol</a:t>
            </a: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1905000"/>
            <a:ext cx="8229600" cy="9906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Definisi</a:t>
            </a:r>
            <a:r>
              <a:rPr lang="en-US" sz="3200" b="1" dirty="0">
                <a:latin typeface="+mj-lt"/>
                <a:ea typeface="+mj-ea"/>
                <a:cs typeface="+mj-cs"/>
              </a:rPr>
              <a:t> 6 (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penjumlahan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dan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pengurangan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bil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rasional</a:t>
            </a:r>
            <a:r>
              <a:rPr lang="en-US" sz="3200" b="1" dirty="0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6150" name="Content Placeholder 2"/>
          <p:cNvSpPr txBox="1">
            <a:spLocks/>
          </p:cNvSpPr>
          <p:nvPr/>
        </p:nvSpPr>
        <p:spPr bwMode="auto">
          <a:xfrm>
            <a:off x="533400" y="2971800"/>
            <a:ext cx="8229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Jika      dan     adalah sebarang bilangan rasional maka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Sifat2 (tertutup, komutatif, assosiatif, identitas, invers)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Operasi pengurangan?????</a:t>
            </a:r>
          </a:p>
        </p:txBody>
      </p:sp>
      <p:pic>
        <p:nvPicPr>
          <p:cNvPr id="615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71800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615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38200"/>
            <a:ext cx="990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6155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48000"/>
            <a:ext cx="22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6157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505200"/>
            <a:ext cx="24066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228600"/>
            <a:ext cx="8229600" cy="9906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Definisi</a:t>
            </a:r>
            <a:r>
              <a:rPr lang="en-US" sz="3200" b="1" dirty="0">
                <a:latin typeface="+mj-lt"/>
                <a:ea typeface="+mj-ea"/>
                <a:cs typeface="+mj-cs"/>
              </a:rPr>
              <a:t> 7 (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perkalian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dan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pembagian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bil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rasional</a:t>
            </a:r>
            <a:r>
              <a:rPr lang="en-US" sz="3200" b="1" dirty="0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371600"/>
            <a:ext cx="8229600" cy="38862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err="1">
                <a:latin typeface="+mn-lt"/>
              </a:rPr>
              <a:t>Jika</a:t>
            </a:r>
            <a:r>
              <a:rPr lang="en-US" sz="3200" dirty="0">
                <a:latin typeface="+mn-lt"/>
              </a:rPr>
              <a:t>      </a:t>
            </a:r>
            <a:r>
              <a:rPr lang="en-US" sz="3200" dirty="0" err="1">
                <a:latin typeface="+mn-lt"/>
              </a:rPr>
              <a:t>dan</a:t>
            </a:r>
            <a:r>
              <a:rPr lang="en-US" sz="3200" dirty="0">
                <a:latin typeface="+mn-lt"/>
              </a:rPr>
              <a:t>     </a:t>
            </a:r>
            <a:r>
              <a:rPr lang="en-US" sz="3200" dirty="0" err="1">
                <a:latin typeface="+mn-lt"/>
              </a:rPr>
              <a:t>adalah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sebarang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bilangan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rasional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maka</a:t>
            </a:r>
            <a:endParaRPr lang="en-US" sz="32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err="1">
                <a:latin typeface="+mn-lt"/>
              </a:rPr>
              <a:t>Sifat</a:t>
            </a:r>
            <a:r>
              <a:rPr lang="en-US" sz="3200" dirty="0">
                <a:latin typeface="+mn-lt"/>
              </a:rPr>
              <a:t>2 (</a:t>
            </a:r>
            <a:r>
              <a:rPr lang="en-US" sz="3200" dirty="0" err="1">
                <a:latin typeface="+mn-lt"/>
              </a:rPr>
              <a:t>tertutup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komutatif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assosiatif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identitas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kecuali</a:t>
            </a:r>
            <a:r>
              <a:rPr lang="en-US" sz="3200" dirty="0">
                <a:latin typeface="+mn-lt"/>
              </a:rPr>
              <a:t> 0 </a:t>
            </a:r>
            <a:r>
              <a:rPr lang="en-US" sz="3200" dirty="0" err="1">
                <a:latin typeface="+mn-lt"/>
              </a:rPr>
              <a:t>semua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bil</a:t>
            </a:r>
            <a:r>
              <a:rPr lang="en-US" sz="3200" dirty="0">
                <a:latin typeface="+mn-lt"/>
              </a:rPr>
              <a:t>. </a:t>
            </a:r>
            <a:r>
              <a:rPr lang="en-US" sz="3200" dirty="0" err="1">
                <a:latin typeface="+mn-lt"/>
              </a:rPr>
              <a:t>rasional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memiliki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invers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operasi</a:t>
            </a:r>
            <a:r>
              <a:rPr lang="en-US" sz="3200" dirty="0">
                <a:latin typeface="+mn-lt"/>
              </a:rPr>
              <a:t> x </a:t>
            </a:r>
            <a:r>
              <a:rPr lang="en-US" sz="3200" dirty="0" err="1">
                <a:latin typeface="+mn-lt"/>
              </a:rPr>
              <a:t>bersifat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distributif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terhadap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penjumlahan</a:t>
            </a:r>
            <a:r>
              <a:rPr lang="en-US" sz="3200" dirty="0">
                <a:latin typeface="+mn-lt"/>
              </a:rPr>
              <a:t>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err="1">
                <a:latin typeface="+mn-lt"/>
              </a:rPr>
              <a:t>Operasi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pembagian</a:t>
            </a:r>
            <a:r>
              <a:rPr lang="en-US" sz="3200" dirty="0">
                <a:latin typeface="+mn-lt"/>
              </a:rPr>
              <a:t>?????</a:t>
            </a:r>
          </a:p>
        </p:txBody>
      </p:sp>
      <p:pic>
        <p:nvPicPr>
          <p:cNvPr id="717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1219200"/>
            <a:ext cx="214312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17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7176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22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717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33600"/>
            <a:ext cx="13716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228600"/>
            <a:ext cx="8229600" cy="762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Definisi</a:t>
            </a:r>
            <a:r>
              <a:rPr lang="en-US" sz="3200" b="1" dirty="0">
                <a:latin typeface="+mj-lt"/>
                <a:ea typeface="+mj-ea"/>
                <a:cs typeface="+mj-cs"/>
              </a:rPr>
              <a:t> 8 (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urutan</a:t>
            </a:r>
            <a:r>
              <a:rPr lang="en-US" sz="3200" b="1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bil</a:t>
            </a:r>
            <a:r>
              <a:rPr lang="en-US" sz="3200" b="1" dirty="0">
                <a:latin typeface="+mj-lt"/>
                <a:ea typeface="+mj-ea"/>
                <a:cs typeface="+mj-cs"/>
              </a:rPr>
              <a:t>. </a:t>
            </a:r>
            <a:r>
              <a:rPr lang="en-US" sz="3200" b="1" dirty="0" err="1">
                <a:latin typeface="+mj-lt"/>
                <a:ea typeface="+mj-ea"/>
                <a:cs typeface="+mj-cs"/>
              </a:rPr>
              <a:t>rasional</a:t>
            </a:r>
            <a:r>
              <a:rPr lang="en-US" sz="3200" b="1" dirty="0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8196" name="Content Placeholder 2"/>
          <p:cNvSpPr txBox="1">
            <a:spLocks/>
          </p:cNvSpPr>
          <p:nvPr/>
        </p:nvSpPr>
        <p:spPr bwMode="auto">
          <a:xfrm>
            <a:off x="533400" y="11430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Jika     dan    adalah sebarang  dua bil. rasional yang penyebutnya positif, yaitu (q&gt;0 dan s&gt;0) maka: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    sama dengan    jika dan hanya jika ps=qr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    kurang dari     jika dan hanya jika ps&lt;qr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200"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Sifat-sifat urutan bilangan rasional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Calibri" panose="020F0502020204030204" pitchFamily="34" charset="0"/>
              </a:rPr>
              <a:t>Trikotomi, transitif, density</a:t>
            </a:r>
          </a:p>
        </p:txBody>
      </p:sp>
      <p:pic>
        <p:nvPicPr>
          <p:cNvPr id="819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1219200"/>
            <a:ext cx="214312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81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8200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19200"/>
            <a:ext cx="15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81300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2143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819400"/>
            <a:ext cx="15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429000"/>
            <a:ext cx="15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33967" y="-29497"/>
            <a:ext cx="7700434" cy="1324897"/>
          </a:xfrm>
        </p:spPr>
        <p:txBody>
          <a:bodyPr rtlCol="0"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Perluasan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Nilai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Tempat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Desimal</a:t>
            </a:r>
            <a:endParaRPr lang="en-US" dirty="0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334000"/>
          </a:xfrm>
        </p:spPr>
        <p:txBody>
          <a:bodyPr rtlCol="0">
            <a:normAutofit fontScale="92500" lnSpcReduction="10000"/>
          </a:bodyPr>
          <a:lstStyle/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Desimal</a:t>
            </a:r>
            <a:r>
              <a:rPr lang="en-US" dirty="0" smtClean="0"/>
              <a:t>???</a:t>
            </a: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numerasi</a:t>
            </a:r>
            <a:r>
              <a:rPr lang="en-US" sz="2800" dirty="0" smtClean="0"/>
              <a:t> </a:t>
            </a:r>
            <a:r>
              <a:rPr lang="en-US" sz="2800" dirty="0" err="1" smtClean="0"/>
              <a:t>hindu</a:t>
            </a:r>
            <a:r>
              <a:rPr lang="en-US" sz="2800" dirty="0" smtClean="0"/>
              <a:t> </a:t>
            </a:r>
            <a:r>
              <a:rPr lang="en-US" sz="2800" dirty="0" err="1" smtClean="0"/>
              <a:t>arab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dirty="0" smtClean="0"/>
              <a:t>1. </a:t>
            </a:r>
            <a:r>
              <a:rPr lang="en-US" sz="2800" dirty="0" err="1" smtClean="0"/>
              <a:t>menggunakan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sepuluh</a:t>
            </a:r>
            <a:r>
              <a:rPr lang="en-US" sz="2800" dirty="0" smtClean="0"/>
              <a:t> </a:t>
            </a:r>
            <a:r>
              <a:rPr lang="en-US" sz="2800" dirty="0" err="1" smtClean="0"/>
              <a:t>lambang</a:t>
            </a:r>
            <a:r>
              <a:rPr lang="en-US" sz="2800" dirty="0" smtClean="0"/>
              <a:t>, 0,1,…9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/>
              <a:t>	2. </a:t>
            </a:r>
            <a:r>
              <a:rPr lang="en-US" sz="2800" dirty="0" err="1" smtClean="0"/>
              <a:t>bilangan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9 </a:t>
            </a:r>
            <a:r>
              <a:rPr lang="en-US" sz="2800" dirty="0" err="1" smtClean="0"/>
              <a:t>dinyatakan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suku-suku</a:t>
            </a:r>
            <a:r>
              <a:rPr lang="en-US" sz="2800" dirty="0" smtClean="0"/>
              <a:t> </a:t>
            </a:r>
            <a:r>
              <a:rPr lang="en-US" sz="2800" dirty="0" err="1" smtClean="0"/>
              <a:t>penjumlahan</a:t>
            </a:r>
            <a:r>
              <a:rPr lang="en-US" sz="2800" dirty="0" smtClean="0"/>
              <a:t> </a:t>
            </a:r>
            <a:r>
              <a:rPr lang="en-US" sz="2800" dirty="0" err="1" smtClean="0"/>
              <a:t>perpangkatan</a:t>
            </a:r>
            <a:r>
              <a:rPr lang="en-US" sz="2800" dirty="0" smtClean="0"/>
              <a:t> 10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/>
              <a:t>	3. </a:t>
            </a:r>
            <a:r>
              <a:rPr lang="en-US" sz="2800" dirty="0" err="1" smtClean="0"/>
              <a:t>bersifat</a:t>
            </a:r>
            <a:r>
              <a:rPr lang="en-US" sz="2800" dirty="0" smtClean="0"/>
              <a:t> </a:t>
            </a:r>
            <a:r>
              <a:rPr lang="en-US" sz="2800" dirty="0" err="1" smtClean="0"/>
              <a:t>aditif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posisional</a:t>
            </a:r>
            <a:endParaRPr lang="en-US" sz="2800" dirty="0" smtClean="0"/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err="1" smtClean="0"/>
              <a:t>Penulisan</a:t>
            </a:r>
            <a:r>
              <a:rPr lang="en-US" sz="2800" dirty="0" smtClean="0"/>
              <a:t> 345, 1237, </a:t>
            </a:r>
            <a:r>
              <a:rPr lang="en-US" sz="2800" dirty="0" err="1" smtClean="0"/>
              <a:t>dan</a:t>
            </a:r>
            <a:r>
              <a:rPr lang="en-US" sz="2800" dirty="0" smtClean="0"/>
              <a:t> 90861 </a:t>
            </a:r>
            <a:r>
              <a:rPr lang="en-US" sz="2800" dirty="0" err="1" smtClean="0"/>
              <a:t>disebut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baku</a:t>
            </a:r>
            <a:r>
              <a:rPr lang="en-US" sz="2800" dirty="0" smtClean="0"/>
              <a:t>, </a:t>
            </a:r>
            <a:r>
              <a:rPr lang="en-US" sz="2800" dirty="0" err="1" smtClean="0"/>
              <a:t>sedangkan</a:t>
            </a:r>
            <a:r>
              <a:rPr lang="en-US" sz="2800" dirty="0" smtClean="0"/>
              <a:t>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dinyatakan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suku</a:t>
            </a:r>
            <a:r>
              <a:rPr lang="en-US" sz="2800" dirty="0" smtClean="0"/>
              <a:t> </a:t>
            </a:r>
            <a:r>
              <a:rPr lang="en-US" sz="2800" dirty="0" err="1" smtClean="0"/>
              <a:t>penjumlahan</a:t>
            </a:r>
            <a:r>
              <a:rPr lang="en-US" sz="2800" dirty="0" smtClean="0"/>
              <a:t> </a:t>
            </a:r>
            <a:r>
              <a:rPr lang="en-US" sz="2800" dirty="0" err="1" smtClean="0"/>
              <a:t>perpangkatan</a:t>
            </a:r>
            <a:r>
              <a:rPr lang="en-US" sz="2800" dirty="0" smtClean="0"/>
              <a:t> 10 </a:t>
            </a:r>
            <a:r>
              <a:rPr lang="en-US" sz="2800" dirty="0" err="1" smtClean="0"/>
              <a:t>disebut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panjang</a:t>
            </a:r>
            <a:endParaRPr lang="en-US" sz="2800" dirty="0" smtClean="0"/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dirty="0" err="1" smtClean="0"/>
              <a:t>contoh</a:t>
            </a:r>
            <a:r>
              <a:rPr lang="en-US" dirty="0" smtClean="0"/>
              <a:t>: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345 = 3 x 100 + 4 x 10 + 5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1237 = 1 x 1000 + 2 x 100 + 3 x 10 + 7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90861 = 9 </a:t>
            </a:r>
          </a:p>
          <a:p>
            <a:pPr marL="448056" indent="-38404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600" b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Perluasan Nilai Tempat Desimal 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2819400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1237 = 1 x 1000 + 2 x 100 + 3 x 10 + 7</a:t>
            </a:r>
          </a:p>
          <a:p>
            <a:pPr lvl="8">
              <a:defRPr/>
            </a:pPr>
            <a:r>
              <a:rPr lang="en-US" sz="1800" dirty="0" smtClean="0"/>
              <a:t>                                    (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bentuk</a:t>
            </a:r>
            <a:r>
              <a:rPr lang="en-US" sz="1800" dirty="0" smtClean="0"/>
              <a:t> </a:t>
            </a:r>
            <a:r>
              <a:rPr lang="en-US" sz="1800" dirty="0" err="1" smtClean="0"/>
              <a:t>eksponen</a:t>
            </a:r>
            <a:r>
              <a:rPr lang="en-US" sz="1800" dirty="0" smtClean="0"/>
              <a:t>)</a:t>
            </a: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umum</a:t>
            </a:r>
            <a:r>
              <a:rPr lang="en-US" sz="2800" dirty="0" smtClean="0"/>
              <a:t> </a:t>
            </a:r>
            <a:r>
              <a:rPr lang="en-US" sz="2800" dirty="0" err="1" smtClean="0"/>
              <a:t>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panjang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eksponen</a:t>
            </a:r>
            <a:endParaRPr lang="en-US" sz="2800" dirty="0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024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0246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43100"/>
            <a:ext cx="426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0248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95600"/>
            <a:ext cx="72294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81000" y="3352800"/>
            <a:ext cx="8229600" cy="56356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Definisi</a:t>
            </a:r>
            <a:r>
              <a:rPr lang="en-US" sz="3200" b="1" dirty="0">
                <a:latin typeface="+mj-lt"/>
                <a:ea typeface="+mj-ea"/>
                <a:cs typeface="+mj-cs"/>
              </a:rPr>
              <a:t> 9 </a:t>
            </a:r>
          </a:p>
        </p:txBody>
      </p:sp>
      <p:sp>
        <p:nvSpPr>
          <p:cNvPr id="10250" name="Content Placeholder 2"/>
          <p:cNvSpPr txBox="1">
            <a:spLocks/>
          </p:cNvSpPr>
          <p:nvPr/>
        </p:nvSpPr>
        <p:spPr bwMode="auto">
          <a:xfrm>
            <a:off x="457200" y="3886200"/>
            <a:ext cx="8229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latin typeface="Calibri" panose="020F0502020204030204" pitchFamily="34" charset="0"/>
              </a:rPr>
              <a:t>Untuk</a:t>
            </a:r>
            <a:r>
              <a:rPr lang="en-US" sz="3200" dirty="0">
                <a:latin typeface="Calibri" panose="020F0502020204030204" pitchFamily="34" charset="0"/>
              </a:rPr>
              <a:t>                            , Z </a:t>
            </a:r>
            <a:r>
              <a:rPr lang="en-US" sz="3200" dirty="0" err="1">
                <a:latin typeface="Calibri" panose="020F0502020204030204" pitchFamily="34" charset="0"/>
              </a:rPr>
              <a:t>adalah</a:t>
            </a:r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</a:rPr>
              <a:t>himpunan</a:t>
            </a:r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</a:rPr>
              <a:t>bilangan</a:t>
            </a:r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</a:rPr>
              <a:t>bulat</a:t>
            </a:r>
            <a:r>
              <a:rPr lang="en-US" sz="3200" dirty="0">
                <a:latin typeface="Calibri" panose="020F0502020204030204" pitchFamily="34" charset="0"/>
              </a:rPr>
              <a:t>: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                                     n </a:t>
            </a:r>
            <a:r>
              <a:rPr lang="en-US" sz="3200" dirty="0" err="1">
                <a:latin typeface="Calibri" panose="020F0502020204030204" pitchFamily="34" charset="0"/>
              </a:rPr>
              <a:t>faktor</a:t>
            </a:r>
            <a:r>
              <a:rPr lang="en-US" sz="3200" dirty="0">
                <a:latin typeface="Calibri" panose="020F0502020204030204" pitchFamily="34" charset="0"/>
              </a:rPr>
              <a:t>,             </a:t>
            </a:r>
            <a:r>
              <a:rPr lang="en-US" sz="3200" dirty="0" err="1">
                <a:latin typeface="Calibri" panose="020F0502020204030204" pitchFamily="34" charset="0"/>
              </a:rPr>
              <a:t>dan</a:t>
            </a:r>
            <a:r>
              <a:rPr lang="en-US" sz="32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b </a:t>
            </a:r>
            <a:r>
              <a:rPr lang="en-US" sz="3200" dirty="0" err="1">
                <a:latin typeface="Calibri" panose="020F0502020204030204" pitchFamily="34" charset="0"/>
              </a:rPr>
              <a:t>disebut</a:t>
            </a:r>
            <a:r>
              <a:rPr lang="en-US" sz="3200" dirty="0">
                <a:latin typeface="Calibri" panose="020F0502020204030204" pitchFamily="34" charset="0"/>
              </a:rPr>
              <a:t> basis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10251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0252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962400"/>
            <a:ext cx="23256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0254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5040313"/>
            <a:ext cx="3257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0256" name="Picture 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105400"/>
            <a:ext cx="788988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0258" name="Picture 1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987925"/>
            <a:ext cx="10668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600" b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Perluasan Nilai Tempat Desimal 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410200"/>
          </a:xfrm>
        </p:spPr>
        <p:txBody>
          <a:bodyPr rtlCol="0"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</a:t>
            </a:r>
            <a:r>
              <a:rPr lang="en-US" sz="2400" dirty="0" err="1" smtClean="0"/>
              <a:t>numerasi</a:t>
            </a:r>
            <a:r>
              <a:rPr lang="en-US" sz="2400" dirty="0" smtClean="0"/>
              <a:t> </a:t>
            </a:r>
            <a:r>
              <a:rPr lang="en-US" sz="2400" dirty="0" err="1" smtClean="0"/>
              <a:t>desimal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diperluas</a:t>
            </a:r>
            <a:r>
              <a:rPr lang="en-US" sz="2400" dirty="0" smtClean="0"/>
              <a:t>,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rasional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dinyatakan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notasi</a:t>
            </a:r>
            <a:r>
              <a:rPr lang="en-US" sz="2400" dirty="0" smtClean="0"/>
              <a:t> </a:t>
            </a:r>
            <a:r>
              <a:rPr lang="en-US" sz="2400" dirty="0" err="1" smtClean="0"/>
              <a:t>desimal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disebaut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pecahan</a:t>
            </a:r>
            <a:r>
              <a:rPr lang="en-US" sz="2400" dirty="0" smtClean="0"/>
              <a:t> </a:t>
            </a:r>
            <a:r>
              <a:rPr lang="en-US" sz="2400" dirty="0" err="1" smtClean="0"/>
              <a:t>desimal</a:t>
            </a:r>
            <a:r>
              <a:rPr lang="en-US" sz="2400" dirty="0" smtClean="0"/>
              <a:t>. </a:t>
            </a:r>
            <a:r>
              <a:rPr lang="en-US" sz="2400" dirty="0" err="1" smtClean="0"/>
              <a:t>Wujud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rasional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dibedakan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: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2400" dirty="0" err="1" smtClean="0"/>
              <a:t>Desimal</a:t>
            </a:r>
            <a:r>
              <a:rPr lang="en-US" sz="2400" dirty="0" smtClean="0"/>
              <a:t> </a:t>
            </a:r>
            <a:r>
              <a:rPr lang="en-US" sz="2400" dirty="0" err="1" smtClean="0"/>
              <a:t>berakhir</a:t>
            </a:r>
            <a:r>
              <a:rPr lang="en-US" sz="2400" dirty="0" smtClean="0"/>
              <a:t>, </a:t>
            </a:r>
            <a:r>
              <a:rPr lang="en-US" sz="2400" dirty="0" err="1" smtClean="0"/>
              <a:t>yaitu</a:t>
            </a:r>
            <a:r>
              <a:rPr lang="en-US" sz="2400" dirty="0" smtClean="0"/>
              <a:t> </a:t>
            </a:r>
            <a:r>
              <a:rPr lang="en-US" sz="2400" dirty="0" err="1" smtClean="0"/>
              <a:t>desimal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mengandung</a:t>
            </a:r>
            <a:r>
              <a:rPr lang="en-US" sz="2400" dirty="0" smtClean="0"/>
              <a:t> </a:t>
            </a:r>
            <a:r>
              <a:rPr lang="en-US" sz="2400" dirty="0" err="1" smtClean="0"/>
              <a:t>sejumlah</a:t>
            </a:r>
            <a:r>
              <a:rPr lang="en-US" sz="2400" dirty="0" smtClean="0"/>
              <a:t> </a:t>
            </a:r>
            <a:r>
              <a:rPr lang="en-US" sz="2400" dirty="0" err="1" smtClean="0"/>
              <a:t>terhingga</a:t>
            </a:r>
            <a:r>
              <a:rPr lang="en-US" sz="2400" dirty="0" smtClean="0"/>
              <a:t> </a:t>
            </a:r>
            <a:r>
              <a:rPr lang="en-US" sz="2400" dirty="0" err="1" smtClean="0"/>
              <a:t>angka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dinyatakan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                      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m,n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cacah</a:t>
            </a:r>
            <a:endParaRPr lang="en-US" sz="24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err="1" smtClean="0"/>
              <a:t>contoh</a:t>
            </a:r>
            <a:r>
              <a:rPr lang="en-US" sz="2400" dirty="0" smtClean="0"/>
              <a:t>: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 startAt="2"/>
              <a:defRPr/>
            </a:pPr>
            <a:r>
              <a:rPr lang="en-US" sz="2400" dirty="0" err="1" smtClean="0"/>
              <a:t>Desimal</a:t>
            </a:r>
            <a:r>
              <a:rPr lang="en-US" sz="2400" dirty="0" smtClean="0"/>
              <a:t> </a:t>
            </a:r>
            <a:r>
              <a:rPr lang="en-US" sz="2400" dirty="0" err="1" smtClean="0"/>
              <a:t>berulang</a:t>
            </a:r>
            <a:r>
              <a:rPr lang="en-US" sz="2400" dirty="0" smtClean="0"/>
              <a:t> </a:t>
            </a:r>
            <a:r>
              <a:rPr lang="en-US" sz="2400" dirty="0" err="1" smtClean="0"/>
              <a:t>periodik</a:t>
            </a:r>
            <a:r>
              <a:rPr lang="en-US" sz="2400" dirty="0" smtClean="0"/>
              <a:t>, </a:t>
            </a:r>
            <a:r>
              <a:rPr lang="en-US" sz="2400" dirty="0" err="1" smtClean="0"/>
              <a:t>yaitu</a:t>
            </a:r>
            <a:r>
              <a:rPr lang="en-US" sz="2400" dirty="0" smtClean="0"/>
              <a:t> </a:t>
            </a:r>
            <a:r>
              <a:rPr lang="en-US" sz="2400" dirty="0" err="1" smtClean="0"/>
              <a:t>desimal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mengandung</a:t>
            </a:r>
            <a:r>
              <a:rPr lang="en-US" sz="2400" dirty="0" smtClean="0"/>
              <a:t> </a:t>
            </a:r>
            <a:r>
              <a:rPr lang="en-US" sz="2400" dirty="0" err="1" smtClean="0"/>
              <a:t>serangkaian</a:t>
            </a:r>
            <a:r>
              <a:rPr lang="en-US" sz="2400" dirty="0" smtClean="0"/>
              <a:t> </a:t>
            </a:r>
            <a:r>
              <a:rPr lang="en-US" sz="2400" dirty="0" err="1" smtClean="0"/>
              <a:t>terhingga</a:t>
            </a:r>
            <a:r>
              <a:rPr lang="en-US" sz="2400" dirty="0" smtClean="0"/>
              <a:t> </a:t>
            </a:r>
            <a:r>
              <a:rPr lang="en-US" sz="2400" dirty="0" err="1" smtClean="0"/>
              <a:t>angka-angka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berulang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tak</a:t>
            </a:r>
            <a:r>
              <a:rPr lang="en-US" sz="2400" dirty="0" smtClean="0"/>
              <a:t> </a:t>
            </a:r>
            <a:r>
              <a:rPr lang="en-US" sz="2400" dirty="0" err="1" smtClean="0"/>
              <a:t>hingga</a:t>
            </a:r>
            <a:endParaRPr lang="en-US" sz="24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err="1" smtClean="0"/>
              <a:t>Contoh</a:t>
            </a:r>
            <a:r>
              <a:rPr lang="en-US" sz="2400" dirty="0" smtClean="0"/>
              <a:t>: </a:t>
            </a:r>
          </a:p>
        </p:txBody>
      </p:sp>
      <p:sp>
        <p:nvSpPr>
          <p:cNvPr id="17412" name="Date Placeholder 24"/>
          <p:cNvSpPr>
            <a:spLocks noGrp="1"/>
          </p:cNvSpPr>
          <p:nvPr>
            <p:ph type="dt" sz="half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/>
              <a:t>2/15/2009</a:t>
            </a:r>
          </a:p>
        </p:txBody>
      </p:sp>
      <p:sp>
        <p:nvSpPr>
          <p:cNvPr id="17413" name="Slide Number Placeholder 2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D82D17-4414-4CE3-937C-7A1510890DEC}" type="slidenum">
              <a:rPr lang="en-US" sz="1800" b="1">
                <a:solidFill>
                  <a:srgbClr val="898989"/>
                </a:solidFill>
              </a:rPr>
              <a:pPr eaLnBrk="1" hangingPunct="1"/>
              <a:t>10</a:t>
            </a:fld>
            <a:endParaRPr lang="en-US" sz="1800" b="1">
              <a:solidFill>
                <a:srgbClr val="898989"/>
              </a:solidFill>
            </a:endParaRPr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27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1278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844800"/>
            <a:ext cx="12192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1280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624263"/>
            <a:ext cx="9906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1282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334000"/>
            <a:ext cx="4746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Perluasan</a:t>
            </a:r>
            <a:r>
              <a:rPr lang="en-US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Nilai</a:t>
            </a:r>
            <a:r>
              <a:rPr lang="en-US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Tempat</a:t>
            </a:r>
            <a:r>
              <a:rPr lang="en-US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Desimal</a:t>
            </a:r>
            <a:r>
              <a:rPr lang="en-US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cont..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410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smtClean="0"/>
              <a:t>Bilangan desimal 0,66666… mengandung satu angka berulang tak terhingga ditulis        . Bilangan desimal 0,454545… mengandung 2 angka berulang tak hingga ditulis </a:t>
            </a:r>
          </a:p>
          <a:p>
            <a:pPr eaLnBrk="1" hangingPunct="1"/>
            <a:r>
              <a:rPr lang="en-US" sz="2400" smtClean="0"/>
              <a:t>Bilangan desimal berakhir dapat dinyatakan dalam bentuk desimal berulang dengan menambahkan  angka-angka nol setelah angka terakhir. Contoh 0,25 = 0,25000</a:t>
            </a:r>
          </a:p>
          <a:p>
            <a:pPr eaLnBrk="1" hangingPunct="1"/>
            <a:r>
              <a:rPr lang="en-US" sz="2400" smtClean="0"/>
              <a:t>Bilangan desimal berakhir  atau berulang dapat dinyatakan sebagai bilangan rasional      </a:t>
            </a:r>
          </a:p>
          <a:p>
            <a:pPr eaLnBrk="1" hangingPunct="1"/>
            <a:r>
              <a:rPr lang="en-US" sz="2400" smtClean="0"/>
              <a:t>Contoh: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Aturan pembulatan?</a:t>
            </a:r>
          </a:p>
          <a:p>
            <a:pPr eaLnBrk="1" hangingPunct="1"/>
            <a:r>
              <a:rPr lang="en-US" sz="2400" smtClean="0"/>
              <a:t>Untuk bilangan yang cukup kecil atau besar notasi ilmiah baku digunakan sebagai penulisannya. Bentuk notasi  </a:t>
            </a:r>
          </a:p>
          <a:p>
            <a:pPr eaLnBrk="1" hangingPunct="1"/>
            <a:endParaRPr lang="en-US" sz="2400" smtClean="0"/>
          </a:p>
        </p:txBody>
      </p:sp>
      <p:sp>
        <p:nvSpPr>
          <p:cNvPr id="18436" name="Date Placeholder 24"/>
          <p:cNvSpPr>
            <a:spLocks noGrp="1"/>
          </p:cNvSpPr>
          <p:nvPr>
            <p:ph type="dt" sz="half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/>
              <a:t>2/15/2009</a:t>
            </a:r>
          </a:p>
        </p:txBody>
      </p:sp>
      <p:sp>
        <p:nvSpPr>
          <p:cNvPr id="18437" name="Slide Number Placeholder 2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9922C9-545A-45A0-B819-A3DA3069EA34}" type="slidenum">
              <a:rPr lang="en-US" sz="1800" b="1">
                <a:solidFill>
                  <a:srgbClr val="898989"/>
                </a:solidFill>
              </a:rPr>
              <a:pPr eaLnBrk="1" hangingPunct="1"/>
              <a:t>11</a:t>
            </a:fld>
            <a:endParaRPr lang="en-US" sz="1800" b="1">
              <a:solidFill>
                <a:srgbClr val="898989"/>
              </a:solidFill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29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2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29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30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30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30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30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230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406525"/>
            <a:ext cx="3810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230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752600"/>
            <a:ext cx="457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57600"/>
            <a:ext cx="1587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2310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914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3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2313" name="Picture 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343400"/>
            <a:ext cx="18526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2315" name="Picture 1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324600"/>
            <a:ext cx="3135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push.wav"/>
          </p:stSnd>
        </p:sndAc>
      </p:transition>
    </mc:Choice>
    <mc:Fallback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3088</TotalTime>
  <Words>542</Words>
  <Application>Microsoft Office PowerPoint</Application>
  <PresentationFormat>On-screen Show (4:3)</PresentationFormat>
  <Paragraphs>81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Parallax</vt:lpstr>
      <vt:lpstr>Bilangan Rasional dan Irrasional</vt:lpstr>
      <vt:lpstr>Latar Belakang</vt:lpstr>
      <vt:lpstr>Definisi 1 (pecahan)</vt:lpstr>
      <vt:lpstr>Definisi 3 (bilangan rasional)</vt:lpstr>
      <vt:lpstr>Definisi 5 (pecahan senilai)</vt:lpstr>
      <vt:lpstr>PowerPoint Presentation</vt:lpstr>
      <vt:lpstr>PowerPoint Presentation</vt:lpstr>
      <vt:lpstr>Perluasan Nilai Tempat Desimal</vt:lpstr>
      <vt:lpstr>Perluasan Nilai Tempat Desimal  cont..</vt:lpstr>
      <vt:lpstr>Perluasan Nilai Tempat Desimal  cont..</vt:lpstr>
      <vt:lpstr>Perluasan Nilai Tempat Desimal  cont..</vt:lpstr>
    </vt:vector>
  </TitlesOfParts>
  <Company>brilliant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Bilangan Rasional</dc:title>
  <dc:creator>Wiky</dc:creator>
  <cp:lastModifiedBy>Swid</cp:lastModifiedBy>
  <cp:revision>59</cp:revision>
  <dcterms:created xsi:type="dcterms:W3CDTF">2009-02-15T11:05:28Z</dcterms:created>
  <dcterms:modified xsi:type="dcterms:W3CDTF">2012-12-26T14:05:47Z</dcterms:modified>
</cp:coreProperties>
</file>