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4" r:id="rId9"/>
    <p:sldId id="263" r:id="rId10"/>
    <p:sldId id="265" r:id="rId11"/>
    <p:sldId id="267" r:id="rId12"/>
    <p:sldId id="270" r:id="rId13"/>
    <p:sldId id="269" r:id="rId14"/>
    <p:sldId id="271" r:id="rId15"/>
    <p:sldId id="272" r:id="rId16"/>
    <p:sldId id="273" r:id="rId17"/>
    <p:sldId id="274" r:id="rId18"/>
    <p:sldId id="275" r:id="rId19"/>
    <p:sldId id="276" r:id="rId2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6" autoAdjust="0"/>
    <p:restoredTop sz="94660"/>
  </p:normalViewPr>
  <p:slideViewPr>
    <p:cSldViewPr>
      <p:cViewPr varScale="1">
        <p:scale>
          <a:sx n="97" d="100"/>
          <a:sy n="97" d="100"/>
        </p:scale>
        <p:origin x="-31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1207AB02-7659-42F3-AC78-1E194DB4A3E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207AB02-7659-42F3-AC78-1E194DB4A3E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1207AB02-7659-42F3-AC78-1E194DB4A3EA}"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5F2F92-FE59-4A49-802A-6FADD316E73A}" type="datetimeFigureOut">
              <a:rPr lang="id-ID" smtClean="0"/>
              <a:pPr/>
              <a:t>25/12/2012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207AB02-7659-42F3-AC78-1E194DB4A3EA}" type="slidenum">
              <a:rPr lang="id-ID" smtClean="0"/>
              <a:pPr/>
              <a:t>‹#›</a:t>
            </a:fld>
            <a:endParaRPr lang="id-ID"/>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85F2F92-FE59-4A49-802A-6FADD316E73A}" type="datetimeFigureOut">
              <a:rPr lang="id-ID" smtClean="0"/>
              <a:pPr/>
              <a:t>25/12/2012</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207AB02-7659-42F3-AC78-1E194DB4A3EA}"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8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560" y="980728"/>
            <a:ext cx="7772400" cy="1470025"/>
          </a:xfrm>
        </p:spPr>
        <p:txBody>
          <a:bodyPr>
            <a:noAutofit/>
          </a:bodyPr>
          <a:lstStyle/>
          <a:p>
            <a:r>
              <a:rPr lang="id-ID" sz="6000" b="1" dirty="0" smtClean="0">
                <a:solidFill>
                  <a:srgbClr val="C00000"/>
                </a:solidFill>
                <a:latin typeface="Colonna MT" pitchFamily="82" charset="0"/>
              </a:rPr>
              <a:t>Tantangan Dakwah </a:t>
            </a:r>
            <a:r>
              <a:rPr lang="en-US" sz="6000" b="1" smtClean="0">
                <a:solidFill>
                  <a:srgbClr val="C00000"/>
                </a:solidFill>
                <a:latin typeface="Colonna MT" pitchFamily="82" charset="0"/>
              </a:rPr>
              <a:t/>
            </a:r>
            <a:br>
              <a:rPr lang="en-US" sz="6000" b="1" smtClean="0">
                <a:solidFill>
                  <a:srgbClr val="C00000"/>
                </a:solidFill>
                <a:latin typeface="Colonna MT" pitchFamily="82" charset="0"/>
              </a:rPr>
            </a:br>
            <a:r>
              <a:rPr lang="id-ID" sz="6000" b="1" smtClean="0">
                <a:solidFill>
                  <a:srgbClr val="C00000"/>
                </a:solidFill>
                <a:latin typeface="Colonna MT" pitchFamily="82" charset="0"/>
              </a:rPr>
              <a:t>di </a:t>
            </a:r>
            <a:r>
              <a:rPr lang="id-ID" sz="6000" b="1" dirty="0" smtClean="0">
                <a:solidFill>
                  <a:srgbClr val="C00000"/>
                </a:solidFill>
                <a:latin typeface="Colonna MT" pitchFamily="82" charset="0"/>
              </a:rPr>
              <a:t>Era Globalisasi</a:t>
            </a:r>
            <a:endParaRPr lang="id-ID" sz="6000" b="1" dirty="0">
              <a:solidFill>
                <a:srgbClr val="C00000"/>
              </a:solidFill>
              <a:latin typeface="Colonna MT" pitchFamily="8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dirty="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7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66530"/>
          </a:xfrm>
        </p:spPr>
        <p:txBody>
          <a:bodyPr>
            <a:normAutofit/>
          </a:bodyPr>
          <a:lstStyle/>
          <a:p>
            <a:r>
              <a:rPr lang="id-ID" dirty="0" smtClean="0"/>
              <a:t/>
            </a:r>
            <a:br>
              <a:rPr lang="id-ID" dirty="0" smtClean="0"/>
            </a:br>
            <a:r>
              <a:rPr lang="id-ID" dirty="0"/>
              <a:t/>
            </a:r>
            <a:br>
              <a:rPr lang="id-ID" dirty="0"/>
            </a:br>
            <a:r>
              <a:rPr lang="id-ID" dirty="0" smtClean="0"/>
              <a:t>Apa yang Anda Ketahui Tentang Dakwah?</a:t>
            </a:r>
            <a:endParaRPr lang="id-ID" dirty="0"/>
          </a:p>
        </p:txBody>
      </p:sp>
      <p:sp>
        <p:nvSpPr>
          <p:cNvPr id="3" name="Content Placeholder 2"/>
          <p:cNvSpPr>
            <a:spLocks noGrp="1"/>
          </p:cNvSpPr>
          <p:nvPr>
            <p:ph idx="1"/>
          </p:nvPr>
        </p:nvSpPr>
        <p:spPr>
          <a:xfrm>
            <a:off x="457200" y="2132856"/>
            <a:ext cx="8229600" cy="3993307"/>
          </a:xfrm>
        </p:spPr>
        <p:txBody>
          <a:bodyPr/>
          <a:lstStyle/>
          <a:p>
            <a:endParaRPr lang="id-ID"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1"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4)">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normAutofit fontScale="90000"/>
          </a:bodyPr>
          <a:lstStyle/>
          <a:p>
            <a:r>
              <a:rPr lang="id-ID" dirty="0" smtClean="0"/>
              <a:t>Definisi Dakwah Menurut Para Ahli </a:t>
            </a:r>
            <a:endParaRPr lang="id-ID" dirty="0"/>
          </a:p>
        </p:txBody>
      </p:sp>
      <p:sp>
        <p:nvSpPr>
          <p:cNvPr id="3" name="Content Placeholder 2"/>
          <p:cNvSpPr>
            <a:spLocks noGrp="1"/>
          </p:cNvSpPr>
          <p:nvPr>
            <p:ph idx="1"/>
          </p:nvPr>
        </p:nvSpPr>
        <p:spPr>
          <a:xfrm>
            <a:off x="467544" y="2636912"/>
            <a:ext cx="8219256" cy="3489251"/>
          </a:xfrm>
        </p:spPr>
        <p:txBody>
          <a:bodyPr/>
          <a:lstStyle/>
          <a:p>
            <a:endParaRPr lang="id-ID" dirty="0"/>
          </a:p>
          <a:p>
            <a:r>
              <a:rPr lang="id-ID" dirty="0" smtClean="0"/>
              <a:t>S</a:t>
            </a:r>
            <a:r>
              <a:rPr lang="en-US" dirty="0" err="1" smtClean="0"/>
              <a:t>yeh</a:t>
            </a:r>
            <a:r>
              <a:rPr lang="en-US" dirty="0" smtClean="0"/>
              <a:t> Al-</a:t>
            </a:r>
            <a:r>
              <a:rPr lang="en-US" dirty="0" err="1" smtClean="0"/>
              <a:t>babiy</a:t>
            </a:r>
            <a:r>
              <a:rPr lang="en-US" dirty="0" smtClean="0"/>
              <a:t> al-</a:t>
            </a:r>
            <a:r>
              <a:rPr lang="en-US" dirty="0" err="1" smtClean="0"/>
              <a:t>khuli</a:t>
            </a:r>
            <a:endParaRPr lang="id-ID" dirty="0" smtClean="0"/>
          </a:p>
          <a:p>
            <a:endParaRPr lang="id-ID" dirty="0" smtClean="0"/>
          </a:p>
          <a:p>
            <a:endParaRPr lang="id-ID" dirty="0"/>
          </a:p>
          <a:p>
            <a:r>
              <a:rPr lang="en-US" dirty="0" err="1" smtClean="0"/>
              <a:t>Syekh</a:t>
            </a:r>
            <a:r>
              <a:rPr lang="en-US" dirty="0" smtClean="0"/>
              <a:t> </a:t>
            </a:r>
            <a:r>
              <a:rPr lang="en-US" dirty="0"/>
              <a:t>Ali </a:t>
            </a:r>
            <a:r>
              <a:rPr lang="en-US" dirty="0" err="1" smtClean="0"/>
              <a:t>Mahfudz</a:t>
            </a:r>
            <a:endParaRPr lang="id-ID" dirty="0" smtClean="0"/>
          </a:p>
          <a:p>
            <a:pPr>
              <a:buNone/>
            </a:pPr>
            <a:endParaRPr lang="id-ID" dirty="0" smtClean="0"/>
          </a:p>
          <a:p>
            <a:endParaRPr lang="id-ID" dirty="0" smtClean="0"/>
          </a:p>
          <a:p>
            <a:endParaRPr lang="id-ID" dirty="0"/>
          </a:p>
        </p:txBody>
      </p:sp>
      <p:sp>
        <p:nvSpPr>
          <p:cNvPr id="4" name="Flowchart: Alternate Process 3"/>
          <p:cNvSpPr/>
          <p:nvPr/>
        </p:nvSpPr>
        <p:spPr>
          <a:xfrm>
            <a:off x="827584" y="1772816"/>
            <a:ext cx="7200800" cy="1440160"/>
          </a:xfrm>
          <a:prstGeom prst="flowChartAlternateProcess">
            <a:avLst/>
          </a:prstGeom>
          <a:solidFill>
            <a:schemeClr val="accent5">
              <a:lumMod val="20000"/>
              <a:lumOff val="80000"/>
            </a:schemeClr>
          </a:solidFill>
          <a:ln>
            <a:noFill/>
          </a:ln>
          <a:effectLst>
            <a:outerShdw blurRad="190500" dist="228600" dir="2700000" algn="ctr">
              <a:srgbClr val="000000">
                <a:alpha val="30000"/>
              </a:srgbClr>
            </a:outerShdw>
            <a:reflection blurRad="6350" stA="50000" endA="300" endPos="55000" dir="5400000" sy="-100000" algn="bl" rotWithShape="0"/>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id-ID" sz="2800" i="1" dirty="0" smtClean="0">
              <a:solidFill>
                <a:schemeClr val="tx1"/>
              </a:solidFill>
              <a:latin typeface="Comic Sans MS" pitchFamily="66" charset="0"/>
            </a:endParaRPr>
          </a:p>
          <a:p>
            <a:pPr lvl="0" algn="just"/>
            <a:r>
              <a:rPr lang="id-ID" sz="2800" i="1" dirty="0">
                <a:solidFill>
                  <a:schemeClr val="tx1"/>
                </a:solidFill>
                <a:latin typeface="Comic Sans MS" pitchFamily="66" charset="0"/>
              </a:rPr>
              <a:t>D</a:t>
            </a:r>
            <a:r>
              <a:rPr lang="en-US" sz="2800" i="1" dirty="0" err="1" smtClean="0">
                <a:solidFill>
                  <a:schemeClr val="tx1"/>
                </a:solidFill>
                <a:latin typeface="Comic Sans MS" pitchFamily="66" charset="0"/>
              </a:rPr>
              <a:t>akwah</a:t>
            </a:r>
            <a:r>
              <a:rPr lang="en-US" sz="2800" dirty="0">
                <a:solidFill>
                  <a:schemeClr val="tx1"/>
                </a:solidFill>
                <a:latin typeface="Comic Sans MS" pitchFamily="66" charset="0"/>
              </a:rPr>
              <a:t> </a:t>
            </a:r>
            <a:r>
              <a:rPr lang="en-US" sz="2800" dirty="0" err="1">
                <a:solidFill>
                  <a:schemeClr val="tx1"/>
                </a:solidFill>
                <a:latin typeface="Comic Sans MS" pitchFamily="66" charset="0"/>
              </a:rPr>
              <a:t>adalah</a:t>
            </a:r>
            <a:r>
              <a:rPr lang="en-US" sz="2800" dirty="0">
                <a:solidFill>
                  <a:schemeClr val="tx1"/>
                </a:solidFill>
                <a:latin typeface="Comic Sans MS" pitchFamily="66" charset="0"/>
              </a:rPr>
              <a:t> </a:t>
            </a:r>
            <a:r>
              <a:rPr lang="en-US" sz="2800" dirty="0" err="1">
                <a:solidFill>
                  <a:schemeClr val="tx1"/>
                </a:solidFill>
                <a:latin typeface="Comic Sans MS" pitchFamily="66" charset="0"/>
              </a:rPr>
              <a:t>upaya</a:t>
            </a:r>
            <a:r>
              <a:rPr lang="en-US" sz="2800" dirty="0">
                <a:solidFill>
                  <a:schemeClr val="tx1"/>
                </a:solidFill>
                <a:latin typeface="Comic Sans MS" pitchFamily="66" charset="0"/>
              </a:rPr>
              <a:t> </a:t>
            </a:r>
            <a:r>
              <a:rPr lang="en-US" sz="2800" dirty="0" err="1">
                <a:solidFill>
                  <a:schemeClr val="tx1"/>
                </a:solidFill>
                <a:latin typeface="Comic Sans MS" pitchFamily="66" charset="0"/>
              </a:rPr>
              <a:t>memindahkan</a:t>
            </a:r>
            <a:r>
              <a:rPr lang="en-US" sz="2800" dirty="0">
                <a:solidFill>
                  <a:schemeClr val="tx1"/>
                </a:solidFill>
                <a:latin typeface="Comic Sans MS" pitchFamily="66" charset="0"/>
              </a:rPr>
              <a:t> </a:t>
            </a:r>
            <a:r>
              <a:rPr lang="en-US" sz="2800" dirty="0" err="1">
                <a:solidFill>
                  <a:schemeClr val="tx1"/>
                </a:solidFill>
                <a:latin typeface="Comic Sans MS" pitchFamily="66" charset="0"/>
              </a:rPr>
              <a:t>situasi</a:t>
            </a:r>
            <a:r>
              <a:rPr lang="en-US" sz="2800" dirty="0">
                <a:solidFill>
                  <a:schemeClr val="tx1"/>
                </a:solidFill>
                <a:latin typeface="Comic Sans MS" pitchFamily="66" charset="0"/>
              </a:rPr>
              <a:t> </a:t>
            </a:r>
            <a:r>
              <a:rPr lang="en-US" sz="2800" dirty="0" err="1">
                <a:solidFill>
                  <a:schemeClr val="tx1"/>
                </a:solidFill>
                <a:latin typeface="Comic Sans MS" pitchFamily="66" charset="0"/>
              </a:rPr>
              <a:t>manusia</a:t>
            </a:r>
            <a:r>
              <a:rPr lang="en-US" sz="2800" dirty="0">
                <a:solidFill>
                  <a:schemeClr val="tx1"/>
                </a:solidFill>
                <a:latin typeface="Comic Sans MS" pitchFamily="66" charset="0"/>
              </a:rPr>
              <a:t> </a:t>
            </a:r>
            <a:r>
              <a:rPr lang="en-US" sz="2800" dirty="0" err="1">
                <a:solidFill>
                  <a:schemeClr val="tx1"/>
                </a:solidFill>
                <a:latin typeface="Comic Sans MS" pitchFamily="66" charset="0"/>
              </a:rPr>
              <a:t>kepada</a:t>
            </a:r>
            <a:r>
              <a:rPr lang="en-US" sz="2800" dirty="0">
                <a:solidFill>
                  <a:schemeClr val="tx1"/>
                </a:solidFill>
                <a:latin typeface="Comic Sans MS" pitchFamily="66" charset="0"/>
              </a:rPr>
              <a:t> </a:t>
            </a:r>
            <a:r>
              <a:rPr lang="en-US" sz="2800" dirty="0" err="1">
                <a:solidFill>
                  <a:schemeClr val="tx1"/>
                </a:solidFill>
                <a:latin typeface="Comic Sans MS" pitchFamily="66" charset="0"/>
              </a:rPr>
              <a:t>situasi</a:t>
            </a:r>
            <a:r>
              <a:rPr lang="en-US" sz="2800" dirty="0">
                <a:solidFill>
                  <a:schemeClr val="tx1"/>
                </a:solidFill>
                <a:latin typeface="Comic Sans MS" pitchFamily="66" charset="0"/>
              </a:rPr>
              <a:t> yang </a:t>
            </a:r>
            <a:r>
              <a:rPr lang="en-US" sz="2800" dirty="0" err="1">
                <a:solidFill>
                  <a:schemeClr val="tx1"/>
                </a:solidFill>
                <a:latin typeface="Comic Sans MS" pitchFamily="66" charset="0"/>
              </a:rPr>
              <a:t>lebih</a:t>
            </a:r>
            <a:r>
              <a:rPr lang="en-US" sz="2800" dirty="0">
                <a:solidFill>
                  <a:schemeClr val="tx1"/>
                </a:solidFill>
                <a:latin typeface="Comic Sans MS" pitchFamily="66" charset="0"/>
              </a:rPr>
              <a:t> </a:t>
            </a:r>
            <a:r>
              <a:rPr lang="en-US" sz="2800" dirty="0" err="1">
                <a:solidFill>
                  <a:schemeClr val="tx1"/>
                </a:solidFill>
                <a:latin typeface="Comic Sans MS" pitchFamily="66" charset="0"/>
              </a:rPr>
              <a:t>baik</a:t>
            </a:r>
            <a:r>
              <a:rPr lang="en-US" sz="2800" dirty="0">
                <a:solidFill>
                  <a:schemeClr val="tx1"/>
                </a:solidFill>
                <a:latin typeface="Comic Sans MS" pitchFamily="66" charset="0"/>
              </a:rPr>
              <a:t>.</a:t>
            </a:r>
            <a:endParaRPr lang="id-ID" sz="2800" dirty="0">
              <a:solidFill>
                <a:schemeClr val="tx1"/>
              </a:solidFill>
              <a:latin typeface="Comic Sans MS" pitchFamily="66" charset="0"/>
            </a:endParaRPr>
          </a:p>
          <a:p>
            <a:pPr algn="just"/>
            <a:endParaRPr lang="id-ID" sz="2800" dirty="0">
              <a:solidFill>
                <a:schemeClr val="tx1"/>
              </a:solidFill>
              <a:latin typeface="Comic Sans MS" pitchFamily="66" charset="0"/>
            </a:endParaRPr>
          </a:p>
        </p:txBody>
      </p:sp>
      <p:sp>
        <p:nvSpPr>
          <p:cNvPr id="5" name="Flowchart: Alternate Process 4"/>
          <p:cNvSpPr/>
          <p:nvPr/>
        </p:nvSpPr>
        <p:spPr>
          <a:xfrm>
            <a:off x="857224" y="3786190"/>
            <a:ext cx="7992888" cy="2088232"/>
          </a:xfrm>
          <a:prstGeom prst="flowChartAlternateProcess">
            <a:avLst/>
          </a:prstGeom>
          <a:solidFill>
            <a:schemeClr val="accent5">
              <a:lumMod val="20000"/>
              <a:lumOff val="80000"/>
            </a:schemeClr>
          </a:solidFill>
          <a:ln>
            <a:noFill/>
          </a:ln>
          <a:effectLst>
            <a:outerShdw blurRad="190500" dist="228600" dir="2700000" algn="ctr">
              <a:srgbClr val="000000">
                <a:alpha val="30000"/>
              </a:srgbClr>
            </a:outerShdw>
            <a:reflection blurRad="6350" stA="50000" endA="300" endPos="55000" dir="5400000" sy="-100000" algn="bl" rotWithShape="0"/>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id-ID" sz="2400" b="1" i="1" dirty="0" smtClean="0">
              <a:solidFill>
                <a:schemeClr val="tx1"/>
              </a:solidFill>
              <a:latin typeface="Comic Sans MS" pitchFamily="66" charset="0"/>
            </a:endParaRPr>
          </a:p>
          <a:p>
            <a:pPr lvl="0" algn="just"/>
            <a:r>
              <a:rPr lang="id-ID" sz="2400" b="1" i="1" dirty="0" smtClean="0">
                <a:solidFill>
                  <a:schemeClr val="tx1"/>
                </a:solidFill>
                <a:latin typeface="Comic Sans MS" pitchFamily="66" charset="0"/>
              </a:rPr>
              <a:t>D</a:t>
            </a:r>
            <a:r>
              <a:rPr lang="en-US" sz="2400" b="1" i="1" dirty="0" err="1" smtClean="0">
                <a:solidFill>
                  <a:schemeClr val="tx1"/>
                </a:solidFill>
                <a:latin typeface="Comic Sans MS" pitchFamily="66" charset="0"/>
              </a:rPr>
              <a:t>akwah</a:t>
            </a:r>
            <a:r>
              <a:rPr lang="en-US" sz="2400" b="1" i="1" dirty="0">
                <a:solidFill>
                  <a:schemeClr val="tx1"/>
                </a:solidFill>
                <a:latin typeface="Comic Sans MS" pitchFamily="66" charset="0"/>
              </a:rPr>
              <a:t> </a:t>
            </a:r>
            <a:r>
              <a:rPr lang="id-ID" sz="2400" b="1" dirty="0" smtClean="0">
                <a:solidFill>
                  <a:schemeClr val="tx1"/>
                </a:solidFill>
                <a:latin typeface="Comic Sans MS" pitchFamily="66" charset="0"/>
              </a:rPr>
              <a:t>: </a:t>
            </a:r>
            <a:r>
              <a:rPr lang="en-US" sz="2400" b="1" dirty="0" err="1" smtClean="0">
                <a:solidFill>
                  <a:schemeClr val="tx1"/>
                </a:solidFill>
                <a:latin typeface="Comic Sans MS" pitchFamily="66" charset="0"/>
              </a:rPr>
              <a:t>mengajak</a:t>
            </a:r>
            <a:r>
              <a:rPr lang="en-US" sz="2400" b="1" dirty="0" smtClean="0">
                <a:solidFill>
                  <a:schemeClr val="tx1"/>
                </a:solidFill>
                <a:latin typeface="Comic Sans MS" pitchFamily="66" charset="0"/>
              </a:rPr>
              <a:t> </a:t>
            </a:r>
            <a:r>
              <a:rPr lang="en-US" sz="2400" b="1" dirty="0" err="1">
                <a:solidFill>
                  <a:schemeClr val="tx1"/>
                </a:solidFill>
                <a:latin typeface="Comic Sans MS" pitchFamily="66" charset="0"/>
              </a:rPr>
              <a:t>manusia</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untuk</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mengerjakan</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kebaikan</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dan</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mengikuti</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petunjuk</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menyuruh</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mereka</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berbuat</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baik</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dan</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melarang</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mereka</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dari</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perbuatan</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jelek</a:t>
            </a:r>
            <a:r>
              <a:rPr lang="en-US" sz="2400" b="1" dirty="0">
                <a:solidFill>
                  <a:schemeClr val="tx1"/>
                </a:solidFill>
                <a:latin typeface="Comic Sans MS" pitchFamily="66" charset="0"/>
              </a:rPr>
              <a:t> agar </a:t>
            </a:r>
            <a:r>
              <a:rPr lang="en-US" sz="2400" b="1" dirty="0" err="1">
                <a:solidFill>
                  <a:schemeClr val="tx1"/>
                </a:solidFill>
                <a:latin typeface="Comic Sans MS" pitchFamily="66" charset="0"/>
              </a:rPr>
              <a:t>mereka</a:t>
            </a:r>
            <a:r>
              <a:rPr lang="en-US" sz="2400" b="1" dirty="0">
                <a:solidFill>
                  <a:schemeClr val="tx1"/>
                </a:solidFill>
                <a:latin typeface="Comic Sans MS" pitchFamily="66" charset="0"/>
              </a:rPr>
              <a:t> </a:t>
            </a:r>
            <a:r>
              <a:rPr lang="en-US" sz="2400" b="1" dirty="0" err="1" smtClean="0">
                <a:solidFill>
                  <a:schemeClr val="tx1"/>
                </a:solidFill>
                <a:latin typeface="Comic Sans MS" pitchFamily="66" charset="0"/>
              </a:rPr>
              <a:t>mendapat</a:t>
            </a:r>
            <a:r>
              <a:rPr lang="id-ID" sz="2400" b="1" dirty="0" smtClean="0">
                <a:solidFill>
                  <a:schemeClr val="tx1"/>
                </a:solidFill>
                <a:latin typeface="Comic Sans MS" pitchFamily="66" charset="0"/>
              </a:rPr>
              <a:t> </a:t>
            </a:r>
            <a:r>
              <a:rPr lang="en-US" sz="2400" b="1" dirty="0" err="1" smtClean="0">
                <a:solidFill>
                  <a:schemeClr val="tx1"/>
                </a:solidFill>
                <a:latin typeface="Comic Sans MS" pitchFamily="66" charset="0"/>
              </a:rPr>
              <a:t>kebahagiaan</a:t>
            </a:r>
            <a:r>
              <a:rPr lang="en-US" sz="2400" b="1" dirty="0" smtClean="0">
                <a:solidFill>
                  <a:schemeClr val="tx1"/>
                </a:solidFill>
                <a:latin typeface="Comic Sans MS" pitchFamily="66" charset="0"/>
              </a:rPr>
              <a:t> </a:t>
            </a:r>
            <a:r>
              <a:rPr lang="en-US" sz="2400" b="1" dirty="0" err="1">
                <a:solidFill>
                  <a:schemeClr val="tx1"/>
                </a:solidFill>
                <a:latin typeface="Comic Sans MS" pitchFamily="66" charset="0"/>
              </a:rPr>
              <a:t>di</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dunia</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dan</a:t>
            </a:r>
            <a:r>
              <a:rPr lang="en-US" sz="2400" b="1" dirty="0">
                <a:solidFill>
                  <a:schemeClr val="tx1"/>
                </a:solidFill>
                <a:latin typeface="Comic Sans MS" pitchFamily="66" charset="0"/>
              </a:rPr>
              <a:t> </a:t>
            </a:r>
            <a:r>
              <a:rPr lang="en-US" sz="2400" b="1" dirty="0" err="1">
                <a:solidFill>
                  <a:schemeClr val="tx1"/>
                </a:solidFill>
                <a:latin typeface="Comic Sans MS" pitchFamily="66" charset="0"/>
              </a:rPr>
              <a:t>akhirat</a:t>
            </a:r>
            <a:r>
              <a:rPr lang="en-US" sz="2400" b="1" dirty="0">
                <a:solidFill>
                  <a:schemeClr val="tx1"/>
                </a:solidFill>
                <a:latin typeface="Comic Sans MS" pitchFamily="66" charset="0"/>
              </a:rPr>
              <a:t>”</a:t>
            </a:r>
            <a:endParaRPr lang="id-ID" sz="2400" b="1" dirty="0">
              <a:solidFill>
                <a:schemeClr val="tx1"/>
              </a:solidFill>
              <a:latin typeface="Comic Sans MS" pitchFamily="66" charset="0"/>
            </a:endParaRPr>
          </a:p>
          <a:p>
            <a:pPr algn="just"/>
            <a:endParaRPr lang="id-ID" sz="2400" b="1" dirty="0">
              <a:solidFill>
                <a:schemeClr val="tx1"/>
              </a:solidFill>
              <a:latin typeface="Comic Sans MS" pitchFamily="66"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amond(in)">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8" presetClass="exit" presetSubtype="12" fill="hold" grpId="1" nodeType="clickEffect">
                                  <p:stCondLst>
                                    <p:cond delay="0"/>
                                  </p:stCondLst>
                                  <p:childTnLst>
                                    <p:animEffect transition="out" filter="strips(downLeft)">
                                      <p:cBhvr>
                                        <p:cTn id="27" dur="500"/>
                                        <p:tgtEl>
                                          <p:spTgt spid="4"/>
                                        </p:tgtEl>
                                      </p:cBhvr>
                                    </p:animEffect>
                                    <p:set>
                                      <p:cBhvr>
                                        <p:cTn id="28" dur="1" fill="hold">
                                          <p:stCondLst>
                                            <p:cond delay="499"/>
                                          </p:stCondLst>
                                        </p:cTn>
                                        <p:tgtEl>
                                          <p:spTgt spid="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to="" calcmode="lin" valueType="num">
                                      <p:cBhvr>
                                        <p:cTn id="33" dur="1" fill="hold"/>
                                        <p:tgtEl>
                                          <p:spTgt spid="5"/>
                                        </p:tgtEl>
                                        <p:attrNameLst>
                                          <p:attrName/>
                                        </p:attrNameLst>
                                      </p:cBhvr>
                                    </p:anim>
                                  </p:childTnLst>
                                </p:cTn>
                              </p:par>
                            </p:childTnLst>
                          </p:cTn>
                        </p:par>
                      </p:childTnLst>
                    </p:cTn>
                  </p:par>
                  <p:par>
                    <p:cTn id="34" fill="hold">
                      <p:stCondLst>
                        <p:cond delay="indefinite"/>
                      </p:stCondLst>
                      <p:childTnLst>
                        <p:par>
                          <p:cTn id="35" fill="hold">
                            <p:stCondLst>
                              <p:cond delay="0"/>
                            </p:stCondLst>
                            <p:childTnLst>
                              <p:par>
                                <p:cTn id="36" presetID="21" presetClass="entr" presetSubtype="4" fill="hold" grpId="1"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heel(4)">
                                      <p:cBhvr>
                                        <p:cTn id="38" dur="2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xit" presetSubtype="12" fill="hold" grpId="2" nodeType="clickEffect">
                                  <p:stCondLst>
                                    <p:cond delay="0"/>
                                  </p:stCondLst>
                                  <p:childTnLst>
                                    <p:animEffect transition="out" filter="strips(downLeft)">
                                      <p:cBhvr>
                                        <p:cTn id="42" dur="500"/>
                                        <p:tgtEl>
                                          <p:spTgt spid="5"/>
                                        </p:tgtEl>
                                      </p:cBhvr>
                                    </p:animEffect>
                                    <p:set>
                                      <p:cBhvr>
                                        <p:cTn id="4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4" grpId="1" animBg="1"/>
      <p:bldP spid="5" grpId="0" animBg="1"/>
      <p:bldP spid="5" grpId="1" animBg="1"/>
      <p:bldP spid="5"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Dakwah Menurut Al-Qur’an</a:t>
            </a:r>
            <a:endParaRPr lang="id-ID" dirty="0"/>
          </a:p>
        </p:txBody>
      </p:sp>
      <p:sp>
        <p:nvSpPr>
          <p:cNvPr id="3" name="Content Placeholder 2"/>
          <p:cNvSpPr>
            <a:spLocks noGrp="1"/>
          </p:cNvSpPr>
          <p:nvPr>
            <p:ph idx="1"/>
          </p:nvPr>
        </p:nvSpPr>
        <p:spPr/>
        <p:txBody>
          <a:bodyPr>
            <a:normAutofit/>
          </a:bodyPr>
          <a:lstStyle/>
          <a:p>
            <a:pPr algn="ctr">
              <a:lnSpc>
                <a:spcPct val="150000"/>
              </a:lnSpc>
              <a:buNone/>
            </a:pPr>
            <a:endParaRPr lang="id-ID" dirty="0" smtClean="0">
              <a:latin typeface="Bookman Old Style" pitchFamily="18" charset="0"/>
            </a:endParaRPr>
          </a:p>
          <a:p>
            <a:pPr algn="ctr">
              <a:lnSpc>
                <a:spcPct val="150000"/>
              </a:lnSpc>
              <a:buNone/>
            </a:pPr>
            <a:endParaRPr lang="id-ID" dirty="0">
              <a:latin typeface="Bookman Old Style" pitchFamily="18" charset="0"/>
            </a:endParaRPr>
          </a:p>
          <a:p>
            <a:pPr algn="ctr">
              <a:lnSpc>
                <a:spcPct val="150000"/>
              </a:lnSpc>
              <a:buNone/>
            </a:pPr>
            <a:r>
              <a:rPr lang="id-ID" dirty="0" smtClean="0">
                <a:latin typeface="Bookman Old Style" pitchFamily="18" charset="0"/>
              </a:rPr>
              <a:t>Menyampaikan kebenaran di jalan Allah dengan menggunakan metode </a:t>
            </a:r>
            <a:r>
              <a:rPr lang="en-US" i="1" dirty="0" err="1">
                <a:latin typeface="Bookman Old Style" pitchFamily="18" charset="0"/>
              </a:rPr>
              <a:t>Bilhikmah</a:t>
            </a:r>
            <a:r>
              <a:rPr lang="en-US" i="1" dirty="0">
                <a:latin typeface="Bookman Old Style" pitchFamily="18" charset="0"/>
              </a:rPr>
              <a:t> </a:t>
            </a:r>
            <a:r>
              <a:rPr lang="en-US" dirty="0" err="1">
                <a:latin typeface="Bookman Old Style" pitchFamily="18" charset="0"/>
              </a:rPr>
              <a:t>dan</a:t>
            </a:r>
            <a:r>
              <a:rPr lang="en-US" i="1" dirty="0">
                <a:latin typeface="Bookman Old Style" pitchFamily="18" charset="0"/>
              </a:rPr>
              <a:t> </a:t>
            </a:r>
            <a:r>
              <a:rPr lang="en-US" i="1" dirty="0" err="1">
                <a:latin typeface="Bookman Old Style" pitchFamily="18" charset="0"/>
              </a:rPr>
              <a:t>Mau’idzah</a:t>
            </a:r>
            <a:r>
              <a:rPr lang="en-US" i="1" dirty="0">
                <a:latin typeface="Bookman Old Style" pitchFamily="18" charset="0"/>
              </a:rPr>
              <a:t> </a:t>
            </a:r>
            <a:r>
              <a:rPr lang="en-US" i="1" dirty="0" err="1">
                <a:latin typeface="Bookman Old Style" pitchFamily="18" charset="0"/>
              </a:rPr>
              <a:t>Hasanah</a:t>
            </a:r>
            <a:endParaRPr lang="id-ID" dirty="0">
              <a:latin typeface="Bookman Old Style"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id-ID" dirty="0" smtClean="0"/>
              <a:t>Hukum Dakwah dalam Islam</a:t>
            </a:r>
            <a:endParaRPr lang="id-ID" dirty="0"/>
          </a:p>
        </p:txBody>
      </p:sp>
      <p:pic>
        <p:nvPicPr>
          <p:cNvPr id="4" name="Content Placeholder 3"/>
          <p:cNvPicPr>
            <a:picLocks noGrp="1"/>
          </p:cNvPicPr>
          <p:nvPr>
            <p:ph idx="1"/>
          </p:nvPr>
        </p:nvPicPr>
        <p:blipFill>
          <a:blip r:embed="rId2" cstate="print"/>
          <a:srcRect/>
          <a:stretch>
            <a:fillRect/>
          </a:stretch>
        </p:blipFill>
        <p:spPr bwMode="auto">
          <a:xfrm>
            <a:off x="971600" y="1628801"/>
            <a:ext cx="7200800" cy="3960439"/>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lnSpcReduction="10000"/>
          </a:bodyPr>
          <a:lstStyle/>
          <a:p>
            <a:pPr algn="just">
              <a:lnSpc>
                <a:spcPct val="150000"/>
              </a:lnSpc>
              <a:buNone/>
            </a:pPr>
            <a:r>
              <a:rPr lang="en-US" b="1" i="1" dirty="0" err="1" smtClean="0">
                <a:solidFill>
                  <a:schemeClr val="tx2">
                    <a:lumMod val="75000"/>
                  </a:schemeClr>
                </a:solidFill>
                <a:latin typeface="Lucida Calligraphy" pitchFamily="66" charset="0"/>
              </a:rPr>
              <a:t>Abd</a:t>
            </a:r>
            <a:r>
              <a:rPr lang="en-US" b="1" i="1" dirty="0" smtClean="0">
                <a:solidFill>
                  <a:schemeClr val="tx2">
                    <a:lumMod val="75000"/>
                  </a:schemeClr>
                </a:solidFill>
                <a:latin typeface="Lucida Calligraphy" pitchFamily="66" charset="0"/>
              </a:rPr>
              <a:t> </a:t>
            </a:r>
            <a:r>
              <a:rPr lang="en-US" b="1" i="1" dirty="0">
                <a:solidFill>
                  <a:schemeClr val="tx2">
                    <a:lumMod val="75000"/>
                  </a:schemeClr>
                </a:solidFill>
                <a:latin typeface="Lucida Calligraphy" pitchFamily="66" charset="0"/>
              </a:rPr>
              <a:t>Allah bin ‘</a:t>
            </a:r>
            <a:r>
              <a:rPr lang="en-US" b="1" i="1" dirty="0" err="1">
                <a:solidFill>
                  <a:schemeClr val="tx2">
                    <a:lumMod val="75000"/>
                  </a:schemeClr>
                </a:solidFill>
                <a:latin typeface="Lucida Calligraphy" pitchFamily="66" charset="0"/>
              </a:rPr>
              <a:t>Amr</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berkata</a:t>
            </a:r>
            <a:r>
              <a:rPr lang="en-US" b="1" i="1" dirty="0">
                <a:solidFill>
                  <a:schemeClr val="tx2">
                    <a:lumMod val="75000"/>
                  </a:schemeClr>
                </a:solidFill>
                <a:latin typeface="Lucida Calligraphy" pitchFamily="66" charset="0"/>
              </a:rPr>
              <a:t>,</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bersabda</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Rasulullah</a:t>
            </a:r>
            <a:r>
              <a:rPr lang="en-US" b="1" i="1" dirty="0">
                <a:solidFill>
                  <a:schemeClr val="tx2">
                    <a:lumMod val="75000"/>
                  </a:schemeClr>
                </a:solidFill>
                <a:latin typeface="Lucida Calligraphy" pitchFamily="66" charset="0"/>
              </a:rPr>
              <a:t> saw.: “</a:t>
            </a:r>
            <a:r>
              <a:rPr lang="en-US" b="1" i="1" dirty="0" err="1">
                <a:solidFill>
                  <a:schemeClr val="tx2">
                    <a:lumMod val="75000"/>
                  </a:schemeClr>
                </a:solidFill>
                <a:latin typeface="Lucida Calligraphy" pitchFamily="66" charset="0"/>
              </a:rPr>
              <a:t>Sampaikanlah</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dariku</a:t>
            </a:r>
            <a:r>
              <a:rPr lang="en-US" b="1" i="1" dirty="0">
                <a:solidFill>
                  <a:schemeClr val="tx2">
                    <a:lumMod val="75000"/>
                  </a:schemeClr>
                </a:solidFill>
                <a:latin typeface="Lucida Calligraphy" pitchFamily="66" charset="0"/>
              </a:rPr>
              <a:t> (Muhammad) </a:t>
            </a:r>
            <a:r>
              <a:rPr lang="en-US" b="1" i="1" dirty="0" err="1">
                <a:solidFill>
                  <a:schemeClr val="tx2">
                    <a:lumMod val="75000"/>
                  </a:schemeClr>
                </a:solidFill>
                <a:latin typeface="Lucida Calligraphy" pitchFamily="66" charset="0"/>
              </a:rPr>
              <a:t>walaupun</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satu</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ayat</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dan</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ceriterakanlah</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tentang</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Bani</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Israil</a:t>
            </a:r>
            <a:r>
              <a:rPr lang="en-US" b="1" i="1" dirty="0">
                <a:solidFill>
                  <a:schemeClr val="tx2">
                    <a:lumMod val="75000"/>
                  </a:schemeClr>
                </a:solidFill>
                <a:latin typeface="Lucida Calligraphy" pitchFamily="66" charset="0"/>
              </a:rPr>
              <a:t>. Hal </a:t>
            </a:r>
            <a:r>
              <a:rPr lang="en-US" b="1" i="1" dirty="0" err="1">
                <a:solidFill>
                  <a:schemeClr val="tx2">
                    <a:lumMod val="75000"/>
                  </a:schemeClr>
                </a:solidFill>
                <a:latin typeface="Lucida Calligraphy" pitchFamily="66" charset="0"/>
              </a:rPr>
              <a:t>itu</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tidak</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berdosa</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Barang</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siapa</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berbuat</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bohong</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dengan</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mengatasnamakan</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diriku</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dengan</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sengaja</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maka</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hendaknya</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menempatkan</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dirinya</a:t>
            </a:r>
            <a:r>
              <a:rPr lang="en-US" b="1" i="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di</a:t>
            </a:r>
            <a:r>
              <a:rPr lang="en-US" b="1" dirty="0">
                <a:solidFill>
                  <a:schemeClr val="tx2">
                    <a:lumMod val="75000"/>
                  </a:schemeClr>
                </a:solidFill>
                <a:latin typeface="Lucida Calligraphy" pitchFamily="66" charset="0"/>
              </a:rPr>
              <a:t> </a:t>
            </a:r>
            <a:r>
              <a:rPr lang="en-US" b="1" i="1" dirty="0" err="1">
                <a:solidFill>
                  <a:schemeClr val="tx2">
                    <a:lumMod val="75000"/>
                  </a:schemeClr>
                </a:solidFill>
                <a:latin typeface="Lucida Calligraphy" pitchFamily="66" charset="0"/>
              </a:rPr>
              <a:t>neraka</a:t>
            </a:r>
            <a:r>
              <a:rPr lang="en-US" b="1" i="1" dirty="0">
                <a:solidFill>
                  <a:schemeClr val="tx2">
                    <a:lumMod val="75000"/>
                  </a:schemeClr>
                </a:solidFill>
                <a:latin typeface="Lucida Calligraphy" pitchFamily="66" charset="0"/>
              </a:rPr>
              <a:t>.”</a:t>
            </a:r>
            <a:endParaRPr lang="id-ID" b="1" dirty="0">
              <a:solidFill>
                <a:schemeClr val="tx2">
                  <a:lumMod val="75000"/>
                </a:schemeClr>
              </a:solidFill>
              <a:latin typeface="Lucida Calligraphy" pitchFamily="66"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normAutofit/>
          </a:bodyPr>
          <a:lstStyle/>
          <a:p>
            <a:pPr algn="ctr">
              <a:buNone/>
            </a:pPr>
            <a:r>
              <a:rPr lang="id-ID" sz="3200" dirty="0" smtClean="0">
                <a:latin typeface="Bookman Old Style" pitchFamily="18" charset="0"/>
              </a:rPr>
              <a:t>Menurut saudara sekalian, bagaimanakah hukum dakwah dalam islam ?</a:t>
            </a:r>
            <a:endParaRPr lang="id-ID" sz="3200" dirty="0">
              <a:latin typeface="Bookman Old Style"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Pendapat Ulama mengenai Hukum Dakwah</a:t>
            </a:r>
            <a:endParaRPr lang="id-ID" dirty="0"/>
          </a:p>
        </p:txBody>
      </p:sp>
      <p:sp>
        <p:nvSpPr>
          <p:cNvPr id="3" name="Content Placeholder 2"/>
          <p:cNvSpPr>
            <a:spLocks noGrp="1"/>
          </p:cNvSpPr>
          <p:nvPr>
            <p:ph idx="1"/>
          </p:nvPr>
        </p:nvSpPr>
        <p:spPr/>
        <p:txBody>
          <a:bodyPr>
            <a:normAutofit/>
          </a:bodyPr>
          <a:lstStyle/>
          <a:p>
            <a:pPr>
              <a:lnSpc>
                <a:spcPct val="150000"/>
              </a:lnSpc>
            </a:pPr>
            <a:endParaRPr lang="id-ID" sz="4000" dirty="0" smtClean="0">
              <a:solidFill>
                <a:schemeClr val="bg2">
                  <a:lumMod val="25000"/>
                </a:schemeClr>
              </a:solidFill>
              <a:latin typeface="Bookman Old Style" pitchFamily="18" charset="0"/>
            </a:endParaRPr>
          </a:p>
          <a:p>
            <a:pPr>
              <a:lnSpc>
                <a:spcPct val="150000"/>
              </a:lnSpc>
            </a:pPr>
            <a:r>
              <a:rPr lang="id-ID" sz="4000" dirty="0" smtClean="0">
                <a:solidFill>
                  <a:schemeClr val="bg2">
                    <a:lumMod val="25000"/>
                  </a:schemeClr>
                </a:solidFill>
                <a:latin typeface="Bookman Old Style" pitchFamily="18" charset="0"/>
              </a:rPr>
              <a:t>Wajib ‘ain</a:t>
            </a:r>
          </a:p>
          <a:p>
            <a:pPr>
              <a:lnSpc>
                <a:spcPct val="150000"/>
              </a:lnSpc>
            </a:pPr>
            <a:r>
              <a:rPr lang="id-ID" sz="4000" dirty="0" smtClean="0">
                <a:solidFill>
                  <a:schemeClr val="bg2">
                    <a:lumMod val="25000"/>
                  </a:schemeClr>
                </a:solidFill>
                <a:latin typeface="Bookman Old Style" pitchFamily="18" charset="0"/>
              </a:rPr>
              <a:t>Wajib Kifayah</a:t>
            </a:r>
            <a:endParaRPr lang="id-ID" sz="4000" dirty="0">
              <a:solidFill>
                <a:schemeClr val="bg2">
                  <a:lumMod val="25000"/>
                </a:schemeClr>
              </a:solidFill>
              <a:latin typeface="Bookman Old Style"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499176" cy="1162050"/>
          </a:xfrm>
        </p:spPr>
        <p:txBody>
          <a:bodyPr>
            <a:noAutofit/>
          </a:bodyPr>
          <a:lstStyle/>
          <a:p>
            <a:pPr algn="ctr"/>
            <a:r>
              <a:rPr lang="id-ID" sz="3200" dirty="0" smtClean="0">
                <a:latin typeface="Comic Sans MS" pitchFamily="66" charset="0"/>
              </a:rPr>
              <a:t>Globalisasi dalam Perspektif Islam</a:t>
            </a:r>
            <a:endParaRPr lang="id-ID" sz="3200" dirty="0">
              <a:latin typeface="Comic Sans MS" pitchFamily="66" charset="0"/>
            </a:endParaRPr>
          </a:p>
        </p:txBody>
      </p:sp>
      <p:sp>
        <p:nvSpPr>
          <p:cNvPr id="4" name="Text Placeholder 3"/>
          <p:cNvSpPr>
            <a:spLocks noGrp="1"/>
          </p:cNvSpPr>
          <p:nvPr>
            <p:ph type="body" idx="2"/>
          </p:nvPr>
        </p:nvSpPr>
        <p:spPr/>
        <p:txBody>
          <a:bodyPr>
            <a:normAutofit fontScale="92500"/>
          </a:bodyPr>
          <a:lstStyle/>
          <a:p>
            <a:endParaRPr lang="id-ID" sz="3600" dirty="0">
              <a:solidFill>
                <a:schemeClr val="bg2">
                  <a:lumMod val="25000"/>
                </a:schemeClr>
              </a:solidFill>
              <a:latin typeface="Comic Sans MS" pitchFamily="66" charset="0"/>
            </a:endParaRPr>
          </a:p>
          <a:p>
            <a:r>
              <a:rPr lang="id-ID" sz="3600" dirty="0" smtClean="0">
                <a:solidFill>
                  <a:schemeClr val="bg2">
                    <a:lumMod val="25000"/>
                  </a:schemeClr>
                </a:solidFill>
                <a:latin typeface="Comic Sans MS" pitchFamily="66" charset="0"/>
              </a:rPr>
              <a:t>Tahukah saudara bahwa konsep globalisasi telah ada dalam agama Islam ?</a:t>
            </a:r>
          </a:p>
          <a:p>
            <a:endParaRPr lang="id-ID" dirty="0">
              <a:solidFill>
                <a:schemeClr val="bg2">
                  <a:lumMod val="25000"/>
                </a:schemeClr>
              </a:solidFill>
            </a:endParaRPr>
          </a:p>
        </p:txBody>
      </p:sp>
      <p:pic>
        <p:nvPicPr>
          <p:cNvPr id="1026" name="Picture 2" descr="C:\Users\vita\Pictures\dakwah.jpg"/>
          <p:cNvPicPr>
            <a:picLocks noGrp="1" noChangeAspect="1" noChangeArrowheads="1"/>
          </p:cNvPicPr>
          <p:nvPr>
            <p:ph sz="half" idx="1"/>
          </p:nvPr>
        </p:nvPicPr>
        <p:blipFill>
          <a:blip r:embed="rId2" cstate="print"/>
          <a:stretch>
            <a:fillRect/>
          </a:stretch>
        </p:blipFill>
        <p:spPr bwMode="auto">
          <a:xfrm>
            <a:off x="4492625" y="2533650"/>
            <a:ext cx="3276600" cy="2857500"/>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diamond(in)">
                                      <p:cBhvr>
                                        <p:cTn id="18"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id-ID" dirty="0" smtClean="0"/>
              <a:t>Globalisasi</a:t>
            </a:r>
            <a:endParaRPr lang="id-ID" dirty="0"/>
          </a:p>
        </p:txBody>
      </p:sp>
      <p:sp>
        <p:nvSpPr>
          <p:cNvPr id="3" name="Text Placeholder 2"/>
          <p:cNvSpPr>
            <a:spLocks noGrp="1"/>
          </p:cNvSpPr>
          <p:nvPr>
            <p:ph type="body" idx="1"/>
          </p:nvPr>
        </p:nvSpPr>
        <p:spPr>
          <a:xfrm>
            <a:off x="323528" y="1412776"/>
            <a:ext cx="4040188" cy="659352"/>
          </a:xfrm>
        </p:spPr>
        <p:txBody>
          <a:bodyPr/>
          <a:lstStyle/>
          <a:p>
            <a:r>
              <a:rPr lang="id-ID" dirty="0" smtClean="0"/>
              <a:t>Barat</a:t>
            </a:r>
            <a:endParaRPr lang="id-ID" dirty="0"/>
          </a:p>
        </p:txBody>
      </p:sp>
      <p:sp>
        <p:nvSpPr>
          <p:cNvPr id="5" name="Text Placeholder 4"/>
          <p:cNvSpPr>
            <a:spLocks noGrp="1"/>
          </p:cNvSpPr>
          <p:nvPr>
            <p:ph type="body" sz="half" idx="3"/>
          </p:nvPr>
        </p:nvSpPr>
        <p:spPr>
          <a:xfrm>
            <a:off x="4644008" y="1340768"/>
            <a:ext cx="4041775" cy="654843"/>
          </a:xfrm>
        </p:spPr>
        <p:txBody>
          <a:bodyPr/>
          <a:lstStyle/>
          <a:p>
            <a:r>
              <a:rPr lang="id-ID" dirty="0" smtClean="0"/>
              <a:t>Islam</a:t>
            </a:r>
            <a:endParaRPr lang="id-ID" dirty="0"/>
          </a:p>
        </p:txBody>
      </p:sp>
      <p:sp>
        <p:nvSpPr>
          <p:cNvPr id="4" name="Content Placeholder 3"/>
          <p:cNvSpPr>
            <a:spLocks noGrp="1"/>
          </p:cNvSpPr>
          <p:nvPr>
            <p:ph sz="quarter" idx="2"/>
          </p:nvPr>
        </p:nvSpPr>
        <p:spPr/>
        <p:style>
          <a:lnRef idx="2">
            <a:schemeClr val="accent1"/>
          </a:lnRef>
          <a:fillRef idx="1">
            <a:schemeClr val="lt1"/>
          </a:fillRef>
          <a:effectRef idx="0">
            <a:schemeClr val="accent1"/>
          </a:effectRef>
          <a:fontRef idx="minor">
            <a:schemeClr val="dk1"/>
          </a:fontRef>
        </p:style>
        <p:txBody>
          <a:bodyPr>
            <a:normAutofit/>
          </a:bodyPr>
          <a:lstStyle/>
          <a:p>
            <a:pPr>
              <a:lnSpc>
                <a:spcPct val="150000"/>
              </a:lnSpc>
              <a:buNone/>
            </a:pPr>
            <a:endParaRPr lang="id-ID" dirty="0">
              <a:latin typeface="Bookman Old Style" pitchFamily="18" charset="0"/>
            </a:endParaRPr>
          </a:p>
        </p:txBody>
      </p:sp>
      <p:sp>
        <p:nvSpPr>
          <p:cNvPr id="6" name="Content Placeholder 5"/>
          <p:cNvSpPr>
            <a:spLocks noGrp="1"/>
          </p:cNvSpPr>
          <p:nvPr>
            <p:ph sz="quarter" idx="4"/>
          </p:nvPr>
        </p:nvSpPr>
        <p:spPr/>
        <p:style>
          <a:lnRef idx="2">
            <a:schemeClr val="accent1"/>
          </a:lnRef>
          <a:fillRef idx="1">
            <a:schemeClr val="lt1"/>
          </a:fillRef>
          <a:effectRef idx="0">
            <a:schemeClr val="accent1"/>
          </a:effectRef>
          <a:fontRef idx="minor">
            <a:schemeClr val="dk1"/>
          </a:fontRef>
        </p:style>
        <p:txBody>
          <a:bodyPr>
            <a:normAutofit/>
          </a:bodyPr>
          <a:lstStyle/>
          <a:p>
            <a:pPr>
              <a:lnSpc>
                <a:spcPct val="150000"/>
              </a:lnSpc>
              <a:buNone/>
            </a:pPr>
            <a:endParaRPr lang="id-ID" dirty="0">
              <a:latin typeface="Bookman Old Style" pitchFamily="18" charset="0"/>
            </a:endParaRPr>
          </a:p>
        </p:txBody>
      </p:sp>
      <p:sp>
        <p:nvSpPr>
          <p:cNvPr id="7" name="Rounded Rectangle 6"/>
          <p:cNvSpPr/>
          <p:nvPr/>
        </p:nvSpPr>
        <p:spPr>
          <a:xfrm>
            <a:off x="323528" y="2348880"/>
            <a:ext cx="4032448" cy="4248472"/>
          </a:xfrm>
          <a:prstGeom prst="roundRect">
            <a:avLst/>
          </a:prstGeom>
          <a:effectLst>
            <a:glow rad="139700">
              <a:schemeClr val="accent1">
                <a:satMod val="175000"/>
                <a:alpha val="40000"/>
              </a:schemeClr>
            </a:glow>
            <a:outerShdw blurRad="57150" dist="38100" dir="5400000" algn="ctr" rotWithShape="0">
              <a:schemeClr val="accent2">
                <a:shade val="9000"/>
                <a:satMod val="105000"/>
                <a:alpha val="48000"/>
              </a:scheme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nSpc>
                <a:spcPct val="150000"/>
              </a:lnSpc>
            </a:pPr>
            <a:r>
              <a:rPr lang="id-ID" sz="2000" dirty="0" smtClean="0">
                <a:latin typeface="Bookman Old Style" pitchFamily="18" charset="0"/>
              </a:rPr>
              <a:t>Kemajuan teknologi yang pesat sehingga keberlangsungan kehidupan menjadi serba cepat yang pada akhirnya membuat manusia terlena  dan bergesernya berbagai paradigma dalam berbagai konteks kehidupan</a:t>
            </a:r>
          </a:p>
          <a:p>
            <a:pPr>
              <a:lnSpc>
                <a:spcPct val="150000"/>
              </a:lnSpc>
            </a:pPr>
            <a:endParaRPr lang="id-ID" sz="2000" dirty="0"/>
          </a:p>
        </p:txBody>
      </p:sp>
      <p:sp>
        <p:nvSpPr>
          <p:cNvPr id="9" name="Rounded Rectangle 8"/>
          <p:cNvSpPr/>
          <p:nvPr/>
        </p:nvSpPr>
        <p:spPr>
          <a:xfrm>
            <a:off x="4572000" y="2276872"/>
            <a:ext cx="4572000" cy="4248472"/>
          </a:xfrm>
          <a:prstGeom prst="roundRect">
            <a:avLst/>
          </a:prstGeom>
          <a:effectLst>
            <a:glow rad="139700">
              <a:schemeClr val="accent1">
                <a:satMod val="175000"/>
                <a:alpha val="40000"/>
              </a:schemeClr>
            </a:glow>
            <a:outerShdw blurRad="57150" dist="38100" dir="5400000" algn="ctr" rotWithShape="0">
              <a:schemeClr val="accent2">
                <a:shade val="9000"/>
                <a:satMod val="105000"/>
                <a:alpha val="48000"/>
              </a:scheme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r>
              <a:rPr lang="id-ID" sz="2000" dirty="0" smtClean="0">
                <a:latin typeface="Bookman Old Style" pitchFamily="18" charset="0"/>
              </a:rPr>
              <a:t>Islam mempunyai </a:t>
            </a:r>
            <a:r>
              <a:rPr lang="en-US" sz="2000" dirty="0" err="1" smtClean="0">
                <a:latin typeface="Bookman Old Style" pitchFamily="18" charset="0"/>
              </a:rPr>
              <a:t>mempunyai</a:t>
            </a:r>
            <a:r>
              <a:rPr lang="en-US" sz="2000" dirty="0" smtClean="0">
                <a:latin typeface="Bookman Old Style" pitchFamily="18" charset="0"/>
              </a:rPr>
              <a:t> </a:t>
            </a:r>
            <a:r>
              <a:rPr lang="en-US" sz="2000" dirty="0" err="1" smtClean="0">
                <a:latin typeface="Bookman Old Style" pitchFamily="18" charset="0"/>
              </a:rPr>
              <a:t>terma</a:t>
            </a:r>
            <a:r>
              <a:rPr lang="en-US" sz="2000" dirty="0" smtClean="0">
                <a:latin typeface="Bookman Old Style" pitchFamily="18" charset="0"/>
              </a:rPr>
              <a:t> </a:t>
            </a:r>
            <a:r>
              <a:rPr lang="en-US" sz="2000" dirty="0" err="1" smtClean="0">
                <a:latin typeface="Bookman Old Style" pitchFamily="18" charset="0"/>
              </a:rPr>
              <a:t>tersendiri</a:t>
            </a:r>
            <a:r>
              <a:rPr lang="en-US" sz="2000" dirty="0" smtClean="0">
                <a:latin typeface="Bookman Old Style" pitchFamily="18" charset="0"/>
              </a:rPr>
              <a:t> </a:t>
            </a:r>
            <a:r>
              <a:rPr lang="en-US" sz="2000" dirty="0" err="1" smtClean="0">
                <a:latin typeface="Bookman Old Style" pitchFamily="18" charset="0"/>
              </a:rPr>
              <a:t>dalam</a:t>
            </a:r>
            <a:r>
              <a:rPr lang="en-US" sz="2000" dirty="0" smtClean="0">
                <a:latin typeface="Bookman Old Style" pitchFamily="18" charset="0"/>
              </a:rPr>
              <a:t> </a:t>
            </a:r>
            <a:r>
              <a:rPr lang="en-US" sz="2000" dirty="0" err="1" smtClean="0">
                <a:latin typeface="Bookman Old Style" pitchFamily="18" charset="0"/>
              </a:rPr>
              <a:t>globalisasi</a:t>
            </a:r>
            <a:r>
              <a:rPr lang="en-US" sz="2000" dirty="0" smtClean="0">
                <a:latin typeface="Bookman Old Style" pitchFamily="18" charset="0"/>
              </a:rPr>
              <a:t>, </a:t>
            </a:r>
            <a:r>
              <a:rPr lang="en-US" sz="2000" dirty="0" err="1" smtClean="0">
                <a:latin typeface="Bookman Old Style" pitchFamily="18" charset="0"/>
              </a:rPr>
              <a:t>yaitu</a:t>
            </a:r>
            <a:r>
              <a:rPr lang="en-US" sz="2000" dirty="0" smtClean="0">
                <a:latin typeface="Bookman Old Style" pitchFamily="18" charset="0"/>
              </a:rPr>
              <a:t> </a:t>
            </a:r>
            <a:r>
              <a:rPr lang="en-US" sz="2000" dirty="0" err="1" smtClean="0">
                <a:latin typeface="Bookman Old Style" pitchFamily="18" charset="0"/>
              </a:rPr>
              <a:t>universalisme</a:t>
            </a:r>
            <a:r>
              <a:rPr lang="id-ID" sz="2000" dirty="0" smtClean="0">
                <a:latin typeface="Bookman Old Style" pitchFamily="18" charset="0"/>
              </a:rPr>
              <a:t> ysng </a:t>
            </a:r>
            <a:r>
              <a:rPr lang="en-US" sz="2000" dirty="0" err="1" smtClean="0">
                <a:latin typeface="Bookman Old Style" pitchFamily="18" charset="0"/>
              </a:rPr>
              <a:t>misi</a:t>
            </a:r>
            <a:r>
              <a:rPr lang="en-US" sz="2000" dirty="0" smtClean="0">
                <a:latin typeface="Bookman Old Style" pitchFamily="18" charset="0"/>
              </a:rPr>
              <a:t> </a:t>
            </a:r>
            <a:r>
              <a:rPr lang="en-US" sz="2000" dirty="0" err="1" smtClean="0">
                <a:latin typeface="Bookman Old Style" pitchFamily="18" charset="0"/>
              </a:rPr>
              <a:t>persamaan</a:t>
            </a:r>
            <a:r>
              <a:rPr lang="en-US" sz="2000" dirty="0" smtClean="0">
                <a:latin typeface="Bookman Old Style" pitchFamily="18" charset="0"/>
              </a:rPr>
              <a:t> </a:t>
            </a:r>
            <a:r>
              <a:rPr lang="en-US" sz="2000" dirty="0" err="1" smtClean="0">
                <a:latin typeface="Bookman Old Style" pitchFamily="18" charset="0"/>
              </a:rPr>
              <a:t>kemanusiaan</a:t>
            </a:r>
            <a:r>
              <a:rPr lang="en-US" sz="2000" dirty="0" smtClean="0">
                <a:latin typeface="Bookman Old Style" pitchFamily="18" charset="0"/>
              </a:rPr>
              <a:t>, </a:t>
            </a:r>
            <a:r>
              <a:rPr lang="en-US" sz="2000" dirty="0" err="1" smtClean="0">
                <a:latin typeface="Bookman Old Style" pitchFamily="18" charset="0"/>
              </a:rPr>
              <a:t>prinsip</a:t>
            </a:r>
            <a:r>
              <a:rPr lang="en-US" sz="2000" dirty="0" smtClean="0">
                <a:latin typeface="Bookman Old Style" pitchFamily="18" charset="0"/>
              </a:rPr>
              <a:t> </a:t>
            </a:r>
            <a:r>
              <a:rPr lang="en-US" sz="2000" dirty="0" err="1" smtClean="0">
                <a:latin typeface="Bookman Old Style" pitchFamily="18" charset="0"/>
              </a:rPr>
              <a:t>egaliteralisme</a:t>
            </a:r>
            <a:r>
              <a:rPr lang="en-US" sz="2000" dirty="0" smtClean="0">
                <a:latin typeface="Bookman Old Style" pitchFamily="18" charset="0"/>
              </a:rPr>
              <a:t>, </a:t>
            </a:r>
            <a:r>
              <a:rPr lang="en-US" sz="2000" dirty="0" err="1" smtClean="0">
                <a:latin typeface="Bookman Old Style" pitchFamily="18" charset="0"/>
              </a:rPr>
              <a:t>nilai</a:t>
            </a:r>
            <a:r>
              <a:rPr lang="en-US" sz="2000" dirty="0" smtClean="0">
                <a:latin typeface="Bookman Old Style" pitchFamily="18" charset="0"/>
              </a:rPr>
              <a:t>- </a:t>
            </a:r>
            <a:r>
              <a:rPr lang="en-US" sz="2000" dirty="0" err="1" smtClean="0">
                <a:latin typeface="Bookman Old Style" pitchFamily="18" charset="0"/>
              </a:rPr>
              <a:t>nilai</a:t>
            </a:r>
            <a:r>
              <a:rPr lang="en-US" sz="2000" dirty="0" smtClean="0">
                <a:latin typeface="Bookman Old Style" pitchFamily="18" charset="0"/>
              </a:rPr>
              <a:t> </a:t>
            </a:r>
            <a:r>
              <a:rPr lang="en-US" sz="2000" dirty="0" err="1" smtClean="0">
                <a:latin typeface="Bookman Old Style" pitchFamily="18" charset="0"/>
              </a:rPr>
              <a:t>keadilan</a:t>
            </a:r>
            <a:r>
              <a:rPr lang="en-US" sz="2000" dirty="0" smtClean="0">
                <a:latin typeface="Bookman Old Style" pitchFamily="18" charset="0"/>
              </a:rPr>
              <a:t>, </a:t>
            </a:r>
            <a:r>
              <a:rPr lang="en-US" sz="2000" dirty="0" err="1" smtClean="0">
                <a:latin typeface="Bookman Old Style" pitchFamily="18" charset="0"/>
              </a:rPr>
              <a:t>dan</a:t>
            </a:r>
            <a:r>
              <a:rPr lang="en-US" sz="2000" dirty="0" smtClean="0">
                <a:latin typeface="Bookman Old Style" pitchFamily="18" charset="0"/>
              </a:rPr>
              <a:t> </a:t>
            </a:r>
            <a:r>
              <a:rPr lang="en-US" sz="2000" dirty="0" err="1" smtClean="0">
                <a:latin typeface="Bookman Old Style" pitchFamily="18" charset="0"/>
              </a:rPr>
              <a:t>kemanusiaan</a:t>
            </a:r>
            <a:r>
              <a:rPr lang="en-US" sz="2000" dirty="0" smtClean="0">
                <a:latin typeface="Bookman Old Style" pitchFamily="18" charset="0"/>
              </a:rPr>
              <a:t>, </a:t>
            </a:r>
            <a:r>
              <a:rPr lang="en-US" sz="2000" dirty="0" err="1" smtClean="0">
                <a:latin typeface="Bookman Old Style" pitchFamily="18" charset="0"/>
              </a:rPr>
              <a:t>dan</a:t>
            </a:r>
            <a:r>
              <a:rPr lang="en-US" sz="2000" dirty="0" smtClean="0">
                <a:latin typeface="Bookman Old Style" pitchFamily="18" charset="0"/>
              </a:rPr>
              <a:t> </a:t>
            </a:r>
            <a:r>
              <a:rPr lang="en-US" sz="2000" dirty="0" err="1" smtClean="0">
                <a:latin typeface="Bookman Old Style" pitchFamily="18" charset="0"/>
              </a:rPr>
              <a:t>tetap</a:t>
            </a:r>
            <a:r>
              <a:rPr lang="en-US" sz="2000" dirty="0" smtClean="0">
                <a:latin typeface="Bookman Old Style" pitchFamily="18" charset="0"/>
              </a:rPr>
              <a:t> </a:t>
            </a:r>
            <a:r>
              <a:rPr lang="en-US" sz="2000" dirty="0" err="1" smtClean="0">
                <a:latin typeface="Bookman Old Style" pitchFamily="18" charset="0"/>
              </a:rPr>
              <a:t>pada</a:t>
            </a:r>
            <a:r>
              <a:rPr lang="en-US" sz="2000" dirty="0" smtClean="0">
                <a:latin typeface="Bookman Old Style" pitchFamily="18" charset="0"/>
              </a:rPr>
              <a:t> </a:t>
            </a:r>
            <a:r>
              <a:rPr lang="en-US" sz="2000" dirty="0" err="1" smtClean="0">
                <a:latin typeface="Bookman Old Style" pitchFamily="18" charset="0"/>
              </a:rPr>
              <a:t>prinsip</a:t>
            </a:r>
            <a:r>
              <a:rPr lang="en-US" sz="2000" dirty="0" smtClean="0">
                <a:latin typeface="Bookman Old Style" pitchFamily="18" charset="0"/>
              </a:rPr>
              <a:t> </a:t>
            </a:r>
            <a:r>
              <a:rPr lang="en-US" sz="2000" dirty="0" err="1" smtClean="0">
                <a:latin typeface="Bookman Old Style" pitchFamily="18" charset="0"/>
              </a:rPr>
              <a:t>kebudayaan</a:t>
            </a:r>
            <a:r>
              <a:rPr lang="en-US" sz="2000" dirty="0" smtClean="0">
                <a:latin typeface="Bookman Old Style" pitchFamily="18" charset="0"/>
              </a:rPr>
              <a:t> yang </a:t>
            </a:r>
            <a:r>
              <a:rPr lang="en-US" sz="2000" dirty="0" err="1" smtClean="0">
                <a:latin typeface="Bookman Old Style" pitchFamily="18" charset="0"/>
              </a:rPr>
              <a:t>benar</a:t>
            </a:r>
            <a:r>
              <a:rPr lang="en-US" sz="2000" dirty="0" smtClean="0">
                <a:latin typeface="Bookman Old Style" pitchFamily="18" charset="0"/>
              </a:rPr>
              <a:t>. </a:t>
            </a:r>
            <a:endParaRPr lang="id-ID" sz="2000" dirty="0" smtClean="0">
              <a:latin typeface="Bookman Old Style" pitchFamily="18" charset="0"/>
            </a:endParaRPr>
          </a:p>
          <a:p>
            <a:pPr algn="ctr">
              <a:lnSpc>
                <a:spcPct val="150000"/>
              </a:lnSpc>
            </a:pPr>
            <a:endParaRPr lang="id-ID" sz="20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to="" calcmode="lin" valueType="num">
                                      <p:cBhvr>
                                        <p:cTn id="23" dur="1" fill="hold"/>
                                        <p:tgtEl>
                                          <p:spTgt spid="5">
                                            <p:txEl>
                                              <p:pRg st="0" end="0"/>
                                            </p:txEl>
                                          </p:spTgt>
                                        </p:tgtEl>
                                        <p:attrNameLst>
                                          <p:attrName/>
                                        </p:attrNameLst>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to="" calcmode="lin" valueType="num">
                                      <p:cBhvr>
                                        <p:cTn id="28"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Tantangan Dakwah di Era Globalisasi</a:t>
            </a:r>
            <a:endParaRPr lang="id-ID" dirty="0"/>
          </a:p>
        </p:txBody>
      </p:sp>
      <p:sp>
        <p:nvSpPr>
          <p:cNvPr id="3" name="Content Placeholder 2"/>
          <p:cNvSpPr>
            <a:spLocks noGrp="1"/>
          </p:cNvSpPr>
          <p:nvPr>
            <p:ph idx="1"/>
          </p:nvPr>
        </p:nvSpPr>
        <p:spPr>
          <a:xfrm>
            <a:off x="0" y="1988840"/>
            <a:ext cx="9144000" cy="4392488"/>
          </a:xfrm>
        </p:spPr>
        <p:txBody>
          <a:bodyPr>
            <a:normAutofit fontScale="92500" lnSpcReduction="20000"/>
          </a:bodyPr>
          <a:lstStyle/>
          <a:p>
            <a:pPr>
              <a:buNone/>
            </a:pPr>
            <a:r>
              <a:rPr lang="id-ID" dirty="0" smtClean="0">
                <a:solidFill>
                  <a:schemeClr val="accent1">
                    <a:lumMod val="75000"/>
                  </a:schemeClr>
                </a:solidFill>
                <a:latin typeface="Bookman Old Style" pitchFamily="18" charset="0"/>
              </a:rPr>
              <a:t>Dilihat dari segi karakteristik masyarakat di era globalisasi</a:t>
            </a:r>
          </a:p>
          <a:p>
            <a:r>
              <a:rPr lang="id-ID" dirty="0" smtClean="0">
                <a:solidFill>
                  <a:schemeClr val="accent1">
                    <a:lumMod val="75000"/>
                  </a:schemeClr>
                </a:solidFill>
                <a:latin typeface="Bookman Old Style" pitchFamily="18" charset="0"/>
              </a:rPr>
              <a:t>kecenderungan</a:t>
            </a:r>
            <a:r>
              <a:rPr lang="id-ID" dirty="0">
                <a:solidFill>
                  <a:schemeClr val="accent1">
                    <a:lumMod val="75000"/>
                  </a:schemeClr>
                </a:solidFill>
                <a:latin typeface="Bookman Old Style" pitchFamily="18" charset="0"/>
              </a:rPr>
              <a:t> </a:t>
            </a:r>
            <a:r>
              <a:rPr lang="id-ID" i="1" dirty="0">
                <a:solidFill>
                  <a:schemeClr val="accent1">
                    <a:lumMod val="75000"/>
                  </a:schemeClr>
                </a:solidFill>
                <a:latin typeface="Bookman Old Style" pitchFamily="18" charset="0"/>
              </a:rPr>
              <a:t>maddiyyah </a:t>
            </a:r>
            <a:r>
              <a:rPr lang="id-ID" dirty="0">
                <a:solidFill>
                  <a:schemeClr val="accent1">
                    <a:lumMod val="75000"/>
                  </a:schemeClr>
                </a:solidFill>
                <a:latin typeface="Bookman Old Style" pitchFamily="18" charset="0"/>
              </a:rPr>
              <a:t>(</a:t>
            </a:r>
            <a:r>
              <a:rPr lang="id-ID" dirty="0" smtClean="0">
                <a:solidFill>
                  <a:schemeClr val="accent1">
                    <a:lumMod val="75000"/>
                  </a:schemeClr>
                </a:solidFill>
                <a:latin typeface="Bookman Old Style" pitchFamily="18" charset="0"/>
              </a:rPr>
              <a:t>materialisme)</a:t>
            </a:r>
          </a:p>
          <a:p>
            <a:r>
              <a:rPr lang="id-ID" dirty="0" smtClean="0">
                <a:solidFill>
                  <a:schemeClr val="accent1">
                    <a:lumMod val="75000"/>
                  </a:schemeClr>
                </a:solidFill>
                <a:latin typeface="Bookman Old Style" pitchFamily="18" charset="0"/>
              </a:rPr>
              <a:t>adanya </a:t>
            </a:r>
            <a:r>
              <a:rPr lang="id-ID" dirty="0">
                <a:solidFill>
                  <a:schemeClr val="accent1">
                    <a:lumMod val="75000"/>
                  </a:schemeClr>
                </a:solidFill>
                <a:latin typeface="Bookman Old Style" pitchFamily="18" charset="0"/>
              </a:rPr>
              <a:t>proses atomisasi, </a:t>
            </a:r>
            <a:r>
              <a:rPr lang="id-ID" dirty="0" smtClean="0">
                <a:solidFill>
                  <a:schemeClr val="accent1">
                    <a:lumMod val="75000"/>
                  </a:schemeClr>
                </a:solidFill>
                <a:latin typeface="Bookman Old Style" pitchFamily="18" charset="0"/>
              </a:rPr>
              <a:t>individualistis</a:t>
            </a:r>
          </a:p>
          <a:p>
            <a:r>
              <a:rPr lang="id-ID" dirty="0" smtClean="0">
                <a:solidFill>
                  <a:schemeClr val="accent1">
                    <a:lumMod val="75000"/>
                  </a:schemeClr>
                </a:solidFill>
                <a:latin typeface="Bookman Old Style" pitchFamily="18" charset="0"/>
              </a:rPr>
              <a:t>Sekulerisme</a:t>
            </a:r>
          </a:p>
          <a:p>
            <a:pPr lvl="0"/>
            <a:r>
              <a:rPr lang="en-US" dirty="0" err="1">
                <a:solidFill>
                  <a:schemeClr val="accent1">
                    <a:lumMod val="75000"/>
                  </a:schemeClr>
                </a:solidFill>
                <a:latin typeface="Bookman Old Style" pitchFamily="18" charset="0"/>
              </a:rPr>
              <a:t>Golongan</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masyarakat</a:t>
            </a:r>
            <a:r>
              <a:rPr lang="en-US" dirty="0">
                <a:solidFill>
                  <a:schemeClr val="accent1">
                    <a:lumMod val="75000"/>
                  </a:schemeClr>
                </a:solidFill>
                <a:latin typeface="Bookman Old Style" pitchFamily="18" charset="0"/>
              </a:rPr>
              <a:t> yang </a:t>
            </a:r>
            <a:r>
              <a:rPr lang="en-US" dirty="0" err="1">
                <a:solidFill>
                  <a:schemeClr val="accent1">
                    <a:lumMod val="75000"/>
                  </a:schemeClr>
                </a:solidFill>
                <a:latin typeface="Bookman Old Style" pitchFamily="18" charset="0"/>
              </a:rPr>
              <a:t>ilmiah</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dan</a:t>
            </a:r>
            <a:r>
              <a:rPr lang="en-US" dirty="0">
                <a:solidFill>
                  <a:schemeClr val="accent1">
                    <a:lumMod val="75000"/>
                  </a:schemeClr>
                </a:solidFill>
                <a:latin typeface="Bookman Old Style" pitchFamily="18" charset="0"/>
              </a:rPr>
              <a:t> </a:t>
            </a:r>
            <a:r>
              <a:rPr lang="en-US" dirty="0" err="1" smtClean="0">
                <a:solidFill>
                  <a:schemeClr val="accent1">
                    <a:lumMod val="75000"/>
                  </a:schemeClr>
                </a:solidFill>
                <a:latin typeface="Bookman Old Style" pitchFamily="18" charset="0"/>
              </a:rPr>
              <a:t>kritis</a:t>
            </a:r>
            <a:endParaRPr lang="id-ID" dirty="0">
              <a:solidFill>
                <a:schemeClr val="accent1">
                  <a:lumMod val="75000"/>
                </a:schemeClr>
              </a:solidFill>
              <a:latin typeface="Bookman Old Style" pitchFamily="18" charset="0"/>
            </a:endParaRPr>
          </a:p>
          <a:p>
            <a:pPr lvl="0"/>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Masyarakat</a:t>
            </a:r>
            <a:r>
              <a:rPr lang="en-US" dirty="0">
                <a:solidFill>
                  <a:schemeClr val="accent1">
                    <a:lumMod val="75000"/>
                  </a:schemeClr>
                </a:solidFill>
                <a:latin typeface="Bookman Old Style" pitchFamily="18" charset="0"/>
              </a:rPr>
              <a:t> yang </a:t>
            </a:r>
            <a:r>
              <a:rPr lang="en-US" dirty="0" err="1">
                <a:solidFill>
                  <a:schemeClr val="accent1">
                    <a:lumMod val="75000"/>
                  </a:schemeClr>
                </a:solidFill>
                <a:latin typeface="Bookman Old Style" pitchFamily="18" charset="0"/>
              </a:rPr>
              <a:t>terbuka</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tanpa</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sekat</a:t>
            </a:r>
            <a:r>
              <a:rPr lang="en-US" dirty="0">
                <a:solidFill>
                  <a:schemeClr val="accent1">
                    <a:lumMod val="75000"/>
                  </a:schemeClr>
                </a:solidFill>
                <a:latin typeface="Bookman Old Style" pitchFamily="18" charset="0"/>
              </a:rPr>
              <a:t> yang </a:t>
            </a:r>
            <a:r>
              <a:rPr lang="en-US" dirty="0" err="1">
                <a:solidFill>
                  <a:schemeClr val="accent1">
                    <a:lumMod val="75000"/>
                  </a:schemeClr>
                </a:solidFill>
                <a:latin typeface="Bookman Old Style" pitchFamily="18" charset="0"/>
              </a:rPr>
              <a:t>memungkinan</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dapat</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mengakses</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hal-hal</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baru</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dari</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kebudayaan</a:t>
            </a:r>
            <a:r>
              <a:rPr lang="en-US" dirty="0">
                <a:solidFill>
                  <a:schemeClr val="accent1">
                    <a:lumMod val="75000"/>
                  </a:schemeClr>
                </a:solidFill>
                <a:latin typeface="Bookman Old Style" pitchFamily="18" charset="0"/>
              </a:rPr>
              <a:t> non </a:t>
            </a:r>
            <a:r>
              <a:rPr lang="en-US" dirty="0" err="1">
                <a:solidFill>
                  <a:schemeClr val="accent1">
                    <a:lumMod val="75000"/>
                  </a:schemeClr>
                </a:solidFill>
                <a:latin typeface="Bookman Old Style" pitchFamily="18" charset="0"/>
              </a:rPr>
              <a:t>islam</a:t>
            </a:r>
            <a:r>
              <a:rPr lang="en-US" dirty="0">
                <a:solidFill>
                  <a:schemeClr val="accent1">
                    <a:lumMod val="75000"/>
                  </a:schemeClr>
                </a:solidFill>
                <a:latin typeface="Bookman Old Style" pitchFamily="18" charset="0"/>
              </a:rPr>
              <a:t> yang </a:t>
            </a:r>
            <a:r>
              <a:rPr lang="en-US" dirty="0" err="1">
                <a:solidFill>
                  <a:schemeClr val="accent1">
                    <a:lumMod val="75000"/>
                  </a:schemeClr>
                </a:solidFill>
                <a:latin typeface="Bookman Old Style" pitchFamily="18" charset="0"/>
              </a:rPr>
              <a:t>dibawa</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melalui</a:t>
            </a:r>
            <a:r>
              <a:rPr lang="en-US" dirty="0">
                <a:solidFill>
                  <a:schemeClr val="accent1">
                    <a:lumMod val="75000"/>
                  </a:schemeClr>
                </a:solidFill>
                <a:latin typeface="Bookman Old Style" pitchFamily="18" charset="0"/>
              </a:rPr>
              <a:t> </a:t>
            </a:r>
            <a:r>
              <a:rPr lang="en-US" dirty="0" err="1" smtClean="0">
                <a:solidFill>
                  <a:schemeClr val="accent1">
                    <a:lumMod val="75000"/>
                  </a:schemeClr>
                </a:solidFill>
                <a:latin typeface="Bookman Old Style" pitchFamily="18" charset="0"/>
              </a:rPr>
              <a:t>te</a:t>
            </a:r>
            <a:r>
              <a:rPr lang="id-ID" dirty="0" smtClean="0">
                <a:solidFill>
                  <a:schemeClr val="accent1">
                    <a:lumMod val="75000"/>
                  </a:schemeClr>
                </a:solidFill>
                <a:latin typeface="Bookman Old Style" pitchFamily="18" charset="0"/>
              </a:rPr>
              <a:t>k</a:t>
            </a:r>
            <a:r>
              <a:rPr lang="en-US" dirty="0" err="1" smtClean="0">
                <a:solidFill>
                  <a:schemeClr val="accent1">
                    <a:lumMod val="75000"/>
                  </a:schemeClr>
                </a:solidFill>
                <a:latin typeface="Bookman Old Style" pitchFamily="18" charset="0"/>
              </a:rPr>
              <a:t>nologi</a:t>
            </a:r>
            <a:r>
              <a:rPr lang="en-US" dirty="0" smtClean="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baru</a:t>
            </a:r>
            <a:r>
              <a:rPr lang="en-US" dirty="0">
                <a:solidFill>
                  <a:schemeClr val="accent1">
                    <a:lumMod val="75000"/>
                  </a:schemeClr>
                </a:solidFill>
                <a:latin typeface="Bookman Old Style" pitchFamily="18" charset="0"/>
              </a:rPr>
              <a:t>.</a:t>
            </a:r>
            <a:endParaRPr lang="id-ID" dirty="0">
              <a:solidFill>
                <a:schemeClr val="accent1">
                  <a:lumMod val="75000"/>
                </a:schemeClr>
              </a:solidFill>
              <a:latin typeface="Bookman Old Style" pitchFamily="18" charset="0"/>
            </a:endParaRPr>
          </a:p>
          <a:p>
            <a:pPr lvl="0"/>
            <a:r>
              <a:rPr lang="en-US" dirty="0" err="1">
                <a:solidFill>
                  <a:schemeClr val="accent1">
                    <a:lumMod val="75000"/>
                  </a:schemeClr>
                </a:solidFill>
                <a:latin typeface="Bookman Old Style" pitchFamily="18" charset="0"/>
              </a:rPr>
              <a:t>Masyarakat</a:t>
            </a:r>
            <a:r>
              <a:rPr lang="en-US" dirty="0">
                <a:solidFill>
                  <a:schemeClr val="accent1">
                    <a:lumMod val="75000"/>
                  </a:schemeClr>
                </a:solidFill>
                <a:latin typeface="Bookman Old Style" pitchFamily="18" charset="0"/>
              </a:rPr>
              <a:t> yang </a:t>
            </a:r>
            <a:r>
              <a:rPr lang="en-US" dirty="0" smtClean="0">
                <a:solidFill>
                  <a:schemeClr val="accent1">
                    <a:lumMod val="75000"/>
                  </a:schemeClr>
                </a:solidFill>
                <a:latin typeface="Bookman Old Style" pitchFamily="18" charset="0"/>
              </a:rPr>
              <a:t>liberal.</a:t>
            </a:r>
            <a:endParaRPr lang="id-ID" dirty="0">
              <a:solidFill>
                <a:schemeClr val="accent1">
                  <a:lumMod val="75000"/>
                </a:schemeClr>
              </a:solidFill>
              <a:latin typeface="Bookman Old Style" pitchFamily="18" charset="0"/>
            </a:endParaRPr>
          </a:p>
          <a:p>
            <a:pPr lvl="0"/>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Masyarakat</a:t>
            </a:r>
            <a:r>
              <a:rPr lang="en-US" dirty="0">
                <a:solidFill>
                  <a:schemeClr val="accent1">
                    <a:lumMod val="75000"/>
                  </a:schemeClr>
                </a:solidFill>
                <a:latin typeface="Bookman Old Style" pitchFamily="18" charset="0"/>
              </a:rPr>
              <a:t> yang </a:t>
            </a:r>
            <a:r>
              <a:rPr lang="en-US" dirty="0" err="1">
                <a:solidFill>
                  <a:schemeClr val="accent1">
                    <a:lumMod val="75000"/>
                  </a:schemeClr>
                </a:solidFill>
                <a:latin typeface="Bookman Old Style" pitchFamily="18" charset="0"/>
              </a:rPr>
              <a:t>pobia</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akibat</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terjadinya</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terosisme</a:t>
            </a:r>
            <a:r>
              <a:rPr lang="en-US" dirty="0">
                <a:solidFill>
                  <a:schemeClr val="accent1">
                    <a:lumMod val="75000"/>
                  </a:schemeClr>
                </a:solidFill>
                <a:latin typeface="Bookman Old Style" pitchFamily="18" charset="0"/>
              </a:rPr>
              <a:t> yang </a:t>
            </a:r>
            <a:r>
              <a:rPr lang="en-US" dirty="0" err="1">
                <a:solidFill>
                  <a:schemeClr val="accent1">
                    <a:lumMod val="75000"/>
                  </a:schemeClr>
                </a:solidFill>
                <a:latin typeface="Bookman Old Style" pitchFamily="18" charset="0"/>
              </a:rPr>
              <a:t>mengatasnamakan</a:t>
            </a:r>
            <a:r>
              <a:rPr lang="en-US" dirty="0">
                <a:solidFill>
                  <a:schemeClr val="accent1">
                    <a:lumMod val="75000"/>
                  </a:schemeClr>
                </a:solidFill>
                <a:latin typeface="Bookman Old Style" pitchFamily="18" charset="0"/>
              </a:rPr>
              <a:t> </a:t>
            </a:r>
            <a:r>
              <a:rPr lang="en-US" dirty="0" err="1">
                <a:solidFill>
                  <a:schemeClr val="accent1">
                    <a:lumMod val="75000"/>
                  </a:schemeClr>
                </a:solidFill>
                <a:latin typeface="Bookman Old Style" pitchFamily="18" charset="0"/>
              </a:rPr>
              <a:t>ajaran</a:t>
            </a:r>
            <a:r>
              <a:rPr lang="en-US" dirty="0">
                <a:solidFill>
                  <a:schemeClr val="accent1">
                    <a:lumMod val="75000"/>
                  </a:schemeClr>
                </a:solidFill>
                <a:latin typeface="Bookman Old Style" pitchFamily="18" charset="0"/>
              </a:rPr>
              <a:t> agama </a:t>
            </a:r>
            <a:r>
              <a:rPr lang="en-US" dirty="0" err="1">
                <a:solidFill>
                  <a:schemeClr val="accent1">
                    <a:lumMod val="75000"/>
                  </a:schemeClr>
                </a:solidFill>
                <a:latin typeface="Bookman Old Style" pitchFamily="18" charset="0"/>
              </a:rPr>
              <a:t>islam</a:t>
            </a:r>
            <a:r>
              <a:rPr lang="en-US" dirty="0">
                <a:solidFill>
                  <a:schemeClr val="accent1">
                    <a:lumMod val="75000"/>
                  </a:schemeClr>
                </a:solidFill>
                <a:latin typeface="Bookman Old Style" pitchFamily="18" charset="0"/>
              </a:rPr>
              <a:t>.</a:t>
            </a:r>
            <a:endParaRPr lang="id-ID" dirty="0">
              <a:solidFill>
                <a:schemeClr val="accent1">
                  <a:lumMod val="75000"/>
                </a:schemeClr>
              </a:solidFill>
              <a:latin typeface="Bookman Old Style" pitchFamily="18" charset="0"/>
            </a:endParaRPr>
          </a:p>
          <a:p>
            <a:endParaRPr lang="id-ID" dirty="0" smtClean="0">
              <a:solidFill>
                <a:schemeClr val="accent1">
                  <a:lumMod val="75000"/>
                </a:schemeClr>
              </a:solidFill>
              <a:latin typeface="Bookman Old Style"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to="" calcmode="lin" valueType="num">
                                      <p:cBhvr>
                                        <p:cTn id="32" dur="1" fill="hold"/>
                                        <p:tgtEl>
                                          <p:spTgt spid="3">
                                            <p:txEl>
                                              <p:pRg st="4" end="4"/>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to="" calcmode="lin" valueType="num">
                                      <p:cBhvr>
                                        <p:cTn id="37" dur="1" fill="hold"/>
                                        <p:tgtEl>
                                          <p:spTgt spid="3">
                                            <p:txEl>
                                              <p:pRg st="5" end="5"/>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to="" calcmode="lin" valueType="num">
                                      <p:cBhvr>
                                        <p:cTn id="42" dur="1" fill="hold"/>
                                        <p:tgtEl>
                                          <p:spTgt spid="3">
                                            <p:txEl>
                                              <p:pRg st="6" end="6"/>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to="" calcmode="lin" valueType="num">
                                      <p:cBhvr>
                                        <p:cTn id="47"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836712"/>
            <a:ext cx="7772400" cy="1470025"/>
          </a:xfrm>
        </p:spPr>
        <p:txBody>
          <a:bodyPr>
            <a:normAutofit fontScale="90000"/>
          </a:bodyPr>
          <a:lstStyle/>
          <a:p>
            <a:pPr algn="l"/>
            <a:r>
              <a:rPr lang="id-ID" dirty="0" smtClean="0"/>
              <a:t>Budaya barat merasuki kehidupan umat muslim melalui 3F:</a:t>
            </a:r>
            <a:endParaRPr lang="id-ID" dirty="0"/>
          </a:p>
        </p:txBody>
      </p:sp>
      <p:sp>
        <p:nvSpPr>
          <p:cNvPr id="3" name="Subtitle 2"/>
          <p:cNvSpPr>
            <a:spLocks noGrp="1"/>
          </p:cNvSpPr>
          <p:nvPr>
            <p:ph type="subTitle" idx="1"/>
          </p:nvPr>
        </p:nvSpPr>
        <p:spPr>
          <a:xfrm>
            <a:off x="1371600" y="2348880"/>
            <a:ext cx="6400800" cy="3289920"/>
          </a:xfrm>
        </p:spPr>
        <p:txBody>
          <a:bodyPr/>
          <a:lstStyle/>
          <a:p>
            <a:pPr algn="l"/>
            <a:r>
              <a:rPr lang="id-ID" dirty="0" smtClean="0"/>
              <a:t>Food</a:t>
            </a:r>
          </a:p>
          <a:p>
            <a:pPr algn="l"/>
            <a:r>
              <a:rPr lang="id-ID" dirty="0" smtClean="0"/>
              <a:t>Fun</a:t>
            </a:r>
          </a:p>
          <a:p>
            <a:pPr algn="l"/>
            <a:r>
              <a:rPr lang="id-ID" dirty="0" smtClean="0"/>
              <a:t>Fashion</a:t>
            </a:r>
            <a:endParaRPr lang="id-ID"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4)">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heel(4)">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heel(4)">
                                      <p:cBhvr>
                                        <p:cTn id="2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Tantangan dakwah dilihat dari tiga perspektif</a:t>
            </a:r>
            <a:br>
              <a:rPr lang="id-ID" dirty="0" smtClean="0"/>
            </a:br>
            <a:endParaRPr lang="id-ID" dirty="0"/>
          </a:p>
        </p:txBody>
      </p:sp>
      <p:sp>
        <p:nvSpPr>
          <p:cNvPr id="3" name="Content Placeholder 2"/>
          <p:cNvSpPr>
            <a:spLocks noGrp="1"/>
          </p:cNvSpPr>
          <p:nvPr>
            <p:ph idx="1"/>
          </p:nvPr>
        </p:nvSpPr>
        <p:spPr>
          <a:ln>
            <a:noFill/>
          </a:ln>
          <a:effectLst>
            <a:glow rad="101600">
              <a:schemeClr val="accent3">
                <a:satMod val="175000"/>
                <a:alpha val="40000"/>
              </a:schemeClr>
            </a:glow>
          </a:effectLst>
          <a:scene3d>
            <a:camera prst="orthographicFront">
              <a:rot lat="0" lon="0" rev="0"/>
            </a:camera>
            <a:lightRig rig="contrasting" dir="t">
              <a:rot lat="0" lon="0" rev="7800000"/>
            </a:lightRig>
          </a:scene3d>
          <a:sp3d>
            <a:bevelT w="139700" h="139700"/>
          </a:sp3d>
        </p:spPr>
        <p:txBody>
          <a:bodyPr>
            <a:normAutofit/>
          </a:bodyPr>
          <a:lstStyle/>
          <a:p>
            <a:r>
              <a:rPr lang="id-ID" dirty="0"/>
              <a:t>perspektif prilaku </a:t>
            </a:r>
            <a:r>
              <a:rPr lang="id-ID" dirty="0" smtClean="0"/>
              <a:t>(</a:t>
            </a:r>
            <a:r>
              <a:rPr lang="id-ID" dirty="0"/>
              <a:t>behaviouristic perspective). </a:t>
            </a:r>
            <a:endParaRPr lang="id-ID" dirty="0" smtClean="0"/>
          </a:p>
          <a:p>
            <a:pPr>
              <a:buNone/>
            </a:pPr>
            <a:endParaRPr lang="id-ID" dirty="0" smtClean="0"/>
          </a:p>
          <a:p>
            <a:r>
              <a:rPr lang="id-ID" dirty="0" smtClean="0"/>
              <a:t>perspektif </a:t>
            </a:r>
            <a:r>
              <a:rPr lang="id-ID" dirty="0"/>
              <a:t>transmisi (transmissional </a:t>
            </a:r>
            <a:r>
              <a:rPr lang="en-US" dirty="0"/>
              <a:t>perspective</a:t>
            </a:r>
            <a:r>
              <a:rPr lang="id-ID" dirty="0"/>
              <a:t>). </a:t>
            </a:r>
            <a:endParaRPr lang="id-ID" dirty="0" smtClean="0"/>
          </a:p>
          <a:p>
            <a:pPr>
              <a:buNone/>
            </a:pPr>
            <a:endParaRPr lang="id-ID" dirty="0" smtClean="0"/>
          </a:p>
          <a:p>
            <a:r>
              <a:rPr lang="fi-FI" dirty="0"/>
              <a:t>perspektif</a:t>
            </a:r>
            <a:r>
              <a:rPr lang="id-ID" dirty="0"/>
              <a:t> interaksi</a:t>
            </a:r>
            <a:endParaRPr lang="id-ID" dirty="0" smtClean="0"/>
          </a:p>
          <a:p>
            <a:pPr>
              <a:buNone/>
            </a:pPr>
            <a:r>
              <a:rPr lang="id-ID" dirty="0" smtClean="0"/>
              <a:t>.</a:t>
            </a:r>
            <a:endParaRPr lang="id-ID" dirty="0"/>
          </a:p>
          <a:p>
            <a:endParaRPr lang="id-ID" dirty="0"/>
          </a:p>
        </p:txBody>
      </p:sp>
      <p:sp>
        <p:nvSpPr>
          <p:cNvPr id="4" name="Flowchart: Alternate Process 3"/>
          <p:cNvSpPr/>
          <p:nvPr/>
        </p:nvSpPr>
        <p:spPr>
          <a:xfrm>
            <a:off x="1619672" y="3429000"/>
            <a:ext cx="7884368" cy="1440160"/>
          </a:xfrm>
          <a:prstGeom prst="flowChartAlternateProcess">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d-ID" sz="2400" dirty="0" smtClean="0">
                <a:solidFill>
                  <a:schemeClr val="tx1"/>
                </a:solidFill>
              </a:rPr>
              <a:t>Dakwah dapat </a:t>
            </a:r>
            <a:r>
              <a:rPr lang="id-ID" sz="2400" dirty="0">
                <a:solidFill>
                  <a:schemeClr val="tx1"/>
                </a:solidFill>
              </a:rPr>
              <a:t>diartikan sebagai proses penyampaian atau transmisi ajaran agama Islam dari </a:t>
            </a:r>
            <a:r>
              <a:rPr lang="id-ID" sz="2400" i="1" dirty="0">
                <a:solidFill>
                  <a:schemeClr val="tx1"/>
                </a:solidFill>
              </a:rPr>
              <a:t>da’i</a:t>
            </a:r>
            <a:r>
              <a:rPr lang="id-ID" sz="2400" dirty="0">
                <a:solidFill>
                  <a:schemeClr val="tx1"/>
                </a:solidFill>
              </a:rPr>
              <a:t> sebagai sumber kepada </a:t>
            </a:r>
            <a:r>
              <a:rPr lang="id-ID" sz="2400" i="1" dirty="0">
                <a:solidFill>
                  <a:schemeClr val="tx1"/>
                </a:solidFill>
              </a:rPr>
              <a:t>mad’u</a:t>
            </a:r>
            <a:r>
              <a:rPr lang="id-ID" sz="2400" dirty="0">
                <a:solidFill>
                  <a:schemeClr val="tx1"/>
                </a:solidFill>
              </a:rPr>
              <a:t> sebagai penerima. </a:t>
            </a:r>
          </a:p>
        </p:txBody>
      </p:sp>
      <p:sp>
        <p:nvSpPr>
          <p:cNvPr id="5" name="Flowchart: Alternate Process 4"/>
          <p:cNvSpPr/>
          <p:nvPr/>
        </p:nvSpPr>
        <p:spPr>
          <a:xfrm>
            <a:off x="2159224" y="1052736"/>
            <a:ext cx="6984776" cy="3888432"/>
          </a:xfrm>
          <a:prstGeom prst="flowChartAlternateProcess">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id-ID" sz="2400" dirty="0" smtClean="0">
              <a:solidFill>
                <a:schemeClr val="tx1"/>
              </a:solidFill>
            </a:endParaRPr>
          </a:p>
          <a:p>
            <a:pPr algn="just">
              <a:lnSpc>
                <a:spcPct val="150000"/>
              </a:lnSpc>
            </a:pPr>
            <a:r>
              <a:rPr lang="id-ID" sz="2400" dirty="0" smtClean="0">
                <a:solidFill>
                  <a:schemeClr val="tx1"/>
                </a:solidFill>
              </a:rPr>
              <a:t>Salah satu tujuan dakwah </a:t>
            </a:r>
            <a:r>
              <a:rPr lang="en-US" sz="2400" dirty="0" err="1" smtClean="0">
                <a:solidFill>
                  <a:schemeClr val="tx1"/>
                </a:solidFill>
              </a:rPr>
              <a:t>adalah</a:t>
            </a:r>
            <a:r>
              <a:rPr lang="id-ID" sz="2400" dirty="0" smtClean="0">
                <a:solidFill>
                  <a:schemeClr val="tx1"/>
                </a:solidFill>
              </a:rPr>
              <a:t> terjadinya perubahan prilaku (behaviour change) pada masyarakat yang menjadi obyek dakwah kepada situasi yang lebih baik. Tampaknya, sikap dan prilaku (behaviour) masyarakat dewasa ini hampir dapat dipastikan lebih banyak dipengaruhi oleh keadaan sekitarnya.</a:t>
            </a:r>
          </a:p>
          <a:p>
            <a:pPr algn="just">
              <a:lnSpc>
                <a:spcPct val="150000"/>
              </a:lnSpc>
            </a:pPr>
            <a:endParaRPr lang="id-ID" sz="2400" dirty="0">
              <a:solidFill>
                <a:schemeClr val="tx1"/>
              </a:solidFill>
            </a:endParaRPr>
          </a:p>
        </p:txBody>
      </p:sp>
      <p:sp>
        <p:nvSpPr>
          <p:cNvPr id="6" name="Flowchart: Alternate Process 5"/>
          <p:cNvSpPr/>
          <p:nvPr/>
        </p:nvSpPr>
        <p:spPr>
          <a:xfrm>
            <a:off x="1691680" y="3833664"/>
            <a:ext cx="7452320" cy="3024336"/>
          </a:xfrm>
          <a:prstGeom prst="flowChartAlternateProcess">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d-ID" sz="2400" dirty="0">
                <a:solidFill>
                  <a:schemeClr val="tx1"/>
                </a:solidFill>
              </a:rPr>
              <a:t>tantangan dakwah </a:t>
            </a:r>
            <a:r>
              <a:rPr lang="id-ID" sz="2400" dirty="0" smtClean="0">
                <a:solidFill>
                  <a:schemeClr val="tx1"/>
                </a:solidFill>
              </a:rPr>
              <a:t>dalam perspektif ini, </a:t>
            </a:r>
            <a:r>
              <a:rPr lang="id-ID" sz="2400" dirty="0">
                <a:solidFill>
                  <a:schemeClr val="tx1"/>
                </a:solidFill>
              </a:rPr>
              <a:t>adalah bahwa pada saat yang sama masyarakat yang menjadi obyek dakwah pasti berinteraksi dengan pihak-pihak lain atau masyarakat sekitarnya yang belum tentu membawa pesan yang baik, bahkan mungkin sebaliknya.</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amond(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amond(in)">
                                      <p:cBhvr>
                                        <p:cTn id="32" dur="2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xit" presetSubtype="16" fill="hold" grpId="1" nodeType="clickEffect">
                                  <p:stCondLst>
                                    <p:cond delay="0"/>
                                  </p:stCondLst>
                                  <p:childTnLst>
                                    <p:animEffect transition="out" filter="diamond(in)">
                                      <p:cBhvr>
                                        <p:cTn id="36" dur="2000"/>
                                        <p:tgtEl>
                                          <p:spTgt spid="5"/>
                                        </p:tgtEl>
                                      </p:cBhvr>
                                    </p:animEffect>
                                    <p:set>
                                      <p:cBhvr>
                                        <p:cTn id="37" dur="1" fill="hold">
                                          <p:stCondLst>
                                            <p:cond delay="1999"/>
                                          </p:stCondLst>
                                        </p:cTn>
                                        <p:tgtEl>
                                          <p:spTgt spid="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1"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heel(4)">
                                      <p:cBhvr>
                                        <p:cTn id="42" dur="20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4"/>
                                        </p:tgtEl>
                                      </p:cBhvr>
                                    </p:animEffect>
                                    <p:set>
                                      <p:cBhvr>
                                        <p:cTn id="47" dur="1" fill="hold">
                                          <p:stCondLst>
                                            <p:cond delay="499"/>
                                          </p:stCondLst>
                                        </p:cTn>
                                        <p:tgtEl>
                                          <p:spTgt spid="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diamond(in)">
                                      <p:cBhvr>
                                        <p:cTn id="52" dur="20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xit" presetSubtype="4" fill="hold" grpId="1" nodeType="clickEffect">
                                  <p:stCondLst>
                                    <p:cond delay="0"/>
                                  </p:stCondLst>
                                  <p:childTnLst>
                                    <p:anim calcmode="lin" valueType="num">
                                      <p:cBhvr additive="base">
                                        <p:cTn id="56" dur="500"/>
                                        <p:tgtEl>
                                          <p:spTgt spid="6"/>
                                        </p:tgtEl>
                                        <p:attrNameLst>
                                          <p:attrName>ppt_x</p:attrName>
                                        </p:attrNameLst>
                                      </p:cBhvr>
                                      <p:tavLst>
                                        <p:tav tm="0">
                                          <p:val>
                                            <p:strVal val="ppt_x"/>
                                          </p:val>
                                        </p:tav>
                                        <p:tav tm="100000">
                                          <p:val>
                                            <p:strVal val="ppt_x"/>
                                          </p:val>
                                        </p:tav>
                                      </p:tavLst>
                                    </p:anim>
                                    <p:anim calcmode="lin" valueType="num">
                                      <p:cBhvr additive="base">
                                        <p:cTn id="57" dur="500"/>
                                        <p:tgtEl>
                                          <p:spTgt spid="6"/>
                                        </p:tgtEl>
                                        <p:attrNameLst>
                                          <p:attrName>ppt_y</p:attrName>
                                        </p:attrNameLst>
                                      </p:cBhvr>
                                      <p:tavLst>
                                        <p:tav tm="0">
                                          <p:val>
                                            <p:strVal val="ppt_y"/>
                                          </p:val>
                                        </p:tav>
                                        <p:tav tm="100000">
                                          <p:val>
                                            <p:strVal val="1+ppt_h/2"/>
                                          </p:val>
                                        </p:tav>
                                      </p:tavLst>
                                    </p:anim>
                                    <p:set>
                                      <p:cBhvr>
                                        <p:cTn id="5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4" grpId="1" animBg="1"/>
      <p:bldP spid="5" grpId="0" animBg="1"/>
      <p:bldP spid="5" grpId="1" animBg="1"/>
      <p:bldP spid="6" grpId="0" animBg="1"/>
      <p:bldP spid="6"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Solusi pengembangan Dakwah di Era Globalisasi</a:t>
            </a:r>
            <a:endParaRPr lang="id-ID" dirty="0"/>
          </a:p>
        </p:txBody>
      </p:sp>
      <p:sp>
        <p:nvSpPr>
          <p:cNvPr id="3" name="Content Placeholder 2"/>
          <p:cNvSpPr>
            <a:spLocks noGrp="1"/>
          </p:cNvSpPr>
          <p:nvPr>
            <p:ph idx="1"/>
          </p:nvPr>
        </p:nvSpPr>
        <p:spPr/>
        <p:txBody>
          <a:bodyPr/>
          <a:lstStyle/>
          <a:p>
            <a:r>
              <a:rPr lang="en-US" dirty="0" err="1"/>
              <a:t>mengajak</a:t>
            </a:r>
            <a:r>
              <a:rPr lang="en-US" dirty="0"/>
              <a:t> </a:t>
            </a:r>
            <a:r>
              <a:rPr lang="en-US" dirty="0" err="1"/>
              <a:t>kepada</a:t>
            </a:r>
            <a:r>
              <a:rPr lang="en-US" b="1" dirty="0"/>
              <a:t> </a:t>
            </a:r>
            <a:r>
              <a:rPr lang="en-US" dirty="0" smtClean="0"/>
              <a:t>Allah</a:t>
            </a:r>
            <a:endParaRPr lang="id-ID" dirty="0" smtClean="0"/>
          </a:p>
          <a:p>
            <a:r>
              <a:rPr lang="en-US" dirty="0" err="1"/>
              <a:t>mengerjakan</a:t>
            </a:r>
            <a:r>
              <a:rPr lang="en-US" dirty="0"/>
              <a:t> </a:t>
            </a:r>
            <a:r>
              <a:rPr lang="en-US" dirty="0" err="1"/>
              <a:t>amal</a:t>
            </a:r>
            <a:r>
              <a:rPr lang="en-US" dirty="0"/>
              <a:t> </a:t>
            </a:r>
            <a:r>
              <a:rPr lang="en-US" dirty="0" err="1" smtClean="0"/>
              <a:t>shalih</a:t>
            </a:r>
            <a:endParaRPr lang="id-ID" dirty="0" smtClean="0"/>
          </a:p>
          <a:p>
            <a:r>
              <a:rPr lang="en-US" dirty="0" err="1"/>
              <a:t>meneguhkan</a:t>
            </a:r>
            <a:r>
              <a:rPr lang="en-US" dirty="0"/>
              <a:t> </a:t>
            </a:r>
            <a:r>
              <a:rPr lang="en-US" dirty="0" err="1"/>
              <a:t>identitas</a:t>
            </a:r>
            <a:r>
              <a:rPr lang="en-US" dirty="0"/>
              <a:t> </a:t>
            </a:r>
            <a:r>
              <a:rPr lang="en-US" dirty="0" err="1"/>
              <a:t>sebagai</a:t>
            </a:r>
            <a:r>
              <a:rPr lang="en-US" dirty="0"/>
              <a:t> </a:t>
            </a:r>
            <a:r>
              <a:rPr lang="en-US" dirty="0" err="1"/>
              <a:t>muslim</a:t>
            </a:r>
            <a:endParaRPr lang="id-ID"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3">
                                            <p:txEl>
                                              <p:pRg st="0" end="0"/>
                                            </p:txEl>
                                          </p:spTgt>
                                        </p:tgtEl>
                                      </p:cBhvr>
                                    </p:animEffect>
                                    <p:set>
                                      <p:cBhvr>
                                        <p:cTn id="12"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3">
                                            <p:txEl>
                                              <p:pRg st="1" end="1"/>
                                            </p:txEl>
                                          </p:spTgt>
                                        </p:tgtEl>
                                      </p:cBhvr>
                                    </p:animEffect>
                                    <p:set>
                                      <p:cBhvr>
                                        <p:cTn id="17"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Metode Dakwah di Era Globalisasi</a:t>
            </a:r>
            <a:endParaRPr lang="id-ID" dirty="0"/>
          </a:p>
        </p:txBody>
      </p:sp>
      <p:sp>
        <p:nvSpPr>
          <p:cNvPr id="3" name="Content Placeholder 2"/>
          <p:cNvSpPr>
            <a:spLocks noGrp="1"/>
          </p:cNvSpPr>
          <p:nvPr>
            <p:ph idx="1"/>
          </p:nvPr>
        </p:nvSpPr>
        <p:spPr/>
        <p:txBody>
          <a:bodyPr>
            <a:normAutofit/>
          </a:bodyPr>
          <a:lstStyle/>
          <a:p>
            <a:pPr lvl="0"/>
            <a:r>
              <a:rPr lang="id-ID" dirty="0"/>
              <a:t>Da</a:t>
            </a:r>
            <a:r>
              <a:rPr lang="en-US" dirty="0"/>
              <a:t>k</a:t>
            </a:r>
            <a:r>
              <a:rPr lang="id-ID" dirty="0"/>
              <a:t>wah bi </a:t>
            </a:r>
            <a:r>
              <a:rPr lang="id-ID" dirty="0" smtClean="0"/>
              <a:t>al-kitabah </a:t>
            </a:r>
            <a:endParaRPr lang="id-ID" dirty="0"/>
          </a:p>
          <a:p>
            <a:pPr lvl="0"/>
            <a:r>
              <a:rPr lang="id-ID" dirty="0"/>
              <a:t>Da</a:t>
            </a:r>
            <a:r>
              <a:rPr lang="en-US" dirty="0"/>
              <a:t>k</a:t>
            </a:r>
            <a:r>
              <a:rPr lang="id-ID" dirty="0"/>
              <a:t>wah bi al-lisan</a:t>
            </a:r>
            <a:r>
              <a:rPr lang="id-ID" dirty="0" smtClean="0"/>
              <a:t>,</a:t>
            </a:r>
            <a:endParaRPr lang="id-ID" dirty="0"/>
          </a:p>
          <a:p>
            <a:pPr lvl="0"/>
            <a:r>
              <a:rPr lang="id-ID" dirty="0"/>
              <a:t>Da</a:t>
            </a:r>
            <a:r>
              <a:rPr lang="en-US" dirty="0"/>
              <a:t>k</a:t>
            </a:r>
            <a:r>
              <a:rPr lang="id-ID" dirty="0"/>
              <a:t>wah bi </a:t>
            </a:r>
            <a:r>
              <a:rPr lang="id-ID" dirty="0" smtClean="0"/>
              <a:t>al-hal</a:t>
            </a:r>
            <a:endParaRPr lang="id-ID" dirty="0"/>
          </a:p>
          <a:p>
            <a:endParaRPr lang="id-ID" dirty="0"/>
          </a:p>
        </p:txBody>
      </p:sp>
      <p:sp>
        <p:nvSpPr>
          <p:cNvPr id="4" name="Flowchart: Alternate Process 3"/>
          <p:cNvSpPr/>
          <p:nvPr/>
        </p:nvSpPr>
        <p:spPr>
          <a:xfrm>
            <a:off x="4644008" y="1340768"/>
            <a:ext cx="4968552" cy="1224136"/>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sz="2400" dirty="0">
                <a:latin typeface="Comic Sans MS" pitchFamily="66" charset="0"/>
              </a:rPr>
              <a:t>B</a:t>
            </a:r>
            <a:r>
              <a:rPr lang="id-ID" sz="2400" dirty="0" smtClean="0">
                <a:latin typeface="Comic Sans MS" pitchFamily="66" charset="0"/>
              </a:rPr>
              <a:t>erupa buku, majalah, surat, surat kabar, spanduk, pamplet, lukisan-lukisan, dsb</a:t>
            </a:r>
            <a:endParaRPr lang="id-ID" sz="2400" dirty="0">
              <a:latin typeface="Comic Sans MS" pitchFamily="66" charset="0"/>
            </a:endParaRPr>
          </a:p>
        </p:txBody>
      </p:sp>
      <p:sp>
        <p:nvSpPr>
          <p:cNvPr id="5" name="Flowchart: Alternate Process 4"/>
          <p:cNvSpPr/>
          <p:nvPr/>
        </p:nvSpPr>
        <p:spPr>
          <a:xfrm>
            <a:off x="3419872" y="2564904"/>
            <a:ext cx="5364088" cy="1800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sz="2800" dirty="0" smtClean="0"/>
              <a:t>, meliputi ceramah, seminar, symposium, diskusi, khutbah, saresehan, brain storming, obrolan, </a:t>
            </a:r>
            <a:endParaRPr lang="id-ID" sz="2800" dirty="0">
              <a:latin typeface="Comic Sans MS" pitchFamily="66" charset="0"/>
            </a:endParaRPr>
          </a:p>
        </p:txBody>
      </p:sp>
      <p:sp>
        <p:nvSpPr>
          <p:cNvPr id="6" name="Flowchart: Alternate Process 5"/>
          <p:cNvSpPr/>
          <p:nvPr/>
        </p:nvSpPr>
        <p:spPr>
          <a:xfrm>
            <a:off x="899592" y="3356992"/>
            <a:ext cx="4968552" cy="1224136"/>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d-ID" sz="2800" dirty="0" smtClean="0"/>
              <a:t>berupa prilaku yang sopan sesuai ajaran Islam</a:t>
            </a:r>
            <a:endParaRPr lang="id-ID" sz="2800" dirty="0">
              <a:latin typeface="Comic Sans MS" pitchFamily="66"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amond(in)">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xit" presetSubtype="16" fill="hold" grpId="1" nodeType="clickEffect">
                                  <p:stCondLst>
                                    <p:cond delay="0"/>
                                  </p:stCondLst>
                                  <p:childTnLst>
                                    <p:animEffect transition="out" filter="diamond(in)">
                                      <p:cBhvr>
                                        <p:cTn id="31" dur="2000"/>
                                        <p:tgtEl>
                                          <p:spTgt spid="4"/>
                                        </p:tgtEl>
                                      </p:cBhvr>
                                    </p:animEffect>
                                    <p:set>
                                      <p:cBhvr>
                                        <p:cTn id="32" dur="1" fill="hold">
                                          <p:stCondLst>
                                            <p:cond delay="1999"/>
                                          </p:stCondLst>
                                        </p:cTn>
                                        <p:tgtEl>
                                          <p:spTgt spid="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1" nodeType="clickEffect">
                                  <p:stCondLst>
                                    <p:cond delay="0"/>
                                  </p:stCondLst>
                                  <p:childTnLst>
                                    <p:anim calcmode="lin" valueType="num">
                                      <p:cBhvr additive="base">
                                        <p:cTn id="42" dur="500"/>
                                        <p:tgtEl>
                                          <p:spTgt spid="5"/>
                                        </p:tgtEl>
                                        <p:attrNameLst>
                                          <p:attrName>ppt_x</p:attrName>
                                        </p:attrNameLst>
                                      </p:cBhvr>
                                      <p:tavLst>
                                        <p:tav tm="0">
                                          <p:val>
                                            <p:strVal val="ppt_x"/>
                                          </p:val>
                                        </p:tav>
                                        <p:tav tm="100000">
                                          <p:val>
                                            <p:strVal val="ppt_x"/>
                                          </p:val>
                                        </p:tav>
                                      </p:tavLst>
                                    </p:anim>
                                    <p:anim calcmode="lin" valueType="num">
                                      <p:cBhvr additive="base">
                                        <p:cTn id="43" dur="500"/>
                                        <p:tgtEl>
                                          <p:spTgt spid="5"/>
                                        </p:tgtEl>
                                        <p:attrNameLst>
                                          <p:attrName>ppt_y</p:attrName>
                                        </p:attrNameLst>
                                      </p:cBhvr>
                                      <p:tavLst>
                                        <p:tav tm="0">
                                          <p:val>
                                            <p:strVal val="ppt_y"/>
                                          </p:val>
                                        </p:tav>
                                        <p:tav tm="100000">
                                          <p:val>
                                            <p:strVal val="1+ppt_h/2"/>
                                          </p:val>
                                        </p:tav>
                                      </p:tavLst>
                                    </p:anim>
                                    <p:set>
                                      <p:cBhvr>
                                        <p:cTn id="44" dur="1" fill="hold">
                                          <p:stCondLst>
                                            <p:cond delay="499"/>
                                          </p:stCondLst>
                                        </p:cTn>
                                        <p:tgtEl>
                                          <p:spTgt spid="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dissolve">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xit" presetSubtype="4" fill="hold" grpId="1" nodeType="clickEffect">
                                  <p:stCondLst>
                                    <p:cond delay="0"/>
                                  </p:stCondLst>
                                  <p:childTnLst>
                                    <p:anim calcmode="lin" valueType="num">
                                      <p:cBhvr additive="base">
                                        <p:cTn id="53" dur="500"/>
                                        <p:tgtEl>
                                          <p:spTgt spid="6"/>
                                        </p:tgtEl>
                                        <p:attrNameLst>
                                          <p:attrName>ppt_x</p:attrName>
                                        </p:attrNameLst>
                                      </p:cBhvr>
                                      <p:tavLst>
                                        <p:tav tm="0">
                                          <p:val>
                                            <p:strVal val="ppt_x"/>
                                          </p:val>
                                        </p:tav>
                                        <p:tav tm="100000">
                                          <p:val>
                                            <p:strVal val="ppt_x"/>
                                          </p:val>
                                        </p:tav>
                                      </p:tavLst>
                                    </p:anim>
                                    <p:anim calcmode="lin" valueType="num">
                                      <p:cBhvr additive="base">
                                        <p:cTn id="54" dur="500"/>
                                        <p:tgtEl>
                                          <p:spTgt spid="6"/>
                                        </p:tgtEl>
                                        <p:attrNameLst>
                                          <p:attrName>ppt_y</p:attrName>
                                        </p:attrNameLst>
                                      </p:cBhvr>
                                      <p:tavLst>
                                        <p:tav tm="0">
                                          <p:val>
                                            <p:strVal val="ppt_y"/>
                                          </p:val>
                                        </p:tav>
                                        <p:tav tm="100000">
                                          <p:val>
                                            <p:strVal val="1+ppt_h/2"/>
                                          </p:val>
                                        </p:tav>
                                      </p:tavLst>
                                    </p:anim>
                                    <p:set>
                                      <p:cBhvr>
                                        <p:cTn id="55"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4" grpId="1" animBg="1"/>
      <p:bldP spid="5" grpId="0" animBg="1"/>
      <p:bldP spid="5" grpId="1" animBg="1"/>
      <p:bldP spid="6" grpId="0" animBg="1"/>
      <p:bldP spid="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91264" cy="2594552"/>
          </a:xfrm>
        </p:spPr>
        <p:txBody>
          <a:bodyPr>
            <a:normAutofit fontScale="90000"/>
          </a:bodyPr>
          <a:lstStyle/>
          <a:p>
            <a:pPr lvl="0"/>
            <a:r>
              <a:rPr lang="id-ID" b="1" dirty="0" smtClean="0"/>
              <a:t/>
            </a:r>
            <a:br>
              <a:rPr lang="id-ID" b="1" dirty="0" smtClean="0"/>
            </a:br>
            <a:r>
              <a:rPr lang="id-ID" b="1" dirty="0" smtClean="0"/>
              <a:t/>
            </a:r>
            <a:br>
              <a:rPr lang="id-ID" b="1" dirty="0" smtClean="0"/>
            </a:br>
            <a:r>
              <a:rPr lang="id-ID" b="1" dirty="0" smtClean="0"/>
              <a:t/>
            </a:r>
            <a:br>
              <a:rPr lang="id-ID" b="1" dirty="0" smtClean="0"/>
            </a:br>
            <a:r>
              <a:rPr lang="en-US" b="1" dirty="0" err="1" smtClean="0"/>
              <a:t>Merubah</a:t>
            </a:r>
            <a:r>
              <a:rPr lang="en-US" b="1" dirty="0" smtClean="0"/>
              <a:t> </a:t>
            </a:r>
            <a:r>
              <a:rPr lang="id-ID" b="1" dirty="0"/>
              <a:t>T</a:t>
            </a:r>
            <a:r>
              <a:rPr lang="en-US" b="1" dirty="0" err="1"/>
              <a:t>antangan</a:t>
            </a:r>
            <a:r>
              <a:rPr lang="en-US" b="1" dirty="0"/>
              <a:t> </a:t>
            </a:r>
            <a:r>
              <a:rPr lang="en-US" b="1" dirty="0" err="1"/>
              <a:t>Globalisasi</a:t>
            </a:r>
            <a:r>
              <a:rPr lang="en-US" b="1" dirty="0"/>
              <a:t> </a:t>
            </a:r>
            <a:r>
              <a:rPr lang="id-ID" b="1" dirty="0"/>
              <a:t>M</a:t>
            </a:r>
            <a:r>
              <a:rPr lang="en-US" b="1" dirty="0" err="1"/>
              <a:t>enjadi</a:t>
            </a:r>
            <a:r>
              <a:rPr lang="en-US" b="1" dirty="0"/>
              <a:t> </a:t>
            </a:r>
            <a:r>
              <a:rPr lang="id-ID" b="1" dirty="0"/>
              <a:t>P</a:t>
            </a:r>
            <a:r>
              <a:rPr lang="en-US" b="1" dirty="0" err="1"/>
              <a:t>eluang</a:t>
            </a:r>
            <a:r>
              <a:rPr lang="en-US" b="1" dirty="0"/>
              <a:t> </a:t>
            </a:r>
            <a:r>
              <a:rPr lang="en-US" b="1" dirty="0" err="1"/>
              <a:t>dalam</a:t>
            </a:r>
            <a:r>
              <a:rPr lang="en-US" b="1" dirty="0"/>
              <a:t> </a:t>
            </a:r>
            <a:r>
              <a:rPr lang="en-US" b="1" dirty="0" err="1"/>
              <a:t>Berdakwah</a:t>
            </a:r>
            <a:r>
              <a:rPr lang="id-ID" dirty="0"/>
              <a:t/>
            </a:r>
            <a:br>
              <a:rPr lang="id-ID" dirty="0"/>
            </a:br>
            <a:endParaRPr lang="id-ID" dirty="0"/>
          </a:p>
        </p:txBody>
      </p:sp>
      <p:sp>
        <p:nvSpPr>
          <p:cNvPr id="3" name="Content Placeholder 2"/>
          <p:cNvSpPr>
            <a:spLocks noGrp="1"/>
          </p:cNvSpPr>
          <p:nvPr>
            <p:ph idx="1"/>
          </p:nvPr>
        </p:nvSpPr>
        <p:spPr/>
        <p:txBody>
          <a:bodyPr>
            <a:normAutofit/>
          </a:bodyPr>
          <a:lstStyle/>
          <a:p>
            <a:pPr algn="ctr">
              <a:buNone/>
            </a:pPr>
            <a:endParaRPr lang="id-ID" sz="3600" dirty="0" smtClean="0"/>
          </a:p>
          <a:p>
            <a:pPr algn="ctr">
              <a:buNone/>
            </a:pPr>
            <a:endParaRPr lang="id-ID" sz="3600" dirty="0" smtClean="0"/>
          </a:p>
          <a:p>
            <a:pPr algn="ctr">
              <a:buNone/>
            </a:pPr>
            <a:r>
              <a:rPr lang="id-ID" sz="3600" dirty="0" smtClean="0"/>
              <a:t>Menurut audiens peluang apa saja kah yang dapat dimanfaatkan untuk penyebaran dakwah di era Globalisasi ini ?</a:t>
            </a:r>
            <a:endParaRPr lang="id-ID" sz="36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1" nodeType="clickEffect">
                                  <p:stCondLst>
                                    <p:cond delay="0"/>
                                  </p:stCondLst>
                                  <p:childTnLst>
                                    <p:animEffect transition="out" filter="checkerboard(across)">
                                      <p:cBhvr>
                                        <p:cTn id="16" dur="500"/>
                                        <p:tgtEl>
                                          <p:spTgt spid="3">
                                            <p:txEl>
                                              <p:pRg st="2" end="2"/>
                                            </p:txEl>
                                          </p:spTgt>
                                        </p:tgtEl>
                                      </p:cBhvr>
                                    </p:animEffect>
                                    <p:set>
                                      <p:cBhvr>
                                        <p:cTn id="17"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Kelebihan Penggunaan Internet sebagai Media penyebaran Dakwah</a:t>
            </a:r>
            <a:endParaRPr lang="id-ID" dirty="0"/>
          </a:p>
        </p:txBody>
      </p:sp>
      <p:sp>
        <p:nvSpPr>
          <p:cNvPr id="3" name="Content Placeholder 2"/>
          <p:cNvSpPr>
            <a:spLocks noGrp="1"/>
          </p:cNvSpPr>
          <p:nvPr>
            <p:ph idx="1"/>
          </p:nvPr>
        </p:nvSpPr>
        <p:spPr/>
        <p:txBody>
          <a:bodyPr>
            <a:normAutofit fontScale="92500"/>
          </a:bodyPr>
          <a:lstStyle/>
          <a:p>
            <a:pPr>
              <a:lnSpc>
                <a:spcPct val="150000"/>
              </a:lnSpc>
            </a:pPr>
            <a:r>
              <a:rPr lang="id-ID" dirty="0"/>
              <a:t>sifatnya yang never turn-off (tidak pernah dimatikan) dan unlimited access (dapat diakses tanpa batas</a:t>
            </a:r>
            <a:r>
              <a:rPr lang="id-ID" dirty="0" smtClean="0"/>
              <a:t>).</a:t>
            </a:r>
          </a:p>
          <a:p>
            <a:pPr>
              <a:lnSpc>
                <a:spcPct val="150000"/>
              </a:lnSpc>
            </a:pPr>
            <a:r>
              <a:rPr lang="id-ID" i="1" dirty="0"/>
              <a:t>,</a:t>
            </a:r>
            <a:r>
              <a:rPr lang="id-ID" dirty="0"/>
              <a:t> Internet merupakan tempat yang tepat bagi mereka yang ingin berdiskusi tentang pengalaman </a:t>
            </a:r>
            <a:r>
              <a:rPr lang="id-ID" dirty="0" smtClean="0"/>
              <a:t>spiritual</a:t>
            </a:r>
          </a:p>
          <a:p>
            <a:pPr>
              <a:lnSpc>
                <a:spcPct val="150000"/>
              </a:lnSpc>
            </a:pPr>
            <a:r>
              <a:rPr lang="id-ID" dirty="0" smtClean="0"/>
              <a:t>Mempermudah sebagian </a:t>
            </a:r>
            <a:r>
              <a:rPr lang="id-ID" dirty="0"/>
              <a:t>orang yang memiliki keterbatasan dalam </a:t>
            </a:r>
            <a:r>
              <a:rPr lang="id-ID" dirty="0" smtClean="0"/>
              <a:t>komunikasi yang </a:t>
            </a:r>
            <a:r>
              <a:rPr lang="id-ID" dirty="0"/>
              <a:t>sering kali mendapat kesulitan guna mengatasi dahaga spiritual mereka.</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Tiga metode </a:t>
            </a:r>
            <a:r>
              <a:rPr lang="id-ID" dirty="0"/>
              <a:t>dakwah melalui internet yaitu</a:t>
            </a:r>
          </a:p>
        </p:txBody>
      </p:sp>
      <p:sp>
        <p:nvSpPr>
          <p:cNvPr id="3" name="Content Placeholder 2"/>
          <p:cNvSpPr>
            <a:spLocks noGrp="1"/>
          </p:cNvSpPr>
          <p:nvPr>
            <p:ph idx="1"/>
          </p:nvPr>
        </p:nvSpPr>
        <p:spPr/>
        <p:txBody>
          <a:bodyPr>
            <a:normAutofit fontScale="92500"/>
          </a:bodyPr>
          <a:lstStyle/>
          <a:p>
            <a:pPr>
              <a:lnSpc>
                <a:spcPct val="150000"/>
              </a:lnSpc>
            </a:pPr>
            <a:r>
              <a:rPr lang="id-ID" dirty="0"/>
              <a:t>menggunakan fasilitas website seperti yang telah dilakukan oleh banyak organisasi Islam maupun tokoh-tokoh </a:t>
            </a:r>
            <a:r>
              <a:rPr lang="id-ID" dirty="0" smtClean="0"/>
              <a:t>ulama</a:t>
            </a:r>
          </a:p>
          <a:p>
            <a:pPr>
              <a:lnSpc>
                <a:spcPct val="150000"/>
              </a:lnSpc>
            </a:pPr>
            <a:r>
              <a:rPr lang="id-ID" dirty="0"/>
              <a:t>menggunakan fasilitas mailing list dengan mengajak diskusi keagamaan atau mengirim pesan-pesan moral kepada seluruh anggotanya</a:t>
            </a:r>
            <a:r>
              <a:rPr lang="id-ID" dirty="0" smtClean="0"/>
              <a:t>.</a:t>
            </a:r>
          </a:p>
          <a:p>
            <a:pPr>
              <a:lnSpc>
                <a:spcPct val="150000"/>
              </a:lnSpc>
            </a:pPr>
            <a:r>
              <a:rPr lang="id-ID" dirty="0"/>
              <a:t>menggunakan fasilitas chatting ynag memungkinkan untuk berinteraksi secara langsung.</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amond(in)">
                                      <p:cBhvr>
                                        <p:cTn id="15" dur="2000"/>
                                        <p:tgtEl>
                                          <p:spTgt spid="3">
                                            <p:txEl>
                                              <p:pRg st="1" end="1"/>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amond(in)">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239</TotalTime>
  <Words>474</Words>
  <Application>Microsoft Office PowerPoint</Application>
  <PresentationFormat>On-screen Show (4:3)</PresentationFormat>
  <Paragraphs>79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Tantangan Dakwah  di Era Globalisasi</vt:lpstr>
      <vt:lpstr>Slide 2</vt:lpstr>
      <vt:lpstr>  Apa yang Anda Ketahui Tentang Dakwah?</vt:lpstr>
      <vt:lpstr>Definisi Dakwah Menurut Para Ahli </vt:lpstr>
      <vt:lpstr>Dakwah Menurut Al-Qur’an</vt:lpstr>
      <vt:lpstr>Hukum Dakwah dalam Islam</vt:lpstr>
      <vt:lpstr>Slide 7</vt:lpstr>
      <vt:lpstr>Slide 8</vt:lpstr>
      <vt:lpstr>Pendapat Ulama mengenai Hukum Dakwah</vt:lpstr>
      <vt:lpstr>Globalisasi dalam Perspektif Islam</vt:lpstr>
      <vt:lpstr>Globalisasi</vt:lpstr>
      <vt:lpstr>Tantangan Dakwah di Era Globalisasi</vt:lpstr>
      <vt:lpstr>Budaya barat merasuki kehidupan umat muslim melalui 3F:</vt:lpstr>
      <vt:lpstr>Tantangan dakwah dilihat dari tiga perspektif </vt:lpstr>
      <vt:lpstr>Solusi pengembangan Dakwah di Era Globalisasi</vt:lpstr>
      <vt:lpstr>Metode Dakwah di Era Globalisasi</vt:lpstr>
      <vt:lpstr>   Merubah Tantangan Globalisasi Menjadi Peluang dalam Berdakwah </vt:lpstr>
      <vt:lpstr>Kelebihan Penggunaan Internet sebagai Media penyebaran Dakwah</vt:lpstr>
      <vt:lpstr>Tiga metode dakwah melalui internet yaitu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Tantangan Dakwah di Era Globalisasi</dc:title>
  <dc:creator>vita</dc:creator>
  <cp:lastModifiedBy>Teknisi</cp:lastModifiedBy>
  <cp:revision>25</cp:revision>
  <dcterms:created xsi:type="dcterms:W3CDTF">2012-10-30T11:44:18Z</dcterms:created>
  <dcterms:modified xsi:type="dcterms:W3CDTF">2012-12-25T02:56:18Z</dcterms:modified>
</cp:coreProperties>
</file>