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65" r:id="rId2"/>
    <p:sldId id="263" r:id="rId3"/>
    <p:sldId id="262" r:id="rId4"/>
    <p:sldId id="260" r:id="rId5"/>
    <p:sldId id="266" r:id="rId6"/>
    <p:sldId id="267" r:id="rId7"/>
    <p:sldId id="268" r:id="rId8"/>
    <p:sldId id="269" r:id="rId9"/>
    <p:sldId id="257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94660"/>
  </p:normalViewPr>
  <p:slideViewPr>
    <p:cSldViewPr>
      <p:cViewPr varScale="1">
        <p:scale>
          <a:sx n="55" d="100"/>
          <a:sy n="55" d="100"/>
        </p:scale>
        <p:origin x="-94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0E300-CC52-4BDA-874B-E233CB6D337C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5D979-ED9B-4518-9AF8-69BEC701875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6406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6BB0E6-BE70-447D-A283-F1613EE42827}" type="datetimeFigureOut">
              <a:rPr lang="id-ID" smtClean="0"/>
              <a:pPr/>
              <a:t>20/12/2012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62FE53-9464-4812-998F-36AE997778DE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zainurihanif.com/2012/01/04/sejarah-peradaban-islam-di-eropa-711m1492m/cordova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id.wikipedia.org/wiki/Abu_al-Abbas_al-Saffa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429000" y="2895600"/>
            <a:ext cx="5562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Algerian" pitchFamily="82" charset="0"/>
              </a:rPr>
              <a:t>SEMINAR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Algerian" pitchFamily="82" charset="0"/>
              </a:rPr>
              <a:t>PENDIDIKAN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Algerian" pitchFamily="82" charset="0"/>
              </a:rPr>
              <a:t>AGAMA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Algerian" pitchFamily="82" charset="0"/>
              </a:rPr>
              <a:t>ISLAM </a:t>
            </a:r>
            <a:endParaRPr lang="id-ID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6172200" cy="1171136"/>
          </a:xfrm>
        </p:spPr>
        <p:txBody>
          <a:bodyPr/>
          <a:lstStyle/>
          <a:p>
            <a:pPr algn="l"/>
            <a:r>
              <a:rPr lang="id-ID" sz="3200" dirty="0" smtClean="0">
                <a:solidFill>
                  <a:srgbClr val="FF0000"/>
                </a:solidFill>
                <a:latin typeface="Lucida Calligraphy" pitchFamily="66" charset="0"/>
              </a:rPr>
              <a:t>Assalammualaikum ............</a:t>
            </a:r>
          </a:p>
          <a:p>
            <a:pPr algn="l"/>
            <a:endParaRPr lang="id-ID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91" y="4414"/>
            <a:ext cx="9149892" cy="685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851648" cy="8382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FF0000"/>
                </a:solidFill>
              </a:rPr>
              <a:t>Pengertian sejarah peradaban islam</a:t>
            </a:r>
            <a:endParaRPr lang="id-ID" sz="4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7854696" cy="3457136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1524000"/>
            <a:ext cx="75438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bg1"/>
                </a:solidFill>
              </a:rPr>
              <a:t>Sejarah  secara etimologis mempunyai arti “pohon kehidupan”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8200" y="2743200"/>
            <a:ext cx="7543800" cy="1219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 dirty="0" smtClean="0">
                <a:solidFill>
                  <a:schemeClr val="bg1"/>
                </a:solidFill>
              </a:rPr>
              <a:t>Peradaban mempunyai dua pengertian, yaitu :</a:t>
            </a:r>
          </a:p>
          <a:p>
            <a:pPr marL="120650" indent="104775">
              <a:buFont typeface="Courier New" pitchFamily="49" charset="0"/>
              <a:buChar char="o"/>
            </a:pPr>
            <a:r>
              <a:rPr lang="id-ID" sz="2000" b="1" dirty="0" smtClean="0">
                <a:solidFill>
                  <a:schemeClr val="bg1"/>
                </a:solidFill>
              </a:rPr>
              <a:t> </a:t>
            </a:r>
            <a:r>
              <a:rPr lang="id-ID" sz="2000" dirty="0" smtClean="0">
                <a:solidFill>
                  <a:schemeClr val="bg1"/>
                </a:solidFill>
              </a:rPr>
              <a:t>proses menjadi berkeadaban,</a:t>
            </a:r>
          </a:p>
          <a:p>
            <a:pPr algn="ctr">
              <a:buFont typeface="Courier New" pitchFamily="49" charset="0"/>
              <a:buChar char="o"/>
            </a:pPr>
            <a:r>
              <a:rPr lang="id-ID" sz="2000" b="1" dirty="0" smtClean="0">
                <a:solidFill>
                  <a:schemeClr val="bg1"/>
                </a:solidFill>
              </a:rPr>
              <a:t> </a:t>
            </a:r>
            <a:r>
              <a:rPr lang="id-ID" sz="2000" dirty="0" smtClean="0">
                <a:solidFill>
                  <a:schemeClr val="bg1"/>
                </a:solidFill>
              </a:rPr>
              <a:t>suatu masyarakat manusia yang sudah berkembang atau maju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24200" y="4191000"/>
            <a:ext cx="5257800" cy="1752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 smtClean="0">
                <a:solidFill>
                  <a:schemeClr val="bg1"/>
                </a:solidFill>
              </a:rPr>
              <a:t>Sejarah peradaban islam diartikan sebagai perkembangan atau</a:t>
            </a:r>
            <a:r>
              <a:rPr lang="id-ID" sz="2000" dirty="0" smtClean="0">
                <a:solidFill>
                  <a:schemeClr val="bg1"/>
                </a:solidFill>
              </a:rPr>
              <a:t> </a:t>
            </a:r>
            <a:r>
              <a:rPr lang="sv-SE" sz="2000" dirty="0" smtClean="0">
                <a:solidFill>
                  <a:schemeClr val="bg1"/>
                </a:solidFill>
              </a:rPr>
              <a:t>kemajuan kebudayaan islam</a:t>
            </a:r>
            <a:r>
              <a:rPr lang="id-ID" sz="2000" dirty="0" smtClean="0">
                <a:solidFill>
                  <a:schemeClr val="bg1"/>
                </a:solidFill>
              </a:rPr>
              <a:t> yang terjadi pada masa lampau</a:t>
            </a:r>
            <a:r>
              <a:rPr lang="sv-SE" sz="2000" dirty="0" smtClean="0">
                <a:solidFill>
                  <a:schemeClr val="bg1"/>
                </a:solidFill>
              </a:rPr>
              <a:t> </a:t>
            </a:r>
            <a:endParaRPr lang="id-ID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rdova 300x201 Sejarah Peradaban Islam di Eropa (711M 1492M)">
            <a:hlinkClick r:id="rId2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304800"/>
            <a:ext cx="7772400" cy="1219200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905000"/>
            <a:ext cx="7772400" cy="3048000"/>
          </a:xfrm>
        </p:spPr>
        <p:txBody>
          <a:bodyPr>
            <a:normAutofit/>
          </a:bodyPr>
          <a:lstStyle/>
          <a:p>
            <a:endParaRPr lang="id-ID" sz="3200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457200"/>
            <a:ext cx="723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4000" b="1" dirty="0" smtClean="0">
                <a:solidFill>
                  <a:srgbClr val="0070C0"/>
                </a:solidFill>
              </a:rPr>
              <a:t>Sejarah Daulah Abasyiyyah</a:t>
            </a:r>
            <a:endParaRPr lang="id-ID" sz="4000" dirty="0">
              <a:solidFill>
                <a:srgbClr val="0070C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743200"/>
            <a:ext cx="22098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- </a:t>
            </a:r>
            <a:r>
              <a:rPr lang="id-ID" u="sng" dirty="0">
                <a:hlinkClick r:id="rId4" tooltip="Abu al-Abbas al-Saffah"/>
              </a:rPr>
              <a:t>Abu al-Abbas </a:t>
            </a:r>
            <a:r>
              <a:rPr lang="id-ID" u="sng" dirty="0" smtClean="0">
                <a:hlinkClick r:id="rId4" tooltip="Abu al-Abbas al-Saffah"/>
              </a:rPr>
              <a:t>al-Saffah</a:t>
            </a:r>
            <a:r>
              <a:rPr lang="id-ID" u="sng" dirty="0" smtClean="0"/>
              <a:t> </a:t>
            </a:r>
            <a:r>
              <a:rPr lang="id-ID" u="sng" dirty="0" smtClean="0">
                <a:solidFill>
                  <a:srgbClr val="FFFF00"/>
                </a:solidFill>
              </a:rPr>
              <a:t>(</a:t>
            </a:r>
            <a:r>
              <a:rPr lang="id-ID" dirty="0">
                <a:solidFill>
                  <a:srgbClr val="FFFF00"/>
                </a:solidFill>
              </a:rPr>
              <a:t>750-754 </a:t>
            </a:r>
            <a:r>
              <a:rPr lang="id-ID" dirty="0" smtClean="0">
                <a:solidFill>
                  <a:srgbClr val="FFFF00"/>
                </a:solidFill>
              </a:rPr>
              <a:t>)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0" y="2667000"/>
            <a:ext cx="51054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FFFF00"/>
                </a:solidFill>
              </a:rPr>
              <a:t>Khalifah pertama Bani </a:t>
            </a:r>
            <a:r>
              <a:rPr lang="id-ID" dirty="0" smtClean="0">
                <a:solidFill>
                  <a:srgbClr val="FFFF00"/>
                </a:solidFill>
              </a:rPr>
              <a:t>Abbasiyah dimana dia yang meruntuhkan dinasti bani umayyah dengan dahli  bani umayyah keluar dari kaidah-kaidah islam.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895600" y="3200400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" y="1143000"/>
            <a:ext cx="8534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Algerian" pitchFamily="82" charset="0"/>
              </a:rPr>
              <a:t>Peradaban Kebudayaan Islam pada masa Abbasiyah</a:t>
            </a:r>
            <a:endParaRPr lang="id-ID" sz="3200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362200"/>
            <a:ext cx="2069123" cy="192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2362200"/>
            <a:ext cx="1828800" cy="1761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2438400"/>
            <a:ext cx="1911637" cy="185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4572000"/>
            <a:ext cx="2133600" cy="18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4572000"/>
            <a:ext cx="20574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1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 fontScale="90000"/>
          </a:bodyPr>
          <a:lstStyle/>
          <a:p>
            <a:r>
              <a:rPr lang="id-ID" b="1" dirty="0" smtClean="0">
                <a:solidFill>
                  <a:srgbClr val="FFFF00"/>
                </a:solidFill>
              </a:rPr>
              <a:t>Baghdad Sebagai Pusat Peradaban Islam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667000"/>
          </a:xfrm>
        </p:spPr>
        <p:txBody>
          <a:bodyPr>
            <a:normAutofit/>
          </a:bodyPr>
          <a:lstStyle/>
          <a:p>
            <a:pPr marL="284163" indent="-284163">
              <a:buFont typeface="Arial" pitchFamily="34" charset="0"/>
              <a:buChar char="•"/>
            </a:pPr>
            <a:endParaRPr lang="id-ID" sz="3200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2133600"/>
            <a:ext cx="7848600" cy="3810000"/>
          </a:xfrm>
          <a:prstGeom prst="roundRect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4163" indent="-284163">
              <a:buFont typeface="Arial" pitchFamily="34" charset="0"/>
              <a:buChar char="•"/>
            </a:pPr>
            <a:r>
              <a:rPr lang="id-ID" sz="2800" dirty="0" smtClean="0">
                <a:solidFill>
                  <a:srgbClr val="FFFF00"/>
                </a:solidFill>
              </a:rPr>
              <a:t>IBU KOTA sekaligus Pusat peradaban dan kebangkitan ilmu pengetahuan dalam islam pada masa abbasiyah</a:t>
            </a:r>
            <a:endParaRPr lang="id-ID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432"/>
            <a:ext cx="9144000" cy="688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FFFF00"/>
                </a:solidFill>
              </a:rPr>
              <a:t>Runtuhnya daulah Bani Abbasiyah</a:t>
            </a:r>
            <a:endParaRPr lang="id-ID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524000"/>
            <a:ext cx="8229600" cy="4648200"/>
          </a:xfrm>
          <a:prstGeom prst="roundRect">
            <a:avLst/>
          </a:prstGeom>
          <a:solidFill>
            <a:srgbClr val="00B050">
              <a:alpha val="6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4163" indent="-284163"/>
            <a:r>
              <a:rPr lang="id-ID" sz="2000" dirty="0" smtClean="0">
                <a:solidFill>
                  <a:srgbClr val="FFFF00"/>
                </a:solidFill>
              </a:rPr>
              <a:t>Faktor internal :</a:t>
            </a:r>
          </a:p>
          <a:p>
            <a:pPr marL="284163" indent="-284163"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00"/>
                </a:solidFill>
              </a:rPr>
              <a:t>Mayoritas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kholifah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Abbasyiah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periode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akhir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lebih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mementingkan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urusan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pribadi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melalaikan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tugas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kewajiban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mereka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terhadap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negara</a:t>
            </a:r>
            <a:r>
              <a:rPr lang="en-US" sz="2000" dirty="0" smtClean="0">
                <a:solidFill>
                  <a:srgbClr val="FFFF00"/>
                </a:solidFill>
              </a:rPr>
              <a:t>.</a:t>
            </a:r>
            <a:endParaRPr lang="id-ID" sz="2000" dirty="0" smtClean="0">
              <a:solidFill>
                <a:srgbClr val="FFFF00"/>
              </a:solidFill>
            </a:endParaRPr>
          </a:p>
          <a:p>
            <a:pPr marL="284163" indent="-284163"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00"/>
                </a:solidFill>
              </a:rPr>
              <a:t>Luasnya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wilayah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kekuasaan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kerajaan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Abbasyiah</a:t>
            </a:r>
            <a:r>
              <a:rPr lang="en-US" sz="2000" dirty="0" smtClean="0">
                <a:solidFill>
                  <a:srgbClr val="FFFF00"/>
                </a:solidFill>
              </a:rPr>
              <a:t>, </a:t>
            </a:r>
            <a:r>
              <a:rPr lang="en-US" sz="2000" dirty="0" err="1" smtClean="0">
                <a:solidFill>
                  <a:srgbClr val="FFFF00"/>
                </a:solidFill>
              </a:rPr>
              <a:t>sementara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komunikasi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pusat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dengan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daerah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sulit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dilakukuan</a:t>
            </a:r>
            <a:r>
              <a:rPr lang="en-US" sz="2000" dirty="0" smtClean="0">
                <a:solidFill>
                  <a:srgbClr val="FFFF00"/>
                </a:solidFill>
              </a:rPr>
              <a:t>.</a:t>
            </a:r>
            <a:endParaRPr lang="id-ID" sz="2000" dirty="0" smtClean="0">
              <a:solidFill>
                <a:srgbClr val="FFFF00"/>
              </a:solidFill>
            </a:endParaRPr>
          </a:p>
          <a:p>
            <a:pPr marL="284163" indent="-284163"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00"/>
                </a:solidFill>
              </a:rPr>
              <a:t>Permusuhan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antar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kelompok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suku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kelompok</a:t>
            </a:r>
            <a:r>
              <a:rPr lang="en-US" sz="2000" dirty="0" smtClean="0">
                <a:solidFill>
                  <a:srgbClr val="FFFF00"/>
                </a:solidFill>
              </a:rPr>
              <a:t> agama.</a:t>
            </a:r>
            <a:endParaRPr lang="id-ID" sz="2000" dirty="0" smtClean="0">
              <a:solidFill>
                <a:srgbClr val="FFFF00"/>
              </a:solidFill>
            </a:endParaRPr>
          </a:p>
          <a:p>
            <a:pPr marL="284163" indent="-284163"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00"/>
                </a:solidFill>
              </a:rPr>
              <a:t>Merajalelanya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korupsi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dikalangan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pejabat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kerajaan</a:t>
            </a:r>
            <a:r>
              <a:rPr lang="en-US" sz="2000" dirty="0" smtClean="0">
                <a:solidFill>
                  <a:srgbClr val="FFFF00"/>
                </a:solidFill>
              </a:rPr>
              <a:t>.</a:t>
            </a:r>
            <a:endParaRPr lang="id-ID" sz="2000" dirty="0" smtClean="0">
              <a:solidFill>
                <a:srgbClr val="FFFF00"/>
              </a:solidFill>
            </a:endParaRPr>
          </a:p>
          <a:p>
            <a:pPr marL="284163" indent="-284163"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00"/>
                </a:solidFill>
              </a:rPr>
              <a:t>Semakin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kuatnya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pengaruh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keturunan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Turki</a:t>
            </a:r>
            <a:r>
              <a:rPr lang="en-US" sz="2000" dirty="0" smtClean="0">
                <a:solidFill>
                  <a:srgbClr val="FFFF00"/>
                </a:solidFill>
              </a:rPr>
              <a:t>, </a:t>
            </a:r>
            <a:r>
              <a:rPr lang="en-US" sz="2000" dirty="0" err="1" smtClean="0">
                <a:solidFill>
                  <a:srgbClr val="FFFF00"/>
                </a:solidFill>
              </a:rPr>
              <a:t>mengakibatkan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kelompok</a:t>
            </a:r>
            <a:r>
              <a:rPr lang="en-US" sz="2000" dirty="0" smtClean="0">
                <a:solidFill>
                  <a:srgbClr val="FFFF00"/>
                </a:solidFill>
              </a:rPr>
              <a:t> Arab </a:t>
            </a:r>
            <a:r>
              <a:rPr lang="en-US" sz="2000" dirty="0" err="1" smtClean="0">
                <a:solidFill>
                  <a:srgbClr val="FFFF00"/>
                </a:solidFill>
              </a:rPr>
              <a:t>dan</a:t>
            </a:r>
            <a:r>
              <a:rPr lang="en-US" sz="2000" dirty="0" smtClean="0">
                <a:solidFill>
                  <a:srgbClr val="FFFF00"/>
                </a:solidFill>
              </a:rPr>
              <a:t> Persia </a:t>
            </a:r>
            <a:r>
              <a:rPr lang="en-US" sz="2000" dirty="0" err="1" smtClean="0">
                <a:solidFill>
                  <a:srgbClr val="FFFF00"/>
                </a:solidFill>
              </a:rPr>
              <a:t>menaruh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kecemburuan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atas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posisi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mereka</a:t>
            </a:r>
            <a:r>
              <a:rPr lang="en-US" sz="2000" dirty="0" smtClean="0">
                <a:solidFill>
                  <a:srgbClr val="FFFF00"/>
                </a:solidFill>
              </a:rPr>
              <a:t>.</a:t>
            </a:r>
            <a:endParaRPr lang="id-ID" sz="2000" dirty="0" smtClean="0">
              <a:solidFill>
                <a:srgbClr val="FFFF00"/>
              </a:solidFill>
            </a:endParaRPr>
          </a:p>
          <a:p>
            <a:pPr marL="284163" indent="-284163">
              <a:buFont typeface="Wingdings" pitchFamily="2" charset="2"/>
              <a:buChar char="q"/>
            </a:pPr>
            <a:endParaRPr lang="id-ID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990600"/>
            <a:ext cx="8229600" cy="4876800"/>
          </a:xfrm>
          <a:prstGeom prst="roundRect">
            <a:avLst/>
          </a:prstGeom>
          <a:solidFill>
            <a:schemeClr val="accent1">
              <a:alpha val="6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dirty="0" smtClean="0">
                <a:solidFill>
                  <a:srgbClr val="FFFF00"/>
                </a:solidFill>
              </a:rPr>
              <a:t>Faktor eksternal :</a:t>
            </a:r>
          </a:p>
          <a:p>
            <a:pPr marL="344488" indent="-344488">
              <a:buFont typeface="Wingdings" pitchFamily="2" charset="2"/>
              <a:buChar char="q"/>
            </a:pPr>
            <a:r>
              <a:rPr lang="id-ID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Perang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Salib</a:t>
            </a:r>
            <a:r>
              <a:rPr lang="en-US" sz="2400" dirty="0" smtClean="0">
                <a:solidFill>
                  <a:srgbClr val="FFFF00"/>
                </a:solidFill>
              </a:rPr>
              <a:t> yang </a:t>
            </a:r>
            <a:r>
              <a:rPr lang="en-US" sz="2400" dirty="0" err="1" smtClean="0">
                <a:solidFill>
                  <a:srgbClr val="FFFF00"/>
                </a:solidFill>
              </a:rPr>
              <a:t>berlangsung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beberapa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gelombang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menelan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banyak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korban</a:t>
            </a:r>
            <a:r>
              <a:rPr lang="en-US" sz="2400" dirty="0" smtClean="0">
                <a:solidFill>
                  <a:srgbClr val="FFFF00"/>
                </a:solidFill>
              </a:rPr>
              <a:t>.</a:t>
            </a:r>
            <a:endParaRPr lang="id-ID" sz="2400" dirty="0" smtClean="0">
              <a:solidFill>
                <a:srgbClr val="FFFF00"/>
              </a:solidFill>
            </a:endParaRPr>
          </a:p>
          <a:p>
            <a:pPr marL="344488" indent="-344488">
              <a:buFont typeface="Wingdings" pitchFamily="2" charset="2"/>
              <a:buChar char="q"/>
            </a:pPr>
            <a:r>
              <a:rPr lang="id-ID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Penyerbuan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Tentara</a:t>
            </a:r>
            <a:r>
              <a:rPr lang="en-US" sz="2400" dirty="0" smtClean="0">
                <a:solidFill>
                  <a:srgbClr val="FFFF00"/>
                </a:solidFill>
              </a:rPr>
              <a:t> Mongol </a:t>
            </a:r>
            <a:r>
              <a:rPr lang="en-US" sz="2400" dirty="0" err="1" smtClean="0">
                <a:solidFill>
                  <a:srgbClr val="FFFF00"/>
                </a:solidFill>
              </a:rPr>
              <a:t>dibawah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pimpinan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Hulagu</a:t>
            </a:r>
            <a:r>
              <a:rPr lang="en-US" sz="2400" dirty="0" smtClean="0">
                <a:solidFill>
                  <a:srgbClr val="FFFF00"/>
                </a:solidFill>
              </a:rPr>
              <a:t> Khan yang </a:t>
            </a:r>
            <a:r>
              <a:rPr lang="en-US" sz="2400" dirty="0" err="1" smtClean="0">
                <a:solidFill>
                  <a:srgbClr val="FFFF00"/>
                </a:solidFill>
              </a:rPr>
              <a:t>menghancrkan</a:t>
            </a:r>
            <a:r>
              <a:rPr lang="en-US" sz="2400" dirty="0" smtClean="0">
                <a:solidFill>
                  <a:srgbClr val="FFFF00"/>
                </a:solidFill>
              </a:rPr>
              <a:t> Baghdad. </a:t>
            </a:r>
            <a:r>
              <a:rPr lang="en-US" sz="2400" dirty="0" err="1" smtClean="0">
                <a:solidFill>
                  <a:srgbClr val="FFFF00"/>
                </a:solidFill>
              </a:rPr>
              <a:t>Jatuhnya</a:t>
            </a:r>
            <a:r>
              <a:rPr lang="en-US" sz="2400" dirty="0" smtClean="0">
                <a:solidFill>
                  <a:srgbClr val="FFFF00"/>
                </a:solidFill>
              </a:rPr>
              <a:t> Baghdad </a:t>
            </a:r>
            <a:r>
              <a:rPr lang="en-US" sz="2400" dirty="0" err="1" smtClean="0">
                <a:solidFill>
                  <a:srgbClr val="FFFF00"/>
                </a:solidFill>
              </a:rPr>
              <a:t>oleh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Hukagu</a:t>
            </a:r>
            <a:r>
              <a:rPr lang="en-US" sz="2400" dirty="0" smtClean="0">
                <a:solidFill>
                  <a:srgbClr val="FFFF00"/>
                </a:solidFill>
              </a:rPr>
              <a:t> Khan </a:t>
            </a:r>
            <a:r>
              <a:rPr lang="en-US" sz="2400" dirty="0" err="1" smtClean="0">
                <a:solidFill>
                  <a:srgbClr val="FFFF00"/>
                </a:solidFill>
              </a:rPr>
              <a:t>menanndai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berakhirnya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kerajaan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Abbasyiah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endParaRPr lang="id-ID" sz="2400" dirty="0" smtClean="0">
              <a:solidFill>
                <a:srgbClr val="FFFF00"/>
              </a:solidFill>
            </a:endParaRPr>
          </a:p>
          <a:p>
            <a:pPr marL="344488" indent="-344488">
              <a:buFont typeface="Wingdings" pitchFamily="2" charset="2"/>
              <a:buChar char="q"/>
            </a:pPr>
            <a:r>
              <a:rPr lang="id-ID" sz="2400" dirty="0" smtClean="0">
                <a:solidFill>
                  <a:srgbClr val="FFFF00"/>
                </a:solidFill>
              </a:rPr>
              <a:t> M</a:t>
            </a:r>
            <a:r>
              <a:rPr lang="en-US" sz="2400" dirty="0" err="1" smtClean="0">
                <a:solidFill>
                  <a:srgbClr val="FFFF00"/>
                </a:solidFill>
              </a:rPr>
              <a:t>uncul</a:t>
            </a:r>
            <a:r>
              <a:rPr lang="id-ID" sz="2400" dirty="0" smtClean="0">
                <a:solidFill>
                  <a:srgbClr val="FFFF00"/>
                </a:solidFill>
              </a:rPr>
              <a:t>nya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Kerajaan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Syafawiah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</a:t>
            </a:r>
            <a:r>
              <a:rPr lang="en-US" sz="2400" dirty="0" smtClean="0">
                <a:solidFill>
                  <a:srgbClr val="FFFF00"/>
                </a:solidFill>
              </a:rPr>
              <a:t> Iran, </a:t>
            </a:r>
            <a:r>
              <a:rPr lang="en-US" sz="2400" dirty="0" err="1" smtClean="0">
                <a:solidFill>
                  <a:srgbClr val="FFFF00"/>
                </a:solidFill>
              </a:rPr>
              <a:t>Kerajaan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Usmani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Turki</a:t>
            </a:r>
            <a:r>
              <a:rPr lang="en-US" sz="2400" dirty="0" smtClean="0">
                <a:solidFill>
                  <a:srgbClr val="FFFF00"/>
                </a:solidFill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</a:rPr>
              <a:t>dan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Kerajaan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Mughal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</a:t>
            </a:r>
            <a:r>
              <a:rPr lang="en-US" sz="2400" dirty="0" smtClean="0">
                <a:solidFill>
                  <a:srgbClr val="FFFF00"/>
                </a:solidFill>
              </a:rPr>
              <a:t> India.</a:t>
            </a:r>
            <a:endParaRPr lang="id-ID" sz="24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endParaRPr lang="id-ID" sz="24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q"/>
            </a:pPr>
            <a:endParaRPr lang="id-ID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thank_y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600" y="0"/>
            <a:ext cx="93726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71600" y="5791200"/>
            <a:ext cx="350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  <a:latin typeface="Lucida Handwriting" pitchFamily="66" charset="0"/>
              </a:rPr>
              <a:t>Sarip mudaim</a:t>
            </a:r>
          </a:p>
          <a:p>
            <a:r>
              <a:rPr lang="id-ID" b="1" dirty="0" smtClean="0">
                <a:solidFill>
                  <a:schemeClr val="bg1"/>
                </a:solidFill>
                <a:latin typeface="Lucida Handwriting" pitchFamily="66" charset="0"/>
              </a:rPr>
              <a:t>Wulan nur A.</a:t>
            </a:r>
          </a:p>
          <a:p>
            <a:r>
              <a:rPr lang="id-ID" b="1" dirty="0" smtClean="0">
                <a:solidFill>
                  <a:schemeClr val="bg1"/>
                </a:solidFill>
                <a:latin typeface="Lucida Handwriting" pitchFamily="66" charset="0"/>
              </a:rPr>
              <a:t>Tria  khaerunisa</a:t>
            </a:r>
            <a:endParaRPr lang="en-US" b="1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1" y="5410200"/>
            <a:ext cx="114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Iskoola Pota" pitchFamily="34" charset="0"/>
                <a:cs typeface="Iskoola Pota" pitchFamily="34" charset="0"/>
              </a:rPr>
              <a:t>By</a:t>
            </a:r>
            <a:r>
              <a:rPr lang="id-ID" sz="2000" b="1" dirty="0" smtClean="0">
                <a:solidFill>
                  <a:schemeClr val="bg1"/>
                </a:solidFill>
                <a:latin typeface="Iskoola Pota" pitchFamily="34" charset="0"/>
                <a:cs typeface="Iskoola Pota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Iskoola Pota" pitchFamily="34" charset="0"/>
                <a:cs typeface="Iskoola Pota" pitchFamily="34" charset="0"/>
              </a:rPr>
              <a:t>:</a:t>
            </a:r>
            <a:endParaRPr lang="en-US" sz="2000" b="1" dirty="0">
              <a:solidFill>
                <a:schemeClr val="bg1"/>
              </a:solidFill>
              <a:latin typeface="Iskoola Pota" pitchFamily="34" charset="0"/>
              <a:cs typeface="Iskoola Pota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579</TotalTime>
  <Words>235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PowerPoint Presentation</vt:lpstr>
      <vt:lpstr>PowerPoint Presentation</vt:lpstr>
      <vt:lpstr>Pengertian sejarah peradaban islam</vt:lpstr>
      <vt:lpstr>PowerPoint Presentation</vt:lpstr>
      <vt:lpstr>PowerPoint Presentation</vt:lpstr>
      <vt:lpstr>Baghdad Sebagai Pusat Peradaban Islam</vt:lpstr>
      <vt:lpstr>Runtuhnya daulah Bani Abbasiyah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seriya</dc:creator>
  <cp:lastModifiedBy>TOSHIBA</cp:lastModifiedBy>
  <cp:revision>58</cp:revision>
  <dcterms:created xsi:type="dcterms:W3CDTF">2012-09-18T14:01:14Z</dcterms:created>
  <dcterms:modified xsi:type="dcterms:W3CDTF">2012-12-20T07:16:43Z</dcterms:modified>
</cp:coreProperties>
</file>