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Default Extension="mp3" ContentType="audio/unknown"/>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8" r:id="rId2"/>
    <p:sldMasterId id="2147483780" r:id="rId3"/>
  </p:sldMasterIdLst>
  <p:sldIdLst>
    <p:sldId id="284" r:id="rId4"/>
    <p:sldId id="257" r:id="rId5"/>
    <p:sldId id="258" r:id="rId6"/>
    <p:sldId id="259" r:id="rId7"/>
    <p:sldId id="260" r:id="rId8"/>
    <p:sldId id="281" r:id="rId9"/>
    <p:sldId id="261" r:id="rId10"/>
    <p:sldId id="263" r:id="rId11"/>
    <p:sldId id="264" r:id="rId12"/>
    <p:sldId id="265" r:id="rId13"/>
    <p:sldId id="267" r:id="rId14"/>
    <p:sldId id="269" r:id="rId15"/>
    <p:sldId id="270" r:id="rId16"/>
    <p:sldId id="271" r:id="rId17"/>
    <p:sldId id="272" r:id="rId18"/>
    <p:sldId id="273" r:id="rId19"/>
    <p:sldId id="274" r:id="rId20"/>
    <p:sldId id="275" r:id="rId21"/>
    <p:sldId id="276" r:id="rId22"/>
    <p:sldId id="283" r:id="rId23"/>
    <p:sldId id="279" r:id="rId24"/>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193" autoAdjust="0"/>
    <p:restoredTop sz="94660"/>
  </p:normalViewPr>
  <p:slideViewPr>
    <p:cSldViewPr>
      <p:cViewPr varScale="1">
        <p:scale>
          <a:sx n="99" d="100"/>
          <a:sy n="99" d="100"/>
        </p:scale>
        <p:origin x="-17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544AC62-862C-48FE-AF2C-80F0FBD39E88}" type="slidenum">
              <a:rPr lang="id-ID" smtClean="0"/>
              <a:pPr/>
              <a:t>‹#›</a:t>
            </a:fld>
            <a:endParaRPr lang="id-ID"/>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544AC62-862C-48FE-AF2C-80F0FBD39E88}" type="slidenum">
              <a:rPr lang="id-ID" smtClean="0"/>
              <a:pPr/>
              <a:t>‹#›</a:t>
            </a:fld>
            <a:endParaRPr lang="id-ID"/>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16" name="Slide Number Placeholder 15"/>
          <p:cNvSpPr>
            <a:spLocks noGrp="1"/>
          </p:cNvSpPr>
          <p:nvPr>
            <p:ph type="sldNum" sz="quarter" idx="11"/>
          </p:nvPr>
        </p:nvSpPr>
        <p:spPr/>
        <p:txBody>
          <a:bodyPr/>
          <a:lstStyle/>
          <a:p>
            <a:fld id="{B544AC62-862C-48FE-AF2C-80F0FBD39E88}" type="slidenum">
              <a:rPr lang="id-ID" smtClean="0"/>
              <a:pPr/>
              <a:t>‹#›</a:t>
            </a:fld>
            <a:endParaRPr lang="id-ID"/>
          </a:p>
        </p:txBody>
      </p:sp>
      <p:sp>
        <p:nvSpPr>
          <p:cNvPr id="17" name="Footer Placeholder 16"/>
          <p:cNvSpPr>
            <a:spLocks noGrp="1"/>
          </p:cNvSpPr>
          <p:nvPr>
            <p:ph type="ftr" sz="quarter" idx="12"/>
          </p:nvPr>
        </p:nvSpPr>
        <p:spPr/>
        <p:txBody>
          <a:bodyPr/>
          <a:lstStyle/>
          <a:p>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81AD20E1-A1F2-46A5-9A5C-AEF9BD685C90}" type="datetimeFigureOut">
              <a:rPr lang="id-ID" smtClean="0"/>
              <a:pPr/>
              <a:t>27/12/2012</a:t>
            </a:fld>
            <a:endParaRPr lang="id-ID"/>
          </a:p>
        </p:txBody>
      </p:sp>
      <p:sp>
        <p:nvSpPr>
          <p:cNvPr id="15" name="Slide Number Placeholder 14"/>
          <p:cNvSpPr>
            <a:spLocks noGrp="1"/>
          </p:cNvSpPr>
          <p:nvPr>
            <p:ph type="sldNum" sz="quarter" idx="15"/>
          </p:nvPr>
        </p:nvSpPr>
        <p:spPr/>
        <p:txBody>
          <a:bodyPr/>
          <a:lstStyle>
            <a:lvl1pPr algn="ctr">
              <a:defRPr/>
            </a:lvl1pPr>
          </a:lstStyle>
          <a:p>
            <a:fld id="{B544AC62-862C-48FE-AF2C-80F0FBD39E88}" type="slidenum">
              <a:rPr lang="id-ID" smtClean="0"/>
              <a:pPr/>
              <a:t>‹#›</a:t>
            </a:fld>
            <a:endParaRPr lang="id-ID"/>
          </a:p>
        </p:txBody>
      </p:sp>
      <p:sp>
        <p:nvSpPr>
          <p:cNvPr id="16" name="Footer Placeholder 15"/>
          <p:cNvSpPr>
            <a:spLocks noGrp="1"/>
          </p:cNvSpPr>
          <p:nvPr>
            <p:ph type="ftr" sz="quarter" idx="16"/>
          </p:nvPr>
        </p:nvSpPr>
        <p:spPr/>
        <p:txBody>
          <a:bodyPr/>
          <a:lstStyle/>
          <a:p>
            <a:endParaRPr lang="id-ID"/>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544AC62-862C-48FE-AF2C-80F0FBD39E88}" type="slidenum">
              <a:rPr lang="id-ID" smtClean="0"/>
              <a:pPr/>
              <a:t>‹#›</a:t>
            </a:fld>
            <a:endParaRPr lang="id-ID"/>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544AC62-862C-48FE-AF2C-80F0FBD39E88}" type="slidenum">
              <a:rPr lang="id-ID" smtClean="0"/>
              <a:pPr/>
              <a:t>‹#›</a:t>
            </a:fld>
            <a:endParaRPr lang="id-ID"/>
          </a:p>
        </p:txBody>
      </p:sp>
      <p:sp>
        <p:nvSpPr>
          <p:cNvPr id="8" name="Footer Placeholder 7"/>
          <p:cNvSpPr>
            <a:spLocks noGrp="1"/>
          </p:cNvSpPr>
          <p:nvPr>
            <p:ph type="ftr" sz="quarter" idx="11"/>
          </p:nvPr>
        </p:nvSpPr>
        <p:spPr/>
        <p:txBody>
          <a:bodyPr/>
          <a:lstStyle/>
          <a:p>
            <a:endParaRPr lang="id-ID"/>
          </a:p>
        </p:txBody>
      </p:sp>
      <p:sp>
        <p:nvSpPr>
          <p:cNvPr id="7" name="Date Placeholder 6"/>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544AC62-862C-48FE-AF2C-80F0FBD39E88}" type="slidenum">
              <a:rPr lang="id-ID" smtClean="0"/>
              <a:pPr/>
              <a:t>‹#›</a:t>
            </a:fld>
            <a:endParaRPr lang="id-ID"/>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81AD20E1-A1F2-46A5-9A5C-AEF9BD685C90}" type="datetimeFigureOut">
              <a:rPr lang="id-ID" smtClean="0"/>
              <a:pPr/>
              <a:t>27/12/2012</a:t>
            </a:fld>
            <a:endParaRPr lang="id-ID"/>
          </a:p>
        </p:txBody>
      </p:sp>
      <p:sp>
        <p:nvSpPr>
          <p:cNvPr id="9" name="Slide Number Placeholder 8"/>
          <p:cNvSpPr>
            <a:spLocks noGrp="1"/>
          </p:cNvSpPr>
          <p:nvPr>
            <p:ph type="sldNum" sz="quarter" idx="15"/>
          </p:nvPr>
        </p:nvSpPr>
        <p:spPr/>
        <p:txBody>
          <a:bodyPr/>
          <a:lstStyle/>
          <a:p>
            <a:fld id="{B544AC62-862C-48FE-AF2C-80F0FBD39E88}" type="slidenum">
              <a:rPr lang="id-ID" smtClean="0"/>
              <a:pPr/>
              <a:t>‹#›</a:t>
            </a:fld>
            <a:endParaRPr lang="id-ID"/>
          </a:p>
        </p:txBody>
      </p:sp>
      <p:sp>
        <p:nvSpPr>
          <p:cNvPr id="10" name="Footer Placeholder 9"/>
          <p:cNvSpPr>
            <a:spLocks noGrp="1"/>
          </p:cNvSpPr>
          <p:nvPr>
            <p:ph type="ftr" sz="quarter" idx="16"/>
          </p:nvPr>
        </p:nvSpPr>
        <p:spPr/>
        <p:txBody>
          <a:bodyPr/>
          <a:lstStyle/>
          <a:p>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9" name="Slide Number Placeholder 8"/>
          <p:cNvSpPr>
            <a:spLocks noGrp="1"/>
          </p:cNvSpPr>
          <p:nvPr>
            <p:ph type="sldNum" sz="quarter" idx="11"/>
          </p:nvPr>
        </p:nvSpPr>
        <p:spPr/>
        <p:txBody>
          <a:bodyPr/>
          <a:lstStyle/>
          <a:p>
            <a:fld id="{B544AC62-862C-48FE-AF2C-80F0FBD39E88}" type="slidenum">
              <a:rPr lang="id-ID" smtClean="0"/>
              <a:pPr/>
              <a:t>‹#›</a:t>
            </a:fld>
            <a:endParaRPr lang="id-ID"/>
          </a:p>
        </p:txBody>
      </p:sp>
      <p:sp>
        <p:nvSpPr>
          <p:cNvPr id="10" name="Footer Placeholder 9"/>
          <p:cNvSpPr>
            <a:spLocks noGrp="1"/>
          </p:cNvSpPr>
          <p:nvPr>
            <p:ph type="ftr" sz="quarter" idx="12"/>
          </p:nvPr>
        </p:nvSpPr>
        <p:spPr/>
        <p:txBody>
          <a:bodyPr/>
          <a:lstStyle/>
          <a:p>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544AC62-862C-48FE-AF2C-80F0FBD39E88}" type="slidenum">
              <a:rPr lang="id-ID" smtClean="0"/>
              <a:pPr/>
              <a:t>‹#›</a:t>
            </a:fld>
            <a:endParaRPr lang="id-ID"/>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id-ID"/>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544AC62-862C-48FE-AF2C-80F0FBD39E88}" type="slidenum">
              <a:rPr lang="id-ID" smtClean="0"/>
              <a:pPr/>
              <a:t>‹#›</a:t>
            </a:fld>
            <a:endParaRPr lang="id-I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AD20E1-A1F2-46A5-9A5C-AEF9BD685C90}" type="datetimeFigureOut">
              <a:rPr lang="id-ID" smtClean="0"/>
              <a:pPr/>
              <a:t>27/12/2012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544AC62-862C-48FE-AF2C-80F0FBD39E88}"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81AD20E1-A1F2-46A5-9A5C-AEF9BD685C90}" type="datetimeFigureOut">
              <a:rPr lang="id-ID" smtClean="0"/>
              <a:pPr/>
              <a:t>27/12/2012</a:t>
            </a:fld>
            <a:endParaRPr lang="id-ID"/>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id-ID"/>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544AC62-862C-48FE-AF2C-80F0FBD39E88}" type="slidenum">
              <a:rPr lang="id-ID" smtClean="0"/>
              <a:pPr/>
              <a:t>‹#›</a:t>
            </a:fld>
            <a:endParaRPr lang="id-ID"/>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1AD20E1-A1F2-46A5-9A5C-AEF9BD685C90}" type="datetimeFigureOut">
              <a:rPr lang="id-ID" smtClean="0"/>
              <a:pPr/>
              <a:t>27/12/2012</a:t>
            </a:fld>
            <a:endParaRPr lang="id-ID"/>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d-ID"/>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544AC62-862C-48FE-AF2C-80F0FBD39E88}" type="slidenum">
              <a:rPr lang="id-ID" smtClean="0"/>
              <a:pPr/>
              <a:t>‹#›</a:t>
            </a:fld>
            <a:endParaRPr lang="id-ID"/>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81AD20E1-A1F2-46A5-9A5C-AEF9BD685C90}" type="datetimeFigureOut">
              <a:rPr lang="id-ID" smtClean="0"/>
              <a:pPr/>
              <a:t>27/12/2012</a:t>
            </a:fld>
            <a:endParaRPr lang="id-ID"/>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id-ID"/>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544AC62-862C-48FE-AF2C-80F0FBD39E88}"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8.png"/><Relationship Id="rId5" Type="http://schemas.microsoft.com/office/2007/relationships/media" Target="../media/media3.mp3"/></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8.png"/><Relationship Id="rId5" Type="http://schemas.microsoft.com/office/2007/relationships/media" Target="../media/media3.mp3"/></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media" Target="../media/media3.mp3"/><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786058"/>
            <a:ext cx="7520940" cy="548640"/>
          </a:xfrm>
        </p:spPr>
        <p:txBody>
          <a:bodyPr/>
          <a:lstStyle/>
          <a:p>
            <a:pPr algn="ctr"/>
            <a:r>
              <a:rPr lang="id-ID" sz="4000" dirty="0" smtClean="0"/>
              <a:t>KHILAFAH DAN KESATUAN UMAT</a:t>
            </a:r>
            <a:endParaRPr lang="id-ID"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535071"/>
            <a:ext cx="8229600" cy="2016224"/>
          </a:xfrm>
        </p:spPr>
        <p:txBody>
          <a:bodyPr>
            <a:normAutofit/>
          </a:bodyPr>
          <a:lstStyle/>
          <a:p>
            <a:pPr marL="0" indent="0" algn="ctr">
              <a:buNone/>
            </a:pPr>
            <a:r>
              <a:rPr lang="id-ID" i="1" dirty="0" smtClean="0"/>
              <a:t>Hai orang-orang yang beriman, taatilah Allah dan taatilah Rasul (Nya), dan ulil amri di antara kamu. Kemudian jika kamu berlainan pendapat tentang sesuatu, maka kembalikanlah ia kepada Allah (Al Quran) dan Rasul (sunnahnya), jika kamu benar-benar beriman kepada Allah dan hari kemudian. Yang demikian itu lebih utama (bagimu) dan lebih baik akibatnya.  (Q.S. An-Nisaa’ (4):59)</a:t>
            </a:r>
            <a:endParaRPr lang="id-ID" i="1"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81944" y="548679"/>
            <a:ext cx="5598368" cy="2759247"/>
          </a:xfrm>
          <a:prstGeom prst="rect">
            <a:avLst/>
          </a:prstGeom>
        </p:spPr>
      </p:pic>
    </p:spTree>
    <p:extLst>
      <p:ext uri="{BB962C8B-B14F-4D97-AF65-F5344CB8AC3E}">
        <p14:creationId xmlns:p14="http://schemas.microsoft.com/office/powerpoint/2010/main" xmlns="" val="2500111161"/>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39552" y="404664"/>
            <a:ext cx="8136904" cy="4968552"/>
          </a:xfrm>
          <a:prstGeom prst="roundRect">
            <a:avLst/>
          </a:prstGeom>
          <a:solidFill>
            <a:schemeClr val="tx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a:xfrm>
            <a:off x="762000" y="685800"/>
            <a:ext cx="7543800" cy="4399384"/>
          </a:xfrm>
        </p:spPr>
        <p:txBody>
          <a:bodyPr>
            <a:noAutofit/>
          </a:bodyPr>
          <a:lstStyle/>
          <a:p>
            <a:r>
              <a:rPr lang="id-ID" sz="1600" dirty="0">
                <a:solidFill>
                  <a:schemeClr val="bg1"/>
                </a:solidFill>
                <a:latin typeface="Adobe Gothic Std B" pitchFamily="34" charset="-128"/>
                <a:ea typeface="Adobe Gothic Std B" pitchFamily="34" charset="-128"/>
              </a:rPr>
              <a:t>Khilafah adalah kepemimpinan umum bagi seluruh kaum muslimin di dunia untuk menegakkan hukum-hukum syari’at Islam dan mengemban da’wah kesegenap penjuru dunia. Kata lain dari khilafah adalah Imamah. Imamah dan Khilafah mempunyai arti yang sama. Banyak hadits sahih yang menunjukan bahwa dua kata itu memiliki konotasi yang sama. Bahkan tidak ada satu nash pun, baik dalam Al Quran maupun Al Hadits yang menyebutkan kedua istilah itu dengan makna yang saling bertentangan antara satu dengan yang lainnya. </a:t>
            </a:r>
            <a:endParaRPr lang="id-ID" sz="1600" dirty="0" smtClean="0">
              <a:solidFill>
                <a:schemeClr val="bg1"/>
              </a:solidFill>
              <a:latin typeface="Adobe Gothic Std B" pitchFamily="34" charset="-128"/>
              <a:ea typeface="Adobe Gothic Std B" pitchFamily="34" charset="-128"/>
            </a:endParaRPr>
          </a:p>
          <a:p>
            <a:endParaRPr lang="id-ID" sz="1600" dirty="0">
              <a:solidFill>
                <a:schemeClr val="bg1"/>
              </a:solidFill>
              <a:latin typeface="Adobe Gothic Std B" pitchFamily="34" charset="-128"/>
              <a:ea typeface="Adobe Gothic Std B" pitchFamily="34" charset="-128"/>
            </a:endParaRPr>
          </a:p>
          <a:p>
            <a:r>
              <a:rPr lang="id-ID" sz="1600" dirty="0">
                <a:solidFill>
                  <a:schemeClr val="bg1"/>
                </a:solidFill>
                <a:latin typeface="Adobe Gothic Std B" pitchFamily="34" charset="-128"/>
                <a:ea typeface="Adobe Gothic Std B" pitchFamily="34" charset="-128"/>
              </a:rPr>
              <a:t>Menegakkan Khilafah hukumnya fardlu (wajib) bagi seluruh kaum musimin. Sebagaimana telah dimaklumi bahwa melaksanakan suatu kewajiban yang telah dibebankan oleh Allah kepada kaum muslimin adalah suatu keharusan yang menuntut pelaksanaan tanpa tawar menawar lagi dan tidak pula ada kompromi. Demikianlah adanya dengan kewajiban menegakkan Khilafah, melalaikannya berarti merupakan salah satu perbuatan maksiat terbesar dan Allah akan mengazab para pelakunya dengan siksaan yang sangat pedih.</a:t>
            </a:r>
          </a:p>
          <a:p>
            <a:endParaRPr lang="id-ID" sz="1600" dirty="0">
              <a:solidFill>
                <a:schemeClr val="bg1"/>
              </a:solidFill>
              <a:latin typeface="Adobe Gothic Std B" pitchFamily="34" charset="-128"/>
              <a:ea typeface="Adobe Gothic Std B" pitchFamily="34" charset="-128"/>
            </a:endParaRPr>
          </a:p>
        </p:txBody>
      </p:sp>
      <p:sp>
        <p:nvSpPr>
          <p:cNvPr id="2" name="Title 1"/>
          <p:cNvSpPr>
            <a:spLocks noGrp="1"/>
          </p:cNvSpPr>
          <p:nvPr>
            <p:ph type="title"/>
          </p:nvPr>
        </p:nvSpPr>
        <p:spPr>
          <a:xfrm>
            <a:off x="2627784" y="5013176"/>
            <a:ext cx="8229600" cy="1219200"/>
          </a:xfrm>
        </p:spPr>
        <p:txBody>
          <a:bodyPr/>
          <a:lstStyle/>
          <a:p>
            <a:r>
              <a:rPr lang="id-ID" dirty="0" smtClean="0">
                <a:solidFill>
                  <a:schemeClr val="bg1"/>
                </a:solidFill>
              </a:rPr>
              <a:t>Pengertian Khilafah</a:t>
            </a:r>
            <a:endParaRPr lang="id-ID" dirty="0">
              <a:solidFill>
                <a:schemeClr val="bg1"/>
              </a:solidFill>
            </a:endParaRPr>
          </a:p>
        </p:txBody>
      </p:sp>
    </p:spTree>
    <p:extLst>
      <p:ext uri="{BB962C8B-B14F-4D97-AF65-F5344CB8AC3E}">
        <p14:creationId xmlns:p14="http://schemas.microsoft.com/office/powerpoint/2010/main" xmlns="" val="3921039365"/>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602950"/>
            <a:ext cx="8250487" cy="2706370"/>
          </a:xfrm>
        </p:spPr>
        <p:txBody>
          <a:bodyPr>
            <a:normAutofit/>
          </a:bodyPr>
          <a:lstStyle/>
          <a:p>
            <a:pPr marL="0" indent="0" algn="ctr">
              <a:buNone/>
            </a:pPr>
            <a:r>
              <a:rPr lang="id-ID" sz="1800" i="1" dirty="0"/>
              <a:t>“dan hendaklah kamu memutuskan perkara di antara mereka menurut apa yang diturunkan Allah, dan janganlah kamu mengikuti hawa nafsu mereka. Dan berhati-hatilah kamu terhadap mereka, supaya mereka tidak memalingkan kamu dari sebahagian apa yang telah diturunkan Allah kepadamu. Jika mereka berpaling (dari hukum yang telah diturunkan Allah), maka ketahuilah bahwa sesungguhnya Allah menghendaki akan menimpakan mushibah kepada mereka disebabkan sebahagian dosa-dosa mereka. Dan sesungguhnya kebanyakan manusia adalah orang-orang yang fasik.” (Q.S. Al-Maidah (5):49)</a:t>
            </a:r>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61147" y="582063"/>
            <a:ext cx="6084168" cy="2794211"/>
          </a:xfrm>
          <a:prstGeom prst="rect">
            <a:avLst/>
          </a:prstGeom>
        </p:spPr>
      </p:pic>
    </p:spTree>
    <p:extLst>
      <p:ext uri="{BB962C8B-B14F-4D97-AF65-F5344CB8AC3E}">
        <p14:creationId xmlns:p14="http://schemas.microsoft.com/office/powerpoint/2010/main" xmlns="" val="2252389764"/>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Struktur Sistem Pemerintahan </a:t>
            </a:r>
            <a:r>
              <a:rPr lang="id-ID" b="1" dirty="0" smtClean="0"/>
              <a:t>Islam</a:t>
            </a:r>
            <a:endParaRPr lang="id-ID" dirty="0"/>
          </a:p>
        </p:txBody>
      </p:sp>
      <p:sp>
        <p:nvSpPr>
          <p:cNvPr id="6" name="Rectangle 5"/>
          <p:cNvSpPr/>
          <p:nvPr/>
        </p:nvSpPr>
        <p:spPr>
          <a:xfrm>
            <a:off x="683568" y="836712"/>
            <a:ext cx="7594376" cy="3672408"/>
          </a:xfrm>
          <a:prstGeom prst="rect">
            <a:avLst/>
          </a:prstGeom>
          <a:solidFill>
            <a:schemeClr val="bg1">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a:bodyPr>
          <a:lstStyle/>
          <a:p>
            <a:r>
              <a:rPr lang="id-ID" sz="2000" dirty="0">
                <a:latin typeface="Candara" pitchFamily="34" charset="0"/>
              </a:rPr>
              <a:t>Dalam perspektif Islam, sistem pemerintahan sebagaimana sistem-sistem lainnya tidak dirancang oleh manusia, tetapi oleh </a:t>
            </a:r>
            <a:r>
              <a:rPr lang="id-ID" sz="2000" dirty="0" smtClean="0">
                <a:latin typeface="Candara" pitchFamily="34" charset="0"/>
              </a:rPr>
              <a:t>Sang </a:t>
            </a:r>
            <a:r>
              <a:rPr lang="id-ID" sz="2000" dirty="0">
                <a:latin typeface="Candara" pitchFamily="34" charset="0"/>
              </a:rPr>
              <a:t>Pencipta segala sesuatu, yaitu Allah SWT. Oleh karena itu, sebagai muslim kita harus mengikuti sistem pemerintahan ini.</a:t>
            </a:r>
          </a:p>
          <a:p>
            <a:r>
              <a:rPr lang="id-ID" sz="2000" dirty="0">
                <a:latin typeface="Candara" pitchFamily="34" charset="0"/>
              </a:rPr>
              <a:t>Sistem pemerintahan Islam berbentuk kesatuan. Hal ini didasarkan pada dalil-dalil syara’ yang menetapkan suatu bentuk pemerintahan tertentu, dan melarang kita mengambil bentuk-bentuk yang lain.  </a:t>
            </a:r>
          </a:p>
          <a:p>
            <a:r>
              <a:rPr lang="id-ID" sz="2000" dirty="0">
                <a:latin typeface="Candara" pitchFamily="34" charset="0"/>
              </a:rPr>
              <a:t>Sistem pemerintahan yang berbentuk kesatuan ini menyerahkan kekuasaan ke tangan satu orang, yaitu Khalifah.</a:t>
            </a:r>
          </a:p>
        </p:txBody>
      </p:sp>
      <p:pic>
        <p:nvPicPr>
          <p:cNvPr id="4" name="sound.mp3">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7668344" y="5373216"/>
            <a:ext cx="609600" cy="609600"/>
          </a:xfrm>
          <a:prstGeom prst="rect">
            <a:avLst/>
          </a:prstGeom>
        </p:spPr>
      </p:pic>
    </p:spTree>
    <p:extLst>
      <p:ext uri="{BB962C8B-B14F-4D97-AF65-F5344CB8AC3E}">
        <p14:creationId xmlns:p14="http://schemas.microsoft.com/office/powerpoint/2010/main" xmlns="" val="2140205872"/>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850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1000"/>
                                        <p:tgtEl>
                                          <p:spTgt spid="3">
                                            <p:txEl>
                                              <p:pRg st="0" end="0"/>
                                            </p:txEl>
                                          </p:spTgt>
                                        </p:tgtEl>
                                      </p:cBhvr>
                                    </p:animEffect>
                                    <p:anim calcmode="lin" valueType="num">
                                      <p:cBhvr>
                                        <p:cTn id="1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1000"/>
                                        <p:tgtEl>
                                          <p:spTgt spid="3">
                                            <p:txEl>
                                              <p:pRg st="1" end="1"/>
                                            </p:txEl>
                                          </p:spTgt>
                                        </p:tgtEl>
                                      </p:cBhvr>
                                    </p:animEffect>
                                    <p:anim calcmode="lin" valueType="num">
                                      <p:cBhvr>
                                        <p:cTn id="2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1000"/>
                                        <p:tgtEl>
                                          <p:spTgt spid="3">
                                            <p:txEl>
                                              <p:pRg st="2" end="2"/>
                                            </p:txEl>
                                          </p:spTgt>
                                        </p:tgtEl>
                                      </p:cBhvr>
                                    </p:animEffect>
                                    <p:anim calcmode="lin" valueType="num">
                                      <p:cBhvr>
                                        <p:cTn id="3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33" fill="hold" display="0">
                  <p:stCondLst>
                    <p:cond delay="indefinite"/>
                  </p:stCondLst>
                  <p:endCondLst>
                    <p:cond evt="onStopAudio" delay="0">
                      <p:tgtEl>
                        <p:sldTgt/>
                      </p:tgtEl>
                    </p:cond>
                  </p:endCondLst>
                </p:cTn>
                <p:tgtEl>
                  <p:spTgt spid="4"/>
                </p:tgtEl>
              </p:cMediaNode>
            </p:video>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ound.mp3">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1043608" y="5589240"/>
            <a:ext cx="609600" cy="609600"/>
          </a:xfrm>
          <a:prstGeom prst="rect">
            <a:avLst/>
          </a:prstGeom>
        </p:spPr>
      </p:pic>
      <p:sp>
        <p:nvSpPr>
          <p:cNvPr id="6" name="Rectangle 5"/>
          <p:cNvSpPr/>
          <p:nvPr/>
        </p:nvSpPr>
        <p:spPr>
          <a:xfrm>
            <a:off x="539552" y="1124744"/>
            <a:ext cx="7920880" cy="4464496"/>
          </a:xfrm>
          <a:prstGeom prst="rect">
            <a:avLst/>
          </a:prstGeom>
          <a:solidFill>
            <a:schemeClr val="bg1">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a:xfrm>
            <a:off x="755576" y="1412776"/>
            <a:ext cx="7543800" cy="3886200"/>
          </a:xfrm>
        </p:spPr>
        <p:txBody>
          <a:bodyPr>
            <a:normAutofit fontScale="92500" lnSpcReduction="10000"/>
          </a:bodyPr>
          <a:lstStyle/>
          <a:p>
            <a:pPr marL="0" indent="0" algn="ctr">
              <a:buNone/>
            </a:pPr>
            <a:r>
              <a:rPr lang="id-ID" i="1" dirty="0" smtClean="0"/>
              <a:t>“Akan berlangsung masa nubuwwah pada kalian menurut apa yang dikehendaki Allah, lalu Allah mengangkatnya ketika Ia menghendaki mengangkatnya. Kemudian akan berlangsung khilafah di atas minhaj nubuwwah menurut kelangsungan yang dikehendaki Allah. Kemudian akan berlangsung kerajaan yang menggigit </a:t>
            </a:r>
            <a:r>
              <a:rPr lang="id-ID" i="1" dirty="0"/>
              <a:t>menurut kelangsungan yang dikehendaki </a:t>
            </a:r>
            <a:r>
              <a:rPr lang="id-ID" i="1" dirty="0" smtClean="0"/>
              <a:t>Allah. Lalu </a:t>
            </a:r>
            <a:r>
              <a:rPr lang="id-ID" i="1" dirty="0"/>
              <a:t>Allah mengangkatnya ketika Ia </a:t>
            </a:r>
            <a:r>
              <a:rPr lang="id-ID" i="1" dirty="0" smtClean="0"/>
              <a:t>berkehendak mengangkatnya. Kemudian akan berlangsung kerajaan sewenang-wenang menurut kelangsungan yang dikehendaki Allah. Lalu </a:t>
            </a:r>
            <a:r>
              <a:rPr lang="id-ID" i="1" dirty="0"/>
              <a:t>Allah mengangkatnya ketika Ia </a:t>
            </a:r>
            <a:r>
              <a:rPr lang="id-ID" i="1" dirty="0" smtClean="0"/>
              <a:t>menghendaki. </a:t>
            </a:r>
            <a:r>
              <a:rPr lang="id-ID" i="1" dirty="0"/>
              <a:t>Kemudian akan berlangsung khilafah di atas minhaj </a:t>
            </a:r>
            <a:r>
              <a:rPr lang="id-ID" i="1" dirty="0" smtClean="0"/>
              <a:t>Nubuwwah. Lalu beliau diam. </a:t>
            </a:r>
            <a:r>
              <a:rPr lang="id-ID" b="1" i="1" dirty="0" smtClean="0"/>
              <a:t>(H.R. Ahmad) </a:t>
            </a:r>
            <a:endParaRPr lang="id-ID" b="1" i="1" dirty="0"/>
          </a:p>
        </p:txBody>
      </p:sp>
    </p:spTree>
    <p:extLst>
      <p:ext uri="{BB962C8B-B14F-4D97-AF65-F5344CB8AC3E}">
        <p14:creationId xmlns:p14="http://schemas.microsoft.com/office/powerpoint/2010/main" xmlns="" val="369736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850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2" fill="hold" display="0">
                  <p:stCondLst>
                    <p:cond delay="indefinite"/>
                  </p:stCondLst>
                  <p:endCondLst>
                    <p:cond evt="onStopAudio" delay="0">
                      <p:tgtEl>
                        <p:sldTgt/>
                      </p:tgtEl>
                    </p:cond>
                  </p:end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Pengertian Khulafaur Rasyidin</a:t>
            </a:r>
            <a:endParaRPr lang="id-ID" dirty="0"/>
          </a:p>
        </p:txBody>
      </p:sp>
      <p:sp>
        <p:nvSpPr>
          <p:cNvPr id="7" name="Rectangle 6"/>
          <p:cNvSpPr/>
          <p:nvPr/>
        </p:nvSpPr>
        <p:spPr>
          <a:xfrm>
            <a:off x="539552" y="476672"/>
            <a:ext cx="7920880" cy="4104456"/>
          </a:xfrm>
          <a:prstGeom prst="rect">
            <a:avLst/>
          </a:prstGeom>
          <a:solidFill>
            <a:schemeClr val="bg1">
              <a:alpha val="6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fontScale="70000" lnSpcReduction="20000"/>
          </a:bodyPr>
          <a:lstStyle/>
          <a:p>
            <a:r>
              <a:rPr lang="id-ID" dirty="0">
                <a:latin typeface="Candara" pitchFamily="34" charset="0"/>
              </a:rPr>
              <a:t>Pergantian kepemimpinan dari tangan Rasulullah ke tangan sahabat yang dikenal dengan sebutan Khalifah (Khulafaurrasyidin). Khulafaurrasyidin memiliki pengertian orang-orang yang terpilih dan mendapat petunjuk menjadi pengganti Nabi Muhammad SAW setelah beliau wafat tetapi bukan sebagai nabi atau pun rasul. Khulafaurrasyidin berasal dari kata Khalifah yang artinya pengganti dan Ar-Rasyidin yang artinya orang-orang yang mendapatkan petunjuk. Pedoman yang dijadikan pegangan untuk memimpin Islam adalah Al-Quran dan As-Sunnah. </a:t>
            </a:r>
            <a:endParaRPr lang="id-ID" dirty="0" smtClean="0">
              <a:latin typeface="Candara" pitchFamily="34" charset="0"/>
            </a:endParaRPr>
          </a:p>
          <a:p>
            <a:endParaRPr lang="id-ID" dirty="0">
              <a:latin typeface="Candara" pitchFamily="34" charset="0"/>
            </a:endParaRPr>
          </a:p>
          <a:p>
            <a:r>
              <a:rPr lang="id-ID" dirty="0">
                <a:latin typeface="Candara" pitchFamily="34" charset="0"/>
              </a:rPr>
              <a:t>Para Khalifah ini tetap menggunakan sistem pemerintahan sebagaimana yang dilakukan oleh Rasulullah. Para Khalifah yang memimpin umat Islam antara lain Abu Bakar Ash-Shidiq, Umar bin Khattab, Ustman ibn Affan, serta Ali ibn Abu Thalib. Masa mereka merupakan masa keemasan , zaman ideal, di mana pemerintahan dijalankan seperti halnya pemerintahan masa Nabi . Karena alasan ini, mereka dikenal sebagai Khulafaur Rasyidin, yakni “para Khalifah penunjuk jalan kebenaran ”.</a:t>
            </a:r>
          </a:p>
          <a:p>
            <a:endParaRPr lang="id-ID" dirty="0">
              <a:latin typeface="Candara" pitchFamily="34" charset="0"/>
            </a:endParaRPr>
          </a:p>
        </p:txBody>
      </p:sp>
    </p:spTree>
    <p:extLst>
      <p:ext uri="{BB962C8B-B14F-4D97-AF65-F5344CB8AC3E}">
        <p14:creationId xmlns:p14="http://schemas.microsoft.com/office/powerpoint/2010/main" xmlns="" val="1713414368"/>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Umar ibn </a:t>
            </a:r>
            <a:r>
              <a:rPr lang="id-ID" b="1" dirty="0"/>
              <a:t>Khattab </a:t>
            </a:r>
            <a:r>
              <a:rPr lang="id-ID" b="1" dirty="0" smtClean="0"/>
              <a:t/>
            </a:r>
            <a:br>
              <a:rPr lang="id-ID" b="1" dirty="0" smtClean="0"/>
            </a:br>
            <a:r>
              <a:rPr lang="id-ID" sz="3100" b="1" dirty="0" smtClean="0">
                <a:solidFill>
                  <a:schemeClr val="accent1"/>
                </a:solidFill>
              </a:rPr>
              <a:t>(</a:t>
            </a:r>
            <a:r>
              <a:rPr lang="id-ID" sz="3100" b="1" dirty="0">
                <a:solidFill>
                  <a:schemeClr val="accent1"/>
                </a:solidFill>
              </a:rPr>
              <a:t>13 – 23 H/634 – 644 M)</a:t>
            </a:r>
            <a:endParaRPr lang="id-ID" sz="3100" dirty="0">
              <a:solidFill>
                <a:schemeClr val="accent1"/>
              </a:solidFill>
            </a:endParaRPr>
          </a:p>
        </p:txBody>
      </p:sp>
      <p:sp>
        <p:nvSpPr>
          <p:cNvPr id="7" name="Round Diagonal Corner Rectangle 6"/>
          <p:cNvSpPr/>
          <p:nvPr/>
        </p:nvSpPr>
        <p:spPr>
          <a:xfrm>
            <a:off x="539552" y="1124744"/>
            <a:ext cx="8136904" cy="3312368"/>
          </a:xfrm>
          <a:prstGeom prst="round2DiagRect">
            <a:avLst/>
          </a:prstGeom>
          <a:solidFill>
            <a:schemeClr val="accent4">
              <a:alpha val="69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lstStyle/>
          <a:p>
            <a:r>
              <a:rPr lang="id-ID" dirty="0">
                <a:solidFill>
                  <a:schemeClr val="bg1"/>
                </a:solidFill>
              </a:rPr>
              <a:t>Nama lengkapnya Umar bin Khattab bin Nafiel bin Abdul Uzza, dilahirkan di Mekkah, dari Bani Adi, salah satu rumpun suku </a:t>
            </a:r>
            <a:r>
              <a:rPr lang="id-ID" dirty="0" smtClean="0">
                <a:solidFill>
                  <a:schemeClr val="bg1"/>
                </a:solidFill>
              </a:rPr>
              <a:t>Quraisy.</a:t>
            </a:r>
          </a:p>
          <a:p>
            <a:endParaRPr lang="id-ID" dirty="0">
              <a:solidFill>
                <a:schemeClr val="bg1"/>
              </a:solidFill>
            </a:endParaRPr>
          </a:p>
          <a:p>
            <a:r>
              <a:rPr lang="id-ID" dirty="0">
                <a:solidFill>
                  <a:schemeClr val="bg1"/>
                </a:solidFill>
              </a:rPr>
              <a:t>Umar masuk agama Islam pada usia 27 tahun. Beliau dilahirkan di Makkah, 40 tahun sebelum hijrah.</a:t>
            </a:r>
          </a:p>
        </p:txBody>
      </p:sp>
    </p:spTree>
    <p:extLst>
      <p:ext uri="{BB962C8B-B14F-4D97-AF65-F5344CB8AC3E}">
        <p14:creationId xmlns:p14="http://schemas.microsoft.com/office/powerpoint/2010/main" xmlns="" val="108690460"/>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Umar ibn </a:t>
            </a:r>
            <a:r>
              <a:rPr lang="id-ID" b="1" dirty="0"/>
              <a:t>Khattab </a:t>
            </a:r>
            <a:r>
              <a:rPr lang="id-ID" b="1" dirty="0" smtClean="0"/>
              <a:t/>
            </a:r>
            <a:br>
              <a:rPr lang="id-ID" b="1" dirty="0" smtClean="0"/>
            </a:br>
            <a:r>
              <a:rPr lang="id-ID" sz="3100" b="1" dirty="0" smtClean="0">
                <a:solidFill>
                  <a:schemeClr val="accent1"/>
                </a:solidFill>
              </a:rPr>
              <a:t>(</a:t>
            </a:r>
            <a:r>
              <a:rPr lang="id-ID" sz="3100" b="1" dirty="0">
                <a:solidFill>
                  <a:schemeClr val="accent1"/>
                </a:solidFill>
              </a:rPr>
              <a:t>13 – 23 H/634 – 644 M)</a:t>
            </a:r>
            <a:endParaRPr lang="id-ID" sz="3100" dirty="0">
              <a:solidFill>
                <a:schemeClr val="accent1"/>
              </a:solidFill>
            </a:endParaRPr>
          </a:p>
        </p:txBody>
      </p:sp>
      <p:sp>
        <p:nvSpPr>
          <p:cNvPr id="7" name="Round Diagonal Corner Rectangle 6"/>
          <p:cNvSpPr/>
          <p:nvPr/>
        </p:nvSpPr>
        <p:spPr>
          <a:xfrm>
            <a:off x="539552" y="1124744"/>
            <a:ext cx="8136904" cy="3312368"/>
          </a:xfrm>
          <a:prstGeom prst="round2DiagRect">
            <a:avLst/>
          </a:prstGeom>
          <a:solidFill>
            <a:schemeClr val="accent4">
              <a:alpha val="69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lstStyle/>
          <a:p>
            <a:r>
              <a:rPr lang="id-ID" dirty="0">
                <a:solidFill>
                  <a:schemeClr val="bg1"/>
                </a:solidFill>
              </a:rPr>
              <a:t>Pada masa mudanya ia adalah jagoan berkelahi yang terkenal dan seorang orator, serta orang yang bersemangat. Ia salah seorang di antara beberapa orang di mekkah yang kenal baca tulis sebelum Islam. </a:t>
            </a:r>
          </a:p>
        </p:txBody>
      </p:sp>
    </p:spTree>
    <p:extLst>
      <p:ext uri="{BB962C8B-B14F-4D97-AF65-F5344CB8AC3E}">
        <p14:creationId xmlns:p14="http://schemas.microsoft.com/office/powerpoint/2010/main" xmlns="" val="3753363075"/>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Umar ibn </a:t>
            </a:r>
            <a:r>
              <a:rPr lang="id-ID" b="1" dirty="0"/>
              <a:t>Khattab </a:t>
            </a:r>
            <a:r>
              <a:rPr lang="id-ID" b="1" dirty="0" smtClean="0"/>
              <a:t/>
            </a:r>
            <a:br>
              <a:rPr lang="id-ID" b="1" dirty="0" smtClean="0"/>
            </a:br>
            <a:r>
              <a:rPr lang="id-ID" sz="3100" b="1" dirty="0" smtClean="0">
                <a:solidFill>
                  <a:schemeClr val="accent1"/>
                </a:solidFill>
              </a:rPr>
              <a:t>(</a:t>
            </a:r>
            <a:r>
              <a:rPr lang="id-ID" sz="3100" b="1" dirty="0">
                <a:solidFill>
                  <a:schemeClr val="accent1"/>
                </a:solidFill>
              </a:rPr>
              <a:t>13 – 23 H/634 – 644 M)</a:t>
            </a:r>
            <a:endParaRPr lang="id-ID" sz="3100" dirty="0">
              <a:solidFill>
                <a:schemeClr val="accent1"/>
              </a:solidFill>
            </a:endParaRPr>
          </a:p>
        </p:txBody>
      </p:sp>
      <p:sp>
        <p:nvSpPr>
          <p:cNvPr id="6" name="Round Diagonal Corner Rectangle 5"/>
          <p:cNvSpPr/>
          <p:nvPr/>
        </p:nvSpPr>
        <p:spPr>
          <a:xfrm>
            <a:off x="539552" y="620688"/>
            <a:ext cx="8136904" cy="4104456"/>
          </a:xfrm>
          <a:prstGeom prst="round2DiagRect">
            <a:avLst/>
          </a:prstGeom>
          <a:solidFill>
            <a:schemeClr val="accent4">
              <a:alpha val="69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lstStyle/>
          <a:p>
            <a:r>
              <a:rPr lang="id-ID" dirty="0">
                <a:solidFill>
                  <a:schemeClr val="bg1"/>
                </a:solidFill>
              </a:rPr>
              <a:t>Ketika Rasulullah SAW mendapat wahyu dan menyeru orang-orang pada Islam, Umar r.a menjadi musuh sejati Islam dan Rasulullah SAW. Umar sangat ingin membunuh </a:t>
            </a:r>
            <a:r>
              <a:rPr lang="id-ID" dirty="0" smtClean="0">
                <a:solidFill>
                  <a:schemeClr val="bg1"/>
                </a:solidFill>
              </a:rPr>
              <a:t>nabi.</a:t>
            </a:r>
          </a:p>
          <a:p>
            <a:r>
              <a:rPr lang="id-ID" dirty="0" smtClean="0">
                <a:solidFill>
                  <a:schemeClr val="bg1"/>
                </a:solidFill>
              </a:rPr>
              <a:t>Ketika </a:t>
            </a:r>
            <a:r>
              <a:rPr lang="id-ID" dirty="0">
                <a:solidFill>
                  <a:schemeClr val="bg1"/>
                </a:solidFill>
              </a:rPr>
              <a:t>Umar ingin membunuh nabi di tengah perjalanan bertemu dengan Sa’ad bin Abi Waqosh : ”Engkau lebih baik memperhatikan keluargamu sendiri, mereka telah masuk Islam”. Mendengar hal itu beliau langsung mengubah arah jalannya menuju kediaman adiknya. </a:t>
            </a:r>
          </a:p>
        </p:txBody>
      </p:sp>
    </p:spTree>
    <p:extLst>
      <p:ext uri="{BB962C8B-B14F-4D97-AF65-F5344CB8AC3E}">
        <p14:creationId xmlns:p14="http://schemas.microsoft.com/office/powerpoint/2010/main" xmlns="" val="1978162514"/>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Umar ibn </a:t>
            </a:r>
            <a:r>
              <a:rPr lang="id-ID" b="1" dirty="0"/>
              <a:t>Khattab </a:t>
            </a:r>
            <a:r>
              <a:rPr lang="id-ID" b="1" dirty="0" smtClean="0"/>
              <a:t/>
            </a:r>
            <a:br>
              <a:rPr lang="id-ID" b="1" dirty="0" smtClean="0"/>
            </a:br>
            <a:r>
              <a:rPr lang="id-ID" sz="3100" b="1" dirty="0" smtClean="0">
                <a:solidFill>
                  <a:schemeClr val="accent1"/>
                </a:solidFill>
              </a:rPr>
              <a:t>(</a:t>
            </a:r>
            <a:r>
              <a:rPr lang="id-ID" sz="3100" b="1" dirty="0">
                <a:solidFill>
                  <a:schemeClr val="accent1"/>
                </a:solidFill>
              </a:rPr>
              <a:t>13 – 23 H/634 – 644 M)</a:t>
            </a:r>
            <a:endParaRPr lang="id-ID" sz="3100" dirty="0">
              <a:solidFill>
                <a:schemeClr val="accent1"/>
              </a:solidFill>
            </a:endParaRPr>
          </a:p>
        </p:txBody>
      </p:sp>
      <p:sp>
        <p:nvSpPr>
          <p:cNvPr id="6" name="Round Diagonal Corner Rectangle 5"/>
          <p:cNvSpPr/>
          <p:nvPr/>
        </p:nvSpPr>
        <p:spPr>
          <a:xfrm>
            <a:off x="539552" y="908720"/>
            <a:ext cx="8136904" cy="3528392"/>
          </a:xfrm>
          <a:prstGeom prst="round2DiagRect">
            <a:avLst/>
          </a:prstGeom>
          <a:solidFill>
            <a:schemeClr val="accent4">
              <a:alpha val="69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lstStyle/>
          <a:p>
            <a:r>
              <a:rPr lang="id-ID" dirty="0">
                <a:solidFill>
                  <a:schemeClr val="bg1"/>
                </a:solidFill>
              </a:rPr>
              <a:t>Setelah sampai di rumah Fatimah dan mendengar lantunan merdu ayat suci Al-Qur’an hati Umar bergetar dan meminta lembaran Al-Qur’an yang di baca oleh Fatimah kemudian bergegas menuju rumah nabi dan masuk Islam. Sejak memeluk Islam , ia menyerahkan seluruh hidupnya untuk kepentingan Islam dan muslimin. Baginya tak ada kepentingan yg lebih tinggi dan harus dilaksanakan selain perintah Allah dan Rasul-Nya.</a:t>
            </a:r>
          </a:p>
        </p:txBody>
      </p:sp>
    </p:spTree>
    <p:extLst>
      <p:ext uri="{BB962C8B-B14F-4D97-AF65-F5344CB8AC3E}">
        <p14:creationId xmlns:p14="http://schemas.microsoft.com/office/powerpoint/2010/main" xmlns="" val="1102083609"/>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Umar ibn </a:t>
            </a:r>
            <a:r>
              <a:rPr lang="id-ID" b="1" dirty="0"/>
              <a:t>Khattab </a:t>
            </a:r>
            <a:r>
              <a:rPr lang="id-ID" b="1" dirty="0" smtClean="0"/>
              <a:t/>
            </a:r>
            <a:br>
              <a:rPr lang="id-ID" b="1" dirty="0" smtClean="0"/>
            </a:br>
            <a:r>
              <a:rPr lang="id-ID" sz="3100" b="1" dirty="0" smtClean="0">
                <a:solidFill>
                  <a:schemeClr val="accent1"/>
                </a:solidFill>
              </a:rPr>
              <a:t>(</a:t>
            </a:r>
            <a:r>
              <a:rPr lang="id-ID" sz="3100" b="1" dirty="0">
                <a:solidFill>
                  <a:schemeClr val="accent1"/>
                </a:solidFill>
              </a:rPr>
              <a:t>13 – 23 H/634 – 644 M)</a:t>
            </a:r>
            <a:endParaRPr lang="id-ID" sz="3100" dirty="0">
              <a:solidFill>
                <a:schemeClr val="accent1"/>
              </a:solidFill>
            </a:endParaRPr>
          </a:p>
        </p:txBody>
      </p:sp>
      <p:sp>
        <p:nvSpPr>
          <p:cNvPr id="6" name="Round Diagonal Corner Rectangle 5"/>
          <p:cNvSpPr/>
          <p:nvPr/>
        </p:nvSpPr>
        <p:spPr>
          <a:xfrm>
            <a:off x="539552" y="1124744"/>
            <a:ext cx="8136904" cy="3312368"/>
          </a:xfrm>
          <a:prstGeom prst="round2DiagRect">
            <a:avLst/>
          </a:prstGeom>
          <a:solidFill>
            <a:schemeClr val="accent4">
              <a:alpha val="69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lstStyle/>
          <a:p>
            <a:r>
              <a:rPr lang="id-ID" dirty="0">
                <a:solidFill>
                  <a:schemeClr val="bg1"/>
                </a:solidFill>
              </a:rPr>
              <a:t>Tidak seorangpun dari sahabat Rasulullah saw yang berani hijrah secara terang-terangan kecuali Umar bin al-Khattab ra. Ali bin Abi Thalib meriwayatkan bahwa ketika Umar r.a hendak berhijrah , ia membaa pedang busur, panah dan tongkat di tangannya menuju Ka’bah. Kemudian sambil disaksikan oleh tokoh-tokoh Quraisy , Umar ra melakuakn thawaf tujuh kali dengan tenang. </a:t>
            </a:r>
          </a:p>
        </p:txBody>
      </p:sp>
    </p:spTree>
    <p:extLst>
      <p:ext uri="{BB962C8B-B14F-4D97-AF65-F5344CB8AC3E}">
        <p14:creationId xmlns:p14="http://schemas.microsoft.com/office/powerpoint/2010/main" xmlns="" val="1958386705"/>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solidFill>
                  <a:schemeClr val="bg1"/>
                </a:solidFill>
              </a:rPr>
              <a:t>Pengangkatan Menjadi Khalifah</a:t>
            </a:r>
            <a:endParaRPr lang="id-ID" sz="3100" dirty="0">
              <a:solidFill>
                <a:schemeClr val="bg1"/>
              </a:solidFill>
            </a:endParaRPr>
          </a:p>
        </p:txBody>
      </p:sp>
      <p:sp>
        <p:nvSpPr>
          <p:cNvPr id="6" name="Rounded Rectangle 5"/>
          <p:cNvSpPr/>
          <p:nvPr/>
        </p:nvSpPr>
        <p:spPr>
          <a:xfrm>
            <a:off x="755576" y="1196752"/>
            <a:ext cx="7704856" cy="2952328"/>
          </a:xfrm>
          <a:prstGeom prst="roundRect">
            <a:avLst/>
          </a:prstGeom>
          <a:solidFill>
            <a:schemeClr val="tx1">
              <a:alpha val="41000"/>
            </a:schemeClr>
          </a:solid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lstStyle/>
          <a:p>
            <a:r>
              <a:rPr lang="id-ID" dirty="0">
                <a:solidFill>
                  <a:schemeClr val="bg1"/>
                </a:solidFill>
              </a:rPr>
              <a:t>Bila Abu Bakar Ash Shiddiq r.a. menjadi Khalifah melalui pemilihan kaum muslimin maka Umar Ibnul Khattab r.a. dibai’at sebagai Khalifah berdasarkan pencalonan yg diajukan oleh Abu Bakar r.a. beberapa saat sebelum wafat. Masa kekhalifahan Umar Ibnul Khattab r.a. berlangsung selama kurang lebih 10 tahun.</a:t>
            </a:r>
          </a:p>
        </p:txBody>
      </p:sp>
    </p:spTree>
    <p:extLst>
      <p:ext uri="{BB962C8B-B14F-4D97-AF65-F5344CB8AC3E}">
        <p14:creationId xmlns:p14="http://schemas.microsoft.com/office/powerpoint/2010/main" xmlns="" val="3046979722"/>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869160"/>
            <a:ext cx="6781800" cy="1600200"/>
          </a:xfrm>
        </p:spPr>
        <p:txBody>
          <a:bodyPr>
            <a:normAutofit fontScale="90000"/>
          </a:bodyPr>
          <a:lstStyle/>
          <a:p>
            <a:r>
              <a:rPr lang="id-ID" b="1" dirty="0">
                <a:solidFill>
                  <a:schemeClr val="bg1"/>
                </a:solidFill>
              </a:rPr>
              <a:t>Model Pemerintahan Umar </a:t>
            </a:r>
            <a:r>
              <a:rPr lang="id-ID" b="1" dirty="0" smtClean="0">
                <a:solidFill>
                  <a:schemeClr val="bg1"/>
                </a:solidFill>
              </a:rPr>
              <a:t>ibn </a:t>
            </a:r>
            <a:r>
              <a:rPr lang="id-ID" b="1" dirty="0">
                <a:solidFill>
                  <a:schemeClr val="bg1"/>
                </a:solidFill>
              </a:rPr>
              <a:t>Khattab </a:t>
            </a:r>
            <a:endParaRPr lang="id-ID" sz="3100" dirty="0">
              <a:solidFill>
                <a:schemeClr val="bg1"/>
              </a:solidFill>
            </a:endParaRPr>
          </a:p>
        </p:txBody>
      </p:sp>
      <p:sp>
        <p:nvSpPr>
          <p:cNvPr id="6" name="Rounded Rectangle 5"/>
          <p:cNvSpPr/>
          <p:nvPr/>
        </p:nvSpPr>
        <p:spPr>
          <a:xfrm>
            <a:off x="755576" y="548680"/>
            <a:ext cx="7704856" cy="4032448"/>
          </a:xfrm>
          <a:prstGeom prst="roundRect">
            <a:avLst>
              <a:gd name="adj" fmla="val 8255"/>
            </a:avLst>
          </a:prstGeom>
          <a:solidFill>
            <a:schemeClr val="tx1">
              <a:alpha val="41000"/>
            </a:schemeClr>
          </a:solid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lnSpcReduction="10000"/>
          </a:bodyPr>
          <a:lstStyle/>
          <a:p>
            <a:r>
              <a:rPr lang="id-ID" dirty="0">
                <a:solidFill>
                  <a:schemeClr val="bg1"/>
                </a:solidFill>
              </a:rPr>
              <a:t>Di bawah pemerintahannya wilayah kaum muslimin bertambah luas dengan kecepatan luar </a:t>
            </a:r>
            <a:r>
              <a:rPr lang="id-ID" dirty="0" smtClean="0">
                <a:solidFill>
                  <a:schemeClr val="bg1"/>
                </a:solidFill>
              </a:rPr>
              <a:t>biasa, musuh-musuh tidak dapat berkutik.</a:t>
            </a:r>
          </a:p>
          <a:p>
            <a:r>
              <a:rPr lang="id-ID" dirty="0" smtClean="0">
                <a:solidFill>
                  <a:schemeClr val="bg1"/>
                </a:solidFill>
              </a:rPr>
              <a:t>Prakarsa </a:t>
            </a:r>
            <a:r>
              <a:rPr lang="id-ID" dirty="0">
                <a:solidFill>
                  <a:schemeClr val="bg1"/>
                </a:solidFill>
              </a:rPr>
              <a:t>dalam mengatur administrasi pemerintahan </a:t>
            </a:r>
            <a:r>
              <a:rPr lang="id-ID" dirty="0" smtClean="0">
                <a:solidFill>
                  <a:schemeClr val="bg1"/>
                </a:solidFill>
              </a:rPr>
              <a:t>Demikian </a:t>
            </a:r>
            <a:r>
              <a:rPr lang="id-ID" dirty="0">
                <a:solidFill>
                  <a:schemeClr val="bg1"/>
                </a:solidFill>
              </a:rPr>
              <a:t>pula di bidang hukum. Dengan berpegang teguh kepada prinsip-prinsip ajaran Islam dan dengan memanfaat kan ilmu-ilmu yg dimiliki para sahabat Nabi Muhammad </a:t>
            </a:r>
            <a:r>
              <a:rPr lang="id-ID" dirty="0" smtClean="0">
                <a:solidFill>
                  <a:schemeClr val="bg1"/>
                </a:solidFill>
              </a:rPr>
              <a:t>SAW</a:t>
            </a:r>
          </a:p>
          <a:p>
            <a:r>
              <a:rPr lang="id-ID" dirty="0" smtClean="0">
                <a:solidFill>
                  <a:schemeClr val="bg1"/>
                </a:solidFill>
              </a:rPr>
              <a:t>Cara hidup rakyat jelata (merakyat)</a:t>
            </a:r>
          </a:p>
          <a:p>
            <a:r>
              <a:rPr lang="id-ID" dirty="0">
                <a:solidFill>
                  <a:schemeClr val="bg1"/>
                </a:solidFill>
              </a:rPr>
              <a:t>Khalifah Umar ibn Khattab memiliki sifat </a:t>
            </a:r>
            <a:r>
              <a:rPr lang="id-ID" dirty="0" smtClean="0">
                <a:solidFill>
                  <a:schemeClr val="bg1"/>
                </a:solidFill>
              </a:rPr>
              <a:t>mulia.</a:t>
            </a:r>
            <a:endParaRPr lang="id-ID" dirty="0">
              <a:solidFill>
                <a:schemeClr val="bg1"/>
              </a:solidFill>
            </a:endParaRPr>
          </a:p>
        </p:txBody>
      </p:sp>
    </p:spTree>
    <p:extLst>
      <p:ext uri="{BB962C8B-B14F-4D97-AF65-F5344CB8AC3E}">
        <p14:creationId xmlns:p14="http://schemas.microsoft.com/office/powerpoint/2010/main" xmlns="" val="2598068558"/>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solidFill>
                  <a:schemeClr val="bg1"/>
                </a:solidFill>
              </a:rPr>
              <a:t>Islam Pada Masa </a:t>
            </a:r>
            <a:r>
              <a:rPr lang="id-ID" b="1" dirty="0" smtClean="0">
                <a:solidFill>
                  <a:schemeClr val="bg1"/>
                </a:solidFill>
              </a:rPr>
              <a:t>Khalifah </a:t>
            </a:r>
            <a:r>
              <a:rPr lang="id-ID" b="1" dirty="0">
                <a:solidFill>
                  <a:schemeClr val="bg1"/>
                </a:solidFill>
              </a:rPr>
              <a:t>Umar </a:t>
            </a:r>
            <a:r>
              <a:rPr lang="id-ID" b="1" dirty="0" smtClean="0">
                <a:solidFill>
                  <a:schemeClr val="bg1"/>
                </a:solidFill>
              </a:rPr>
              <a:t>ibn Khattab</a:t>
            </a:r>
            <a:endParaRPr lang="id-ID" sz="3100" dirty="0">
              <a:solidFill>
                <a:schemeClr val="bg1"/>
              </a:solidFill>
            </a:endParaRPr>
          </a:p>
        </p:txBody>
      </p:sp>
      <p:sp>
        <p:nvSpPr>
          <p:cNvPr id="6" name="Rounded Rectangle 5"/>
          <p:cNvSpPr/>
          <p:nvPr/>
        </p:nvSpPr>
        <p:spPr>
          <a:xfrm>
            <a:off x="755576" y="692696"/>
            <a:ext cx="7704856" cy="3456384"/>
          </a:xfrm>
          <a:prstGeom prst="roundRect">
            <a:avLst>
              <a:gd name="adj" fmla="val 8133"/>
            </a:avLst>
          </a:prstGeom>
          <a:solidFill>
            <a:schemeClr val="tx1">
              <a:alpha val="41000"/>
            </a:schemeClr>
          </a:solid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lstStyle/>
          <a:p>
            <a:r>
              <a:rPr lang="id-ID" dirty="0">
                <a:solidFill>
                  <a:schemeClr val="bg1"/>
                </a:solidFill>
              </a:rPr>
              <a:t>Dengan masuknya Umar ke dalam agama Islam, kekuatan kaum Muslimin makin bertambah tangguh. </a:t>
            </a:r>
            <a:endParaRPr lang="id-ID" dirty="0" smtClean="0">
              <a:solidFill>
                <a:schemeClr val="bg1"/>
              </a:solidFill>
            </a:endParaRPr>
          </a:p>
          <a:p>
            <a:r>
              <a:rPr lang="id-ID" dirty="0">
                <a:solidFill>
                  <a:schemeClr val="bg1"/>
                </a:solidFill>
              </a:rPr>
              <a:t>Ajaran-ajaran Nabi telah mengubah suku-suku bangsa Arab yang jahiliyah menjadi bangsa yang bersatu dalam naungan agama Islam, dan merupakan suatu revolusi terbesar dalam sejarah </a:t>
            </a:r>
            <a:r>
              <a:rPr lang="id-ID" dirty="0" smtClean="0">
                <a:solidFill>
                  <a:schemeClr val="bg1"/>
                </a:solidFill>
              </a:rPr>
              <a:t>manusia.</a:t>
            </a:r>
          </a:p>
          <a:p>
            <a:r>
              <a:rPr lang="id-ID" dirty="0" smtClean="0">
                <a:solidFill>
                  <a:schemeClr val="bg1"/>
                </a:solidFill>
              </a:rPr>
              <a:t>Beliau mendidik rakyat dengan perbuatannya sendiri (tauladan).</a:t>
            </a:r>
          </a:p>
          <a:p>
            <a:endParaRPr lang="id-ID" dirty="0">
              <a:solidFill>
                <a:schemeClr val="bg1"/>
              </a:solidFill>
            </a:endParaRPr>
          </a:p>
        </p:txBody>
      </p:sp>
    </p:spTree>
    <p:extLst>
      <p:ext uri="{BB962C8B-B14F-4D97-AF65-F5344CB8AC3E}">
        <p14:creationId xmlns:p14="http://schemas.microsoft.com/office/powerpoint/2010/main" xmlns="" val="2605494395"/>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631032"/>
            <a:ext cx="7543800" cy="3886200"/>
          </a:xfrm>
        </p:spPr>
        <p:txBody>
          <a:bodyPr/>
          <a:lstStyle/>
          <a:p>
            <a:pPr marL="0" indent="0" algn="ctr">
              <a:buNone/>
            </a:pPr>
            <a:r>
              <a:rPr lang="id-ID" dirty="0">
                <a:latin typeface="advent" pitchFamily="2" charset="0"/>
              </a:rPr>
              <a:t>Khalifah Umar berpidato di hadapan penduduk Madinah: “Saudara-saudaraku! Aku bukanlah rajamu yang ingin menjadikan Anda budak. Aku adalah hamba Allah dan pengabdi hamba-Nya. Kepadaku telah dipercayakan tanggung jawab yang berat untuk menjalankan pemerintahan khilafah. Adalah tugasku membuat Anda senang dalam segala hal, dan akan menjadi hari nahas bagiku jika timbul keinginan barang sekalipun agar Anda melayaniku. Aku berhasrat mendidik Anda bukan melalui perintah-perintah, </a:t>
            </a:r>
            <a:r>
              <a:rPr lang="id-ID" dirty="0">
                <a:latin typeface="+mj-lt"/>
              </a:rPr>
              <a:t>tetapi melalui perbuatan</a:t>
            </a:r>
            <a:r>
              <a:rPr lang="id-ID" dirty="0">
                <a:latin typeface="advent" pitchFamily="2" charset="0"/>
              </a:rPr>
              <a:t>.”</a:t>
            </a:r>
          </a:p>
          <a:p>
            <a:pPr marL="0" indent="0" algn="ctr">
              <a:buNone/>
            </a:pPr>
            <a:endParaRPr lang="id-ID" dirty="0">
              <a:latin typeface="advent" pitchFamily="2" charset="0"/>
            </a:endParaRPr>
          </a:p>
        </p:txBody>
      </p:sp>
    </p:spTree>
    <p:extLst>
      <p:ext uri="{BB962C8B-B14F-4D97-AF65-F5344CB8AC3E}">
        <p14:creationId xmlns:p14="http://schemas.microsoft.com/office/powerpoint/2010/main" xmlns="" val="1000804046"/>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781128"/>
            <a:ext cx="6781800" cy="1600200"/>
          </a:xfrm>
        </p:spPr>
        <p:txBody>
          <a:bodyPr>
            <a:normAutofit fontScale="90000"/>
          </a:bodyPr>
          <a:lstStyle/>
          <a:p>
            <a:r>
              <a:rPr lang="id-ID" b="1" dirty="0">
                <a:solidFill>
                  <a:schemeClr val="bg1"/>
                </a:solidFill>
              </a:rPr>
              <a:t>Islam Pada Masa </a:t>
            </a:r>
            <a:r>
              <a:rPr lang="id-ID" b="1" dirty="0" smtClean="0">
                <a:solidFill>
                  <a:schemeClr val="bg1"/>
                </a:solidFill>
              </a:rPr>
              <a:t>Khalifah </a:t>
            </a:r>
            <a:r>
              <a:rPr lang="id-ID" b="1" dirty="0">
                <a:solidFill>
                  <a:schemeClr val="bg1"/>
                </a:solidFill>
              </a:rPr>
              <a:t>Umar </a:t>
            </a:r>
            <a:r>
              <a:rPr lang="id-ID" b="1" dirty="0" smtClean="0">
                <a:solidFill>
                  <a:schemeClr val="bg1"/>
                </a:solidFill>
              </a:rPr>
              <a:t>ibn Khattab</a:t>
            </a:r>
            <a:endParaRPr lang="id-ID" sz="3100" dirty="0">
              <a:solidFill>
                <a:schemeClr val="bg1"/>
              </a:solidFill>
            </a:endParaRPr>
          </a:p>
        </p:txBody>
      </p:sp>
      <p:sp>
        <p:nvSpPr>
          <p:cNvPr id="6" name="Rounded Rectangle 5"/>
          <p:cNvSpPr/>
          <p:nvPr/>
        </p:nvSpPr>
        <p:spPr>
          <a:xfrm>
            <a:off x="755576" y="692696"/>
            <a:ext cx="7704856" cy="3888432"/>
          </a:xfrm>
          <a:prstGeom prst="roundRect">
            <a:avLst>
              <a:gd name="adj" fmla="val 8133"/>
            </a:avLst>
          </a:prstGeom>
          <a:solidFill>
            <a:schemeClr val="tx1">
              <a:alpha val="41000"/>
            </a:schemeClr>
          </a:solid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fontScale="92500"/>
          </a:bodyPr>
          <a:lstStyle/>
          <a:p>
            <a:r>
              <a:rPr lang="id-ID" dirty="0">
                <a:solidFill>
                  <a:schemeClr val="bg1"/>
                </a:solidFill>
              </a:rPr>
              <a:t>Dalam menaklukan musuhnya, Khalifah banyak menekankan pada segi moral, dengan menawarkan syarat-syarat yang lunak, dan memberikan mereka segala macam </a:t>
            </a:r>
            <a:r>
              <a:rPr lang="id-ID" dirty="0" smtClean="0">
                <a:solidFill>
                  <a:schemeClr val="bg1"/>
                </a:solidFill>
              </a:rPr>
              <a:t>hak.</a:t>
            </a:r>
          </a:p>
          <a:p>
            <a:r>
              <a:rPr lang="id-ID" dirty="0">
                <a:solidFill>
                  <a:schemeClr val="bg1"/>
                </a:solidFill>
              </a:rPr>
              <a:t>Umar ibn Khattab sesungguhnya penakluk terbesar yang pernah dihasilkan sejarah</a:t>
            </a:r>
            <a:r>
              <a:rPr lang="id-ID" dirty="0" smtClean="0">
                <a:solidFill>
                  <a:schemeClr val="bg1"/>
                </a:solidFill>
              </a:rPr>
              <a:t>.</a:t>
            </a:r>
            <a:endParaRPr lang="id-ID" dirty="0">
              <a:solidFill>
                <a:schemeClr val="bg1"/>
              </a:solidFill>
            </a:endParaRPr>
          </a:p>
          <a:p>
            <a:r>
              <a:rPr lang="id-ID" dirty="0" smtClean="0">
                <a:solidFill>
                  <a:schemeClr val="bg1"/>
                </a:solidFill>
              </a:rPr>
              <a:t>Tidak hanya menaklukkan dengan jalan perang tetapi juga dengan jalan damai.</a:t>
            </a:r>
          </a:p>
          <a:p>
            <a:r>
              <a:rPr lang="id-ID" dirty="0">
                <a:solidFill>
                  <a:schemeClr val="bg1"/>
                </a:solidFill>
              </a:rPr>
              <a:t>Khalifah menaruh perhatian yang sangat besar dalam usaha perbaikan keuangan </a:t>
            </a:r>
            <a:r>
              <a:rPr lang="id-ID" dirty="0" smtClean="0">
                <a:solidFill>
                  <a:schemeClr val="bg1"/>
                </a:solidFill>
              </a:rPr>
              <a:t>negara, menetapkan pengaturan zakat dan pajak (jizyah bagi Non-Muslim)</a:t>
            </a:r>
          </a:p>
        </p:txBody>
      </p:sp>
    </p:spTree>
    <p:extLst>
      <p:ext uri="{BB962C8B-B14F-4D97-AF65-F5344CB8AC3E}">
        <p14:creationId xmlns:p14="http://schemas.microsoft.com/office/powerpoint/2010/main" xmlns="" val="3745211742"/>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869160"/>
            <a:ext cx="6781800" cy="1600200"/>
          </a:xfrm>
        </p:spPr>
        <p:txBody>
          <a:bodyPr>
            <a:normAutofit fontScale="90000"/>
          </a:bodyPr>
          <a:lstStyle/>
          <a:p>
            <a:r>
              <a:rPr lang="id-ID" b="1" dirty="0">
                <a:solidFill>
                  <a:schemeClr val="bg1"/>
                </a:solidFill>
              </a:rPr>
              <a:t>Wafatnya Khalifah Umar ibn Khattab</a:t>
            </a:r>
            <a:endParaRPr lang="id-ID" sz="3100" dirty="0">
              <a:solidFill>
                <a:schemeClr val="bg1"/>
              </a:solidFill>
            </a:endParaRPr>
          </a:p>
        </p:txBody>
      </p:sp>
      <p:sp>
        <p:nvSpPr>
          <p:cNvPr id="6" name="Rounded Rectangle 5"/>
          <p:cNvSpPr/>
          <p:nvPr/>
        </p:nvSpPr>
        <p:spPr>
          <a:xfrm>
            <a:off x="755576" y="692696"/>
            <a:ext cx="7704856" cy="3816424"/>
          </a:xfrm>
          <a:prstGeom prst="roundRect">
            <a:avLst>
              <a:gd name="adj" fmla="val 3914"/>
            </a:avLst>
          </a:prstGeom>
          <a:solidFill>
            <a:schemeClr val="tx1">
              <a:alpha val="41000"/>
            </a:schemeClr>
          </a:solid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lnSpcReduction="10000"/>
          </a:bodyPr>
          <a:lstStyle/>
          <a:p>
            <a:r>
              <a:rPr lang="id-ID" dirty="0">
                <a:solidFill>
                  <a:schemeClr val="bg1"/>
                </a:solidFill>
              </a:rPr>
              <a:t>Umar memerintah selama 10 tahun (13-23 H/ 634-644 M). Masa jabatannya berakhir </a:t>
            </a:r>
            <a:r>
              <a:rPr lang="id-ID" dirty="0" smtClean="0">
                <a:solidFill>
                  <a:schemeClr val="bg1"/>
                </a:solidFill>
              </a:rPr>
              <a:t>dengan </a:t>
            </a:r>
            <a:r>
              <a:rPr lang="id-ID" dirty="0">
                <a:solidFill>
                  <a:schemeClr val="bg1"/>
                </a:solidFill>
              </a:rPr>
              <a:t>kematian. </a:t>
            </a:r>
            <a:endParaRPr lang="id-ID" dirty="0" smtClean="0">
              <a:solidFill>
                <a:schemeClr val="bg1"/>
              </a:solidFill>
            </a:endParaRPr>
          </a:p>
          <a:p>
            <a:r>
              <a:rPr lang="id-ID" dirty="0" smtClean="0">
                <a:solidFill>
                  <a:schemeClr val="bg1"/>
                </a:solidFill>
              </a:rPr>
              <a:t>Pada </a:t>
            </a:r>
            <a:r>
              <a:rPr lang="id-ID" dirty="0">
                <a:solidFill>
                  <a:schemeClr val="bg1"/>
                </a:solidFill>
              </a:rPr>
              <a:t>hari Rabu bulan Dzulhijah tahun 23H </a:t>
            </a:r>
            <a:r>
              <a:rPr lang="id-ID" dirty="0" smtClean="0">
                <a:solidFill>
                  <a:schemeClr val="bg1"/>
                </a:solidFill>
              </a:rPr>
              <a:t>Umar ibn. Khattab wafat</a:t>
            </a:r>
            <a:r>
              <a:rPr lang="id-ID" dirty="0">
                <a:solidFill>
                  <a:schemeClr val="bg1"/>
                </a:solidFill>
              </a:rPr>
              <a:t>.</a:t>
            </a:r>
            <a:endParaRPr lang="id-ID" dirty="0" smtClean="0">
              <a:solidFill>
                <a:schemeClr val="bg1"/>
              </a:solidFill>
            </a:endParaRPr>
          </a:p>
          <a:p>
            <a:r>
              <a:rPr lang="id-ID" dirty="0" smtClean="0">
                <a:solidFill>
                  <a:schemeClr val="bg1"/>
                </a:solidFill>
              </a:rPr>
              <a:t>Beliau </a:t>
            </a:r>
            <a:r>
              <a:rPr lang="id-ID" dirty="0">
                <a:solidFill>
                  <a:schemeClr val="bg1"/>
                </a:solidFill>
              </a:rPr>
              <a:t>ditikam ketika sedang melakukan Shalat Subuh oleh seorang Majusi budak dari Persia yang bernama Abu </a:t>
            </a:r>
            <a:r>
              <a:rPr lang="id-ID" dirty="0" smtClean="0">
                <a:solidFill>
                  <a:schemeClr val="bg1"/>
                </a:solidFill>
              </a:rPr>
              <a:t>Lu'luah.</a:t>
            </a:r>
          </a:p>
          <a:p>
            <a:r>
              <a:rPr lang="id-ID" dirty="0" smtClean="0">
                <a:solidFill>
                  <a:schemeClr val="bg1"/>
                </a:solidFill>
              </a:rPr>
              <a:t>Hutang merupakan hal yang sangat penting.</a:t>
            </a:r>
          </a:p>
          <a:p>
            <a:r>
              <a:rPr lang="id-ID" dirty="0" smtClean="0">
                <a:solidFill>
                  <a:schemeClr val="bg1"/>
                </a:solidFill>
              </a:rPr>
              <a:t>Umar </a:t>
            </a:r>
            <a:r>
              <a:rPr lang="id-ID" dirty="0">
                <a:solidFill>
                  <a:schemeClr val="bg1"/>
                </a:solidFill>
              </a:rPr>
              <a:t>merupakan orang pertama yang membentuk “team“ dari para sahabat dan dinamakan dengan Ahli </a:t>
            </a:r>
            <a:r>
              <a:rPr lang="id-ID" dirty="0" smtClean="0">
                <a:solidFill>
                  <a:schemeClr val="bg1"/>
                </a:solidFill>
              </a:rPr>
              <a:t>Syura.</a:t>
            </a:r>
          </a:p>
        </p:txBody>
      </p:sp>
    </p:spTree>
    <p:extLst>
      <p:ext uri="{BB962C8B-B14F-4D97-AF65-F5344CB8AC3E}">
        <p14:creationId xmlns:p14="http://schemas.microsoft.com/office/powerpoint/2010/main" xmlns="" val="1195071487"/>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a:t>Persatuan Umat</a:t>
            </a:r>
            <a:endParaRPr lang="id-ID" dirty="0"/>
          </a:p>
        </p:txBody>
      </p:sp>
      <p:sp>
        <p:nvSpPr>
          <p:cNvPr id="3" name="Content Placeholder 2"/>
          <p:cNvSpPr>
            <a:spLocks noGrp="1"/>
          </p:cNvSpPr>
          <p:nvPr>
            <p:ph idx="1"/>
          </p:nvPr>
        </p:nvSpPr>
        <p:spPr>
          <a:xfrm>
            <a:off x="762000" y="685800"/>
            <a:ext cx="7543800" cy="4327376"/>
          </a:xfrm>
        </p:spPr>
        <p:txBody>
          <a:bodyPr>
            <a:normAutofit fontScale="85000" lnSpcReduction="10000"/>
          </a:bodyPr>
          <a:lstStyle/>
          <a:p>
            <a:r>
              <a:rPr lang="id-ID" i="1" dirty="0"/>
              <a:t>“Saudara-saudaraku! Aku bukanlah rajamu yang ingin menjadikan Anda budak. Aku adalah hamba Allah dan pengabdi hamba-Nya. Kepadaku telah dipercayakan tanggung jawab yang berat untuk menjalankan pemerintahan khilafah. Adalah tugasku membuat Anda senang dalam segala hal, dan akan menjadi hari nahas bagiku jika timbul keinginan barang sekalipun agar Anda melayaniku. Aku berhasrat mendidik Anda bukan melalui perintah-perintah, tetapi melalui perbuatan.” </a:t>
            </a:r>
            <a:endParaRPr lang="id-ID" dirty="0"/>
          </a:p>
          <a:p>
            <a:r>
              <a:rPr lang="id-ID" dirty="0"/>
              <a:t>Dari pernyataan ini rasanya sudah cukup untuk dijadikan acuan dalam menangani problematika kesatuan umat dewasa ini, rakyat tentu akan simpati dengan sosok pemimpin seperti ini, bersatu dalam pemerintahan yang adil yang bisa mengarahkan rakyat pada persatuan umat yang damai, rasanya tidak ada alasan untuk tidak tunduk pada pemerintahan seperti ini. </a:t>
            </a:r>
          </a:p>
        </p:txBody>
      </p:sp>
    </p:spTree>
    <p:extLst>
      <p:ext uri="{BB962C8B-B14F-4D97-AF65-F5344CB8AC3E}">
        <p14:creationId xmlns:p14="http://schemas.microsoft.com/office/powerpoint/2010/main" xmlns="" val="3888532117"/>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535071"/>
            <a:ext cx="8229600" cy="2016224"/>
          </a:xfrm>
        </p:spPr>
        <p:txBody>
          <a:bodyPr>
            <a:normAutofit fontScale="92500" lnSpcReduction="10000"/>
          </a:bodyPr>
          <a:lstStyle/>
          <a:p>
            <a:pPr marL="0" indent="0" algn="ctr">
              <a:buNone/>
            </a:pPr>
            <a:r>
              <a:rPr lang="id-ID" i="1" dirty="0" smtClean="0"/>
              <a:t>Hai orang-orang yang beriman, taatilah Allah dan taatilah Rasul (Nya), dan ulil amri di antara kamu. Kemudian jika kamu berlainan pendapat tentang sesuatu, maka kembalikanlah ia kepada Allah (Al Quran) dan Rasul (sunnahnya), jika kamu benar-benar beriman kepada Allah dan hari kemudian. Yang demikian itu lebih utama (bagimu) dan lebih baik akibatnya.  (Q.S. An-Nisaa’ (4):59)</a:t>
            </a:r>
            <a:endParaRPr lang="id-ID" i="1"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81944" y="548679"/>
            <a:ext cx="5598368" cy="2759247"/>
          </a:xfrm>
          <a:prstGeom prst="rect">
            <a:avLst/>
          </a:prstGeom>
        </p:spPr>
      </p:pic>
    </p:spTree>
    <p:extLst>
      <p:ext uri="{BB962C8B-B14F-4D97-AF65-F5344CB8AC3E}">
        <p14:creationId xmlns:p14="http://schemas.microsoft.com/office/powerpoint/2010/main" xmlns="" val="3433629036"/>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dirty="0" smtClean="0">
                <a:solidFill>
                  <a:schemeClr val="accent1"/>
                </a:solidFill>
              </a:rPr>
              <a:t>Wassalamu’alaikum wr. wb.</a:t>
            </a:r>
            <a:r>
              <a:rPr lang="id-ID" dirty="0" smtClean="0"/>
              <a:t/>
            </a:r>
            <a:br>
              <a:rPr lang="id-ID" dirty="0" smtClean="0"/>
            </a:br>
            <a:r>
              <a:rPr lang="id-ID" dirty="0" smtClean="0"/>
              <a:t>TERIMA KASIH </a:t>
            </a:r>
            <a:endParaRPr lang="id-ID" dirty="0"/>
          </a:p>
        </p:txBody>
      </p:sp>
      <p:sp>
        <p:nvSpPr>
          <p:cNvPr id="3" name="Content Placeholder 2"/>
          <p:cNvSpPr>
            <a:spLocks noGrp="1"/>
          </p:cNvSpPr>
          <p:nvPr>
            <p:ph idx="1"/>
          </p:nvPr>
        </p:nvSpPr>
        <p:spPr/>
        <p:txBody>
          <a:bodyPr/>
          <a:lstStyle/>
          <a:p>
            <a:endParaRPr lang="id-ID"/>
          </a:p>
        </p:txBody>
      </p:sp>
      <p:pic>
        <p:nvPicPr>
          <p:cNvPr id="4" name="sound.mp3">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cstate="print"/>
          <a:stretch>
            <a:fillRect/>
          </a:stretch>
        </p:blipFill>
        <p:spPr>
          <a:xfrm>
            <a:off x="1043608" y="5589240"/>
            <a:ext cx="609600" cy="609600"/>
          </a:xfrm>
          <a:prstGeom prst="rect">
            <a:avLst/>
          </a:prstGeom>
        </p:spPr>
      </p:pic>
    </p:spTree>
    <p:extLst>
      <p:ext uri="{BB962C8B-B14F-4D97-AF65-F5344CB8AC3E}">
        <p14:creationId xmlns:p14="http://schemas.microsoft.com/office/powerpoint/2010/main" xmlns="" val="79607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850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3" fill="hold" display="0">
                  <p:stCondLst>
                    <p:cond delay="indefinite"/>
                  </p:stCondLst>
                  <p:endCondLst>
                    <p:cond evt="onStopAudio" delay="0">
                      <p:tgtEl>
                        <p:sldTgt/>
                      </p:tgtEl>
                    </p:cond>
                  </p:endCondLst>
                </p:cTn>
                <p:tgtEl>
                  <p:spTgt spid="4"/>
                </p:tgtEl>
              </p:cMediaNode>
            </p:video>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359</TotalTime>
  <Words>1541</Words>
  <Application>Microsoft Office PowerPoint</Application>
  <PresentationFormat>On-screen Show (4:3)</PresentationFormat>
  <Paragraphs>57</Paragraphs>
  <Slides>21</Slides>
  <Notes>0</Notes>
  <HiddenSlides>0</HiddenSlides>
  <MMClips>3</MMClips>
  <ScaleCrop>false</ScaleCrop>
  <HeadingPairs>
    <vt:vector size="4" baseType="variant">
      <vt:variant>
        <vt:lpstr>Theme</vt:lpstr>
      </vt:variant>
      <vt:variant>
        <vt:i4>3</vt:i4>
      </vt:variant>
      <vt:variant>
        <vt:lpstr>Slide Titles</vt:lpstr>
      </vt:variant>
      <vt:variant>
        <vt:i4>21</vt:i4>
      </vt:variant>
    </vt:vector>
  </HeadingPairs>
  <TitlesOfParts>
    <vt:vector size="24" baseType="lpstr">
      <vt:lpstr>NewsPrint</vt:lpstr>
      <vt:lpstr>Paper</vt:lpstr>
      <vt:lpstr>Angles</vt:lpstr>
      <vt:lpstr>KHILAFAH DAN KESATUAN UMAT</vt:lpstr>
      <vt:lpstr>Slide 2</vt:lpstr>
      <vt:lpstr>Pengertian Khilafah</vt:lpstr>
      <vt:lpstr>Slide 4</vt:lpstr>
      <vt:lpstr>Struktur Sistem Pemerintahan Islam</vt:lpstr>
      <vt:lpstr>Slide 6</vt:lpstr>
      <vt:lpstr>Pengertian Khulafaur Rasyidin</vt:lpstr>
      <vt:lpstr>Umar ibn Khattab  (13 – 23 H/634 – 644 M)</vt:lpstr>
      <vt:lpstr>Umar ibn Khattab  (13 – 23 H/634 – 644 M)</vt:lpstr>
      <vt:lpstr>Umar ibn Khattab  (13 – 23 H/634 – 644 M)</vt:lpstr>
      <vt:lpstr>Umar ibn Khattab  (13 – 23 H/634 – 644 M)</vt:lpstr>
      <vt:lpstr>Umar ibn Khattab  (13 – 23 H/634 – 644 M)</vt:lpstr>
      <vt:lpstr>Pengangkatan Menjadi Khalifah</vt:lpstr>
      <vt:lpstr>Model Pemerintahan Umar ibn Khattab </vt:lpstr>
      <vt:lpstr>Islam Pada Masa Khalifah Umar ibn Khattab</vt:lpstr>
      <vt:lpstr>Slide 16</vt:lpstr>
      <vt:lpstr>Islam Pada Masa Khalifah Umar ibn Khattab</vt:lpstr>
      <vt:lpstr>Wafatnya Khalifah Umar ibn Khattab</vt:lpstr>
      <vt:lpstr>Persatuan Umat</vt:lpstr>
      <vt:lpstr>Slide 20</vt:lpstr>
      <vt:lpstr>Wassalamu’alaikum wr. wb. TERIMA KASIH </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Gue</dc:creator>
  <cp:lastModifiedBy>Teknisi</cp:lastModifiedBy>
  <cp:revision>36</cp:revision>
  <dcterms:created xsi:type="dcterms:W3CDTF">2012-09-11T17:34:03Z</dcterms:created>
  <dcterms:modified xsi:type="dcterms:W3CDTF">2012-12-27T05:47:52Z</dcterms:modified>
</cp:coreProperties>
</file>