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CB3AF08-587A-46C0-9014-E21560E2BC51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981B20-6765-4FA4-B225-06A72C453F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686800" cy="4267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en-US" sz="8800" b="1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KONSEP</a:t>
            </a:r>
            <a:br>
              <a:rPr lang="en-US" sz="8800" b="1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8800" b="1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PENDIDIKAN</a:t>
            </a:r>
            <a:br>
              <a:rPr lang="en-US" sz="8800" b="1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8800" b="1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ISLAM</a:t>
            </a:r>
            <a:endParaRPr lang="en-US" sz="8800" b="1" dirty="0">
              <a:ln w="1905">
                <a:solidFill>
                  <a:schemeClr val="tx1"/>
                </a:solidFill>
              </a:ln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932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6400800"/>
          </a:xfrm>
        </p:spPr>
        <p:txBody>
          <a:bodyPr>
            <a:norm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PENGERTIAN KONSEP </a:t>
            </a:r>
            <a:b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 PENDIDIKAN</a:t>
            </a:r>
            <a:endParaRPr lang="en-US" sz="6600" b="1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77496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PENGERTIAN</a:t>
            </a:r>
            <a:r>
              <a:rPr lang="en-US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KONSEP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868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u="sng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A.S. Hornby, A.P. Cowie</a:t>
            </a:r>
            <a:endParaRPr lang="en-US" sz="44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>
              <a:buNone/>
            </a:pPr>
            <a:r>
              <a:rPr lang="en-US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“Gagasan </a:t>
            </a:r>
            <a:r>
              <a:rPr lang="en-US" sz="44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atau ide </a:t>
            </a:r>
            <a:r>
              <a:rPr lang="en-US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umum”</a:t>
            </a:r>
          </a:p>
          <a:p>
            <a:pPr marL="0" indent="0">
              <a:buNone/>
            </a:pPr>
            <a:r>
              <a:rPr lang="en-US" sz="4400" b="1" u="sng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KBBI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44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 “Ide atau pengertian yang diabstrakkan dari peristiwa konkrit ”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44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 “Gambaran mental dari objek”</a:t>
            </a:r>
          </a:p>
          <a:p>
            <a:endParaRPr lang="en-US" sz="4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endParaRPr lang="en-US" sz="4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>
              <a:buNone/>
            </a:pPr>
            <a:endParaRPr lang="en-US" sz="44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3124200"/>
            <a:ext cx="8686800" cy="3048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26090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PENGERTIAN</a:t>
            </a:r>
            <a:r>
              <a:rPr lang="en-US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PENDIDIKAN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86800" cy="541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4400" b="1" u="sng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Mohamad Natsir</a:t>
            </a:r>
          </a:p>
          <a:p>
            <a:pPr marL="0" indent="0" algn="just">
              <a:buNone/>
            </a:pPr>
            <a:r>
              <a:rPr lang="en-US" sz="44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“Suatu pimpinan jasmani dan ruhani menuju kesempurnaan”</a:t>
            </a:r>
          </a:p>
          <a:p>
            <a:pPr marL="0" indent="0" algn="just">
              <a:buNone/>
            </a:pPr>
            <a:r>
              <a:rPr lang="en-US" sz="4400" b="1" u="sng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Sisdiknas Bab 1 ayat </a:t>
            </a:r>
            <a:r>
              <a:rPr lang="en-US" sz="44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1</a:t>
            </a:r>
          </a:p>
          <a:p>
            <a:pPr marL="457200" indent="-457200" algn="just">
              <a:buClrTx/>
              <a:buFont typeface="Wingdings" pitchFamily="2" charset="2"/>
              <a:buChar char="v"/>
            </a:pPr>
            <a:r>
              <a:rPr lang="en-US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Usaha </a:t>
            </a:r>
            <a:r>
              <a:rPr lang="en-US" sz="44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sadar dan </a:t>
            </a:r>
            <a:r>
              <a:rPr lang="en-US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terencana</a:t>
            </a:r>
          </a:p>
          <a:p>
            <a:pPr marL="457200" indent="-457200" algn="just">
              <a:buClrTx/>
              <a:buFont typeface="Wingdings" pitchFamily="2" charset="2"/>
              <a:buChar char="v"/>
            </a:pPr>
            <a:r>
              <a:rPr lang="en-US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Belajar</a:t>
            </a:r>
          </a:p>
          <a:p>
            <a:pPr marL="457200" indent="-457200" algn="just">
              <a:buClrTx/>
              <a:buFont typeface="Wingdings" pitchFamily="2" charset="2"/>
              <a:buChar char="v"/>
            </a:pPr>
            <a:r>
              <a:rPr lang="en-US" sz="4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Mengembangkan potensi</a:t>
            </a:r>
            <a:endParaRPr lang="en-US" sz="4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just">
              <a:buClrTx/>
              <a:buNone/>
            </a:pPr>
            <a:endParaRPr lang="en-US" sz="4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71088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PENGERTIAN</a:t>
            </a:r>
            <a:r>
              <a:rPr lang="en-US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PENDIDIKAN ISLAM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86800" cy="5181600"/>
          </a:xfrm>
        </p:spPr>
        <p:txBody>
          <a:bodyPr numCol="2" spcCol="365760">
            <a:noAutofit/>
          </a:bodyPr>
          <a:lstStyle/>
          <a:p>
            <a:pPr marL="0" indent="0" algn="ctr">
              <a:buNone/>
            </a:pPr>
            <a:r>
              <a:rPr lang="en-US" sz="3600" b="1" u="sng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Dr. Yusuf Qardawi </a:t>
            </a: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Pendidikan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manusia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seutuhnya (Rohani &amp; Jasmani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Menghadapi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masyarakat dengan segala kebaikan dan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kejahatannya</a:t>
            </a:r>
          </a:p>
          <a:p>
            <a:pPr marL="0" indent="0" algn="ctr">
              <a:buClrTx/>
              <a:buNone/>
            </a:pP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endParaRPr lang="en-US" sz="3600" b="1" u="sng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Endang Saefudin Anshari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Proses bimbingan objek didik (jiwa &amp; raga)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Bahan, waktu, metode, evaluasi &amp; alat tertentu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Menciptakan pribadi tertentu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SESUAI AJARAN ISLAM</a:t>
            </a:r>
            <a:endParaRPr lang="en-US" sz="36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598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PENGERTIAN</a:t>
            </a:r>
            <a:r>
              <a:rPr lang="en-US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PENDIDIKAN ISLAM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86800" cy="5334000"/>
          </a:xfrm>
        </p:spPr>
        <p:txBody>
          <a:bodyPr numCol="2" spcCol="365760">
            <a:noAutofit/>
          </a:bodyPr>
          <a:lstStyle/>
          <a:p>
            <a:pPr marL="0" indent="0" algn="ctr"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Azyumardi Azra</a:t>
            </a:r>
            <a:endParaRPr lang="en-US" sz="3600" b="1" u="sng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None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Pendidikan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Islam adalah suatu proses pembentukan individu berdasarkan ajaran-ajaran Islam yang diwahyukan Allah SWT kepada Muhammad Saw </a:t>
            </a: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endParaRPr lang="en-US" sz="3600" b="1" u="sng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SPI (1960)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B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imbingan rohani &amp; jasmani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Menurut ajaran Islam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Mengarahkan, mengajarkan, melatih, mengasuh &amp; mengawasi berlakunya semua ajaran Islam</a:t>
            </a:r>
            <a:endParaRPr lang="en-US" sz="36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9736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6400800"/>
          </a:xfrm>
        </p:spPr>
        <p:txBody>
          <a:bodyPr>
            <a:norm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KONSEP PENDIDIKAN MENURUT AL-QUR’AN</a:t>
            </a:r>
            <a:endParaRPr lang="en-US" sz="6600" b="1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4949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KONSEP PENDIDIKAN MENURUT AL-QUR’AN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381000" y="1524000"/>
            <a:ext cx="9677400" cy="5334000"/>
          </a:xfrm>
        </p:spPr>
        <p:txBody>
          <a:bodyPr numCol="3" spcCol="0">
            <a:noAutofit/>
          </a:bodyPr>
          <a:lstStyle/>
          <a:p>
            <a:pPr marL="0" indent="0" algn="ctr"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Tarbiyah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Allah Murabby semesta alam.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Memelihara &amp; mengasuh (Kasih sayang)</a:t>
            </a:r>
          </a:p>
          <a:p>
            <a:pPr algn="ctr">
              <a:buClrTx/>
              <a:buFont typeface="Wingdings" pitchFamily="2" charset="2"/>
              <a:buChar char="v"/>
            </a:pPr>
            <a:endParaRPr lang="en-US" sz="36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algn="ctr">
              <a:buClrTx/>
              <a:buFont typeface="Wingdings" pitchFamily="2" charset="2"/>
              <a:buChar char="v"/>
            </a:pP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Ta’dib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Rasulullah sebagai uswatun hasanah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Penyempurnaan akhlaq/adab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Tanggung jawab orang tua sebagai pendidik kodrati</a:t>
            </a:r>
          </a:p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Ta’alim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Intelektualitas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Ilmu pengetahuan</a:t>
            </a:r>
          </a:p>
          <a:p>
            <a:pPr algn="ctr">
              <a:buClrTx/>
              <a:buFont typeface="Wingdings" pitchFamily="2" charset="2"/>
              <a:buChar char="v"/>
            </a:pP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7672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6400800"/>
          </a:xfrm>
        </p:spPr>
        <p:txBody>
          <a:bodyPr>
            <a:norm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DASAR FILOSOFIS PENDIDIKAN ISLAM</a:t>
            </a:r>
            <a:endParaRPr lang="en-US" sz="6600" b="1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82762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DASAR FILOSOFIS PENDIDIKAN ISLAM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381000" y="1524000"/>
            <a:ext cx="9677400" cy="5334000"/>
          </a:xfrm>
        </p:spPr>
        <p:txBody>
          <a:bodyPr numCol="1" spcCol="0">
            <a:noAutofit/>
          </a:bodyPr>
          <a:lstStyle/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Al-Qur’an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Dasar ilmu pengetahuan (QS. Al-A’raaf : 52)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Penerang, petunjuk &amp; pelajaran (QS. Ali Imran : 138)</a:t>
            </a:r>
          </a:p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Sunnah Rasul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Uswatun hasanah (QS. Al-Ahzab : 21)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Menyampaikan amanat Allah (QS. At-Taghaabun : 12)</a:t>
            </a: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68156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DASAR FILOSOFIS PENDIDIKAN ISLAM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381000" y="1524000"/>
            <a:ext cx="9677400" cy="5334000"/>
          </a:xfrm>
        </p:spPr>
        <p:txBody>
          <a:bodyPr numCol="1" spcCol="0">
            <a:noAutofit/>
          </a:bodyPr>
          <a:lstStyle/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Urutan Prioritas Pendidikan Islam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Pendidikan aqidah</a:t>
            </a:r>
          </a:p>
          <a:p>
            <a:pPr marL="0" indent="0" algn="ctr">
              <a:buClrTx/>
              <a:buNone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Keyakinan kepada Allah yang melandasi prilaku anak didik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Pendidikan akhlaq</a:t>
            </a:r>
          </a:p>
          <a:p>
            <a:pPr marL="0" indent="0" algn="ctr">
              <a:buClrTx/>
              <a:buNone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Akhlaq baik dalam pergaulan sesama manusia</a:t>
            </a: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Pendidikan ibadah</a:t>
            </a:r>
          </a:p>
          <a:p>
            <a:pPr marL="0" indent="0" algn="ctr">
              <a:buClrTx/>
              <a:buNone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Tata cara beribadah sebagai wujud rasa syukur</a:t>
            </a: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81033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6400800"/>
          </a:xfrm>
        </p:spPr>
        <p:txBody>
          <a:bodyPr>
            <a:norm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TUJUAN PENDIDIKAN ISLAM</a:t>
            </a:r>
            <a:endParaRPr lang="en-US" sz="6600" b="1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1556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TUJUAN PENDIDIKAN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9067800" cy="5334000"/>
          </a:xfrm>
        </p:spPr>
        <p:txBody>
          <a:bodyPr numCol="1" spcCol="0">
            <a:noAutofit/>
          </a:bodyPr>
          <a:lstStyle/>
          <a:p>
            <a:pPr algn="just">
              <a:buClrTx/>
              <a:buFont typeface="Wingdings" pitchFamily="2" charset="2"/>
              <a:buChar char="v"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Tujuan Operasional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 : Tujuan praktis yang ingin dicapai dengan kegiatan pendidikan tertentu</a:t>
            </a: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Tujuan Sementara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 :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Tujuan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yang akan dicapai setelah anak didik diberi sejumlah pengalaman tertentu</a:t>
            </a: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Tujuan Umum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: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Tujuan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yang akan dicapai dengan semua kegiatan pendidikan baik dengan pengajaran atau cara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lain. (Afektif, Kognitif, &amp; Psikomotor)</a:t>
            </a: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Tujuan Akhir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 : Tujuan akhir hidup (Husnul Khatimah)</a:t>
            </a:r>
            <a:endParaRPr lang="en-US" sz="36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algn="just">
              <a:buClrTx/>
              <a:buFont typeface="Wingdings" pitchFamily="2" charset="2"/>
              <a:buChar char="v"/>
            </a:pP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5803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TUJUAN PENDIDIKAN ISLAM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9296400" cy="5334000"/>
          </a:xfrm>
        </p:spPr>
        <p:txBody>
          <a:bodyPr numCol="1" spcCol="0">
            <a:noAutofit/>
          </a:bodyPr>
          <a:lstStyle/>
          <a:p>
            <a:pPr marL="0" indent="0" algn="ctr">
              <a:buClrTx/>
              <a:buNone/>
            </a:pPr>
            <a:r>
              <a:rPr lang="en-US" sz="36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Al-Attas</a:t>
            </a:r>
          </a:p>
          <a:p>
            <a:pPr marL="0" indent="0" algn="ctr">
              <a:buClrTx/>
              <a:buNone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“Menanamkan kebajikan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– menghasilkan manusia yang baik”</a:t>
            </a:r>
          </a:p>
          <a:p>
            <a:pPr marL="0" indent="0" algn="just">
              <a:buClrTx/>
              <a:buNone/>
            </a:pP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just">
              <a:buClrTx/>
              <a:buNone/>
            </a:pPr>
            <a:endParaRPr lang="en-US" sz="36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algn="ctr">
              <a:buClrTx/>
              <a:buNone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3 DIMENSI PENGEMBANGAN KEHIDUPAN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Dimensi Ukhrawi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Dimensi Duniawi</a:t>
            </a:r>
          </a:p>
          <a:p>
            <a:pPr algn="ctr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Dimensi Ukhrawi &amp; Duniawi</a:t>
            </a:r>
          </a:p>
        </p:txBody>
      </p:sp>
      <p:sp>
        <p:nvSpPr>
          <p:cNvPr id="4" name="Down Arrow 3"/>
          <p:cNvSpPr/>
          <p:nvPr/>
        </p:nvSpPr>
        <p:spPr>
          <a:xfrm>
            <a:off x="4343400" y="2971800"/>
            <a:ext cx="457200" cy="76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59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6400800"/>
          </a:xfrm>
        </p:spPr>
        <p:txBody>
          <a:bodyPr>
            <a:norm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FUNGSI</a:t>
            </a:r>
            <a:r>
              <a:rPr lang="en-US" sz="6600" b="1" dirty="0" smtClean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PENDIDIKAN ISLAM</a:t>
            </a:r>
            <a:endParaRPr lang="en-US" sz="6600" b="1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63669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FUNGSI</a:t>
            </a:r>
            <a:r>
              <a:rPr lang="en-US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PENDIDIKAN ISLAM</a:t>
            </a:r>
            <a:endParaRPr lang="en-US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9144000" cy="5334000"/>
          </a:xfrm>
        </p:spPr>
        <p:txBody>
          <a:bodyPr numCol="1" spcCol="0">
            <a:noAutofit/>
          </a:bodyPr>
          <a:lstStyle/>
          <a:p>
            <a:pPr marL="0" indent="0" algn="ctr">
              <a:buClrTx/>
              <a:buNone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“Membina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dan menyiapkan anak-anak dalam keluarga termasuk anak didik yang berilmu, berteknologi, berketerampilan tinggi dan sekaligus beriman dan beramal saleh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”</a:t>
            </a:r>
          </a:p>
          <a:p>
            <a:pPr marL="0" indent="0" algn="just">
              <a:buClrTx/>
              <a:buNone/>
            </a:pP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Kurshid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Ahmad :</a:t>
            </a: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Alat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untuk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memelihara tingkat-tingkat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kebudayaan, nilai-nilai tradisi dan sosial, serta ide-ide masyarakat dan bangsa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.</a:t>
            </a: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Alat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untuk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mengadakan inovasi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dan perkembangan </a:t>
            </a:r>
            <a:r>
              <a:rPr lang="en-US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untuk </a:t>
            </a:r>
            <a:r>
              <a:rPr lang="en-US" sz="3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rowallia New" pitchFamily="34" charset="-34"/>
                <a:cs typeface="Browallia New" pitchFamily="34" charset="-34"/>
              </a:rPr>
              <a:t>menemukan perimbangan perubahan sosial dan ekonomi.</a:t>
            </a:r>
            <a:endParaRPr lang="en-US" sz="3600" b="1" dirty="0" smtClean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24969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Dimitri Swank">
      <a:majorFont>
        <a:latin typeface="Dimitri Swank"/>
        <a:ea typeface=""/>
        <a:cs typeface=""/>
      </a:majorFont>
      <a:minorFont>
        <a:latin typeface="Futura Md BT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440</Words>
  <Application>Microsoft Office PowerPoint</Application>
  <PresentationFormat>On-screen Show (4:3)</PresentationFormat>
  <Paragraphs>87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KONSEP PENDIDIKAN ISLAM</vt:lpstr>
      <vt:lpstr>PENGERTIAN KONSEP  DAN PENDIDIKAN</vt:lpstr>
      <vt:lpstr>PENGERTIAN KONSEP</vt:lpstr>
      <vt:lpstr>PENGERTIAN PENDIDIKAN</vt:lpstr>
      <vt:lpstr>PENGERTIAN PENDIDIKAN ISLAM</vt:lpstr>
      <vt:lpstr>PENGERTIAN PENDIDIKAN ISLAM</vt:lpstr>
      <vt:lpstr>KONSEP PENDIDIKAN MENURUT AL-QUR’AN</vt:lpstr>
      <vt:lpstr>KONSEP PENDIDIKAN MENURUT AL-QUR’AN</vt:lpstr>
      <vt:lpstr>DASAR FILOSOFIS PENDIDIKAN ISLAM</vt:lpstr>
      <vt:lpstr>DASAR FILOSOFIS PENDIDIKAN ISLAM</vt:lpstr>
      <vt:lpstr>DASAR FILOSOFIS PENDIDIKAN ISLAM</vt:lpstr>
      <vt:lpstr>TUJUAN PENDIDIKAN ISLAM</vt:lpstr>
      <vt:lpstr>TUJUAN PENDIDIKAN</vt:lpstr>
      <vt:lpstr>TUJUAN PENDIDIKAN ISLAM</vt:lpstr>
      <vt:lpstr>FUNGSI PENDIDIKAN ISLAM</vt:lpstr>
      <vt:lpstr>FUNGSI PENDIDIKAN ISLAM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</dc:title>
  <dc:creator>Taufiq Ridwan M</dc:creator>
  <cp:lastModifiedBy>Taufiq Ridwan M</cp:lastModifiedBy>
  <cp:revision>37</cp:revision>
  <dcterms:created xsi:type="dcterms:W3CDTF">2012-10-01T09:01:07Z</dcterms:created>
  <dcterms:modified xsi:type="dcterms:W3CDTF">2012-10-03T10:56:00Z</dcterms:modified>
</cp:coreProperties>
</file>