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2" r:id="rId4"/>
    <p:sldId id="258" r:id="rId5"/>
    <p:sldId id="264" r:id="rId6"/>
    <p:sldId id="265" r:id="rId7"/>
    <p:sldId id="275" r:id="rId8"/>
    <p:sldId id="260" r:id="rId9"/>
    <p:sldId id="273" r:id="rId10"/>
    <p:sldId id="274" r:id="rId11"/>
    <p:sldId id="276" r:id="rId12"/>
    <p:sldId id="277" r:id="rId13"/>
    <p:sldId id="278" r:id="rId14"/>
    <p:sldId id="279" r:id="rId15"/>
    <p:sldId id="263" r:id="rId16"/>
    <p:sldId id="266" r:id="rId17"/>
    <p:sldId id="267" r:id="rId18"/>
    <p:sldId id="268" r:id="rId19"/>
    <p:sldId id="269" r:id="rId20"/>
    <p:sldId id="262" r:id="rId21"/>
    <p:sldId id="270" r:id="rId22"/>
    <p:sldId id="271" r:id="rId23"/>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38" autoAdjust="0"/>
    <p:restoredTop sz="94660"/>
  </p:normalViewPr>
  <p:slideViewPr>
    <p:cSldViewPr>
      <p:cViewPr varScale="1">
        <p:scale>
          <a:sx n="31" d="100"/>
          <a:sy n="31" d="100"/>
        </p:scale>
        <p:origin x="-499"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9C64AAD6-3266-48D0-8092-976CD5054B7D}" type="datetimeFigureOut">
              <a:rPr lang="id-ID" smtClean="0"/>
              <a:pPr/>
              <a:t>20/12/2012</a:t>
            </a:fld>
            <a:endParaRPr lang="id-ID"/>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id-ID"/>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A8FCB622-D270-40B5-BB3A-8FC402739AA8}"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transition spd="med">
    <p:split orient="vert" dir="in"/>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9C64AAD6-3266-48D0-8092-976CD5054B7D}" type="datetimeFigureOut">
              <a:rPr lang="id-ID" smtClean="0"/>
              <a:pPr/>
              <a:t>20/12/2012</a:t>
            </a:fld>
            <a:endParaRPr lang="id-ID"/>
          </a:p>
        </p:txBody>
      </p:sp>
      <p:sp>
        <p:nvSpPr>
          <p:cNvPr id="9" name="Slide Number Placeholder 8"/>
          <p:cNvSpPr>
            <a:spLocks noGrp="1"/>
          </p:cNvSpPr>
          <p:nvPr>
            <p:ph type="sldNum" sz="quarter" idx="15"/>
          </p:nvPr>
        </p:nvSpPr>
        <p:spPr/>
        <p:txBody>
          <a:bodyPr rtlCol="0"/>
          <a:lstStyle/>
          <a:p>
            <a:fld id="{A8FCB622-D270-40B5-BB3A-8FC402739AA8}" type="slidenum">
              <a:rPr lang="id-ID" smtClean="0"/>
              <a:pPr/>
              <a:t>‹#›</a:t>
            </a:fld>
            <a:endParaRPr lang="id-ID"/>
          </a:p>
        </p:txBody>
      </p:sp>
      <p:sp>
        <p:nvSpPr>
          <p:cNvPr id="10" name="Footer Placeholder 9"/>
          <p:cNvSpPr>
            <a:spLocks noGrp="1"/>
          </p:cNvSpPr>
          <p:nvPr>
            <p:ph type="ftr" sz="quarter" idx="16"/>
          </p:nvPr>
        </p:nvSpPr>
        <p:spPr/>
        <p:txBody>
          <a:bodyPr rtlCol="0"/>
          <a:lstStyle/>
          <a:p>
            <a:endParaRPr lang="id-ID"/>
          </a:p>
        </p:txBody>
      </p:sp>
    </p:spTree>
  </p:cSld>
  <p:clrMapOvr>
    <a:masterClrMapping/>
  </p:clrMapOvr>
  <p:transition spd="med">
    <p:split orient="vert"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9C64AAD6-3266-48D0-8092-976CD5054B7D}" type="datetimeFigureOut">
              <a:rPr lang="id-ID" smtClean="0"/>
              <a:pPr/>
              <a:t>20/12/2012</a:t>
            </a:fld>
            <a:endParaRPr lang="id-ID"/>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id-ID"/>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Slide Number Placeholder 5"/>
          <p:cNvSpPr>
            <a:spLocks noGrp="1"/>
          </p:cNvSpPr>
          <p:nvPr>
            <p:ph type="sldNum" sz="quarter" idx="12"/>
          </p:nvPr>
        </p:nvSpPr>
        <p:spPr bwMode="auto">
          <a:xfrm>
            <a:off x="1340616" y="4928702"/>
            <a:ext cx="609600" cy="517524"/>
          </a:xfrm>
        </p:spPr>
        <p:txBody>
          <a:bodyPr/>
          <a:lstStyle/>
          <a:p>
            <a:fld id="{A8FCB622-D270-40B5-BB3A-8FC402739AA8}"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transition spd="med">
    <p:split orient="vert"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9C64AAD6-3266-48D0-8092-976CD5054B7D}" type="datetimeFigureOut">
              <a:rPr lang="id-ID" smtClean="0"/>
              <a:pPr/>
              <a:t>20/12/2012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A8FCB622-D270-40B5-BB3A-8FC402739AA8}" type="slidenum">
              <a:rPr lang="id-ID" smtClean="0"/>
              <a:pPr/>
              <a:t>‹#›</a:t>
            </a:fld>
            <a:endParaRPr lang="id-ID"/>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med">
    <p:split orient="vert"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9C64AAD6-3266-48D0-8092-976CD5054B7D}" type="datetimeFigureOut">
              <a:rPr lang="id-ID" smtClean="0"/>
              <a:pPr/>
              <a:t>20/12/2012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A8FCB622-D270-40B5-BB3A-8FC402739AA8}" type="slidenum">
              <a:rPr lang="id-ID" smtClean="0"/>
              <a:pPr/>
              <a:t>‹#›</a:t>
            </a:fld>
            <a:endParaRPr lang="id-ID"/>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transition spd="med">
    <p:split orient="vert"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9C64AAD6-3266-48D0-8092-976CD5054B7D}" type="datetimeFigureOut">
              <a:rPr lang="id-ID" smtClean="0"/>
              <a:pPr/>
              <a:t>20/12/2012</a:t>
            </a:fld>
            <a:endParaRPr lang="id-ID"/>
          </a:p>
        </p:txBody>
      </p:sp>
      <p:sp>
        <p:nvSpPr>
          <p:cNvPr id="7" name="Slide Number Placeholder 6"/>
          <p:cNvSpPr>
            <a:spLocks noGrp="1"/>
          </p:cNvSpPr>
          <p:nvPr>
            <p:ph type="sldNum" sz="quarter" idx="11"/>
          </p:nvPr>
        </p:nvSpPr>
        <p:spPr/>
        <p:txBody>
          <a:bodyPr rtlCol="0"/>
          <a:lstStyle/>
          <a:p>
            <a:fld id="{A8FCB622-D270-40B5-BB3A-8FC402739AA8}" type="slidenum">
              <a:rPr lang="id-ID" smtClean="0"/>
              <a:pPr/>
              <a:t>‹#›</a:t>
            </a:fld>
            <a:endParaRPr lang="id-ID"/>
          </a:p>
        </p:txBody>
      </p:sp>
      <p:sp>
        <p:nvSpPr>
          <p:cNvPr id="8" name="Footer Placeholder 7"/>
          <p:cNvSpPr>
            <a:spLocks noGrp="1"/>
          </p:cNvSpPr>
          <p:nvPr>
            <p:ph type="ftr" sz="quarter" idx="12"/>
          </p:nvPr>
        </p:nvSpPr>
        <p:spPr/>
        <p:txBody>
          <a:bodyPr rtlCol="0"/>
          <a:lstStyle/>
          <a:p>
            <a:endParaRPr lang="id-ID"/>
          </a:p>
        </p:txBody>
      </p:sp>
    </p:spTree>
  </p:cSld>
  <p:clrMapOvr>
    <a:masterClrMapping/>
  </p:clrMapOvr>
  <p:transition spd="med">
    <p:split orient="vert"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64AAD6-3266-48D0-8092-976CD5054B7D}" type="datetimeFigureOut">
              <a:rPr lang="id-ID" smtClean="0"/>
              <a:pPr/>
              <a:t>20/12/2012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A8FCB622-D270-40B5-BB3A-8FC402739AA8}" type="slidenum">
              <a:rPr lang="id-ID" smtClean="0"/>
              <a:pPr/>
              <a:t>‹#›</a:t>
            </a:fld>
            <a:endParaRPr lang="id-ID"/>
          </a:p>
        </p:txBody>
      </p:sp>
    </p:spTree>
  </p:cSld>
  <p:clrMapOvr>
    <a:masterClrMapping/>
  </p:clrMapOvr>
  <p:transition spd="med">
    <p:split orient="vert"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9C64AAD6-3266-48D0-8092-976CD5054B7D}" type="datetimeFigureOut">
              <a:rPr lang="id-ID" smtClean="0"/>
              <a:pPr/>
              <a:t>20/12/2012</a:t>
            </a:fld>
            <a:endParaRPr lang="id-ID"/>
          </a:p>
        </p:txBody>
      </p:sp>
      <p:sp>
        <p:nvSpPr>
          <p:cNvPr id="22" name="Slide Number Placeholder 21"/>
          <p:cNvSpPr>
            <a:spLocks noGrp="1"/>
          </p:cNvSpPr>
          <p:nvPr>
            <p:ph type="sldNum" sz="quarter" idx="15"/>
          </p:nvPr>
        </p:nvSpPr>
        <p:spPr/>
        <p:txBody>
          <a:bodyPr rtlCol="0"/>
          <a:lstStyle/>
          <a:p>
            <a:fld id="{A8FCB622-D270-40B5-BB3A-8FC402739AA8}" type="slidenum">
              <a:rPr lang="id-ID" smtClean="0"/>
              <a:pPr/>
              <a:t>‹#›</a:t>
            </a:fld>
            <a:endParaRPr lang="id-ID"/>
          </a:p>
        </p:txBody>
      </p:sp>
      <p:sp>
        <p:nvSpPr>
          <p:cNvPr id="23" name="Footer Placeholder 22"/>
          <p:cNvSpPr>
            <a:spLocks noGrp="1"/>
          </p:cNvSpPr>
          <p:nvPr>
            <p:ph type="ftr" sz="quarter" idx="16"/>
          </p:nvPr>
        </p:nvSpPr>
        <p:spPr/>
        <p:txBody>
          <a:bodyPr rtlCol="0"/>
          <a:lstStyle/>
          <a:p>
            <a:endParaRPr lang="id-ID"/>
          </a:p>
        </p:txBody>
      </p:sp>
    </p:spTree>
  </p:cSld>
  <p:clrMapOvr>
    <a:overrideClrMapping bg1="lt1" tx1="dk1" bg2="lt2" tx2="dk2" accent1="accent1" accent2="accent2" accent3="accent3" accent4="accent4" accent5="accent5" accent6="accent6" hlink="hlink" folHlink="folHlink"/>
  </p:clrMapOvr>
  <p:transition spd="med">
    <p:split orient="vert"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dirty="0"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9C64AAD6-3266-48D0-8092-976CD5054B7D}" type="datetimeFigureOut">
              <a:rPr lang="id-ID" smtClean="0"/>
              <a:pPr/>
              <a:t>20/12/2012</a:t>
            </a:fld>
            <a:endParaRPr lang="id-ID"/>
          </a:p>
        </p:txBody>
      </p:sp>
      <p:sp>
        <p:nvSpPr>
          <p:cNvPr id="18" name="Slide Number Placeholder 17"/>
          <p:cNvSpPr>
            <a:spLocks noGrp="1"/>
          </p:cNvSpPr>
          <p:nvPr>
            <p:ph type="sldNum" sz="quarter" idx="11"/>
          </p:nvPr>
        </p:nvSpPr>
        <p:spPr/>
        <p:txBody>
          <a:bodyPr rtlCol="0"/>
          <a:lstStyle/>
          <a:p>
            <a:fld id="{A8FCB622-D270-40B5-BB3A-8FC402739AA8}" type="slidenum">
              <a:rPr lang="id-ID" smtClean="0"/>
              <a:pPr/>
              <a:t>‹#›</a:t>
            </a:fld>
            <a:endParaRPr lang="id-ID"/>
          </a:p>
        </p:txBody>
      </p:sp>
      <p:sp>
        <p:nvSpPr>
          <p:cNvPr id="21" name="Footer Placeholder 20"/>
          <p:cNvSpPr>
            <a:spLocks noGrp="1"/>
          </p:cNvSpPr>
          <p:nvPr>
            <p:ph type="ftr" sz="quarter" idx="12"/>
          </p:nvPr>
        </p:nvSpPr>
        <p:spPr/>
        <p:txBody>
          <a:bodyPr rtlCol="0"/>
          <a:lstStyle/>
          <a:p>
            <a:endParaRPr lang="id-ID"/>
          </a:p>
        </p:txBody>
      </p:sp>
    </p:spTree>
  </p:cSld>
  <p:clrMapOvr>
    <a:masterClrMapping/>
  </p:clrMapOvr>
  <p:transition spd="med">
    <p:split orient="vert"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C64AAD6-3266-48D0-8092-976CD5054B7D}" type="datetimeFigureOut">
              <a:rPr lang="id-ID" smtClean="0"/>
              <a:pPr/>
              <a:t>20/12/2012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8FCB622-D270-40B5-BB3A-8FC402739AA8}" type="slidenum">
              <a:rPr lang="id-ID" smtClean="0"/>
              <a:pPr/>
              <a:t>‹#›</a:t>
            </a:fld>
            <a:endParaRPr lang="id-ID"/>
          </a:p>
        </p:txBody>
      </p:sp>
    </p:spTree>
  </p:cSld>
  <p:clrMapOvr>
    <a:masterClrMapping/>
  </p:clrMapOvr>
  <p:transition spd="med">
    <p:split orient="vert" dir="in"/>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C64AAD6-3266-48D0-8092-976CD5054B7D}" type="datetimeFigureOut">
              <a:rPr lang="id-ID" smtClean="0"/>
              <a:pPr/>
              <a:t>20/12/2012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8FCB622-D270-40B5-BB3A-8FC402739AA8}" type="slidenum">
              <a:rPr lang="id-ID" smtClean="0"/>
              <a:pPr/>
              <a:t>‹#›</a:t>
            </a:fld>
            <a:endParaRPr lang="id-ID"/>
          </a:p>
        </p:txBody>
      </p:sp>
    </p:spTree>
  </p:cSld>
  <p:clrMapOvr>
    <a:masterClrMapping/>
  </p:clrMapOvr>
  <p:transition spd="med">
    <p:split orient="vert"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9C64AAD6-3266-48D0-8092-976CD5054B7D}" type="datetimeFigureOut">
              <a:rPr lang="id-ID" smtClean="0"/>
              <a:pPr/>
              <a:t>20/12/2012</a:t>
            </a:fld>
            <a:endParaRPr lang="id-ID"/>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id-ID"/>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A8FCB622-D270-40B5-BB3A-8FC402739AA8}"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split orient="vert" dir="in"/>
  </p:transition>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Layout" Target="../slideLayouts/slideLayout2.xml"/><Relationship Id="rId4" Type="http://schemas.openxmlformats.org/officeDocument/2006/relationships/image" Target="../media/image5.gi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7000" b="-3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85720" y="785794"/>
            <a:ext cx="8572560" cy="827083"/>
          </a:xfrm>
          <a:noFill/>
          <a:ln>
            <a:noFill/>
          </a:ln>
        </p:spPr>
        <p:txBody>
          <a:bodyPr>
            <a:noAutofit/>
          </a:bodyPr>
          <a:lstStyle/>
          <a:p>
            <a:pPr algn="ctr"/>
            <a:r>
              <a:rPr lang="id-ID" sz="3600" dirty="0" smtClean="0">
                <a:solidFill>
                  <a:schemeClr val="tx1"/>
                </a:solidFill>
                <a:effectLst>
                  <a:reflection blurRad="6350" stA="50000" endA="300" endPos="50000" dist="60007" dir="5400000" sy="-100000" algn="bl" rotWithShape="0"/>
                </a:effectLst>
                <a:latin typeface="Aharoni" pitchFamily="2" charset="-79"/>
                <a:cs typeface="Aharoni" pitchFamily="2" charset="-79"/>
              </a:rPr>
              <a:t>SYARI’AH, FIKIH </a:t>
            </a:r>
            <a:r>
              <a:rPr lang="en-US" sz="3600" dirty="0" smtClean="0">
                <a:solidFill>
                  <a:schemeClr val="tx1"/>
                </a:solidFill>
                <a:effectLst>
                  <a:reflection blurRad="6350" stA="50000" endA="300" endPos="50000" dist="60007" dir="5400000" sy="-100000" algn="bl" rotWithShape="0"/>
                </a:effectLst>
                <a:latin typeface="Aharoni" pitchFamily="2" charset="-79"/>
                <a:cs typeface="Aharoni" pitchFamily="2" charset="-79"/>
              </a:rPr>
              <a:t/>
            </a:r>
            <a:br>
              <a:rPr lang="en-US" sz="3600" dirty="0" smtClean="0">
                <a:solidFill>
                  <a:schemeClr val="tx1"/>
                </a:solidFill>
                <a:effectLst>
                  <a:reflection blurRad="6350" stA="50000" endA="300" endPos="50000" dist="60007" dir="5400000" sy="-100000" algn="bl" rotWithShape="0"/>
                </a:effectLst>
                <a:latin typeface="Aharoni" pitchFamily="2" charset="-79"/>
                <a:cs typeface="Aharoni" pitchFamily="2" charset="-79"/>
              </a:rPr>
            </a:br>
            <a:r>
              <a:rPr lang="id-ID" sz="3600" dirty="0" smtClean="0">
                <a:solidFill>
                  <a:schemeClr val="tx1"/>
                </a:solidFill>
                <a:effectLst>
                  <a:reflection blurRad="6350" stA="50000" endA="300" endPos="50000" dist="60007" dir="5400000" sy="-100000" algn="bl" rotWithShape="0"/>
                </a:effectLst>
                <a:latin typeface="Aharoni" pitchFamily="2" charset="-79"/>
                <a:cs typeface="Aharoni" pitchFamily="2" charset="-79"/>
              </a:rPr>
              <a:t>DAN </a:t>
            </a:r>
            <a:r>
              <a:rPr lang="id-ID" sz="3600" dirty="0" smtClean="0">
                <a:solidFill>
                  <a:schemeClr val="tx1"/>
                </a:solidFill>
                <a:effectLst>
                  <a:reflection blurRad="6350" stA="50000" endA="300" endPos="50000" dist="60007" dir="5400000" sy="-100000" algn="bl" rotWithShape="0"/>
                </a:effectLst>
                <a:latin typeface="Aharoni" pitchFamily="2" charset="-79"/>
                <a:cs typeface="Aharoni" pitchFamily="2" charset="-79"/>
              </a:rPr>
              <a:t>HUKUM ISLAM</a:t>
            </a:r>
            <a:endParaRPr lang="id-ID" sz="3600" dirty="0">
              <a:solidFill>
                <a:schemeClr val="tx1"/>
              </a:solidFill>
              <a:effectLst>
                <a:reflection blurRad="6350" stA="50000" endA="300" endPos="50000" dist="60007" dir="5400000" sy="-100000" algn="bl" rotWithShape="0"/>
              </a:effectLst>
              <a:latin typeface="Aharoni" pitchFamily="2" charset="-79"/>
              <a:cs typeface="Aharoni" pitchFamily="2" charset="-79"/>
            </a:endParaRPr>
          </a:p>
        </p:txBody>
      </p:sp>
    </p:spTree>
  </p:cSld>
  <p:clrMapOvr>
    <a:masterClrMapping/>
  </p:clrMapOvr>
  <p:transition>
    <p:newsflash/>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1" nodeType="click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4" presetClass="emph" presetSubtype="0" fill="hold" grpId="3" nodeType="clickEffect">
                                  <p:stCondLst>
                                    <p:cond delay="0"/>
                                  </p:stCondLst>
                                  <p:iterate type="lt">
                                    <p:tmPct val="10000"/>
                                  </p:iterate>
                                  <p:childTnLst>
                                    <p:animMotion origin="layout" path="M 0.0 0.0 L 0.0 -0.07213" pathEditMode="relative" ptsTypes="">
                                      <p:cBhvr>
                                        <p:cTn id="13" dur="250" accel="50000" decel="50000" autoRev="1" fill="hold">
                                          <p:stCondLst>
                                            <p:cond delay="0"/>
                                          </p:stCondLst>
                                        </p:cTn>
                                        <p:tgtEl>
                                          <p:spTgt spid="2"/>
                                        </p:tgtEl>
                                        <p:attrNameLst>
                                          <p:attrName>ppt_x</p:attrName>
                                          <p:attrName>ppt_y</p:attrName>
                                        </p:attrNameLst>
                                      </p:cBhvr>
                                    </p:animMotion>
                                    <p:animRot by="1500000">
                                      <p:cBhvr>
                                        <p:cTn id="14" dur="125" fill="hold">
                                          <p:stCondLst>
                                            <p:cond delay="0"/>
                                          </p:stCondLst>
                                        </p:cTn>
                                        <p:tgtEl>
                                          <p:spTgt spid="2"/>
                                        </p:tgtEl>
                                        <p:attrNameLst>
                                          <p:attrName>r</p:attrName>
                                        </p:attrNameLst>
                                      </p:cBhvr>
                                    </p:animRot>
                                    <p:animRot by="-1500000">
                                      <p:cBhvr>
                                        <p:cTn id="15" dur="125" fill="hold">
                                          <p:stCondLst>
                                            <p:cond delay="125"/>
                                          </p:stCondLst>
                                        </p:cTn>
                                        <p:tgtEl>
                                          <p:spTgt spid="2"/>
                                        </p:tgtEl>
                                        <p:attrNameLst>
                                          <p:attrName>r</p:attrName>
                                        </p:attrNameLst>
                                      </p:cBhvr>
                                    </p:animRot>
                                    <p:animRot by="-1500000">
                                      <p:cBhvr>
                                        <p:cTn id="16" dur="125" fill="hold">
                                          <p:stCondLst>
                                            <p:cond delay="250"/>
                                          </p:stCondLst>
                                        </p:cTn>
                                        <p:tgtEl>
                                          <p:spTgt spid="2"/>
                                        </p:tgtEl>
                                        <p:attrNameLst>
                                          <p:attrName>r</p:attrName>
                                        </p:attrNameLst>
                                      </p:cBhvr>
                                    </p:animRot>
                                    <p:animRot by="1500000">
                                      <p:cBhvr>
                                        <p:cTn id="17" dur="125" fill="hold">
                                          <p:stCondLst>
                                            <p:cond delay="375"/>
                                          </p:stCondLst>
                                        </p:cTn>
                                        <p:tgtEl>
                                          <p:spTgt spid="2"/>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27" presetClass="entr" presetSubtype="0" fill="hold" grpId="2" nodeType="clickEffect">
                                  <p:stCondLst>
                                    <p:cond delay="0"/>
                                  </p:stCondLst>
                                  <p:iterate type="lt">
                                    <p:tmPct val="50000"/>
                                  </p:iterate>
                                  <p:childTnLst>
                                    <p:set>
                                      <p:cBhvr>
                                        <p:cTn id="21" dur="1" fill="hold">
                                          <p:stCondLst>
                                            <p:cond delay="0"/>
                                          </p:stCondLst>
                                        </p:cTn>
                                        <p:tgtEl>
                                          <p:spTgt spid="2"/>
                                        </p:tgtEl>
                                        <p:attrNameLst>
                                          <p:attrName>style.visibility</p:attrName>
                                        </p:attrNameLst>
                                      </p:cBhvr>
                                      <p:to>
                                        <p:strVal val="visible"/>
                                      </p:to>
                                    </p:set>
                                    <p:anim calcmode="discrete" valueType="clr">
                                      <p:cBhvr override="childStyle">
                                        <p:cTn id="22" dur="5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23" dur="500"/>
                                        <p:tgtEl>
                                          <p:spTgt spid="2"/>
                                        </p:tgtEl>
                                        <p:attrNameLst>
                                          <p:attrName>fillcolor</p:attrName>
                                        </p:attrNameLst>
                                      </p:cBhvr>
                                      <p:tavLst>
                                        <p:tav tm="0">
                                          <p:val>
                                            <p:clrVal>
                                              <a:schemeClr val="accent2"/>
                                            </p:clrVal>
                                          </p:val>
                                        </p:tav>
                                        <p:tav tm="50000">
                                          <p:val>
                                            <p:clrVal>
                                              <a:schemeClr val="hlink"/>
                                            </p:clrVal>
                                          </p:val>
                                        </p:tav>
                                      </p:tavLst>
                                    </p:anim>
                                    <p:set>
                                      <p:cBhvr>
                                        <p:cTn id="24" dur="50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2" grpId="2"/>
      <p:bldP spid="2" grpId="3"/>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428604"/>
            <a:ext cx="7072362" cy="642942"/>
          </a:xfrm>
        </p:spPr>
        <p:txBody>
          <a:bodyPr>
            <a:noAutofit/>
          </a:bodyPr>
          <a:lstStyle/>
          <a:p>
            <a:r>
              <a:rPr lang="id-ID" b="1" dirty="0" smtClean="0">
                <a:solidFill>
                  <a:schemeClr val="tx1"/>
                </a:solidFill>
              </a:rPr>
              <a:t>Pengertian Syari’ah</a:t>
            </a:r>
            <a:endParaRPr lang="id-ID" b="1" dirty="0">
              <a:solidFill>
                <a:schemeClr val="tx1"/>
              </a:solidFill>
            </a:endParaRPr>
          </a:p>
        </p:txBody>
      </p:sp>
      <p:sp>
        <p:nvSpPr>
          <p:cNvPr id="6" name="Content Placeholder 5"/>
          <p:cNvSpPr>
            <a:spLocks noGrp="1"/>
          </p:cNvSpPr>
          <p:nvPr>
            <p:ph sz="quarter" idx="1"/>
          </p:nvPr>
        </p:nvSpPr>
        <p:spPr>
          <a:xfrm>
            <a:off x="714348" y="1142984"/>
            <a:ext cx="7210452" cy="5330968"/>
          </a:xfrm>
        </p:spPr>
        <p:txBody>
          <a:bodyPr>
            <a:normAutofit fontScale="92500"/>
          </a:bodyPr>
          <a:lstStyle/>
          <a:p>
            <a:pPr>
              <a:buNone/>
            </a:pPr>
            <a:r>
              <a:rPr lang="id-ID" dirty="0" smtClean="0"/>
              <a:t>   Secara etimologis, kata syariat, (dalam bahasa Arab, aslinya, syarî’ah/ </a:t>
            </a:r>
            <a:r>
              <a:rPr lang="ar-SA" dirty="0" smtClean="0"/>
              <a:t>شريعة</a:t>
            </a:r>
            <a:r>
              <a:rPr lang="id-ID" dirty="0" smtClean="0"/>
              <a:t>) berasal dari kata syara’a ( </a:t>
            </a:r>
            <a:r>
              <a:rPr lang="ar-SA" dirty="0" smtClean="0"/>
              <a:t>شرع</a:t>
            </a:r>
            <a:r>
              <a:rPr lang="id-ID" dirty="0" smtClean="0"/>
              <a:t>) yang berarti jalan menuju mata air.</a:t>
            </a:r>
          </a:p>
          <a:p>
            <a:pPr>
              <a:buNone/>
            </a:pPr>
            <a:r>
              <a:rPr lang="id-ID" dirty="0" smtClean="0"/>
              <a:t>    Dalam istilah Islam, syari’ah berarti jalan besar untuk kehidupan yang baik, yakni nilai-nilai agama yang dapat memberi petunjuk bagi setiap umat manusia.</a:t>
            </a:r>
          </a:p>
          <a:p>
            <a:pPr>
              <a:buNone/>
            </a:pPr>
            <a:r>
              <a:rPr lang="id-ID" dirty="0" smtClean="0"/>
              <a:t>    Firman Allah dalam surat al-Jaatsiyah ayat 18:</a:t>
            </a:r>
            <a:br>
              <a:rPr lang="id-ID" dirty="0" smtClean="0"/>
            </a:br>
            <a:r>
              <a:rPr lang="id-ID" dirty="0" smtClean="0"/>
              <a:t/>
            </a:r>
            <a:br>
              <a:rPr lang="id-ID" dirty="0" smtClean="0"/>
            </a:br>
            <a:r>
              <a:rPr lang="id-ID" dirty="0" smtClean="0"/>
              <a:t>“kemudian kami jadikan kamu berada di atas suatu syariah (peraturan) dari urusan (agama itu), maka ikutilah syariah itu dan janganlah kamu ikuti hanya nafsu orang-orang yang tidak mengetahui.” </a:t>
            </a:r>
          </a:p>
          <a:p>
            <a:pPr>
              <a:buNone/>
            </a:pPr>
            <a:r>
              <a:rPr lang="id-ID" dirty="0" smtClean="0"/>
              <a:t>     </a:t>
            </a:r>
          </a:p>
        </p:txBody>
      </p:sp>
    </p:spTree>
  </p:cSld>
  <p:clrMapOvr>
    <a:masterClrMapping/>
  </p:clrMapOvr>
  <p:transition spd="med">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p:cTn id="12"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6">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6">
                                            <p:txEl>
                                              <p:pRg st="0" end="0"/>
                                            </p:txEl>
                                          </p:spTgt>
                                        </p:tgtEl>
                                        <p:attrNameLst>
                                          <p:attrName>ppt_y</p:attrName>
                                        </p:attrNameLst>
                                      </p:cBhvr>
                                      <p:tavLst>
                                        <p:tav tm="0" fmla="#ppt_y+(sin(-2*pi*(1-$))*-#ppt_x+cos(-2*pi*(1-$))*(1-#ppt_y))*(1-$)">
                                          <p:val>
                                            <p:fltVal val="0"/>
                                          </p:val>
                                        </p:tav>
                                        <p:tav tm="100000">
                                          <p:val>
                                            <p:fltVal val="1"/>
                                          </p:val>
                                        </p:tav>
                                      </p:tavLst>
                                    </p:anim>
                                  </p:childTnLst>
                                </p:cTn>
                              </p:par>
                              <p:par>
                                <p:cTn id="16" presetID="15" presetClass="entr" presetSubtype="0" fill="hold" nodeType="with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 calcmode="lin" valueType="num">
                                      <p:cBhvr>
                                        <p:cTn id="18" dur="1000" fill="hold"/>
                                        <p:tgtEl>
                                          <p:spTgt spid="6">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6">
                                            <p:txEl>
                                              <p:pRg st="1" end="1"/>
                                            </p:txEl>
                                          </p:spTgt>
                                        </p:tgtEl>
                                        <p:attrNameLst>
                                          <p:attrName>ppt_h</p:attrName>
                                        </p:attrNameLst>
                                      </p:cBhvr>
                                      <p:tavLst>
                                        <p:tav tm="0">
                                          <p:val>
                                            <p:fltVal val="0"/>
                                          </p:val>
                                        </p:tav>
                                        <p:tav tm="100000">
                                          <p:val>
                                            <p:strVal val="#ppt_h"/>
                                          </p:val>
                                        </p:tav>
                                      </p:tavLst>
                                    </p:anim>
                                    <p:anim calcmode="lin" valueType="num">
                                      <p:cBhvr>
                                        <p:cTn id="20" dur="1000" fill="hold"/>
                                        <p:tgtEl>
                                          <p:spTgt spid="6">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6">
                                            <p:txEl>
                                              <p:pRg st="1" end="1"/>
                                            </p:txEl>
                                          </p:spTgt>
                                        </p:tgtEl>
                                        <p:attrNameLst>
                                          <p:attrName>ppt_y</p:attrName>
                                        </p:attrNameLst>
                                      </p:cBhvr>
                                      <p:tavLst>
                                        <p:tav tm="0" fmla="#ppt_y+(sin(-2*pi*(1-$))*-#ppt_x+cos(-2*pi*(1-$))*(1-#ppt_y))*(1-$)">
                                          <p:val>
                                            <p:fltVal val="0"/>
                                          </p:val>
                                        </p:tav>
                                        <p:tav tm="100000">
                                          <p:val>
                                            <p:fltVal val="1"/>
                                          </p:val>
                                        </p:tav>
                                      </p:tavLst>
                                    </p:anim>
                                  </p:childTnLst>
                                </p:cTn>
                              </p:par>
                              <p:par>
                                <p:cTn id="22" presetID="15" presetClass="entr" presetSubtype="0" fill="hold" nodeType="with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 calcmode="lin" valueType="num">
                                      <p:cBhvr>
                                        <p:cTn id="24"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5" dur="1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26" dur="1000" fill="hold"/>
                                        <p:tgtEl>
                                          <p:spTgt spid="6">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6">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2528"/>
          </a:xfrm>
        </p:spPr>
        <p:txBody>
          <a:bodyPr>
            <a:normAutofit fontScale="90000"/>
          </a:bodyPr>
          <a:lstStyle/>
          <a:p>
            <a:r>
              <a:rPr lang="en-US" dirty="0" err="1" smtClean="0"/>
              <a:t>Lanjutan</a:t>
            </a:r>
            <a:r>
              <a:rPr lang="en-US" dirty="0" smtClean="0"/>
              <a:t> …</a:t>
            </a:r>
            <a:endParaRPr lang="id-ID" dirty="0"/>
          </a:p>
        </p:txBody>
      </p:sp>
      <p:sp>
        <p:nvSpPr>
          <p:cNvPr id="3" name="Content Placeholder 2"/>
          <p:cNvSpPr>
            <a:spLocks noGrp="1"/>
          </p:cNvSpPr>
          <p:nvPr>
            <p:ph sz="quarter" idx="1"/>
          </p:nvPr>
        </p:nvSpPr>
        <p:spPr>
          <a:xfrm>
            <a:off x="457200" y="785794"/>
            <a:ext cx="7467600" cy="5688158"/>
          </a:xfrm>
        </p:spPr>
        <p:txBody>
          <a:bodyPr/>
          <a:lstStyle/>
          <a:p>
            <a:pPr>
              <a:buNone/>
            </a:pPr>
            <a:r>
              <a:rPr lang="id-ID" dirty="0" smtClean="0"/>
              <a:t>   </a:t>
            </a:r>
          </a:p>
          <a:p>
            <a:pPr>
              <a:buNone/>
            </a:pPr>
            <a:endParaRPr lang="id-ID" dirty="0" smtClean="0"/>
          </a:p>
          <a:p>
            <a:pPr>
              <a:buNone/>
            </a:pPr>
            <a:r>
              <a:rPr lang="id-ID" dirty="0" smtClean="0"/>
              <a:t>   </a:t>
            </a:r>
            <a:r>
              <a:rPr lang="id-ID" sz="2600" dirty="0" smtClean="0"/>
              <a:t>Kata syariat dalam beberapa ayat Al-Qur’an mengandung arti jalan yang lurus dan jelas menuju kebahagiaan hidup.</a:t>
            </a:r>
          </a:p>
          <a:p>
            <a:pPr>
              <a:buNone/>
            </a:pPr>
            <a:r>
              <a:rPr lang="id-ID" sz="2600" dirty="0" smtClean="0"/>
              <a:t>   </a:t>
            </a:r>
          </a:p>
          <a:p>
            <a:pPr>
              <a:buNone/>
            </a:pPr>
            <a:r>
              <a:rPr lang="id-ID" sz="2600" dirty="0" smtClean="0"/>
              <a:t>   Pengertian ini menurut para ahli, identik dengan pengertian agama (al-din/ الدّين). Karena hanya agamalah yang dapat membimbing manusia kepada kebenaran hakiki untuk memperoleh kemenangan dan kebahagiaan di dunia dan akhirat.</a:t>
            </a:r>
            <a:endParaRPr lang="id-ID" sz="2600" dirty="0"/>
          </a:p>
        </p:txBody>
      </p:sp>
    </p:spTree>
  </p:cSld>
  <p:clrMapOvr>
    <a:masterClrMapping/>
  </p:clrMapOvr>
  <p:transition spd="med">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from="(-#ppt_w/2)" to="(#ppt_x)" calcmode="lin" valueType="num">
                                      <p:cBhvr>
                                        <p:cTn id="7" dur="600" fill="hold">
                                          <p:stCondLst>
                                            <p:cond delay="0"/>
                                          </p:stCondLst>
                                        </p:cTn>
                                        <p:tgtEl>
                                          <p:spTgt spid="3">
                                            <p:txEl>
                                              <p:pRg st="2" end="2"/>
                                            </p:txEl>
                                          </p:spTgt>
                                        </p:tgtEl>
                                        <p:attrNameLst>
                                          <p:attrName>ppt_x</p:attrName>
                                        </p:attrNameLst>
                                      </p:cBhvr>
                                    </p:anim>
                                    <p:anim from="0" to="-1.0" calcmode="lin" valueType="num">
                                      <p:cBhvr>
                                        <p:cTn id="8" dur="200" decel="50000" autoRev="1" fill="hold">
                                          <p:stCondLst>
                                            <p:cond delay="600"/>
                                          </p:stCondLst>
                                        </p:cTn>
                                        <p:tgtEl>
                                          <p:spTgt spid="3">
                                            <p:txEl>
                                              <p:pRg st="2" end="2"/>
                                            </p:txEl>
                                          </p:spTgt>
                                        </p:tgtEl>
                                        <p:attrNameLst>
                                          <p:attrName>xshear</p:attrName>
                                        </p:attrNameLst>
                                      </p:cBhvr>
                                    </p:anim>
                                    <p:animScale>
                                      <p:cBhvr>
                                        <p:cTn id="9" dur="200" decel="100000" autoRev="1" fill="hold">
                                          <p:stCondLst>
                                            <p:cond delay="600"/>
                                          </p:stCondLst>
                                        </p:cTn>
                                        <p:tgtEl>
                                          <p:spTgt spid="3">
                                            <p:txEl>
                                              <p:pRg st="2" end="2"/>
                                            </p:txEl>
                                          </p:spTgt>
                                        </p:tgtEl>
                                      </p:cBhvr>
                                      <p:from x="100000" y="100000"/>
                                      <p:to x="80000" y="100000"/>
                                    </p:animScale>
                                    <p:anim by="(#ppt_h/3+#ppt_w*0.1)" calcmode="lin" valueType="num">
                                      <p:cBhvr additive="sum">
                                        <p:cTn id="10" dur="200" decel="100000" autoRev="1" fill="hold">
                                          <p:stCondLst>
                                            <p:cond delay="600"/>
                                          </p:stCondLst>
                                        </p:cTn>
                                        <p:tgtEl>
                                          <p:spTgt spid="3">
                                            <p:txEl>
                                              <p:pRg st="2" end="2"/>
                                            </p:txEl>
                                          </p:spTgt>
                                        </p:tgtEl>
                                        <p:attrNameLst>
                                          <p:attrName>ppt_x</p:attrName>
                                        </p:attrNameLst>
                                      </p:cBhvr>
                                    </p:anim>
                                  </p:childTnLst>
                                </p:cTn>
                              </p:par>
                              <p:par>
                                <p:cTn id="11" presetID="34"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from="(-#ppt_w/2)" to="(#ppt_x)" calcmode="lin" valueType="num">
                                      <p:cBhvr>
                                        <p:cTn id="13" dur="600" fill="hold">
                                          <p:stCondLst>
                                            <p:cond delay="0"/>
                                          </p:stCondLst>
                                        </p:cTn>
                                        <p:tgtEl>
                                          <p:spTgt spid="3">
                                            <p:txEl>
                                              <p:pRg st="3" end="3"/>
                                            </p:txEl>
                                          </p:spTgt>
                                        </p:tgtEl>
                                        <p:attrNameLst>
                                          <p:attrName>ppt_x</p:attrName>
                                        </p:attrNameLst>
                                      </p:cBhvr>
                                    </p:anim>
                                    <p:anim from="0" to="-1.0" calcmode="lin" valueType="num">
                                      <p:cBhvr>
                                        <p:cTn id="14" dur="200" decel="50000" autoRev="1" fill="hold">
                                          <p:stCondLst>
                                            <p:cond delay="600"/>
                                          </p:stCondLst>
                                        </p:cTn>
                                        <p:tgtEl>
                                          <p:spTgt spid="3">
                                            <p:txEl>
                                              <p:pRg st="3" end="3"/>
                                            </p:txEl>
                                          </p:spTgt>
                                        </p:tgtEl>
                                        <p:attrNameLst>
                                          <p:attrName>xshear</p:attrName>
                                        </p:attrNameLst>
                                      </p:cBhvr>
                                    </p:anim>
                                    <p:animScale>
                                      <p:cBhvr>
                                        <p:cTn id="15" dur="200" decel="100000" autoRev="1" fill="hold">
                                          <p:stCondLst>
                                            <p:cond delay="600"/>
                                          </p:stCondLst>
                                        </p:cTn>
                                        <p:tgtEl>
                                          <p:spTgt spid="3">
                                            <p:txEl>
                                              <p:pRg st="3" end="3"/>
                                            </p:txEl>
                                          </p:spTgt>
                                        </p:tgtEl>
                                      </p:cBhvr>
                                      <p:from x="100000" y="100000"/>
                                      <p:to x="80000" y="100000"/>
                                    </p:animScale>
                                    <p:anim by="(#ppt_h/3+#ppt_w*0.1)" calcmode="lin" valueType="num">
                                      <p:cBhvr additive="sum">
                                        <p:cTn id="16" dur="200" decel="100000" autoRev="1" fill="hold">
                                          <p:stCondLst>
                                            <p:cond delay="600"/>
                                          </p:stCondLst>
                                        </p:cTn>
                                        <p:tgtEl>
                                          <p:spTgt spid="3">
                                            <p:txEl>
                                              <p:pRg st="3" end="3"/>
                                            </p:txEl>
                                          </p:spTgt>
                                        </p:tgtEl>
                                        <p:attrNameLst>
                                          <p:attrName>ppt_x</p:attrName>
                                        </p:attrNameLst>
                                      </p:cBhvr>
                                    </p:anim>
                                  </p:childTnLst>
                                </p:cTn>
                              </p:par>
                              <p:par>
                                <p:cTn id="17" presetID="34"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from="(-#ppt_w/2)" to="(#ppt_x)" calcmode="lin" valueType="num">
                                      <p:cBhvr>
                                        <p:cTn id="19" dur="600" fill="hold">
                                          <p:stCondLst>
                                            <p:cond delay="0"/>
                                          </p:stCondLst>
                                        </p:cTn>
                                        <p:tgtEl>
                                          <p:spTgt spid="3">
                                            <p:txEl>
                                              <p:pRg st="4" end="4"/>
                                            </p:txEl>
                                          </p:spTgt>
                                        </p:tgtEl>
                                        <p:attrNameLst>
                                          <p:attrName>ppt_x</p:attrName>
                                        </p:attrNameLst>
                                      </p:cBhvr>
                                    </p:anim>
                                    <p:anim from="0" to="-1.0" calcmode="lin" valueType="num">
                                      <p:cBhvr>
                                        <p:cTn id="20" dur="200" decel="50000" autoRev="1" fill="hold">
                                          <p:stCondLst>
                                            <p:cond delay="600"/>
                                          </p:stCondLst>
                                        </p:cTn>
                                        <p:tgtEl>
                                          <p:spTgt spid="3">
                                            <p:txEl>
                                              <p:pRg st="4" end="4"/>
                                            </p:txEl>
                                          </p:spTgt>
                                        </p:tgtEl>
                                        <p:attrNameLst>
                                          <p:attrName>xshear</p:attrName>
                                        </p:attrNameLst>
                                      </p:cBhvr>
                                    </p:anim>
                                    <p:animScale>
                                      <p:cBhvr>
                                        <p:cTn id="21" dur="200" decel="100000" autoRev="1" fill="hold">
                                          <p:stCondLst>
                                            <p:cond delay="600"/>
                                          </p:stCondLst>
                                        </p:cTn>
                                        <p:tgtEl>
                                          <p:spTgt spid="3">
                                            <p:txEl>
                                              <p:pRg st="4" end="4"/>
                                            </p:txEl>
                                          </p:spTgt>
                                        </p:tgtEl>
                                      </p:cBhvr>
                                      <p:from x="100000" y="100000"/>
                                      <p:to x="80000" y="100000"/>
                                    </p:animScale>
                                    <p:anim by="(#ppt_h/3+#ppt_w*0.1)" calcmode="lin" valueType="num">
                                      <p:cBhvr additive="sum">
                                        <p:cTn id="22" dur="200" decel="100000" autoRev="1" fill="hold">
                                          <p:stCondLst>
                                            <p:cond delay="600"/>
                                          </p:stCondLst>
                                        </p:cTn>
                                        <p:tgtEl>
                                          <p:spTgt spid="3">
                                            <p:txEl>
                                              <p:pRg st="4" end="4"/>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214290"/>
            <a:ext cx="7286676" cy="654032"/>
          </a:xfrm>
        </p:spPr>
        <p:txBody>
          <a:bodyPr/>
          <a:lstStyle/>
          <a:p>
            <a:r>
              <a:rPr lang="id-ID" b="1" dirty="0" smtClean="0">
                <a:solidFill>
                  <a:schemeClr val="tx1"/>
                </a:solidFill>
              </a:rPr>
              <a:t>Pengertian Fikih</a:t>
            </a:r>
            <a:endParaRPr lang="id-ID" b="1" dirty="0">
              <a:solidFill>
                <a:schemeClr val="tx1"/>
              </a:solidFill>
            </a:endParaRPr>
          </a:p>
        </p:txBody>
      </p:sp>
      <p:sp>
        <p:nvSpPr>
          <p:cNvPr id="3" name="Content Placeholder 2"/>
          <p:cNvSpPr>
            <a:spLocks noGrp="1"/>
          </p:cNvSpPr>
          <p:nvPr>
            <p:ph sz="quarter" idx="1"/>
          </p:nvPr>
        </p:nvSpPr>
        <p:spPr>
          <a:xfrm>
            <a:off x="428596" y="857232"/>
            <a:ext cx="7467600" cy="5572164"/>
          </a:xfrm>
        </p:spPr>
        <p:txBody>
          <a:bodyPr>
            <a:noAutofit/>
          </a:bodyPr>
          <a:lstStyle/>
          <a:p>
            <a:pPr>
              <a:buNone/>
            </a:pPr>
            <a:r>
              <a:rPr lang="id-ID" sz="2000" dirty="0" smtClean="0"/>
              <a:t>   Secara lughawi (semantis), kata fikih berasal dari bahasa Arab, fiqh/ </a:t>
            </a:r>
            <a:r>
              <a:rPr lang="ar-SA" sz="2000" dirty="0" smtClean="0"/>
              <a:t>فقـه </a:t>
            </a:r>
            <a:r>
              <a:rPr lang="id-ID" sz="2000" dirty="0" smtClean="0"/>
              <a:t> bermakna mengetahui sesuatu dan memahaminya dengan baik. Di beberapa tempat, al-Qur`an menggunakan kata ”faqiha/ </a:t>
            </a:r>
            <a:r>
              <a:rPr lang="ar-SA" sz="2000" dirty="0" smtClean="0"/>
              <a:t>فقـه </a:t>
            </a:r>
            <a:r>
              <a:rPr lang="id-ID" sz="2000" dirty="0" smtClean="0"/>
              <a:t>” yang berarti pemahaman.</a:t>
            </a:r>
          </a:p>
          <a:p>
            <a:pPr>
              <a:buNone/>
            </a:pPr>
            <a:r>
              <a:rPr lang="id-ID" sz="2000" dirty="0" smtClean="0"/>
              <a:t>	Sedangkan menurut istilah fiqh berarti sekelompok hukum tentang amal perbuatan manusia yang diambil dari dalil-dalil yang terperinci.</a:t>
            </a:r>
          </a:p>
          <a:p>
            <a:pPr>
              <a:buNone/>
            </a:pPr>
            <a:r>
              <a:rPr lang="id-ID" sz="2000" dirty="0" smtClean="0"/>
              <a:t>Fikih secara istilah mengandung dua arti:</a:t>
            </a:r>
          </a:p>
          <a:p>
            <a:pPr lvl="0"/>
            <a:r>
              <a:rPr lang="id-ID" sz="2000" dirty="0" smtClean="0"/>
              <a:t>Pengetahuan tentang hukum-hukum syariat yang berkaitan dengan perbuatan dan perkatan mukallaf (mereka yang sudah terbebani menjalankan syariat agama), yang diambil dari dalil-dalilnya yang bersifat terperinci, berupa nash-nash Al-Qur’an dan as sunnah serta yang bercabang darinya yang berupa ijma’ dan ijtihad.</a:t>
            </a:r>
          </a:p>
          <a:p>
            <a:pPr lvl="0"/>
            <a:r>
              <a:rPr lang="id-ID" sz="2000" dirty="0" smtClean="0"/>
              <a:t>Hukum-hukum yang berasal dari interpretasi hukum syara itu sendiri.</a:t>
            </a:r>
          </a:p>
          <a:p>
            <a:pPr>
              <a:buNone/>
            </a:pPr>
            <a:endParaRPr lang="id-ID" sz="2000" dirty="0" smtClean="0"/>
          </a:p>
          <a:p>
            <a:pPr>
              <a:buNone/>
            </a:pPr>
            <a:endParaRPr lang="id-ID" sz="2000" dirty="0" smtClean="0"/>
          </a:p>
          <a:p>
            <a:pPr>
              <a:buNone/>
            </a:pPr>
            <a:r>
              <a:rPr lang="id-ID" sz="2000" dirty="0" smtClean="0"/>
              <a:t>   </a:t>
            </a:r>
            <a:endParaRPr lang="id-ID" sz="2000" dirty="0"/>
          </a:p>
          <a:p>
            <a:endParaRPr lang="id-ID" sz="2000" dirty="0"/>
          </a:p>
        </p:txBody>
      </p:sp>
    </p:spTree>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2000"/>
                                        <p:tgtEl>
                                          <p:spTgt spid="3">
                                            <p:txEl>
                                              <p:pRg st="0" end="0"/>
                                            </p:txEl>
                                          </p:spTgt>
                                        </p:tgtEl>
                                      </p:cBhvr>
                                    </p:animEffect>
                                    <p:anim calcmode="lin" valueType="num">
                                      <p:cBhvr>
                                        <p:cTn id="16" dur="2000" fill="hold"/>
                                        <p:tgtEl>
                                          <p:spTgt spid="3">
                                            <p:txEl>
                                              <p:pRg st="0" end="0"/>
                                            </p:txEl>
                                          </p:spTgt>
                                        </p:tgtEl>
                                        <p:attrNameLst>
                                          <p:attrName>style.rotation</p:attrName>
                                        </p:attrNameLst>
                                      </p:cBhvr>
                                      <p:tavLst>
                                        <p:tav tm="0">
                                          <p:val>
                                            <p:fltVal val="720"/>
                                          </p:val>
                                        </p:tav>
                                        <p:tav tm="100000">
                                          <p:val>
                                            <p:fltVal val="0"/>
                                          </p:val>
                                        </p:tav>
                                      </p:tavLst>
                                    </p:anim>
                                    <p:anim calcmode="lin" valueType="num">
                                      <p:cBhvr>
                                        <p:cTn id="17" dur="2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8" dur="2000" fill="hold"/>
                                        <p:tgtEl>
                                          <p:spTgt spid="3">
                                            <p:txEl>
                                              <p:pRg st="0" end="0"/>
                                            </p:txEl>
                                          </p:spTgt>
                                        </p:tgtEl>
                                        <p:attrNameLst>
                                          <p:attrName>ppt_w</p:attrName>
                                        </p:attrNameLst>
                                      </p:cBhvr>
                                      <p:tavLst>
                                        <p:tav tm="0">
                                          <p:val>
                                            <p:fltVal val="0"/>
                                          </p:val>
                                        </p:tav>
                                        <p:tav tm="100000">
                                          <p:val>
                                            <p:strVal val="#ppt_w"/>
                                          </p:val>
                                        </p:tav>
                                      </p:tavLst>
                                    </p:anim>
                                  </p:childTnLst>
                                </p:cTn>
                              </p:par>
                              <p:par>
                                <p:cTn id="19" presetID="35" presetClass="entr" presetSubtype="0" fill="hold"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2000"/>
                                        <p:tgtEl>
                                          <p:spTgt spid="3">
                                            <p:txEl>
                                              <p:pRg st="1" end="1"/>
                                            </p:txEl>
                                          </p:spTgt>
                                        </p:tgtEl>
                                      </p:cBhvr>
                                    </p:animEffect>
                                    <p:anim calcmode="lin" valueType="num">
                                      <p:cBhvr>
                                        <p:cTn id="22" dur="2000" fill="hold"/>
                                        <p:tgtEl>
                                          <p:spTgt spid="3">
                                            <p:txEl>
                                              <p:pRg st="1" end="1"/>
                                            </p:txEl>
                                          </p:spTgt>
                                        </p:tgtEl>
                                        <p:attrNameLst>
                                          <p:attrName>style.rotation</p:attrName>
                                        </p:attrNameLst>
                                      </p:cBhvr>
                                      <p:tavLst>
                                        <p:tav tm="0">
                                          <p:val>
                                            <p:fltVal val="720"/>
                                          </p:val>
                                        </p:tav>
                                        <p:tav tm="100000">
                                          <p:val>
                                            <p:fltVal val="0"/>
                                          </p:val>
                                        </p:tav>
                                      </p:tavLst>
                                    </p:anim>
                                    <p:anim calcmode="lin" valueType="num">
                                      <p:cBhvr>
                                        <p:cTn id="23" dur="2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4" dur="2000" fill="hold"/>
                                        <p:tgtEl>
                                          <p:spTgt spid="3">
                                            <p:txEl>
                                              <p:pRg st="1" end="1"/>
                                            </p:txEl>
                                          </p:spTgt>
                                        </p:tgtEl>
                                        <p:attrNameLst>
                                          <p:attrName>ppt_w</p:attrName>
                                        </p:attrNameLst>
                                      </p:cBhvr>
                                      <p:tavLst>
                                        <p:tav tm="0">
                                          <p:val>
                                            <p:fltVal val="0"/>
                                          </p:val>
                                        </p:tav>
                                        <p:tav tm="100000">
                                          <p:val>
                                            <p:strVal val="#ppt_w"/>
                                          </p:val>
                                        </p:tav>
                                      </p:tavLst>
                                    </p:anim>
                                  </p:childTnLst>
                                </p:cTn>
                              </p:par>
                              <p:par>
                                <p:cTn id="25" presetID="35" presetClass="entr" presetSubtype="0" fill="hold"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2000"/>
                                        <p:tgtEl>
                                          <p:spTgt spid="3">
                                            <p:txEl>
                                              <p:pRg st="2" end="2"/>
                                            </p:txEl>
                                          </p:spTgt>
                                        </p:tgtEl>
                                      </p:cBhvr>
                                    </p:animEffect>
                                    <p:anim calcmode="lin" valueType="num">
                                      <p:cBhvr>
                                        <p:cTn id="28" dur="2000" fill="hold"/>
                                        <p:tgtEl>
                                          <p:spTgt spid="3">
                                            <p:txEl>
                                              <p:pRg st="2" end="2"/>
                                            </p:txEl>
                                          </p:spTgt>
                                        </p:tgtEl>
                                        <p:attrNameLst>
                                          <p:attrName>style.rotation</p:attrName>
                                        </p:attrNameLst>
                                      </p:cBhvr>
                                      <p:tavLst>
                                        <p:tav tm="0">
                                          <p:val>
                                            <p:fltVal val="720"/>
                                          </p:val>
                                        </p:tav>
                                        <p:tav tm="100000">
                                          <p:val>
                                            <p:fltVal val="0"/>
                                          </p:val>
                                        </p:tav>
                                      </p:tavLst>
                                    </p:anim>
                                    <p:anim calcmode="lin" valueType="num">
                                      <p:cBhvr>
                                        <p:cTn id="29" dur="2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0" dur="2000" fill="hold"/>
                                        <p:tgtEl>
                                          <p:spTgt spid="3">
                                            <p:txEl>
                                              <p:pRg st="2" end="2"/>
                                            </p:txEl>
                                          </p:spTgt>
                                        </p:tgtEl>
                                        <p:attrNameLst>
                                          <p:attrName>ppt_w</p:attrName>
                                        </p:attrNameLst>
                                      </p:cBhvr>
                                      <p:tavLst>
                                        <p:tav tm="0">
                                          <p:val>
                                            <p:fltVal val="0"/>
                                          </p:val>
                                        </p:tav>
                                        <p:tav tm="100000">
                                          <p:val>
                                            <p:strVal val="#ppt_w"/>
                                          </p:val>
                                        </p:tav>
                                      </p:tavLst>
                                    </p:anim>
                                  </p:childTnLst>
                                </p:cTn>
                              </p:par>
                              <p:par>
                                <p:cTn id="31" presetID="35" presetClass="entr" presetSubtype="0" fill="hold"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2000"/>
                                        <p:tgtEl>
                                          <p:spTgt spid="3">
                                            <p:txEl>
                                              <p:pRg st="3" end="3"/>
                                            </p:txEl>
                                          </p:spTgt>
                                        </p:tgtEl>
                                      </p:cBhvr>
                                    </p:animEffect>
                                    <p:anim calcmode="lin" valueType="num">
                                      <p:cBhvr>
                                        <p:cTn id="34" dur="2000" fill="hold"/>
                                        <p:tgtEl>
                                          <p:spTgt spid="3">
                                            <p:txEl>
                                              <p:pRg st="3" end="3"/>
                                            </p:txEl>
                                          </p:spTgt>
                                        </p:tgtEl>
                                        <p:attrNameLst>
                                          <p:attrName>style.rotation</p:attrName>
                                        </p:attrNameLst>
                                      </p:cBhvr>
                                      <p:tavLst>
                                        <p:tav tm="0">
                                          <p:val>
                                            <p:fltVal val="720"/>
                                          </p:val>
                                        </p:tav>
                                        <p:tav tm="100000">
                                          <p:val>
                                            <p:fltVal val="0"/>
                                          </p:val>
                                        </p:tav>
                                      </p:tavLst>
                                    </p:anim>
                                    <p:anim calcmode="lin" valueType="num">
                                      <p:cBhvr>
                                        <p:cTn id="35" dur="2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6" dur="2000" fill="hold"/>
                                        <p:tgtEl>
                                          <p:spTgt spid="3">
                                            <p:txEl>
                                              <p:pRg st="3" end="3"/>
                                            </p:txEl>
                                          </p:spTgt>
                                        </p:tgtEl>
                                        <p:attrNameLst>
                                          <p:attrName>ppt_w</p:attrName>
                                        </p:attrNameLst>
                                      </p:cBhvr>
                                      <p:tavLst>
                                        <p:tav tm="0">
                                          <p:val>
                                            <p:fltVal val="0"/>
                                          </p:val>
                                        </p:tav>
                                        <p:tav tm="100000">
                                          <p:val>
                                            <p:strVal val="#ppt_w"/>
                                          </p:val>
                                        </p:tav>
                                      </p:tavLst>
                                    </p:anim>
                                  </p:childTnLst>
                                </p:cTn>
                              </p:par>
                              <p:par>
                                <p:cTn id="37" presetID="35" presetClass="entr" presetSubtype="0" fill="hold" nodeType="with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2000"/>
                                        <p:tgtEl>
                                          <p:spTgt spid="3">
                                            <p:txEl>
                                              <p:pRg st="4" end="4"/>
                                            </p:txEl>
                                          </p:spTgt>
                                        </p:tgtEl>
                                      </p:cBhvr>
                                    </p:animEffect>
                                    <p:anim calcmode="lin" valueType="num">
                                      <p:cBhvr>
                                        <p:cTn id="40" dur="2000" fill="hold"/>
                                        <p:tgtEl>
                                          <p:spTgt spid="3">
                                            <p:txEl>
                                              <p:pRg st="4" end="4"/>
                                            </p:txEl>
                                          </p:spTgt>
                                        </p:tgtEl>
                                        <p:attrNameLst>
                                          <p:attrName>style.rotation</p:attrName>
                                        </p:attrNameLst>
                                      </p:cBhvr>
                                      <p:tavLst>
                                        <p:tav tm="0">
                                          <p:val>
                                            <p:fltVal val="720"/>
                                          </p:val>
                                        </p:tav>
                                        <p:tav tm="100000">
                                          <p:val>
                                            <p:fltVal val="0"/>
                                          </p:val>
                                        </p:tav>
                                      </p:tavLst>
                                    </p:anim>
                                    <p:anim calcmode="lin" valueType="num">
                                      <p:cBhvr>
                                        <p:cTn id="41" dur="2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2" dur="2000" fill="hold"/>
                                        <p:tgtEl>
                                          <p:spTgt spid="3">
                                            <p:txEl>
                                              <p:pRg st="4" end="4"/>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00232" y="142852"/>
            <a:ext cx="5357834" cy="71438"/>
          </a:xfrm>
        </p:spPr>
        <p:txBody>
          <a:bodyPr>
            <a:noAutofit/>
          </a:bodyPr>
          <a:lstStyle/>
          <a:p>
            <a:pPr algn="l"/>
            <a:endParaRPr lang="id-ID" sz="2400" dirty="0"/>
          </a:p>
        </p:txBody>
      </p:sp>
      <p:sp>
        <p:nvSpPr>
          <p:cNvPr id="3" name="Subtitle 2"/>
          <p:cNvSpPr>
            <a:spLocks noGrp="1"/>
          </p:cNvSpPr>
          <p:nvPr>
            <p:ph type="subTitle" idx="1"/>
          </p:nvPr>
        </p:nvSpPr>
        <p:spPr>
          <a:xfrm>
            <a:off x="571472" y="357166"/>
            <a:ext cx="8072494" cy="6017756"/>
          </a:xfrm>
        </p:spPr>
        <p:txBody>
          <a:bodyPr>
            <a:normAutofit/>
          </a:bodyPr>
          <a:lstStyle/>
          <a:p>
            <a:r>
              <a:rPr lang="id-ID" sz="2400" b="0" dirty="0" smtClean="0">
                <a:solidFill>
                  <a:schemeClr val="tx1"/>
                </a:solidFill>
              </a:rPr>
              <a:t>Ada beberapa pengertian yang dikemukakan oleh para ulama fikih sesuai dengan masanya (sesuai dengan perkembangan arti fikih tersebut), yaitu:</a:t>
            </a:r>
          </a:p>
          <a:p>
            <a:endParaRPr lang="id-ID" sz="2400" b="0" dirty="0" smtClean="0">
              <a:solidFill>
                <a:schemeClr val="tx1"/>
              </a:solidFill>
            </a:endParaRPr>
          </a:p>
          <a:p>
            <a:pPr marL="457200" lvl="0" indent="-457200">
              <a:buClrTx/>
              <a:buSzPct val="100000"/>
              <a:buFont typeface="+mj-lt"/>
              <a:buAutoNum type="alphaLcPeriod"/>
            </a:pPr>
            <a:r>
              <a:rPr lang="id-ID" sz="2400" b="0" dirty="0" smtClean="0">
                <a:solidFill>
                  <a:schemeClr val="tx1"/>
                </a:solidFill>
              </a:rPr>
              <a:t>Menurut Imam Abu Hanifah, fikih adalah ma'rifat an-nafs ma laha wa ma 'alaiha (pengetahuan tentang diri terhadap segala yang berkaitan dengan akidah maupun amaliyah). Definisi meliputi aqidah, akhlak, ibadah dan mu'amalah.</a:t>
            </a:r>
          </a:p>
          <a:p>
            <a:pPr marL="457200" lvl="0" indent="-457200">
              <a:buClrTx/>
              <a:buSzPct val="100000"/>
              <a:buFont typeface="+mj-lt"/>
              <a:buAutoNum type="alphaLcPeriod"/>
            </a:pPr>
            <a:r>
              <a:rPr lang="id-ID" sz="2400" b="0" dirty="0" smtClean="0">
                <a:solidFill>
                  <a:schemeClr val="tx1"/>
                </a:solidFill>
              </a:rPr>
              <a:t>Menurut Imam Syafi'i, fikih adalah ilmu/pengetahuan tentang hukum-hukum syara’ yang 'amaliyah yang diperoleh dari dalil-dalil yang terperinci.</a:t>
            </a:r>
          </a:p>
          <a:p>
            <a:pPr marL="457200" lvl="0" indent="-457200">
              <a:buClrTx/>
              <a:buSzPct val="100000"/>
              <a:buFont typeface="+mj-lt"/>
              <a:buAutoNum type="alphaLcPeriod"/>
            </a:pPr>
            <a:r>
              <a:rPr lang="id-ID" sz="2400" b="0" dirty="0" smtClean="0">
                <a:solidFill>
                  <a:schemeClr val="tx1"/>
                </a:solidFill>
              </a:rPr>
              <a:t>Menurut al-Baji, fikih itu adalah ilmu/pengetahuan tentang hukum-hukum syara'.</a:t>
            </a:r>
          </a:p>
          <a:p>
            <a:pPr lvl="0"/>
            <a:endParaRPr lang="id-ID" sz="2400" b="0" dirty="0">
              <a:solidFill>
                <a:schemeClr val="tx1"/>
              </a:solidFill>
            </a:endParaRPr>
          </a:p>
        </p:txBody>
      </p:sp>
    </p:spTree>
  </p:cSld>
  <p:clrMapOvr>
    <a:masterClrMapping/>
  </p:clrMapOvr>
  <p:transition spd="med">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anim calcmode="lin" valueType="num">
                                      <p:cBhvr>
                                        <p:cTn id="1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1000"/>
                                        <p:tgtEl>
                                          <p:spTgt spid="3">
                                            <p:txEl>
                                              <p:pRg st="3" end="3"/>
                                            </p:txEl>
                                          </p:spTgt>
                                        </p:tgtEl>
                                      </p:cBhvr>
                                    </p:animEffect>
                                    <p:anim calcmode="lin" valueType="num">
                                      <p:cBhvr>
                                        <p:cTn id="2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86766" cy="45719"/>
          </a:xfrm>
        </p:spPr>
        <p:txBody>
          <a:bodyPr>
            <a:noAutofit/>
          </a:bodyPr>
          <a:lstStyle/>
          <a:p>
            <a:pPr algn="l"/>
            <a:endParaRPr lang="id-ID" sz="2800" dirty="0"/>
          </a:p>
        </p:txBody>
      </p:sp>
      <p:sp>
        <p:nvSpPr>
          <p:cNvPr id="3" name="Content Placeholder 2"/>
          <p:cNvSpPr>
            <a:spLocks noGrp="1"/>
          </p:cNvSpPr>
          <p:nvPr>
            <p:ph sz="quarter" idx="1"/>
          </p:nvPr>
        </p:nvSpPr>
        <p:spPr>
          <a:xfrm>
            <a:off x="457200" y="571480"/>
            <a:ext cx="8186766" cy="5902472"/>
          </a:xfrm>
        </p:spPr>
        <p:txBody>
          <a:bodyPr>
            <a:normAutofit/>
          </a:bodyPr>
          <a:lstStyle/>
          <a:p>
            <a:pPr lvl="0">
              <a:buNone/>
            </a:pPr>
            <a:endParaRPr lang="id-ID" dirty="0" smtClean="0"/>
          </a:p>
          <a:p>
            <a:pPr lvl="0">
              <a:buNone/>
            </a:pPr>
            <a:endParaRPr lang="id-ID" dirty="0" smtClean="0"/>
          </a:p>
          <a:p>
            <a:pPr lvl="0">
              <a:buNone/>
            </a:pPr>
            <a:r>
              <a:rPr lang="id-ID" dirty="0" smtClean="0"/>
              <a:t>d. Imam Haramain mendefinisikan fikih sebagai ilmu/pengetahuan tentang hukum-hukum taklif.</a:t>
            </a:r>
          </a:p>
          <a:p>
            <a:pPr lvl="0">
              <a:buNone/>
            </a:pPr>
            <a:r>
              <a:rPr lang="id-ID" dirty="0" smtClean="0"/>
              <a:t>e. Imam Al-Amidi menjelaskan bahwa fikih merupakan pengetahuan (ilmu) tentang hukum syara' yang dihasilkan dengan nazar dan istidla.</a:t>
            </a:r>
          </a:p>
          <a:p>
            <a:pPr>
              <a:buNone/>
            </a:pPr>
            <a:r>
              <a:rPr lang="id-ID" dirty="0" smtClean="0"/>
              <a:t>f. </a:t>
            </a:r>
            <a:r>
              <a:rPr lang="en-US" dirty="0" err="1" smtClean="0"/>
              <a:t>Fathi</a:t>
            </a:r>
            <a:r>
              <a:rPr lang="en-US" dirty="0" smtClean="0"/>
              <a:t> ad-</a:t>
            </a:r>
            <a:r>
              <a:rPr lang="en-US" dirty="0" err="1" smtClean="0"/>
              <a:t>Duraini</a:t>
            </a:r>
            <a:r>
              <a:rPr lang="en-US" dirty="0" smtClean="0"/>
              <a:t> </a:t>
            </a:r>
            <a:r>
              <a:rPr lang="en-US" dirty="0" err="1" smtClean="0"/>
              <a:t>menyatakan</a:t>
            </a:r>
            <a:r>
              <a:rPr lang="en-US" dirty="0" smtClean="0"/>
              <a:t> </a:t>
            </a:r>
            <a:r>
              <a:rPr lang="en-US" dirty="0" err="1" smtClean="0"/>
              <a:t>bahwa</a:t>
            </a:r>
            <a:r>
              <a:rPr lang="en-US" dirty="0" smtClean="0"/>
              <a:t> </a:t>
            </a:r>
            <a:r>
              <a:rPr lang="en-US" dirty="0" err="1" smtClean="0"/>
              <a:t>fi</a:t>
            </a:r>
            <a:r>
              <a:rPr lang="id-ID" dirty="0" smtClean="0"/>
              <a:t>k</a:t>
            </a:r>
            <a:r>
              <a:rPr lang="en-US" dirty="0" err="1" smtClean="0"/>
              <a:t>ih</a:t>
            </a:r>
            <a:r>
              <a:rPr lang="en-US" dirty="0" smtClean="0"/>
              <a:t> </a:t>
            </a:r>
            <a:r>
              <a:rPr lang="en-US" dirty="0" err="1" smtClean="0"/>
              <a:t>merupakan</a:t>
            </a:r>
            <a:r>
              <a:rPr lang="en-US" dirty="0" smtClean="0"/>
              <a:t> </a:t>
            </a:r>
            <a:r>
              <a:rPr lang="en-US" dirty="0" err="1" smtClean="0"/>
              <a:t>suatu</a:t>
            </a:r>
            <a:r>
              <a:rPr lang="en-US" dirty="0" smtClean="0"/>
              <a:t> </a:t>
            </a:r>
            <a:r>
              <a:rPr lang="en-US" dirty="0" err="1" smtClean="0"/>
              <a:t>upaya</a:t>
            </a:r>
            <a:r>
              <a:rPr lang="en-US" dirty="0" smtClean="0"/>
              <a:t> </a:t>
            </a:r>
            <a:r>
              <a:rPr lang="en-US" dirty="0" err="1" smtClean="0"/>
              <a:t>memperoleh</a:t>
            </a:r>
            <a:r>
              <a:rPr lang="en-US" dirty="0" smtClean="0"/>
              <a:t> </a:t>
            </a:r>
            <a:r>
              <a:rPr lang="en-US" dirty="0" err="1" smtClean="0"/>
              <a:t>hukum</a:t>
            </a:r>
            <a:r>
              <a:rPr lang="en-US" dirty="0" smtClean="0"/>
              <a:t> </a:t>
            </a:r>
            <a:r>
              <a:rPr lang="id-ID" dirty="0" smtClean="0"/>
              <a:t>syara’ melalui kaidah dan metode ushul fikih.</a:t>
            </a:r>
            <a:endParaRPr lang="id-ID" dirty="0"/>
          </a:p>
        </p:txBody>
      </p:sp>
    </p:spTree>
  </p:cSld>
  <p:clrMapOvr>
    <a:masterClrMapping/>
  </p:clrMapOvr>
  <p:transition spd="med">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3">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10" dur="1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8" presetClass="entr" presetSubtype="0" accel="5000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1000" fill="hold"/>
                                        <p:tgtEl>
                                          <p:spTgt spid="3">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6" dur="1000" fill="hold"/>
                                        <p:tgtEl>
                                          <p:spTgt spid="3">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17" dur="10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18" dur="10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8" presetClass="entr" presetSubtype="0" accel="5000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000" fill="hold"/>
                                        <p:tgtEl>
                                          <p:spTgt spid="3">
                                            <p:txEl>
                                              <p:pRg st="4" end="4"/>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4" dur="1000" fill="hold"/>
                                        <p:tgtEl>
                                          <p:spTgt spid="3">
                                            <p:txEl>
                                              <p:pRg st="4" end="4"/>
                                            </p:txEl>
                                          </p:spTgt>
                                        </p:tgtEl>
                                        <p:attrNameLst>
                                          <p:attrName>ppt_x</p:attrName>
                                        </p:attrNameLst>
                                      </p:cBhvr>
                                      <p:tavLst>
                                        <p:tav tm="0">
                                          <p:val>
                                            <p:fltVal val="-1"/>
                                          </p:val>
                                        </p:tav>
                                        <p:tav tm="50000">
                                          <p:val>
                                            <p:fltVal val="0.95"/>
                                          </p:val>
                                        </p:tav>
                                        <p:tav tm="100000">
                                          <p:val>
                                            <p:strVal val="#ppt_x"/>
                                          </p:val>
                                        </p:tav>
                                      </p:tavLst>
                                    </p:anim>
                                    <p:anim calcmode="lin" valueType="num">
                                      <p:cBhvr>
                                        <p:cTn id="25" dur="10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26"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285728"/>
            <a:ext cx="7186634" cy="582594"/>
          </a:xfrm>
        </p:spPr>
        <p:txBody>
          <a:bodyPr>
            <a:normAutofit fontScale="90000"/>
          </a:bodyPr>
          <a:lstStyle/>
          <a:p>
            <a:r>
              <a:rPr lang="id-ID" b="1" dirty="0" smtClean="0">
                <a:solidFill>
                  <a:schemeClr val="tx1"/>
                </a:solidFill>
              </a:rPr>
              <a:t>Hubungan antara Syari’ah dan Fikih</a:t>
            </a:r>
            <a:endParaRPr lang="id-ID" b="1" dirty="0"/>
          </a:p>
        </p:txBody>
      </p:sp>
      <p:sp>
        <p:nvSpPr>
          <p:cNvPr id="3" name="Content Placeholder 2"/>
          <p:cNvSpPr>
            <a:spLocks noGrp="1"/>
          </p:cNvSpPr>
          <p:nvPr>
            <p:ph sz="quarter" idx="1"/>
          </p:nvPr>
        </p:nvSpPr>
        <p:spPr>
          <a:xfrm>
            <a:off x="785786" y="857232"/>
            <a:ext cx="7643866" cy="5616720"/>
          </a:xfrm>
        </p:spPr>
        <p:txBody>
          <a:bodyPr/>
          <a:lstStyle/>
          <a:p>
            <a:pPr>
              <a:buNone/>
            </a:pPr>
            <a:r>
              <a:rPr lang="id-ID" dirty="0" smtClean="0"/>
              <a:t>   </a:t>
            </a:r>
          </a:p>
          <a:p>
            <a:pPr>
              <a:buNone/>
            </a:pPr>
            <a:r>
              <a:rPr lang="id-ID" dirty="0" smtClean="0"/>
              <a:t>   Syari’ah berarti sumber fikih dan fikih adalah proses memahami syari’ah sekaligus hasil atau produk fuqaha (ahli fikih) dalam menentukan hukum yang mempunyai sumber suci berupa syari’ah atau wahyu itu. Jadi dapat disimpulkan bahwa fikih lebih khusus daripada syari'ah. Syari'ah merupakan sumber dari fikih. Alasannya, fikih merupakan pemahaman yang mendalam. </a:t>
            </a:r>
            <a:r>
              <a:rPr lang="en-US" dirty="0" err="1" smtClean="0"/>
              <a:t>Dengan</a:t>
            </a:r>
            <a:r>
              <a:rPr lang="en-US" dirty="0" smtClean="0"/>
              <a:t> </a:t>
            </a:r>
            <a:r>
              <a:rPr lang="en-US" dirty="0" err="1" smtClean="0"/>
              <a:t>demikian</a:t>
            </a:r>
            <a:r>
              <a:rPr lang="en-US" dirty="0" smtClean="0"/>
              <a:t>, </a:t>
            </a:r>
            <a:r>
              <a:rPr lang="en-US" dirty="0" err="1" smtClean="0"/>
              <a:t>fi</a:t>
            </a:r>
            <a:r>
              <a:rPr lang="id-ID" dirty="0" smtClean="0"/>
              <a:t>ki</a:t>
            </a:r>
            <a:r>
              <a:rPr lang="en-US" dirty="0" smtClean="0"/>
              <a:t>h </a:t>
            </a:r>
            <a:r>
              <a:rPr lang="en-US" dirty="0" err="1" smtClean="0"/>
              <a:t>merupakan</a:t>
            </a:r>
            <a:r>
              <a:rPr lang="en-US" dirty="0" smtClean="0"/>
              <a:t> </a:t>
            </a:r>
            <a:r>
              <a:rPr lang="en-US" dirty="0" err="1" smtClean="0"/>
              <a:t>hasil</a:t>
            </a:r>
            <a:r>
              <a:rPr lang="en-US" dirty="0" smtClean="0"/>
              <a:t> </a:t>
            </a:r>
            <a:r>
              <a:rPr lang="en-US" dirty="0" err="1" smtClean="0"/>
              <a:t>ijtihad</a:t>
            </a:r>
            <a:r>
              <a:rPr lang="en-US" dirty="0" smtClean="0"/>
              <a:t> </a:t>
            </a:r>
            <a:r>
              <a:rPr lang="en-US" dirty="0" err="1" smtClean="0"/>
              <a:t>ulama</a:t>
            </a:r>
            <a:r>
              <a:rPr lang="en-US" dirty="0" smtClean="0"/>
              <a:t> </a:t>
            </a:r>
            <a:r>
              <a:rPr lang="en-US" dirty="0" err="1" smtClean="0"/>
              <a:t>terhadap</a:t>
            </a:r>
            <a:r>
              <a:rPr lang="en-US" dirty="0" smtClean="0"/>
              <a:t> </a:t>
            </a:r>
            <a:r>
              <a:rPr lang="en-US" dirty="0" err="1" smtClean="0"/>
              <a:t>ayat</a:t>
            </a:r>
            <a:r>
              <a:rPr lang="en-US" dirty="0" smtClean="0"/>
              <a:t> Al-Qur'an </a:t>
            </a:r>
            <a:r>
              <a:rPr lang="en-US" dirty="0" err="1" smtClean="0"/>
              <a:t>atau</a:t>
            </a:r>
            <a:r>
              <a:rPr lang="en-US" dirty="0" smtClean="0"/>
              <a:t> </a:t>
            </a:r>
            <a:r>
              <a:rPr lang="en-US" dirty="0" err="1" smtClean="0"/>
              <a:t>sunnah</a:t>
            </a:r>
            <a:r>
              <a:rPr lang="en-US" dirty="0" smtClean="0"/>
              <a:t> </a:t>
            </a:r>
            <a:r>
              <a:rPr lang="en-US" dirty="0" err="1" smtClean="0"/>
              <a:t>Nabi</a:t>
            </a:r>
            <a:r>
              <a:rPr lang="en-US" dirty="0" smtClean="0"/>
              <a:t> SAW.</a:t>
            </a:r>
            <a:endParaRPr lang="id-ID" dirty="0"/>
          </a:p>
        </p:txBody>
      </p:sp>
    </p:spTree>
  </p:cSld>
  <p:clrMapOvr>
    <a:masterClrMapping/>
  </p:clrMapOvr>
  <p:transition spd="med">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7158" y="214290"/>
            <a:ext cx="8286808" cy="571504"/>
          </a:xfrm>
        </p:spPr>
        <p:txBody>
          <a:bodyPr>
            <a:normAutofit/>
          </a:bodyPr>
          <a:lstStyle/>
          <a:p>
            <a:r>
              <a:rPr lang="id-ID" dirty="0" smtClean="0">
                <a:solidFill>
                  <a:schemeClr val="tx1"/>
                </a:solidFill>
              </a:rPr>
              <a:t>Perbedaan syari’ah dan fikih</a:t>
            </a:r>
            <a:endParaRPr lang="id-ID" dirty="0">
              <a:solidFill>
                <a:schemeClr val="tx1"/>
              </a:solidFill>
            </a:endParaRPr>
          </a:p>
        </p:txBody>
      </p:sp>
      <p:sp>
        <p:nvSpPr>
          <p:cNvPr id="3" name="Subtitle 2"/>
          <p:cNvSpPr>
            <a:spLocks noGrp="1"/>
          </p:cNvSpPr>
          <p:nvPr>
            <p:ph type="subTitle" idx="1"/>
          </p:nvPr>
        </p:nvSpPr>
        <p:spPr>
          <a:xfrm>
            <a:off x="642910" y="857232"/>
            <a:ext cx="7858180" cy="5786478"/>
          </a:xfrm>
          <a:ln>
            <a:noFill/>
          </a:ln>
        </p:spPr>
        <p:txBody>
          <a:bodyPr>
            <a:noAutofit/>
          </a:bodyPr>
          <a:lstStyle/>
          <a:p>
            <a:pPr marL="457200" indent="-457200">
              <a:buClrTx/>
              <a:buSzPct val="100000"/>
              <a:buFont typeface="+mj-lt"/>
              <a:buAutoNum type="arabicPeriod"/>
            </a:pPr>
            <a:r>
              <a:rPr lang="id-ID" sz="2400" b="0" dirty="0" smtClean="0">
                <a:solidFill>
                  <a:schemeClr val="tx1"/>
                </a:solidFill>
              </a:rPr>
              <a:t>Syari’ah identik dengan wahyu Allah, sedangkan fikih adalah produk fuqaha atau mujtahid</a:t>
            </a:r>
          </a:p>
          <a:p>
            <a:pPr marL="457200" indent="-457200">
              <a:buClrTx/>
              <a:buSzPct val="100000"/>
              <a:buFont typeface="+mj-lt"/>
              <a:buAutoNum type="arabicPeriod"/>
            </a:pPr>
            <a:r>
              <a:rPr lang="id-ID" sz="2400" b="0" dirty="0" smtClean="0">
                <a:solidFill>
                  <a:schemeClr val="tx1"/>
                </a:solidFill>
              </a:rPr>
              <a:t>Syari’ah memiliki nilai kebenaran mutlak, sedangkan fikih sebagai produk memiliki kebenaran relatif dan zanni (bersifat perkiraan)</a:t>
            </a:r>
          </a:p>
          <a:p>
            <a:pPr marL="457200" indent="-457200">
              <a:buClrTx/>
              <a:buSzPct val="100000"/>
              <a:buFont typeface="+mj-lt"/>
              <a:buAutoNum type="arabicPeriod"/>
            </a:pPr>
            <a:r>
              <a:rPr lang="id-ID" sz="2400" b="0" dirty="0" smtClean="0">
                <a:solidFill>
                  <a:schemeClr val="tx1"/>
                </a:solidFill>
              </a:rPr>
              <a:t>Syari’ah adalah sasaran untuk dipahami dalam rangka untuk dipraktekan, sedangkan fikih sebagai proses adalah upaya memahami syari’ah untuk dipraktekan</a:t>
            </a:r>
          </a:p>
          <a:p>
            <a:pPr marL="457200" indent="-457200">
              <a:buClrTx/>
              <a:buSzPct val="100000"/>
              <a:buFont typeface="+mj-lt"/>
              <a:buAutoNum type="arabicPeriod"/>
            </a:pPr>
            <a:r>
              <a:rPr lang="id-ID" sz="2400" b="0" dirty="0" smtClean="0">
                <a:solidFill>
                  <a:schemeClr val="tx1"/>
                </a:solidFill>
              </a:rPr>
              <a:t>Syari’ah tidak akan berubah, sedangkan fikih bisa berubah sesuai kebutuhan ummat dalam konteks perkembangan waktu dan tempat</a:t>
            </a:r>
          </a:p>
          <a:p>
            <a:pPr marL="457200" indent="-457200">
              <a:buClrTx/>
              <a:buSzPct val="100000"/>
              <a:buFont typeface="+mj-lt"/>
              <a:buAutoNum type="arabicPeriod"/>
            </a:pPr>
            <a:r>
              <a:rPr lang="id-ID" sz="2400" b="0" dirty="0" smtClean="0">
                <a:solidFill>
                  <a:schemeClr val="tx1"/>
                </a:solidFill>
              </a:rPr>
              <a:t>Pembuat syari’ah adalah Allah disebut syari’ sedangkan pembuat fikih adalah fuqaha yang merupakan manusia</a:t>
            </a:r>
          </a:p>
          <a:p>
            <a:pPr marL="457200" indent="-457200"/>
            <a:endParaRPr lang="id-ID" sz="2400" b="0" dirty="0">
              <a:solidFill>
                <a:schemeClr val="tx1"/>
              </a:solidFill>
            </a:endParaRPr>
          </a:p>
        </p:txBody>
      </p:sp>
    </p:spTree>
  </p:cSld>
  <p:clrMapOvr>
    <a:masterClrMapping/>
  </p:clrMapOvr>
  <p:transition spd="med">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9" presetClass="entr" presetSubtype="0" accel="10000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p:cTn id="17" dur="500" fill="hold"/>
                                        <p:tgtEl>
                                          <p:spTgt spid="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9" dur="500" fill="hold"/>
                                        <p:tgtEl>
                                          <p:spTgt spid="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20" dur="500" fill="hold"/>
                                        <p:tgtEl>
                                          <p:spTgt spid="3">
                                            <p:txEl>
                                              <p:pRg st="0" end="0"/>
                                            </p:txEl>
                                          </p:spTgt>
                                        </p:tgtEl>
                                        <p:attrNameLst>
                                          <p:attrName>ppt_y</p:attrName>
                                        </p:attrNameLst>
                                      </p:cBhvr>
                                      <p:tavLst>
                                        <p:tav tm="0">
                                          <p:val>
                                            <p:strVal val="#ppt_y"/>
                                          </p:val>
                                        </p:tav>
                                        <p:tav tm="100000">
                                          <p:val>
                                            <p:strVal val="#ppt_y"/>
                                          </p:val>
                                        </p:tav>
                                      </p:tavLst>
                                    </p:anim>
                                  </p:childTnLst>
                                </p:cTn>
                              </p:par>
                              <p:par>
                                <p:cTn id="21" presetID="39" presetClass="entr" presetSubtype="0" accel="10000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3">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3">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3">
                                            <p:txEl>
                                              <p:pRg st="1" end="1"/>
                                            </p:txEl>
                                          </p:spTgt>
                                        </p:tgtEl>
                                        <p:attrNameLst>
                                          <p:attrName>ppt_y</p:attrName>
                                        </p:attrNameLst>
                                      </p:cBhvr>
                                      <p:tavLst>
                                        <p:tav tm="0">
                                          <p:val>
                                            <p:strVal val="#ppt_y"/>
                                          </p:val>
                                        </p:tav>
                                        <p:tav tm="100000">
                                          <p:val>
                                            <p:strVal val="#ppt_y"/>
                                          </p:val>
                                        </p:tav>
                                      </p:tavLst>
                                    </p:anim>
                                  </p:childTnLst>
                                </p:cTn>
                              </p:par>
                              <p:par>
                                <p:cTn id="27" presetID="39" presetClass="entr" presetSubtype="0" accel="100000" fill="hold" nodeType="with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500" fill="hold"/>
                                        <p:tgtEl>
                                          <p:spTgt spid="3">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0" dur="500" fill="hold"/>
                                        <p:tgtEl>
                                          <p:spTgt spid="3">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1" dur="500" fill="hold"/>
                                        <p:tgtEl>
                                          <p:spTgt spid="3">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32" dur="500" fill="hold"/>
                                        <p:tgtEl>
                                          <p:spTgt spid="3">
                                            <p:txEl>
                                              <p:pRg st="2" end="2"/>
                                            </p:txEl>
                                          </p:spTgt>
                                        </p:tgtEl>
                                        <p:attrNameLst>
                                          <p:attrName>ppt_y</p:attrName>
                                        </p:attrNameLst>
                                      </p:cBhvr>
                                      <p:tavLst>
                                        <p:tav tm="0">
                                          <p:val>
                                            <p:strVal val="#ppt_y"/>
                                          </p:val>
                                        </p:tav>
                                        <p:tav tm="100000">
                                          <p:val>
                                            <p:strVal val="#ppt_y"/>
                                          </p:val>
                                        </p:tav>
                                      </p:tavLst>
                                    </p:anim>
                                  </p:childTnLst>
                                </p:cTn>
                              </p:par>
                              <p:par>
                                <p:cTn id="33" presetID="39" presetClass="entr" presetSubtype="0" accel="100000" fill="hold" nodeType="with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6" dur="500" fill="hold"/>
                                        <p:tgtEl>
                                          <p:spTgt spid="3">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7" dur="500" fill="hold"/>
                                        <p:tgtEl>
                                          <p:spTgt spid="3">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38" dur="500" fill="hold"/>
                                        <p:tgtEl>
                                          <p:spTgt spid="3">
                                            <p:txEl>
                                              <p:pRg st="3" end="3"/>
                                            </p:txEl>
                                          </p:spTgt>
                                        </p:tgtEl>
                                        <p:attrNameLst>
                                          <p:attrName>ppt_y</p:attrName>
                                        </p:attrNameLst>
                                      </p:cBhvr>
                                      <p:tavLst>
                                        <p:tav tm="0">
                                          <p:val>
                                            <p:strVal val="#ppt_y"/>
                                          </p:val>
                                        </p:tav>
                                        <p:tav tm="100000">
                                          <p:val>
                                            <p:strVal val="#ppt_y"/>
                                          </p:val>
                                        </p:tav>
                                      </p:tavLst>
                                    </p:anim>
                                  </p:childTnLst>
                                </p:cTn>
                              </p:par>
                              <p:par>
                                <p:cTn id="39" presetID="39" presetClass="entr" presetSubtype="0" accel="100000" fill="hold" nodeType="with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 calcmode="lin" valueType="num">
                                      <p:cBhvr>
                                        <p:cTn id="41" dur="500" fill="hold"/>
                                        <p:tgtEl>
                                          <p:spTgt spid="3">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2" dur="500" fill="hold"/>
                                        <p:tgtEl>
                                          <p:spTgt spid="3">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3" dur="500" fill="hold"/>
                                        <p:tgtEl>
                                          <p:spTgt spid="3">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44"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285728"/>
            <a:ext cx="8215370" cy="560406"/>
          </a:xfrm>
        </p:spPr>
        <p:txBody>
          <a:bodyPr/>
          <a:lstStyle/>
          <a:p>
            <a:r>
              <a:rPr lang="id-ID" b="1" dirty="0" smtClean="0">
                <a:solidFill>
                  <a:schemeClr val="tx1"/>
                </a:solidFill>
              </a:rPr>
              <a:t>Hukum Islam</a:t>
            </a:r>
            <a:endParaRPr lang="id-ID" dirty="0"/>
          </a:p>
        </p:txBody>
      </p:sp>
      <p:sp>
        <p:nvSpPr>
          <p:cNvPr id="3" name="Content Placeholder 2"/>
          <p:cNvSpPr>
            <a:spLocks noGrp="1"/>
          </p:cNvSpPr>
          <p:nvPr>
            <p:ph sz="quarter" idx="1"/>
          </p:nvPr>
        </p:nvSpPr>
        <p:spPr>
          <a:xfrm>
            <a:off x="457200" y="928670"/>
            <a:ext cx="7467600" cy="5429288"/>
          </a:xfrm>
        </p:spPr>
        <p:txBody>
          <a:bodyPr>
            <a:normAutofit fontScale="92500" lnSpcReduction="20000"/>
          </a:bodyPr>
          <a:lstStyle/>
          <a:p>
            <a:pPr>
              <a:lnSpc>
                <a:spcPct val="120000"/>
              </a:lnSpc>
              <a:buNone/>
            </a:pPr>
            <a:r>
              <a:rPr lang="id-ID" dirty="0" smtClean="0"/>
              <a:t>   </a:t>
            </a:r>
            <a:r>
              <a:rPr lang="id-ID" sz="2600" dirty="0" smtClean="0"/>
              <a:t>Kata hukum dan Islam, keduanya berasal dari bahasa Arab, tetapi dalam  al-Qur`an tidak pernah menggunakan kedua kata ini secara bergandengan. Begitu juga dalam literatur hukum Islam klasik, tidak pernah menggunakan kata hukum Islam. Ungkapan yang digunakan biasanya adalah kata syarî’ah al-Islâm, hukum syara’, syarî’ah atau syara’, dan fikih.</a:t>
            </a:r>
          </a:p>
          <a:p>
            <a:pPr>
              <a:lnSpc>
                <a:spcPct val="120000"/>
              </a:lnSpc>
              <a:buNone/>
            </a:pPr>
            <a:r>
              <a:rPr lang="id-ID" sz="2600" dirty="0" smtClean="0"/>
              <a:t>   Satu waktu hukum Islam berarti syaria’h, di waktu yang lain hukum Islam berarti fikih. Meskipun demikian, istilah hukum Islam biasanya digunakan untuk makna fikih, bukan syari’ah.</a:t>
            </a:r>
          </a:p>
          <a:p>
            <a:pPr>
              <a:buNone/>
            </a:pPr>
            <a:r>
              <a:rPr lang="id-ID" dirty="0" smtClean="0"/>
              <a:t>     </a:t>
            </a:r>
            <a:endParaRPr lang="id-ID" dirty="0"/>
          </a:p>
        </p:txBody>
      </p:sp>
    </p:spTree>
  </p:cSld>
  <p:clrMapOvr>
    <a:masterClrMapping/>
  </p:clrMapOvr>
  <p:transition spd="med">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7" presetClass="entr" presetSubtype="1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strVal val="#ppt_h"/>
                                          </p:val>
                                        </p:tav>
                                        <p:tav tm="100000">
                                          <p:val>
                                            <p:strVal val="#ppt_h"/>
                                          </p:val>
                                        </p:tav>
                                      </p:tavLst>
                                    </p:anim>
                                  </p:childTnLst>
                                </p:cTn>
                              </p:par>
                              <p:par>
                                <p:cTn id="16" presetID="17" presetClass="entr" presetSubtype="10"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3">
                                            <p:txEl>
                                              <p:pRg st="1" end="1"/>
                                            </p:txEl>
                                          </p:spTgt>
                                        </p:tgtEl>
                                        <p:attrNameLst>
                                          <p:attrName>ppt_h</p:attrName>
                                        </p:attrNameLst>
                                      </p:cBhvr>
                                      <p:tavLst>
                                        <p:tav tm="0">
                                          <p:val>
                                            <p:strVal val="#ppt_h"/>
                                          </p:val>
                                        </p:tav>
                                        <p:tav tm="100000">
                                          <p:val>
                                            <p:strVal val="#ppt_h"/>
                                          </p:val>
                                        </p:tav>
                                      </p:tavLst>
                                    </p:anim>
                                  </p:childTnLst>
                                </p:cTn>
                              </p:par>
                              <p:par>
                                <p:cTn id="20" presetID="17" presetClass="entr" presetSubtype="10" fill="hold"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p:cTn id="22"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5719"/>
          </a:xfrm>
        </p:spPr>
        <p:txBody>
          <a:bodyPr>
            <a:normAutofit fontScale="90000"/>
          </a:bodyPr>
          <a:lstStyle/>
          <a:p>
            <a:endParaRPr lang="id-ID" dirty="0"/>
          </a:p>
        </p:txBody>
      </p:sp>
      <p:sp>
        <p:nvSpPr>
          <p:cNvPr id="3" name="Content Placeholder 2"/>
          <p:cNvSpPr>
            <a:spLocks noGrp="1"/>
          </p:cNvSpPr>
          <p:nvPr>
            <p:ph sz="quarter" idx="1"/>
          </p:nvPr>
        </p:nvSpPr>
        <p:spPr>
          <a:xfrm>
            <a:off x="457200" y="357166"/>
            <a:ext cx="7467600" cy="6116786"/>
          </a:xfrm>
        </p:spPr>
        <p:txBody>
          <a:bodyPr>
            <a:normAutofit/>
          </a:bodyPr>
          <a:lstStyle/>
          <a:p>
            <a:pPr>
              <a:buNone/>
            </a:pPr>
            <a:r>
              <a:rPr lang="id-ID" dirty="0" smtClean="0"/>
              <a:t>   </a:t>
            </a:r>
          </a:p>
          <a:p>
            <a:pPr>
              <a:buNone/>
            </a:pPr>
            <a:r>
              <a:rPr lang="id-ID" dirty="0" smtClean="0"/>
              <a:t>   Secara leksikal, kata hukum berasal dari bahasa Arab, yaitu hukm ( حكم ) yang berarti menolak. Dari sinilah terbentuk kata al-hukm ( الحكم ) yang, antara lain, berarti menolak kezaliman atau penganiayaan. </a:t>
            </a:r>
            <a:br>
              <a:rPr lang="id-ID" dirty="0" smtClean="0"/>
            </a:br>
            <a:endParaRPr lang="id-ID" dirty="0" smtClean="0"/>
          </a:p>
          <a:p>
            <a:pPr>
              <a:buNone/>
            </a:pPr>
            <a:r>
              <a:rPr lang="id-ID" dirty="0" smtClean="0"/>
              <a:t>   Dalam bahasa Indonesia, kata hukum juga mengandung beberapa pengertian. Di antaranya:</a:t>
            </a:r>
          </a:p>
          <a:p>
            <a:pPr lvl="0"/>
            <a:r>
              <a:rPr lang="id-ID" dirty="0" smtClean="0"/>
              <a:t>peraturan atau adat yang secara resmi dianggap mengikat</a:t>
            </a:r>
          </a:p>
          <a:p>
            <a:pPr lvl="0"/>
            <a:r>
              <a:rPr lang="id-ID" dirty="0" smtClean="0"/>
              <a:t>undang-undang, peraturan, dan sebagainya untuk mengatur pergaulan hidup masyarakat</a:t>
            </a:r>
          </a:p>
          <a:p>
            <a:pPr lvl="0"/>
            <a:r>
              <a:rPr lang="id-ID" dirty="0" smtClean="0"/>
              <a:t>keputusan (pertimbangan) yang ditetapkan oleh hakim (dalam pengadilan)</a:t>
            </a:r>
          </a:p>
          <a:p>
            <a:pPr>
              <a:buNone/>
            </a:pPr>
            <a:endParaRPr lang="id-ID" dirty="0" smtClean="0"/>
          </a:p>
        </p:txBody>
      </p:sp>
    </p:spTree>
  </p:cSld>
  <p:clrMapOvr>
    <a:masterClrMapping/>
  </p:clrMapOvr>
  <p:transition spd="med">
    <p:split orient="vert" dir="in"/>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72386" cy="582594"/>
          </a:xfrm>
        </p:spPr>
        <p:txBody>
          <a:bodyPr>
            <a:normAutofit fontScale="90000"/>
          </a:bodyPr>
          <a:lstStyle/>
          <a:p>
            <a:r>
              <a:rPr lang="id-ID" b="1" dirty="0" smtClean="0">
                <a:solidFill>
                  <a:schemeClr val="tx1"/>
                </a:solidFill>
              </a:rPr>
              <a:t>Sejarah perkembangan hukum islam</a:t>
            </a:r>
            <a:endParaRPr lang="id-ID" b="1" dirty="0">
              <a:solidFill>
                <a:schemeClr val="tx1"/>
              </a:solidFill>
            </a:endParaRPr>
          </a:p>
        </p:txBody>
      </p:sp>
      <p:sp>
        <p:nvSpPr>
          <p:cNvPr id="3" name="Content Placeholder 2"/>
          <p:cNvSpPr>
            <a:spLocks noGrp="1"/>
          </p:cNvSpPr>
          <p:nvPr>
            <p:ph sz="quarter" idx="1"/>
          </p:nvPr>
        </p:nvSpPr>
        <p:spPr/>
        <p:txBody>
          <a:bodyPr>
            <a:normAutofit fontScale="92500"/>
          </a:bodyPr>
          <a:lstStyle/>
          <a:p>
            <a:pPr marL="457200" indent="-457200">
              <a:buClrTx/>
              <a:buSzPct val="100000"/>
              <a:buAutoNum type="arabicPeriod"/>
            </a:pPr>
            <a:r>
              <a:rPr lang="id-ID" dirty="0" smtClean="0"/>
              <a:t>Hukum Islam periode nabi dan sahabat</a:t>
            </a:r>
          </a:p>
          <a:p>
            <a:pPr marL="457200" indent="-457200">
              <a:buNone/>
            </a:pPr>
            <a:r>
              <a:rPr lang="id-ID" dirty="0" smtClean="0"/>
              <a:t>Masa nabi muhammad saw merupakan masa turunnya Al-Qur’an dan tumbuhnya Sunnah </a:t>
            </a:r>
          </a:p>
          <a:p>
            <a:pPr marL="457200" indent="-457200">
              <a:buNone/>
            </a:pPr>
            <a:r>
              <a:rPr lang="id-ID" dirty="0" smtClean="0"/>
              <a:t>2. Hukum Islam periode pertumbuhan dan perkembangan madzhab</a:t>
            </a:r>
          </a:p>
          <a:p>
            <a:pPr marL="457200" indent="-457200">
              <a:buClrTx/>
              <a:buSzPct val="100000"/>
              <a:buAutoNum type="alphaLcPeriod"/>
            </a:pPr>
            <a:r>
              <a:rPr lang="id-ID" dirty="0" smtClean="0"/>
              <a:t>Pengertian madzhab</a:t>
            </a:r>
          </a:p>
          <a:p>
            <a:pPr marL="457200" indent="-457200">
              <a:buNone/>
            </a:pPr>
            <a:r>
              <a:rPr lang="id-ID" dirty="0" smtClean="0"/>
              <a:t>Madzhab adalah jalan. Berarti juga pendapat, kepercayaan, ideologi, doktrin, paham, ajaran dan aliran. Sedangkan madzhab menurut istilah adalah kumpulan hukum yang mencakup berbagai masalah dan disertai seperangkat mode dalam menemukan dan menggali hukum dari sumbernya.</a:t>
            </a:r>
          </a:p>
          <a:p>
            <a:pPr marL="457200" indent="-457200">
              <a:buNone/>
            </a:pPr>
            <a:r>
              <a:rPr lang="id-ID" dirty="0" smtClean="0"/>
              <a:t> </a:t>
            </a:r>
            <a:endParaRPr lang="id-ID" dirty="0"/>
          </a:p>
        </p:txBody>
      </p:sp>
    </p:spTree>
  </p:cSld>
  <p:clrMapOvr>
    <a:masterClrMapping/>
  </p:clrMapOvr>
  <p:transition spd="med">
    <p:split orient="vert" dir="in"/>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39718"/>
          </a:xfrm>
        </p:spPr>
        <p:txBody>
          <a:bodyPr>
            <a:noAutofit/>
          </a:bodyPr>
          <a:lstStyle/>
          <a:p>
            <a:endParaRPr lang="id-ID" sz="2400" dirty="0">
              <a:solidFill>
                <a:schemeClr val="tx1"/>
              </a:solidFill>
            </a:endParaRPr>
          </a:p>
        </p:txBody>
      </p:sp>
      <p:sp>
        <p:nvSpPr>
          <p:cNvPr id="3" name="Content Placeholder 2"/>
          <p:cNvSpPr>
            <a:spLocks noGrp="1"/>
          </p:cNvSpPr>
          <p:nvPr>
            <p:ph sz="quarter" idx="1"/>
          </p:nvPr>
        </p:nvSpPr>
        <p:spPr>
          <a:xfrm>
            <a:off x="457200" y="857232"/>
            <a:ext cx="8186766" cy="5616720"/>
          </a:xfrm>
        </p:spPr>
        <p:txBody>
          <a:bodyPr/>
          <a:lstStyle/>
          <a:p>
            <a:pPr>
              <a:buNone/>
            </a:pPr>
            <a:r>
              <a:rPr lang="id-ID" dirty="0" smtClean="0"/>
              <a:t>b. Munculnya ulama-ulama pendiri madzhab</a:t>
            </a:r>
          </a:p>
          <a:p>
            <a:pPr>
              <a:buNone/>
            </a:pPr>
            <a:r>
              <a:rPr lang="id-ID" dirty="0" smtClean="0"/>
              <a:t>   Dalam sejarah perkembangan hukum islam terdapat dua fase perkembangan madzhab dengan kecenderungan yang berbeda. Pertama, fase dimana madzhab bersifat kedaerahan. Artinya umat islam mengikuti ulama yang ada di tempat masing-masing. Kedua, fase dimana madzhab bersifat ketokohan atau perseorangan. Artinya umat islam tetap percaya pada ulama anutannya meski ulama ada di tempat yang berbeda. </a:t>
            </a:r>
            <a:endParaRPr lang="id-ID" dirty="0"/>
          </a:p>
        </p:txBody>
      </p:sp>
    </p:spTree>
  </p:cSld>
  <p:clrMapOvr>
    <a:masterClrMapping/>
  </p:clrMapOvr>
  <p:transition spd="med">
    <p:split orient="vert" dir="in"/>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00948" cy="82528"/>
          </a:xfrm>
        </p:spPr>
        <p:txBody>
          <a:bodyPr>
            <a:normAutofit fontScale="90000"/>
          </a:bodyPr>
          <a:lstStyle/>
          <a:p>
            <a:endParaRPr lang="id-ID" dirty="0"/>
          </a:p>
        </p:txBody>
      </p:sp>
      <p:sp>
        <p:nvSpPr>
          <p:cNvPr id="3" name="Content Placeholder 2"/>
          <p:cNvSpPr>
            <a:spLocks noGrp="1"/>
          </p:cNvSpPr>
          <p:nvPr>
            <p:ph sz="quarter" idx="1"/>
          </p:nvPr>
        </p:nvSpPr>
        <p:spPr>
          <a:xfrm>
            <a:off x="457200" y="571480"/>
            <a:ext cx="8186766" cy="5902472"/>
          </a:xfrm>
        </p:spPr>
        <p:txBody>
          <a:bodyPr/>
          <a:lstStyle/>
          <a:p>
            <a:pPr>
              <a:buNone/>
            </a:pPr>
            <a:r>
              <a:rPr lang="id-ID" dirty="0" smtClean="0"/>
              <a:t>Ada lima madzhab fikih yang mendominasi dunia Islam saat ini, yaitu:</a:t>
            </a:r>
          </a:p>
          <a:p>
            <a:pPr marL="457200" indent="-457200">
              <a:buClrTx/>
              <a:buSzPct val="100000"/>
              <a:buAutoNum type="arabicPeriod"/>
            </a:pPr>
            <a:r>
              <a:rPr lang="id-ID" dirty="0" smtClean="0"/>
              <a:t>Madhzab hanafi oleh Imam Hanafi</a:t>
            </a:r>
          </a:p>
          <a:p>
            <a:pPr marL="457200" indent="-457200">
              <a:buClrTx/>
              <a:buSzPct val="100000"/>
              <a:buAutoNum type="arabicPeriod"/>
            </a:pPr>
            <a:r>
              <a:rPr lang="id-ID" dirty="0" smtClean="0"/>
              <a:t>Madhzab Maliki oleh Imam Malik bin Anas</a:t>
            </a:r>
          </a:p>
          <a:p>
            <a:pPr marL="457200" indent="-457200">
              <a:buClrTx/>
              <a:buSzPct val="100000"/>
              <a:buAutoNum type="arabicPeriod"/>
            </a:pPr>
            <a:r>
              <a:rPr lang="id-ID" dirty="0" smtClean="0"/>
              <a:t>Madhzab Syafi’i oleh Imam Syafi’i</a:t>
            </a:r>
          </a:p>
          <a:p>
            <a:pPr marL="457200" indent="-457200">
              <a:buClrTx/>
              <a:buSzPct val="100000"/>
              <a:buAutoNum type="arabicPeriod"/>
            </a:pPr>
            <a:r>
              <a:rPr lang="id-ID" dirty="0" smtClean="0"/>
              <a:t>Madhzab Hanbali oleh Imam Ahmad bin Hanbal</a:t>
            </a:r>
          </a:p>
          <a:p>
            <a:pPr marL="457200" indent="-457200">
              <a:buClrTx/>
              <a:buSzPct val="100000"/>
              <a:buAutoNum type="arabicPeriod"/>
            </a:pPr>
            <a:r>
              <a:rPr lang="id-ID" dirty="0" smtClean="0"/>
              <a:t>Madhzab Ja’fari oleh Imam Ja’far al-Shadiq</a:t>
            </a:r>
            <a:endParaRPr lang="id-ID" dirty="0"/>
          </a:p>
        </p:txBody>
      </p:sp>
    </p:spTree>
  </p:cSld>
  <p:clrMapOvr>
    <a:masterClrMapping/>
  </p:clrMapOvr>
  <p:transition spd="med">
    <p:split orient="vert" dir="in"/>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sz="quarter" idx="1"/>
          </p:nvPr>
        </p:nvSpPr>
        <p:spPr/>
        <p:txBody>
          <a:bodyPr/>
          <a:lstStyle/>
          <a:p>
            <a:pPr>
              <a:buNone/>
            </a:pPr>
            <a:endParaRPr lang="id-ID" dirty="0" smtClean="0"/>
          </a:p>
          <a:p>
            <a:pPr>
              <a:buNone/>
            </a:pPr>
            <a:r>
              <a:rPr lang="id-ID" dirty="0" smtClean="0"/>
              <a:t>3. Hukum Islam periode taqlid dan kebangkitan</a:t>
            </a:r>
          </a:p>
          <a:p>
            <a:pPr>
              <a:buNone/>
            </a:pPr>
            <a:r>
              <a:rPr lang="id-ID" dirty="0" smtClean="0"/>
              <a:t>    Periode ini terbagi  dalam dua bagian besar. Pertama periode taqlid (ikut-ikutan di belakang), yaitu sejak pertengahan abad ke-4 Hijriah hingga jatuhnya Daulah Abasiyah. Kedua, periode kebangkitan yaitu sejak jatuhnya Daulah Abasiyah hingga sekarang. </a:t>
            </a:r>
            <a:endParaRPr lang="id-ID" dirty="0"/>
          </a:p>
        </p:txBody>
      </p:sp>
    </p:spTree>
  </p:cSld>
  <p:clrMapOvr>
    <a:masterClrMapping/>
  </p:clrMapOvr>
  <p:transition spd="med">
    <p:split orient="vert" dir="in"/>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7158" y="357166"/>
            <a:ext cx="8215370" cy="590552"/>
          </a:xfrm>
        </p:spPr>
        <p:txBody>
          <a:bodyPr>
            <a:noAutofit/>
          </a:bodyPr>
          <a:lstStyle/>
          <a:p>
            <a:r>
              <a:rPr lang="id-ID" dirty="0" smtClean="0">
                <a:solidFill>
                  <a:schemeClr val="tx1"/>
                </a:solidFill>
              </a:rPr>
              <a:t>Arti Definisi Hukum-Hukum Islam</a:t>
            </a:r>
            <a:endParaRPr lang="id-ID" dirty="0"/>
          </a:p>
        </p:txBody>
      </p:sp>
      <p:sp>
        <p:nvSpPr>
          <p:cNvPr id="3" name="Subtitle 2"/>
          <p:cNvSpPr>
            <a:spLocks noGrp="1"/>
          </p:cNvSpPr>
          <p:nvPr>
            <p:ph type="subTitle" idx="1"/>
          </p:nvPr>
        </p:nvSpPr>
        <p:spPr>
          <a:xfrm>
            <a:off x="642910" y="785794"/>
            <a:ext cx="7815290" cy="5643602"/>
          </a:xfrm>
        </p:spPr>
        <p:txBody>
          <a:bodyPr>
            <a:noAutofit/>
          </a:bodyPr>
          <a:lstStyle/>
          <a:p>
            <a:endParaRPr lang="id-ID" sz="2000" b="0" dirty="0" smtClean="0">
              <a:solidFill>
                <a:schemeClr val="tx1"/>
              </a:solidFill>
            </a:endParaRPr>
          </a:p>
          <a:p>
            <a:pPr marL="457200" indent="-457200"/>
            <a:r>
              <a:rPr lang="id-ID" sz="2000" b="0" dirty="0" smtClean="0">
                <a:solidFill>
                  <a:schemeClr val="tx1"/>
                </a:solidFill>
              </a:rPr>
              <a:t>1. Wajib (Fardlu)</a:t>
            </a:r>
            <a:br>
              <a:rPr lang="id-ID" sz="2000" b="0" dirty="0" smtClean="0">
                <a:solidFill>
                  <a:schemeClr val="tx1"/>
                </a:solidFill>
              </a:rPr>
            </a:br>
            <a:r>
              <a:rPr lang="id-ID" sz="2000" b="0" dirty="0" smtClean="0">
                <a:solidFill>
                  <a:schemeClr val="tx1"/>
                </a:solidFill>
              </a:rPr>
              <a:t>Wajib adalah suatu perkara yang harus dilakukan oleh pemeluk agama islam yang telah dewasa dan waras (mukallaf), di mana jika dikerjakan mendapat pahala dan apabila ditinggalkan akan mendapat dosa.</a:t>
            </a:r>
          </a:p>
          <a:p>
            <a:pPr marL="457200" indent="-457200"/>
            <a:r>
              <a:rPr lang="id-ID" sz="2000" b="0" dirty="0" smtClean="0">
                <a:solidFill>
                  <a:schemeClr val="tx1"/>
                </a:solidFill>
              </a:rPr>
              <a:t>      Contoh : solat lima waktu, pergi haji (jika telah mampu), membayar zakat, dan lain-lain.</a:t>
            </a:r>
            <a:br>
              <a:rPr lang="id-ID" sz="2000" b="0" dirty="0" smtClean="0">
                <a:solidFill>
                  <a:schemeClr val="tx1"/>
                </a:solidFill>
              </a:rPr>
            </a:br>
            <a:endParaRPr lang="id-ID" sz="2000" b="0" dirty="0" smtClean="0">
              <a:solidFill>
                <a:schemeClr val="tx1"/>
              </a:solidFill>
            </a:endParaRPr>
          </a:p>
          <a:p>
            <a:pPr marL="457200" indent="-457200"/>
            <a:r>
              <a:rPr lang="id-ID" sz="2000" b="0" dirty="0" smtClean="0">
                <a:solidFill>
                  <a:schemeClr val="tx1"/>
                </a:solidFill>
              </a:rPr>
              <a:t>Wajib terdiri atas dua jenis/macam :</a:t>
            </a:r>
          </a:p>
          <a:p>
            <a:pPr marL="457200" indent="-457200">
              <a:buClrTx/>
              <a:buSzPct val="100000"/>
              <a:buFont typeface="Courier New" pitchFamily="49" charset="0"/>
              <a:buChar char="o"/>
            </a:pPr>
            <a:r>
              <a:rPr lang="id-ID" sz="2000" b="0" dirty="0" smtClean="0">
                <a:solidFill>
                  <a:schemeClr val="tx1"/>
                </a:solidFill>
              </a:rPr>
              <a:t>Wajib ‘ain adalah suatu hal yang harus dilakukan oleh semua orang muslim mukalaf, seperti sholat fardu, puasa ramadan, zakat, haji bila telah mampu dan lain-lain.</a:t>
            </a:r>
          </a:p>
          <a:p>
            <a:pPr marL="457200" indent="-457200">
              <a:buClrTx/>
              <a:buSzPct val="100000"/>
              <a:buFont typeface="Courier New" pitchFamily="49" charset="0"/>
              <a:buChar char="o"/>
            </a:pPr>
            <a:r>
              <a:rPr lang="id-ID" sz="2000" b="0" dirty="0" smtClean="0">
                <a:solidFill>
                  <a:schemeClr val="tx1"/>
                </a:solidFill>
              </a:rPr>
              <a:t>Wajib Kifayah adalah perkara yang harus dilakukan oleh muslim mukallaff namun jika sudah ada yang malakukannya maka menjadi tidak wajib lagi bagi yang lain, seperti mengurus jenazah.</a:t>
            </a:r>
            <a:br>
              <a:rPr lang="id-ID" sz="2000" b="0" dirty="0" smtClean="0">
                <a:solidFill>
                  <a:schemeClr val="tx1"/>
                </a:solidFill>
              </a:rPr>
            </a:br>
            <a:endParaRPr lang="id-ID" sz="2000" b="0" dirty="0">
              <a:solidFill>
                <a:schemeClr val="tx1"/>
              </a:solidFill>
            </a:endParaRPr>
          </a:p>
        </p:txBody>
      </p:sp>
    </p:spTree>
  </p:cSld>
  <p:clrMapOvr>
    <a:masterClrMapping/>
  </p:clrMapOvr>
  <p:transition spd="med">
    <p:split orient="vert" dir="in"/>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043758" cy="153966"/>
          </a:xfrm>
        </p:spPr>
        <p:txBody>
          <a:bodyPr>
            <a:noAutofit/>
          </a:bodyPr>
          <a:lstStyle/>
          <a:p>
            <a:pPr algn="l"/>
            <a:endParaRPr lang="id-ID" sz="1400" dirty="0"/>
          </a:p>
        </p:txBody>
      </p:sp>
      <p:sp>
        <p:nvSpPr>
          <p:cNvPr id="3" name="Content Placeholder 2"/>
          <p:cNvSpPr>
            <a:spLocks noGrp="1"/>
          </p:cNvSpPr>
          <p:nvPr>
            <p:ph sz="quarter" idx="1"/>
          </p:nvPr>
        </p:nvSpPr>
        <p:spPr>
          <a:xfrm>
            <a:off x="457200" y="714356"/>
            <a:ext cx="7467600" cy="5759596"/>
          </a:xfrm>
        </p:spPr>
        <p:txBody>
          <a:bodyPr>
            <a:normAutofit lnSpcReduction="10000"/>
          </a:bodyPr>
          <a:lstStyle/>
          <a:p>
            <a:pPr>
              <a:buNone/>
            </a:pPr>
            <a:r>
              <a:rPr lang="id-ID" dirty="0" smtClean="0"/>
              <a:t>2. Sunnah/Sunnat</a:t>
            </a:r>
            <a:br>
              <a:rPr lang="id-ID" dirty="0" smtClean="0"/>
            </a:br>
            <a:r>
              <a:rPr lang="id-ID" dirty="0" smtClean="0"/>
              <a:t>  Sunnat adalah suatu perkara yang bila dilakukan umat islam akan mendapat pahala dan jika tidak dilaksanakan tidak berdosa.</a:t>
            </a:r>
          </a:p>
          <a:p>
            <a:pPr>
              <a:buNone/>
            </a:pPr>
            <a:r>
              <a:rPr lang="id-ID" dirty="0" smtClean="0"/>
              <a:t>    Contoh : sholat sunnat, puasa senin kamis, solat tahajud, memelihara jenggot, dan lain sebagainya.</a:t>
            </a:r>
            <a:br>
              <a:rPr lang="id-ID" dirty="0" smtClean="0"/>
            </a:br>
            <a:endParaRPr lang="id-ID" dirty="0" smtClean="0"/>
          </a:p>
          <a:p>
            <a:pPr>
              <a:buNone/>
            </a:pPr>
            <a:r>
              <a:rPr lang="id-ID" dirty="0" smtClean="0"/>
              <a:t>Sunah terbagi atas dua jenis/macam:</a:t>
            </a:r>
          </a:p>
          <a:p>
            <a:pPr>
              <a:buSzPct val="100000"/>
              <a:buFont typeface="Courier New" pitchFamily="49" charset="0"/>
              <a:buChar char="o"/>
            </a:pPr>
            <a:r>
              <a:rPr lang="id-ID" dirty="0" smtClean="0"/>
              <a:t>Sunah Mu’akkad adalah sunnat yang sangat dianjurkan Nabi Muhammad SAW, seperti shalat ied dan shalat tarawih.</a:t>
            </a:r>
          </a:p>
          <a:p>
            <a:pPr>
              <a:buSzPct val="100000"/>
              <a:buFont typeface="Courier New" pitchFamily="49" charset="0"/>
              <a:buChar char="o"/>
            </a:pPr>
            <a:r>
              <a:rPr lang="id-ID" dirty="0" smtClean="0"/>
              <a:t>Sunat Ghairu Mu’akad yaitu adalah sunnah yang jarang dilakukan oleh Nabi Muhammad SAW, seperti puasa senin kamis, dan lain-lain</a:t>
            </a:r>
            <a:r>
              <a:rPr lang="id-ID" sz="1200" dirty="0" smtClean="0"/>
              <a:t>.</a:t>
            </a:r>
            <a:br>
              <a:rPr lang="id-ID" sz="1200" dirty="0" smtClean="0"/>
            </a:br>
            <a:endParaRPr lang="id-ID" dirty="0"/>
          </a:p>
        </p:txBody>
      </p:sp>
    </p:spTree>
  </p:cSld>
  <p:clrMapOvr>
    <a:masterClrMapping/>
  </p:clrMapOvr>
  <p:transition spd="med">
    <p:split orient="vert" dir="in"/>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5918" y="357166"/>
            <a:ext cx="5929338" cy="519114"/>
          </a:xfrm>
        </p:spPr>
        <p:txBody>
          <a:bodyPr>
            <a:noAutofit/>
          </a:bodyPr>
          <a:lstStyle/>
          <a:p>
            <a:pPr algn="l"/>
            <a:r>
              <a:rPr lang="id-ID" sz="3600" dirty="0" smtClean="0"/>
              <a:t>`</a:t>
            </a:r>
            <a:endParaRPr lang="id-ID" sz="3600" dirty="0"/>
          </a:p>
        </p:txBody>
      </p:sp>
      <p:sp>
        <p:nvSpPr>
          <p:cNvPr id="3" name="Subtitle 2"/>
          <p:cNvSpPr>
            <a:spLocks noGrp="1"/>
          </p:cNvSpPr>
          <p:nvPr>
            <p:ph type="subTitle" idx="1"/>
          </p:nvPr>
        </p:nvSpPr>
        <p:spPr>
          <a:xfrm>
            <a:off x="500034" y="1142984"/>
            <a:ext cx="7958166" cy="5231938"/>
          </a:xfrm>
        </p:spPr>
        <p:txBody>
          <a:bodyPr>
            <a:normAutofit/>
          </a:bodyPr>
          <a:lstStyle/>
          <a:p>
            <a:endParaRPr lang="id-ID" sz="2400" b="0" dirty="0" smtClean="0">
              <a:solidFill>
                <a:schemeClr val="tx1"/>
              </a:solidFill>
            </a:endParaRPr>
          </a:p>
          <a:p>
            <a:r>
              <a:rPr lang="id-ID" sz="2400" b="0" dirty="0" smtClean="0">
                <a:solidFill>
                  <a:schemeClr val="tx1"/>
                </a:solidFill>
              </a:rPr>
              <a:t>3. Haram</a:t>
            </a:r>
            <a:br>
              <a:rPr lang="id-ID" sz="2400" b="0" dirty="0" smtClean="0">
                <a:solidFill>
                  <a:schemeClr val="tx1"/>
                </a:solidFill>
              </a:rPr>
            </a:br>
            <a:r>
              <a:rPr lang="id-ID" sz="2400" b="0" dirty="0" smtClean="0">
                <a:solidFill>
                  <a:schemeClr val="tx1"/>
                </a:solidFill>
              </a:rPr>
              <a:t>Haram adalah suatu perkara yang mana tidak boleh sama sekali dilakukan oleh umat muslim di mana pun mereka berada karena jika dilakukan akan mendapat dosa dan siksa di neraka kelak.</a:t>
            </a:r>
          </a:p>
          <a:p>
            <a:r>
              <a:rPr lang="id-ID" sz="2400" b="0" dirty="0" smtClean="0">
                <a:solidFill>
                  <a:schemeClr val="tx1"/>
                </a:solidFill>
              </a:rPr>
              <a:t>Contohnya : main judi, minum minuman keras, zina, durhaka pada orang tua, riba, membunuh, fitnah, dan lain-lain.</a:t>
            </a:r>
            <a:br>
              <a:rPr lang="id-ID" sz="2400" b="0" dirty="0" smtClean="0">
                <a:solidFill>
                  <a:schemeClr val="tx1"/>
                </a:solidFill>
              </a:rPr>
            </a:br>
            <a:endParaRPr lang="id-ID" sz="2400" b="0" dirty="0">
              <a:solidFill>
                <a:schemeClr val="tx1"/>
              </a:solidFill>
            </a:endParaRPr>
          </a:p>
        </p:txBody>
      </p:sp>
    </p:spTree>
  </p:cSld>
  <p:clrMapOvr>
    <a:masterClrMapping/>
  </p:clrMapOvr>
  <p:transition spd="med">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770" decel="100000"/>
                                        <p:tgtEl>
                                          <p:spTgt spid="3">
                                            <p:txEl>
                                              <p:pRg st="1" end="1"/>
                                            </p:txEl>
                                          </p:spTgt>
                                        </p:tgtEl>
                                      </p:cBhvr>
                                    </p:animEffect>
                                    <p:animScale>
                                      <p:cBhvr>
                                        <p:cTn id="8" dur="770" decel="100000"/>
                                        <p:tgtEl>
                                          <p:spTgt spid="3">
                                            <p:txEl>
                                              <p:pRg st="1" end="1"/>
                                            </p:txEl>
                                          </p:spTgt>
                                        </p:tgtEl>
                                      </p:cBhvr>
                                      <p:from x="10000" y="10000"/>
                                      <p:to x="200000" y="450000"/>
                                    </p:animScale>
                                    <p:animScale>
                                      <p:cBhvr>
                                        <p:cTn id="9" dur="1230" accel="100000" fill="hold">
                                          <p:stCondLst>
                                            <p:cond delay="770"/>
                                          </p:stCondLst>
                                        </p:cTn>
                                        <p:tgtEl>
                                          <p:spTgt spid="3">
                                            <p:txEl>
                                              <p:pRg st="1" end="1"/>
                                            </p:txEl>
                                          </p:spTgt>
                                        </p:tgtEl>
                                      </p:cBhvr>
                                      <p:from x="200000" y="450000"/>
                                      <p:to x="100000" y="100000"/>
                                    </p:animScale>
                                    <p:set>
                                      <p:cBhvr>
                                        <p:cTn id="10" dur="770" fill="hold"/>
                                        <p:tgtEl>
                                          <p:spTgt spid="3">
                                            <p:txEl>
                                              <p:pRg st="1" end="1"/>
                                            </p:txEl>
                                          </p:spTgt>
                                        </p:tgtEl>
                                        <p:attrNameLst>
                                          <p:attrName>ppt_x</p:attrName>
                                        </p:attrNameLst>
                                      </p:cBhvr>
                                      <p:to>
                                        <p:strVal val="(0.5)"/>
                                      </p:to>
                                    </p:set>
                                    <p:anim from="(0.5)" to="(#ppt_x)" calcmode="lin" valueType="num">
                                      <p:cBhvr>
                                        <p:cTn id="11" dur="1230" accel="100000" fill="hold">
                                          <p:stCondLst>
                                            <p:cond delay="770"/>
                                          </p:stCondLst>
                                        </p:cTn>
                                        <p:tgtEl>
                                          <p:spTgt spid="3">
                                            <p:txEl>
                                              <p:pRg st="1" end="1"/>
                                            </p:txEl>
                                          </p:spTgt>
                                        </p:tgtEl>
                                        <p:attrNameLst>
                                          <p:attrName>ppt_x</p:attrName>
                                        </p:attrNameLst>
                                      </p:cBhvr>
                                    </p:anim>
                                    <p:set>
                                      <p:cBhvr>
                                        <p:cTn id="12" dur="770" fill="hold"/>
                                        <p:tgtEl>
                                          <p:spTgt spid="3">
                                            <p:txEl>
                                              <p:pRg st="1" end="1"/>
                                            </p:txEl>
                                          </p:spTgt>
                                        </p:tgtEl>
                                        <p:attrNameLst>
                                          <p:attrName>ppt_y</p:attrName>
                                        </p:attrNameLst>
                                      </p:cBhvr>
                                      <p:to>
                                        <p:strVal val="(#ppt_y+0.4)"/>
                                      </p:to>
                                    </p:set>
                                    <p:anim from="(#ppt_y+0.4)" to="(#ppt_y)" calcmode="lin" valueType="num">
                                      <p:cBhvr>
                                        <p:cTn id="13" dur="1230" accel="100000" fill="hold">
                                          <p:stCondLst>
                                            <p:cond delay="770"/>
                                          </p:stCondLst>
                                        </p:cTn>
                                        <p:tgtEl>
                                          <p:spTgt spid="3">
                                            <p:txEl>
                                              <p:pRg st="1" end="1"/>
                                            </p:txEl>
                                          </p:spTgt>
                                        </p:tgtEl>
                                        <p:attrNameLst>
                                          <p:attrName>ppt_y</p:attrName>
                                        </p:attrNameLst>
                                      </p:cBhvr>
                                    </p:anim>
                                  </p:childTnLst>
                                </p:cTn>
                              </p:par>
                              <p:par>
                                <p:cTn id="14" presetID="51" presetClass="entr" presetSubtype="0"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770" decel="100000"/>
                                        <p:tgtEl>
                                          <p:spTgt spid="3">
                                            <p:txEl>
                                              <p:pRg st="2" end="2"/>
                                            </p:txEl>
                                          </p:spTgt>
                                        </p:tgtEl>
                                      </p:cBhvr>
                                    </p:animEffect>
                                    <p:animScale>
                                      <p:cBhvr>
                                        <p:cTn id="17" dur="770" decel="100000"/>
                                        <p:tgtEl>
                                          <p:spTgt spid="3">
                                            <p:txEl>
                                              <p:pRg st="2" end="2"/>
                                            </p:txEl>
                                          </p:spTgt>
                                        </p:tgtEl>
                                      </p:cBhvr>
                                      <p:from x="10000" y="10000"/>
                                      <p:to x="200000" y="450000"/>
                                    </p:animScale>
                                    <p:animScale>
                                      <p:cBhvr>
                                        <p:cTn id="18" dur="1230" accel="100000" fill="hold">
                                          <p:stCondLst>
                                            <p:cond delay="770"/>
                                          </p:stCondLst>
                                        </p:cTn>
                                        <p:tgtEl>
                                          <p:spTgt spid="3">
                                            <p:txEl>
                                              <p:pRg st="2" end="2"/>
                                            </p:txEl>
                                          </p:spTgt>
                                        </p:tgtEl>
                                      </p:cBhvr>
                                      <p:from x="200000" y="450000"/>
                                      <p:to x="100000" y="100000"/>
                                    </p:animScale>
                                    <p:set>
                                      <p:cBhvr>
                                        <p:cTn id="19" dur="770" fill="hold"/>
                                        <p:tgtEl>
                                          <p:spTgt spid="3">
                                            <p:txEl>
                                              <p:pRg st="2" end="2"/>
                                            </p:txEl>
                                          </p:spTgt>
                                        </p:tgtEl>
                                        <p:attrNameLst>
                                          <p:attrName>ppt_x</p:attrName>
                                        </p:attrNameLst>
                                      </p:cBhvr>
                                      <p:to>
                                        <p:strVal val="(0.5)"/>
                                      </p:to>
                                    </p:set>
                                    <p:anim from="(0.5)" to="(#ppt_x)" calcmode="lin" valueType="num">
                                      <p:cBhvr>
                                        <p:cTn id="20" dur="1230" accel="100000" fill="hold">
                                          <p:stCondLst>
                                            <p:cond delay="770"/>
                                          </p:stCondLst>
                                        </p:cTn>
                                        <p:tgtEl>
                                          <p:spTgt spid="3">
                                            <p:txEl>
                                              <p:pRg st="2" end="2"/>
                                            </p:txEl>
                                          </p:spTgt>
                                        </p:tgtEl>
                                        <p:attrNameLst>
                                          <p:attrName>ppt_x</p:attrName>
                                        </p:attrNameLst>
                                      </p:cBhvr>
                                    </p:anim>
                                    <p:set>
                                      <p:cBhvr>
                                        <p:cTn id="21" dur="770" fill="hold"/>
                                        <p:tgtEl>
                                          <p:spTgt spid="3">
                                            <p:txEl>
                                              <p:pRg st="2" end="2"/>
                                            </p:txEl>
                                          </p:spTgt>
                                        </p:tgtEl>
                                        <p:attrNameLst>
                                          <p:attrName>ppt_y</p:attrName>
                                        </p:attrNameLst>
                                      </p:cBhvr>
                                      <p:to>
                                        <p:strVal val="(#ppt_y+0.4)"/>
                                      </p:to>
                                    </p:set>
                                    <p:anim from="(#ppt_y+0.4)" to="(#ppt_y)" calcmode="lin" valueType="num">
                                      <p:cBhvr>
                                        <p:cTn id="22" dur="1230" accel="100000" fill="hold">
                                          <p:stCondLst>
                                            <p:cond delay="770"/>
                                          </p:stCondLst>
                                        </p:cTn>
                                        <p:tgtEl>
                                          <p:spTgt spid="3">
                                            <p:txEl>
                                              <p:pRg st="2" end="2"/>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14480" y="285728"/>
            <a:ext cx="5572148" cy="447676"/>
          </a:xfrm>
        </p:spPr>
        <p:txBody>
          <a:bodyPr>
            <a:normAutofit fontScale="90000"/>
          </a:bodyPr>
          <a:lstStyle/>
          <a:p>
            <a:pPr algn="l"/>
            <a:endParaRPr lang="id-ID" dirty="0"/>
          </a:p>
        </p:txBody>
      </p:sp>
      <p:sp>
        <p:nvSpPr>
          <p:cNvPr id="3" name="Subtitle 2"/>
          <p:cNvSpPr>
            <a:spLocks noGrp="1"/>
          </p:cNvSpPr>
          <p:nvPr>
            <p:ph type="subTitle" idx="1"/>
          </p:nvPr>
        </p:nvSpPr>
        <p:spPr>
          <a:xfrm>
            <a:off x="642910" y="1000108"/>
            <a:ext cx="7815290" cy="5374814"/>
          </a:xfrm>
        </p:spPr>
        <p:txBody>
          <a:bodyPr>
            <a:normAutofit/>
          </a:bodyPr>
          <a:lstStyle/>
          <a:p>
            <a:endParaRPr lang="id-ID" sz="2400" b="0" dirty="0" smtClean="0">
              <a:solidFill>
                <a:schemeClr val="tx1"/>
              </a:solidFill>
            </a:endParaRPr>
          </a:p>
          <a:p>
            <a:r>
              <a:rPr lang="id-ID" sz="2400" b="0" dirty="0" smtClean="0">
                <a:solidFill>
                  <a:schemeClr val="tx1"/>
                </a:solidFill>
              </a:rPr>
              <a:t>4. Makruh</a:t>
            </a:r>
            <a:br>
              <a:rPr lang="id-ID" sz="2400" b="0" dirty="0" smtClean="0">
                <a:solidFill>
                  <a:schemeClr val="tx1"/>
                </a:solidFill>
              </a:rPr>
            </a:br>
            <a:r>
              <a:rPr lang="id-ID" sz="2400" b="0" dirty="0" smtClean="0">
                <a:solidFill>
                  <a:schemeClr val="tx1"/>
                </a:solidFill>
              </a:rPr>
              <a:t>Makruh adalah suatu perkara yang dianjurkan untuk tidak dilakukan akan tetapi jika dilakukan tidak berdosa dan jika ditinggalkan akan mendapat pahala dari Allah SWT.</a:t>
            </a:r>
          </a:p>
          <a:p>
            <a:r>
              <a:rPr lang="id-ID" sz="2400" b="0" dirty="0" smtClean="0">
                <a:solidFill>
                  <a:schemeClr val="tx1"/>
                </a:solidFill>
              </a:rPr>
              <a:t>Contoh : posisi makan minum berdiri, merokok (mungkin haram).</a:t>
            </a:r>
            <a:br>
              <a:rPr lang="id-ID" sz="2400" b="0" dirty="0" smtClean="0">
                <a:solidFill>
                  <a:schemeClr val="tx1"/>
                </a:solidFill>
              </a:rPr>
            </a:br>
            <a:endParaRPr lang="id-ID" sz="2400" b="0" dirty="0">
              <a:solidFill>
                <a:schemeClr val="tx1"/>
              </a:solidFill>
            </a:endParaRPr>
          </a:p>
        </p:txBody>
      </p:sp>
    </p:spTree>
  </p:cSld>
  <p:clrMapOvr>
    <a:masterClrMapping/>
  </p:clrMapOvr>
  <p:transition spd="med">
    <p:split orient="vert" dir="in"/>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14480" y="214290"/>
            <a:ext cx="5572148" cy="447676"/>
          </a:xfrm>
        </p:spPr>
        <p:txBody>
          <a:bodyPr>
            <a:normAutofit fontScale="90000"/>
          </a:bodyPr>
          <a:lstStyle/>
          <a:p>
            <a:pPr algn="l"/>
            <a:endParaRPr lang="id-ID" dirty="0"/>
          </a:p>
        </p:txBody>
      </p:sp>
      <p:sp>
        <p:nvSpPr>
          <p:cNvPr id="3" name="Subtitle 2"/>
          <p:cNvSpPr>
            <a:spLocks noGrp="1"/>
          </p:cNvSpPr>
          <p:nvPr>
            <p:ph type="subTitle" idx="1"/>
          </p:nvPr>
        </p:nvSpPr>
        <p:spPr>
          <a:xfrm>
            <a:off x="642910" y="857232"/>
            <a:ext cx="7815290" cy="5517690"/>
          </a:xfrm>
        </p:spPr>
        <p:txBody>
          <a:bodyPr>
            <a:normAutofit/>
          </a:bodyPr>
          <a:lstStyle/>
          <a:p>
            <a:r>
              <a:rPr lang="id-ID" sz="2400" b="0" dirty="0" smtClean="0">
                <a:solidFill>
                  <a:schemeClr val="tx1"/>
                </a:solidFill>
              </a:rPr>
              <a:t/>
            </a:r>
            <a:br>
              <a:rPr lang="id-ID" sz="2400" b="0" dirty="0" smtClean="0">
                <a:solidFill>
                  <a:schemeClr val="tx1"/>
                </a:solidFill>
              </a:rPr>
            </a:br>
            <a:endParaRPr lang="id-ID" sz="2400" b="0" dirty="0" smtClean="0">
              <a:solidFill>
                <a:schemeClr val="tx1"/>
              </a:solidFill>
            </a:endParaRPr>
          </a:p>
          <a:p>
            <a:r>
              <a:rPr lang="id-ID" sz="2400" b="0" dirty="0" smtClean="0">
                <a:solidFill>
                  <a:schemeClr val="tx1"/>
                </a:solidFill>
              </a:rPr>
              <a:t>5. Mubah</a:t>
            </a:r>
            <a:br>
              <a:rPr lang="id-ID" sz="2400" b="0" dirty="0" smtClean="0">
                <a:solidFill>
                  <a:schemeClr val="tx1"/>
                </a:solidFill>
              </a:rPr>
            </a:br>
            <a:r>
              <a:rPr lang="id-ID" sz="2400" b="0" dirty="0" smtClean="0">
                <a:solidFill>
                  <a:schemeClr val="tx1"/>
                </a:solidFill>
              </a:rPr>
              <a:t>Mubah adalah suatu perkara yang jika dikerjakan seorang muslim mukallaf tidak akan mendapat dosa dan tidak mendapat pahala.</a:t>
            </a:r>
          </a:p>
          <a:p>
            <a:r>
              <a:rPr lang="id-ID" sz="2400" b="0" dirty="0" smtClean="0">
                <a:solidFill>
                  <a:schemeClr val="tx1"/>
                </a:solidFill>
              </a:rPr>
              <a:t>Contoh : makan dan minum, belanja, bercanda, melamun, dan lain sebagainya.</a:t>
            </a:r>
            <a:br>
              <a:rPr lang="id-ID" sz="2400" b="0" dirty="0" smtClean="0">
                <a:solidFill>
                  <a:schemeClr val="tx1"/>
                </a:solidFill>
              </a:rPr>
            </a:br>
            <a:endParaRPr lang="id-ID" sz="2400" b="0" dirty="0">
              <a:solidFill>
                <a:schemeClr val="tx1"/>
              </a:solidFill>
            </a:endParaRPr>
          </a:p>
        </p:txBody>
      </p:sp>
    </p:spTree>
  </p:cSld>
  <p:clrMapOvr>
    <a:masterClrMapping/>
  </p:clrMapOvr>
  <p:transition spd="med">
    <p:split orient="vert" dir="in"/>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428604"/>
            <a:ext cx="8501122" cy="571504"/>
          </a:xfrm>
        </p:spPr>
        <p:txBody>
          <a:bodyPr>
            <a:normAutofit fontScale="90000"/>
          </a:bodyPr>
          <a:lstStyle/>
          <a:p>
            <a:r>
              <a:rPr lang="id-ID" dirty="0" smtClean="0">
                <a:solidFill>
                  <a:schemeClr val="tx1"/>
                </a:solidFill>
              </a:rPr>
              <a:t/>
            </a:r>
            <a:br>
              <a:rPr lang="id-ID" dirty="0" smtClean="0">
                <a:solidFill>
                  <a:schemeClr val="tx1"/>
                </a:solidFill>
              </a:rPr>
            </a:br>
            <a:r>
              <a:rPr lang="id-ID" dirty="0" smtClean="0">
                <a:solidFill>
                  <a:schemeClr val="tx1"/>
                </a:solidFill>
              </a:rPr>
              <a:t/>
            </a:r>
            <a:br>
              <a:rPr lang="id-ID" dirty="0" smtClean="0">
                <a:solidFill>
                  <a:schemeClr val="tx1"/>
                </a:solidFill>
              </a:rPr>
            </a:br>
            <a:r>
              <a:rPr lang="id-ID" dirty="0" smtClean="0">
                <a:solidFill>
                  <a:schemeClr val="tx1"/>
                </a:solidFill>
              </a:rPr>
              <a:t>Perbedaan Hukum Islam dengan Hukum Umum</a:t>
            </a:r>
            <a:endParaRPr lang="id-ID" dirty="0">
              <a:solidFill>
                <a:schemeClr val="tx1"/>
              </a:solidFill>
            </a:endParaRPr>
          </a:p>
        </p:txBody>
      </p:sp>
      <p:sp>
        <p:nvSpPr>
          <p:cNvPr id="3" name="Subtitle 2"/>
          <p:cNvSpPr>
            <a:spLocks noGrp="1"/>
          </p:cNvSpPr>
          <p:nvPr>
            <p:ph type="subTitle" idx="1"/>
          </p:nvPr>
        </p:nvSpPr>
        <p:spPr>
          <a:xfrm>
            <a:off x="642910" y="1071546"/>
            <a:ext cx="7815290" cy="5517690"/>
          </a:xfrm>
        </p:spPr>
        <p:txBody>
          <a:bodyPr>
            <a:normAutofit/>
          </a:bodyPr>
          <a:lstStyle/>
          <a:p>
            <a:pPr marL="457200" indent="-457200">
              <a:buClrTx/>
              <a:buSzPct val="100000"/>
              <a:buAutoNum type="arabicPeriod"/>
            </a:pPr>
            <a:r>
              <a:rPr lang="id-ID" sz="2400" b="0" dirty="0" smtClean="0">
                <a:solidFill>
                  <a:schemeClr val="tx1"/>
                </a:solidFill>
              </a:rPr>
              <a:t>Hukum umum semata-mata berdasarkan atas pertimbangan akal manusia, hukum islam pertimbangkan akal manusia didasarkan pada wahyu Allah</a:t>
            </a:r>
          </a:p>
          <a:p>
            <a:pPr marL="457200" indent="-457200">
              <a:buClrTx/>
              <a:buSzPct val="100000"/>
              <a:buAutoNum type="arabicPeriod"/>
            </a:pPr>
            <a:r>
              <a:rPr lang="id-ID" sz="2400" b="0" dirty="0" smtClean="0">
                <a:solidFill>
                  <a:schemeClr val="tx1"/>
                </a:solidFill>
              </a:rPr>
              <a:t>Cakupan hukum Islam sangat luas, hukum dalam pengertian umum tidak memiliki cakupan yang luas</a:t>
            </a:r>
          </a:p>
          <a:p>
            <a:pPr marL="457200" indent="-457200">
              <a:buClrTx/>
              <a:buSzPct val="100000"/>
              <a:buAutoNum type="arabicPeriod"/>
            </a:pPr>
            <a:r>
              <a:rPr lang="id-ID" sz="2400" b="0" dirty="0" smtClean="0">
                <a:solidFill>
                  <a:schemeClr val="tx1"/>
                </a:solidFill>
              </a:rPr>
              <a:t>Hukum Islam bertujuan untuk menciptakan kemaslahatan manusia di dunia dan akhirat, sedangkan hukum umum tidak</a:t>
            </a:r>
          </a:p>
          <a:p>
            <a:pPr marL="457200" indent="-457200">
              <a:buClrTx/>
              <a:buSzPct val="100000"/>
              <a:buAutoNum type="arabicPeriod"/>
            </a:pPr>
            <a:r>
              <a:rPr lang="id-ID" sz="2400" b="0" dirty="0" smtClean="0">
                <a:solidFill>
                  <a:schemeClr val="tx1"/>
                </a:solidFill>
              </a:rPr>
              <a:t> Hukum Islam erat kaitannya dengan akhlak</a:t>
            </a:r>
          </a:p>
          <a:p>
            <a:pPr marL="457200" indent="-457200">
              <a:buClrTx/>
              <a:buSzPct val="100000"/>
              <a:buAutoNum type="arabicPeriod"/>
            </a:pPr>
            <a:r>
              <a:rPr lang="id-ID" sz="2400" b="0" dirty="0" smtClean="0">
                <a:solidFill>
                  <a:schemeClr val="tx1"/>
                </a:solidFill>
              </a:rPr>
              <a:t>Hukum Islam menyeimbangkan kepentingan individu dan masyarakat serta negara</a:t>
            </a:r>
            <a:endParaRPr lang="id-ID" sz="2400" b="0" dirty="0">
              <a:solidFill>
                <a:schemeClr val="tx1"/>
              </a:solidFill>
            </a:endParaRPr>
          </a:p>
        </p:txBody>
      </p:sp>
    </p:spTree>
  </p:cSld>
  <p:clrMapOvr>
    <a:masterClrMapping/>
  </p:clrMapOvr>
  <p:transition spd="med">
    <p:split orient="vert" dir="in"/>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285728"/>
            <a:ext cx="5929338" cy="589430"/>
          </a:xfrm>
        </p:spPr>
        <p:txBody>
          <a:bodyPr>
            <a:normAutofit/>
          </a:bodyPr>
          <a:lstStyle/>
          <a:p>
            <a:r>
              <a:rPr lang="id-ID" dirty="0" smtClean="0">
                <a:solidFill>
                  <a:schemeClr val="tx1"/>
                </a:solidFill>
              </a:rPr>
              <a:t>Kaidah-Kaidah Hukum Islam</a:t>
            </a:r>
            <a:endParaRPr lang="id-ID" dirty="0">
              <a:solidFill>
                <a:schemeClr val="tx1"/>
              </a:solidFill>
            </a:endParaRPr>
          </a:p>
        </p:txBody>
      </p:sp>
      <p:sp>
        <p:nvSpPr>
          <p:cNvPr id="3" name="Subtitle 2"/>
          <p:cNvSpPr>
            <a:spLocks noGrp="1"/>
          </p:cNvSpPr>
          <p:nvPr>
            <p:ph type="subTitle" idx="1"/>
          </p:nvPr>
        </p:nvSpPr>
        <p:spPr>
          <a:xfrm>
            <a:off x="571472" y="928670"/>
            <a:ext cx="8072494" cy="5500726"/>
          </a:xfrm>
        </p:spPr>
        <p:txBody>
          <a:bodyPr>
            <a:noAutofit/>
          </a:bodyPr>
          <a:lstStyle/>
          <a:p>
            <a:r>
              <a:rPr lang="id-ID" sz="2400" b="0" dirty="0" smtClean="0">
                <a:solidFill>
                  <a:schemeClr val="tx1"/>
                </a:solidFill>
              </a:rPr>
              <a:t>Al-qawa’id al-fiqhiyah adalah kaidah-kaidah yang menghimpun hukum-hukum yang mirip berdasarkan satu qiyas yang menghimpun hukum-hukum tersebut. Kelima kaidah tersebut adalah:</a:t>
            </a:r>
          </a:p>
          <a:p>
            <a:pPr marL="457200" indent="-457200">
              <a:buClrTx/>
              <a:buSzPct val="100000"/>
              <a:buFont typeface="+mj-lt"/>
              <a:buAutoNum type="arabicPeriod"/>
            </a:pPr>
            <a:r>
              <a:rPr lang="id-ID" sz="2400" b="0" dirty="0" smtClean="0">
                <a:solidFill>
                  <a:schemeClr val="tx1"/>
                </a:solidFill>
              </a:rPr>
              <a:t>Al-umur bi Maqasidiha (segala urusan disertai dengan tujuannya</a:t>
            </a:r>
          </a:p>
          <a:p>
            <a:pPr marL="457200" indent="-457200">
              <a:buClrTx/>
              <a:buSzPct val="100000"/>
              <a:buFont typeface="+mj-lt"/>
              <a:buAutoNum type="arabicPeriod"/>
            </a:pPr>
            <a:r>
              <a:rPr lang="id-ID" sz="2400" b="0" dirty="0" smtClean="0">
                <a:solidFill>
                  <a:schemeClr val="tx1"/>
                </a:solidFill>
              </a:rPr>
              <a:t>La dlarara wa la dlirara (tidak membuat dan menimbulkan kemudaratan)</a:t>
            </a:r>
          </a:p>
          <a:p>
            <a:pPr marL="457200" indent="-457200">
              <a:buClrTx/>
              <a:buSzPct val="100000"/>
              <a:buFont typeface="+mj-lt"/>
              <a:buAutoNum type="arabicPeriod"/>
            </a:pPr>
            <a:r>
              <a:rPr lang="id-ID" sz="2400" b="0" dirty="0" smtClean="0">
                <a:solidFill>
                  <a:schemeClr val="tx1"/>
                </a:solidFill>
              </a:rPr>
              <a:t>Al-yaqin la yuzalu bi al-syakk (keyakinan tidak lenyap dengan keraguan)</a:t>
            </a:r>
          </a:p>
          <a:p>
            <a:pPr marL="457200" indent="-457200">
              <a:buClrTx/>
              <a:buSzPct val="100000"/>
              <a:buFont typeface="+mj-lt"/>
              <a:buAutoNum type="arabicPeriod"/>
            </a:pPr>
            <a:r>
              <a:rPr lang="id-ID" sz="2400" b="0" dirty="0" smtClean="0">
                <a:solidFill>
                  <a:schemeClr val="tx1"/>
                </a:solidFill>
              </a:rPr>
              <a:t>Al-masyaqqah tajlibu al-taisir (kesulitan membolehkan kemudahan)</a:t>
            </a:r>
          </a:p>
          <a:p>
            <a:pPr marL="457200" indent="-457200">
              <a:buClrTx/>
              <a:buSzPct val="100000"/>
              <a:buFont typeface="+mj-lt"/>
              <a:buAutoNum type="arabicPeriod"/>
            </a:pPr>
            <a:r>
              <a:rPr lang="id-ID" sz="2400" b="0" dirty="0" smtClean="0">
                <a:solidFill>
                  <a:schemeClr val="tx1"/>
                </a:solidFill>
              </a:rPr>
              <a:t>Al-’adah muhakkamah (kebiasaan dijadikan rujukan hukum)  </a:t>
            </a:r>
            <a:endParaRPr lang="id-ID" sz="2400" b="0" dirty="0">
              <a:solidFill>
                <a:schemeClr val="tx1"/>
              </a:solidFill>
            </a:endParaRPr>
          </a:p>
        </p:txBody>
      </p:sp>
    </p:spTree>
  </p:cSld>
  <p:clrMapOvr>
    <a:masterClrMapping/>
  </p:clrMapOvr>
  <p:transition spd="med">
    <p:split orient="vert" dir="in"/>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4000" b="-24000"/>
          </a:stretch>
        </a:blipFill>
        <a:effectLst/>
      </p:bgPr>
    </p:bg>
    <p:spTree>
      <p:nvGrpSpPr>
        <p:cNvPr id="1" name=""/>
        <p:cNvGrpSpPr/>
        <p:nvPr/>
      </p:nvGrpSpPr>
      <p:grpSpPr>
        <a:xfrm>
          <a:off x="0" y="0"/>
          <a:ext cx="0" cy="0"/>
          <a:chOff x="0" y="0"/>
          <a:chExt cx="0" cy="0"/>
        </a:xfrm>
      </p:grpSpPr>
      <p:pic>
        <p:nvPicPr>
          <p:cNvPr id="1026" name="Picture 2" descr="G:\album keluarga\smiley-face-groupwave.gif"/>
          <p:cNvPicPr>
            <a:picLocks noChangeAspect="1" noChangeArrowheads="1" noCrop="1"/>
          </p:cNvPicPr>
          <p:nvPr/>
        </p:nvPicPr>
        <p:blipFill>
          <a:blip r:embed="rId3"/>
          <a:srcRect/>
          <a:stretch>
            <a:fillRect/>
          </a:stretch>
        </p:blipFill>
        <p:spPr bwMode="auto">
          <a:xfrm>
            <a:off x="285719" y="5572140"/>
            <a:ext cx="5478303" cy="984945"/>
          </a:xfrm>
          <a:prstGeom prst="rect">
            <a:avLst/>
          </a:prstGeom>
          <a:noFill/>
        </p:spPr>
      </p:pic>
      <p:sp>
        <p:nvSpPr>
          <p:cNvPr id="5" name="Title 4"/>
          <p:cNvSpPr>
            <a:spLocks noGrp="1"/>
          </p:cNvSpPr>
          <p:nvPr>
            <p:ph type="title"/>
          </p:nvPr>
        </p:nvSpPr>
        <p:spPr>
          <a:xfrm>
            <a:off x="457200" y="274638"/>
            <a:ext cx="8043890" cy="796908"/>
          </a:xfrm>
        </p:spPr>
        <p:txBody>
          <a:bodyPr>
            <a:normAutofit/>
          </a:bodyPr>
          <a:lstStyle/>
          <a:p>
            <a:endParaRPr lang="id-ID" dirty="0"/>
          </a:p>
        </p:txBody>
      </p:sp>
      <p:sp>
        <p:nvSpPr>
          <p:cNvPr id="6" name="Content Placeholder 5"/>
          <p:cNvSpPr>
            <a:spLocks noGrp="1"/>
          </p:cNvSpPr>
          <p:nvPr>
            <p:ph sz="quarter" idx="1"/>
          </p:nvPr>
        </p:nvSpPr>
        <p:spPr>
          <a:xfrm>
            <a:off x="571472" y="1785926"/>
            <a:ext cx="7543824" cy="2286016"/>
          </a:xfrm>
        </p:spPr>
        <p:txBody>
          <a:bodyPr>
            <a:prstTxWarp prst="textDeflate">
              <a:avLst/>
            </a:prstTxWarp>
            <a:normAutofit/>
          </a:bodyPr>
          <a:lstStyle/>
          <a:p>
            <a:pPr algn="ctr">
              <a:buNone/>
            </a:pPr>
            <a:r>
              <a:rPr lang="id-ID" sz="8000" b="1" dirty="0" smtClean="0">
                <a:ln w="12700">
                  <a:solidFill>
                    <a:schemeClr val="tx1"/>
                  </a:solidFill>
                  <a:prstDash val="solid"/>
                </a:ln>
                <a:solidFill>
                  <a:schemeClr val="accent1">
                    <a:lumMod val="75000"/>
                  </a:schemeClr>
                </a:solidFill>
                <a:effectLst>
                  <a:outerShdw blurRad="41275" dist="20320" dir="1800000" algn="tl" rotWithShape="0">
                    <a:srgbClr val="000000">
                      <a:alpha val="40000"/>
                    </a:srgbClr>
                  </a:outerShdw>
                </a:effectLst>
              </a:rPr>
              <a:t>THANK YOU !</a:t>
            </a:r>
            <a:endParaRPr lang="id-ID" sz="8000" b="1" dirty="0">
              <a:ln w="12700">
                <a:solidFill>
                  <a:schemeClr val="tx1"/>
                </a:solidFill>
                <a:prstDash val="solid"/>
              </a:ln>
              <a:solidFill>
                <a:schemeClr val="accent1">
                  <a:lumMod val="75000"/>
                </a:schemeClr>
              </a:solidFill>
              <a:effectLst>
                <a:outerShdw blurRad="41275" dist="20320" dir="1800000" algn="tl" rotWithShape="0">
                  <a:srgbClr val="000000">
                    <a:alpha val="40000"/>
                  </a:srgbClr>
                </a:outerShdw>
              </a:effectLst>
            </a:endParaRPr>
          </a:p>
        </p:txBody>
      </p:sp>
      <p:pic>
        <p:nvPicPr>
          <p:cNvPr id="2" name="Picture 2" descr="G:\album keluarga\smiley_bar.gif"/>
          <p:cNvPicPr>
            <a:picLocks noChangeAspect="1" noChangeArrowheads="1" noCrop="1"/>
          </p:cNvPicPr>
          <p:nvPr/>
        </p:nvPicPr>
        <p:blipFill>
          <a:blip r:embed="rId4"/>
          <a:srcRect/>
          <a:stretch>
            <a:fillRect/>
          </a:stretch>
        </p:blipFill>
        <p:spPr bwMode="auto">
          <a:xfrm>
            <a:off x="285720" y="214290"/>
            <a:ext cx="8465403" cy="847730"/>
          </a:xfrm>
          <a:prstGeom prst="rect">
            <a:avLst/>
          </a:prstGeom>
          <a:noFill/>
        </p:spPr>
      </p:pic>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770" decel="100000"/>
                                        <p:tgtEl>
                                          <p:spTgt spid="6">
                                            <p:txEl>
                                              <p:pRg st="0" end="0"/>
                                            </p:txEl>
                                          </p:spTgt>
                                        </p:tgtEl>
                                      </p:cBhvr>
                                    </p:animEffect>
                                    <p:animScale>
                                      <p:cBhvr>
                                        <p:cTn id="8" dur="770" decel="100000"/>
                                        <p:tgtEl>
                                          <p:spTgt spid="6">
                                            <p:txEl>
                                              <p:pRg st="0" end="0"/>
                                            </p:txEl>
                                          </p:spTgt>
                                        </p:tgtEl>
                                      </p:cBhvr>
                                      <p:from x="10000" y="10000"/>
                                      <p:to x="200000" y="450000"/>
                                    </p:animScale>
                                    <p:animScale>
                                      <p:cBhvr>
                                        <p:cTn id="9" dur="1230" accel="100000" fill="hold">
                                          <p:stCondLst>
                                            <p:cond delay="770"/>
                                          </p:stCondLst>
                                        </p:cTn>
                                        <p:tgtEl>
                                          <p:spTgt spid="6">
                                            <p:txEl>
                                              <p:pRg st="0" end="0"/>
                                            </p:txEl>
                                          </p:spTgt>
                                        </p:tgtEl>
                                      </p:cBhvr>
                                      <p:from x="200000" y="450000"/>
                                      <p:to x="100000" y="100000"/>
                                    </p:animScale>
                                    <p:set>
                                      <p:cBhvr>
                                        <p:cTn id="10" dur="770" fill="hold"/>
                                        <p:tgtEl>
                                          <p:spTgt spid="6">
                                            <p:txEl>
                                              <p:pRg st="0" end="0"/>
                                            </p:txEl>
                                          </p:spTgt>
                                        </p:tgtEl>
                                        <p:attrNameLst>
                                          <p:attrName>ppt_x</p:attrName>
                                        </p:attrNameLst>
                                      </p:cBhvr>
                                      <p:to>
                                        <p:strVal val="(0.5)"/>
                                      </p:to>
                                    </p:set>
                                    <p:anim from="(0.5)" to="(#ppt_x)" calcmode="lin" valueType="num">
                                      <p:cBhvr>
                                        <p:cTn id="11" dur="1230" accel="100000" fill="hold">
                                          <p:stCondLst>
                                            <p:cond delay="770"/>
                                          </p:stCondLst>
                                        </p:cTn>
                                        <p:tgtEl>
                                          <p:spTgt spid="6">
                                            <p:txEl>
                                              <p:pRg st="0" end="0"/>
                                            </p:txEl>
                                          </p:spTgt>
                                        </p:tgtEl>
                                        <p:attrNameLst>
                                          <p:attrName>ppt_x</p:attrName>
                                        </p:attrNameLst>
                                      </p:cBhvr>
                                    </p:anim>
                                    <p:set>
                                      <p:cBhvr>
                                        <p:cTn id="12" dur="770" fill="hold"/>
                                        <p:tgtEl>
                                          <p:spTgt spid="6">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6">
                                            <p:txEl>
                                              <p:pRg st="0" end="0"/>
                                            </p:txEl>
                                          </p:spTgt>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1026"/>
                                        </p:tgtEl>
                                        <p:attrNameLst>
                                          <p:attrName>style.visibility</p:attrName>
                                        </p:attrNameLst>
                                      </p:cBhvr>
                                      <p:to>
                                        <p:strVal val="visible"/>
                                      </p:to>
                                    </p:set>
                                    <p:anim calcmode="lin" valueType="num">
                                      <p:cBhvr>
                                        <p:cTn id="18" dur="1000" fill="hold"/>
                                        <p:tgtEl>
                                          <p:spTgt spid="1026"/>
                                        </p:tgtEl>
                                        <p:attrNameLst>
                                          <p:attrName>ppt_x</p:attrName>
                                        </p:attrNameLst>
                                      </p:cBhvr>
                                      <p:tavLst>
                                        <p:tav tm="0">
                                          <p:val>
                                            <p:strVal val="#ppt_x-.2"/>
                                          </p:val>
                                        </p:tav>
                                        <p:tav tm="100000">
                                          <p:val>
                                            <p:strVal val="#ppt_x"/>
                                          </p:val>
                                        </p:tav>
                                      </p:tavLst>
                                    </p:anim>
                                    <p:anim calcmode="lin" valueType="num">
                                      <p:cBhvr>
                                        <p:cTn id="19"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20"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364</TotalTime>
  <Words>1019</Words>
  <Application>Microsoft Office PowerPoint</Application>
  <PresentationFormat>On-screen Show (4:3)</PresentationFormat>
  <Paragraphs>104</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Oriel</vt:lpstr>
      <vt:lpstr>SYARI’AH, FIKIH  DAN HUKUM ISLAM</vt:lpstr>
      <vt:lpstr>Pengertian Syari’ah</vt:lpstr>
      <vt:lpstr>Lanjutan …</vt:lpstr>
      <vt:lpstr>Pengertian Fikih</vt:lpstr>
      <vt:lpstr>PowerPoint Presentation</vt:lpstr>
      <vt:lpstr>PowerPoint Presentation</vt:lpstr>
      <vt:lpstr>Hubungan antara Syari’ah dan Fikih</vt:lpstr>
      <vt:lpstr>Perbedaan syari’ah dan fikih</vt:lpstr>
      <vt:lpstr>Hukum Islam</vt:lpstr>
      <vt:lpstr>PowerPoint Presentation</vt:lpstr>
      <vt:lpstr>Sejarah perkembangan hukum islam</vt:lpstr>
      <vt:lpstr>PowerPoint Presentation</vt:lpstr>
      <vt:lpstr>PowerPoint Presentation</vt:lpstr>
      <vt:lpstr>PowerPoint Presentation</vt:lpstr>
      <vt:lpstr>Arti Definisi Hukum-Hukum Islam</vt:lpstr>
      <vt:lpstr>PowerPoint Presentation</vt:lpstr>
      <vt:lpstr>`</vt:lpstr>
      <vt:lpstr>PowerPoint Presentation</vt:lpstr>
      <vt:lpstr>PowerPoint Presentation</vt:lpstr>
      <vt:lpstr>  Perbedaan Hukum Islam dengan Hukum Umum</vt:lpstr>
      <vt:lpstr>Kaidah-Kaidah Hukum Islam</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SYARIAH FIKIH DAN HUKUM ISLAM</dc:title>
  <dc:creator>THOSIBA</dc:creator>
  <cp:lastModifiedBy>TOSHIBA</cp:lastModifiedBy>
  <cp:revision>47</cp:revision>
  <dcterms:created xsi:type="dcterms:W3CDTF">2012-10-23T07:57:08Z</dcterms:created>
  <dcterms:modified xsi:type="dcterms:W3CDTF">2012-12-19T23:03:32Z</dcterms:modified>
</cp:coreProperties>
</file>