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algn="l" rtl="0" fontAlgn="base">
      <a:spcBef>
        <a:spcPct val="20000"/>
      </a:spcBef>
      <a:spcAft>
        <a:spcPct val="0"/>
      </a:spcAft>
      <a:buClr>
        <a:schemeClr val="hlink"/>
      </a:buClr>
      <a:buFont typeface="Wingdings" pitchFamily="2" charset="2"/>
      <a:defRPr sz="1600"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l" rtl="0" fontAlgn="base">
      <a:spcBef>
        <a:spcPct val="20000"/>
      </a:spcBef>
      <a:spcAft>
        <a:spcPct val="0"/>
      </a:spcAft>
      <a:buClr>
        <a:schemeClr val="hlink"/>
      </a:buClr>
      <a:buFont typeface="Wingdings" pitchFamily="2" charset="2"/>
      <a:defRPr sz="1600"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l" rtl="0" fontAlgn="base">
      <a:spcBef>
        <a:spcPct val="20000"/>
      </a:spcBef>
      <a:spcAft>
        <a:spcPct val="0"/>
      </a:spcAft>
      <a:buClr>
        <a:schemeClr val="hlink"/>
      </a:buClr>
      <a:buFont typeface="Wingdings" pitchFamily="2" charset="2"/>
      <a:defRPr sz="1600"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l" rtl="0" fontAlgn="base">
      <a:spcBef>
        <a:spcPct val="20000"/>
      </a:spcBef>
      <a:spcAft>
        <a:spcPct val="0"/>
      </a:spcAft>
      <a:buClr>
        <a:schemeClr val="hlink"/>
      </a:buClr>
      <a:buFont typeface="Wingdings" pitchFamily="2" charset="2"/>
      <a:defRPr sz="1600"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l" rtl="0" fontAlgn="base">
      <a:spcBef>
        <a:spcPct val="20000"/>
      </a:spcBef>
      <a:spcAft>
        <a:spcPct val="0"/>
      </a:spcAft>
      <a:buClr>
        <a:schemeClr val="hlink"/>
      </a:buClr>
      <a:buFont typeface="Wingdings" pitchFamily="2" charset="2"/>
      <a:defRPr sz="1600"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sz="1600"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sz="1600"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sz="1600"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sz="1600" kern="1200">
        <a:solidFill>
          <a:schemeClr val="tx1"/>
        </a:solidFill>
        <a:effectLst>
          <a:outerShdw blurRad="38100" dist="38100" dir="2700000" algn="tl">
            <a:srgbClr val="000000">
              <a:alpha val="43137"/>
            </a:srgbClr>
          </a:outerShdw>
        </a:effectLst>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2"/>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9" d="100"/>
          <a:sy n="99" d="100"/>
        </p:scale>
        <p:origin x="-23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11266"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1126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268" name="Rectangle 4"/>
          <p:cNvSpPr>
            <a:spLocks noGrp="1" noChangeArrowheads="1"/>
          </p:cNvSpPr>
          <p:nvPr>
            <p:ph type="dt" sz="quarter" idx="2"/>
          </p:nvPr>
        </p:nvSpPr>
        <p:spPr/>
        <p:txBody>
          <a:bodyPr/>
          <a:lstStyle>
            <a:lvl1pPr>
              <a:defRPr/>
            </a:lvl1pPr>
          </a:lstStyle>
          <a:p>
            <a:endParaRPr lang="en-US"/>
          </a:p>
        </p:txBody>
      </p:sp>
      <p:sp>
        <p:nvSpPr>
          <p:cNvPr id="11269" name="Rectangle 5"/>
          <p:cNvSpPr>
            <a:spLocks noGrp="1" noChangeArrowheads="1"/>
          </p:cNvSpPr>
          <p:nvPr>
            <p:ph type="ftr" sz="quarter" idx="3"/>
          </p:nvPr>
        </p:nvSpPr>
        <p:spPr/>
        <p:txBody>
          <a:bodyPr/>
          <a:lstStyle>
            <a:lvl1pPr>
              <a:defRPr/>
            </a:lvl1pPr>
          </a:lstStyle>
          <a:p>
            <a:endParaRPr lang="en-US"/>
          </a:p>
        </p:txBody>
      </p:sp>
      <p:sp>
        <p:nvSpPr>
          <p:cNvPr id="11270" name="Rectangle 6"/>
          <p:cNvSpPr>
            <a:spLocks noGrp="1" noChangeArrowheads="1"/>
          </p:cNvSpPr>
          <p:nvPr>
            <p:ph type="sldNum" sz="quarter" idx="4"/>
          </p:nvPr>
        </p:nvSpPr>
        <p:spPr/>
        <p:txBody>
          <a:bodyPr/>
          <a:lstStyle>
            <a:lvl1pPr>
              <a:defRPr/>
            </a:lvl1pPr>
          </a:lstStyle>
          <a:p>
            <a:fld id="{08B63B5D-11B3-4818-8EA2-8A611F224F27}" type="slidenum">
              <a:rPr lang="en-US"/>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tmplLst>
          <p:tmpl lvl="1">
            <p:tnLst>
              <p:par>
                <p:cTn presetID="1" presetClass="entr" presetSubtype="0" fill="hold" nodeType="clickEffect">
                  <p:stCondLst>
                    <p:cond delay="0"/>
                  </p:stCondLst>
                  <p:childTnLst>
                    <p:set>
                      <p:cBhvr>
                        <p:cTn dur="1" fill="hold">
                          <p:stCondLst>
                            <p:cond delay="0"/>
                          </p:stCondLst>
                        </p:cTn>
                        <p:tgtEl>
                          <p:spTgt spid="11267"/>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EF9D33-8820-4361-8EC9-B4C9DA41226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103F3B7-6600-4973-9718-66AA53650F2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69BBC2-9E5C-49AE-BB32-15ACD9A0623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8AC29EE-FE46-4BB7-A96E-5854E08C14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CAF2D40-EA02-46D7-B360-3468F21EC41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F15661-96F7-4849-96C9-B30BCF4A954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784B3C-B8E9-4713-87E6-DE75EA85FC2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C8A09B-1BAC-4694-99CD-2D6C032B400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BFD737-9CCB-4EF5-8193-77CF826D7E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D1CD5D-96FD-427D-B184-66816D984D8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4"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FontTx/>
              <a:buNone/>
              <a:defRPr sz="1400">
                <a:effectLst>
                  <a:outerShdw blurRad="38100" dist="38100" dir="2700000" algn="tl">
                    <a:srgbClr val="000000"/>
                  </a:outerShdw>
                </a:effectLst>
              </a:defRPr>
            </a:lvl1pPr>
          </a:lstStyle>
          <a:p>
            <a:endParaRPr lang="en-US"/>
          </a:p>
        </p:txBody>
      </p:sp>
      <p:sp>
        <p:nvSpPr>
          <p:cNvPr id="102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buClrTx/>
              <a:buFontTx/>
              <a:buNone/>
              <a:defRPr sz="1400">
                <a:effectLst>
                  <a:outerShdw blurRad="38100" dist="38100" dir="2700000" algn="tl">
                    <a:srgbClr val="000000"/>
                  </a:outerShdw>
                </a:effectLst>
              </a:defRPr>
            </a:lvl1pPr>
          </a:lstStyle>
          <a:p>
            <a:endParaRPr lang="en-US"/>
          </a:p>
        </p:txBody>
      </p:sp>
      <p:sp>
        <p:nvSpPr>
          <p:cNvPr id="10246"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FontTx/>
              <a:buNone/>
              <a:defRPr sz="1400">
                <a:effectLst>
                  <a:outerShdw blurRad="38100" dist="38100" dir="2700000" algn="tl">
                    <a:srgbClr val="000000"/>
                  </a:outerShdw>
                </a:effectLst>
              </a:defRPr>
            </a:lvl1pPr>
          </a:lstStyle>
          <a:p>
            <a:fld id="{388CE777-03C0-41BD-81C1-9C467692A20D}"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tmplLst>
          <p:tmpl lvl="1">
            <p:tnLst>
              <p:par>
                <p:cTn presetID="1" presetClass="entr" presetSubtype="0" fill="hold" nodeType="clickEffect">
                  <p:stCondLst>
                    <p:cond delay="0"/>
                  </p:stCondLst>
                  <p:childTnLst>
                    <p:set>
                      <p:cBhvr>
                        <p:cTn dur="1" fill="hold">
                          <p:stCondLst>
                            <p:cond delay="0"/>
                          </p:stCondLst>
                        </p:cTn>
                        <p:tgtEl>
                          <p:spTgt spid="1024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4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4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4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43"/>
                        </p:tgtEl>
                        <p:attrNameLst>
                          <p:attrName>style.visibility</p:attrName>
                        </p:attrNameLst>
                      </p:cBhvr>
                      <p:to>
                        <p:strVal val="visible"/>
                      </p:to>
                    </p:set>
                  </p:childTnLst>
                </p:cTn>
              </p:par>
            </p:tnLst>
          </p:tmpl>
        </p:tmplLst>
      </p:bldP>
    </p:bld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762000" y="457200"/>
            <a:ext cx="7772400" cy="1600200"/>
          </a:xfrm>
        </p:spPr>
        <p:txBody>
          <a:bodyPr/>
          <a:lstStyle/>
          <a:p>
            <a:r>
              <a:rPr lang="en-US" sz="3200" dirty="0"/>
              <a:t/>
            </a:r>
            <a:br>
              <a:rPr lang="en-US" sz="3200" dirty="0"/>
            </a:br>
            <a:r>
              <a:rPr lang="en-US" sz="3200" dirty="0"/>
              <a:t>METODE MEMAHAMI ISLAM</a:t>
            </a:r>
          </a:p>
        </p:txBody>
      </p:sp>
      <p:sp>
        <p:nvSpPr>
          <p:cNvPr id="2051" name="Rectangle 3"/>
          <p:cNvSpPr>
            <a:spLocks noGrp="1" noRot="1" noChangeArrowheads="1"/>
          </p:cNvSpPr>
          <p:nvPr>
            <p:ph type="subTitle" idx="1"/>
          </p:nvPr>
        </p:nvSpPr>
        <p:spPr>
          <a:xfrm>
            <a:off x="1066800" y="2057400"/>
            <a:ext cx="6934200" cy="1752600"/>
          </a:xfrm>
        </p:spPr>
        <p:txBody>
          <a:bodyPr/>
          <a:lstStyle/>
          <a:p>
            <a:pPr algn="l">
              <a:lnSpc>
                <a:spcPct val="90000"/>
              </a:lnSpc>
            </a:pPr>
            <a:r>
              <a:rPr lang="en-US" sz="2400" dirty="0"/>
              <a:t>AGAMA ISLAM DIYAKINI MEMILIKI SEGALA KESEMPURNAAN DAN AJARAN YANG LENGKAP, TETAPI TERKESAN KAKU DAN MENJADI BEBAN KARENA DISAMPAIKAN DENGAN CARA YANG KELIRU.</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304800" y="-152400"/>
            <a:ext cx="8510588" cy="1325563"/>
          </a:xfrm>
        </p:spPr>
        <p:txBody>
          <a:bodyPr/>
          <a:lstStyle/>
          <a:p>
            <a:pPr algn="l"/>
            <a:r>
              <a:rPr lang="en-US" sz="3200"/>
              <a:t>A. PENTINGNYA SEBUAH METODOLOGI</a:t>
            </a:r>
          </a:p>
        </p:txBody>
      </p:sp>
      <p:sp>
        <p:nvSpPr>
          <p:cNvPr id="13315" name="Rectangle 3"/>
          <p:cNvSpPr>
            <a:spLocks noGrp="1" noRot="1" noChangeArrowheads="1"/>
          </p:cNvSpPr>
          <p:nvPr>
            <p:ph type="body" idx="1"/>
          </p:nvPr>
        </p:nvSpPr>
        <p:spPr>
          <a:xfrm>
            <a:off x="304800" y="838200"/>
            <a:ext cx="8540750" cy="4422775"/>
          </a:xfrm>
        </p:spPr>
        <p:txBody>
          <a:bodyPr/>
          <a:lstStyle/>
          <a:p>
            <a:pPr marL="0" indent="0">
              <a:buFont typeface="Wingdings" pitchFamily="2" charset="2"/>
              <a:buNone/>
            </a:pPr>
            <a:r>
              <a:rPr lang="en-US" sz="2400"/>
              <a:t>PERUBAHAN METODOLOGI MERUPAKAN FAKTOR FUNDAMENTAL DALAM </a:t>
            </a:r>
            <a:r>
              <a:rPr lang="en-US" sz="2400" i="1"/>
              <a:t>RENAISANS</a:t>
            </a:r>
          </a:p>
          <a:p>
            <a:pPr marL="0" indent="0">
              <a:buFont typeface="Wingdings" pitchFamily="2" charset="2"/>
              <a:buBlip>
                <a:blip r:embed="rId2"/>
              </a:buBlip>
            </a:pPr>
            <a:r>
              <a:rPr lang="en-US" sz="2400"/>
              <a:t>PEMIKIRAN ANALOGI DARI ARISTOTELES</a:t>
            </a:r>
          </a:p>
          <a:p>
            <a:pPr marL="0" indent="0">
              <a:buFont typeface="Wingdings" pitchFamily="2" charset="2"/>
              <a:buNone/>
            </a:pPr>
            <a:r>
              <a:rPr lang="en-US"/>
              <a:t>	</a:t>
            </a:r>
            <a:r>
              <a:rPr lang="en-US" sz="2400"/>
              <a:t>FAKTOR UTAMA YANG MENYEBABKAN</a:t>
            </a:r>
          </a:p>
          <a:p>
            <a:pPr marL="0" indent="0">
              <a:buFont typeface="Wingdings" pitchFamily="2" charset="2"/>
              <a:buNone/>
            </a:pPr>
            <a:r>
              <a:rPr lang="en-US" sz="2400"/>
              <a:t>	KEMANDEGAN DAN STAGNASI DALAM</a:t>
            </a:r>
          </a:p>
          <a:p>
            <a:pPr marL="0" indent="0">
              <a:buFont typeface="Wingdings" pitchFamily="2" charset="2"/>
              <a:buNone/>
            </a:pPr>
            <a:r>
              <a:rPr lang="en-US" sz="2400"/>
              <a:t>	BERBAGAI KEHIDUPAN EROPA</a:t>
            </a:r>
          </a:p>
          <a:p>
            <a:pPr marL="0" indent="0">
              <a:buFont typeface="Wingdings" pitchFamily="2" charset="2"/>
              <a:buBlip>
                <a:blip r:embed="rId2"/>
              </a:buBlip>
            </a:pPr>
            <a:r>
              <a:rPr lang="en-US" sz="2400"/>
              <a:t>PERUBAHAN DARI SISTEM FEODAL KE SISTEM  </a:t>
            </a:r>
          </a:p>
          <a:p>
            <a:pPr marL="0" indent="0">
              <a:buFont typeface="Wingdings" pitchFamily="2" charset="2"/>
              <a:buNone/>
            </a:pPr>
            <a:r>
              <a:rPr lang="en-US" sz="2400"/>
              <a:t>  BORJUIS		</a:t>
            </a:r>
          </a:p>
          <a:p>
            <a:pPr marL="0" indent="0">
              <a:buFont typeface="Wingdings" pitchFamily="2" charset="2"/>
              <a:buBlip>
                <a:blip r:embed="rId2"/>
              </a:buBlip>
            </a:pPr>
            <a:r>
              <a:rPr lang="en-US" sz="2400"/>
              <a:t>METODE ILMIAH		YANG DIKEMBANGKAN DUA 					ORANG BACON YANG SANGAT 				BERBEDA DGN ARISTOTELES 					DALAM CARA MELIHAT OBJEK</a:t>
            </a:r>
          </a:p>
          <a:p>
            <a:pPr marL="0" indent="0">
              <a:buFont typeface="Wingdings" pitchFamily="2" charset="2"/>
              <a:buNone/>
            </a:pPr>
            <a:r>
              <a:rPr lang="en-US" sz="2400"/>
              <a:t>BERUBAHNYA SAINS, MASYARAKAT DAN DUNIA</a:t>
            </a:r>
          </a:p>
          <a:p>
            <a:pPr marL="0" indent="0">
              <a:buFont typeface="Wingdings" pitchFamily="2" charset="2"/>
              <a:buNone/>
            </a:pPr>
            <a:r>
              <a:rPr lang="en-US" sz="2400"/>
              <a:t>	      BERUBAH PULA KEHIDUPAN MANUSIA</a:t>
            </a:r>
          </a:p>
        </p:txBody>
      </p:sp>
      <p:sp>
        <p:nvSpPr>
          <p:cNvPr id="13319" name="AutoShape 7"/>
          <p:cNvSpPr>
            <a:spLocks noChangeArrowheads="1"/>
          </p:cNvSpPr>
          <p:nvPr/>
        </p:nvSpPr>
        <p:spPr bwMode="auto">
          <a:xfrm>
            <a:off x="7010400" y="1752600"/>
            <a:ext cx="685800" cy="838200"/>
          </a:xfrm>
          <a:prstGeom prst="curvedLeftArrow">
            <a:avLst>
              <a:gd name="adj1" fmla="val 24444"/>
              <a:gd name="adj2" fmla="val 48889"/>
              <a:gd name="adj3" fmla="val 33333"/>
            </a:avLst>
          </a:prstGeom>
          <a:solidFill>
            <a:schemeClr val="accent1"/>
          </a:solidFill>
          <a:ln w="9525">
            <a:solidFill>
              <a:schemeClr val="tx1"/>
            </a:solidFill>
            <a:miter lim="800000"/>
            <a:headEnd/>
            <a:tailEnd/>
          </a:ln>
          <a:effectLst/>
        </p:spPr>
        <p:txBody>
          <a:bodyPr wrap="none" anchor="ctr"/>
          <a:lstStyle/>
          <a:p>
            <a:endParaRPr lang="id-ID"/>
          </a:p>
        </p:txBody>
      </p:sp>
      <p:sp>
        <p:nvSpPr>
          <p:cNvPr id="13321" name="AutoShape 9"/>
          <p:cNvSpPr>
            <a:spLocks noChangeArrowheads="1"/>
          </p:cNvSpPr>
          <p:nvPr/>
        </p:nvSpPr>
        <p:spPr bwMode="auto">
          <a:xfrm>
            <a:off x="3200400" y="4572000"/>
            <a:ext cx="914400" cy="381000"/>
          </a:xfrm>
          <a:prstGeom prst="curvedUpArrow">
            <a:avLst>
              <a:gd name="adj1" fmla="val 48000"/>
              <a:gd name="adj2" fmla="val 96000"/>
              <a:gd name="adj3" fmla="val 33333"/>
            </a:avLst>
          </a:prstGeom>
          <a:solidFill>
            <a:schemeClr val="accent1"/>
          </a:solidFill>
          <a:ln w="9525">
            <a:solidFill>
              <a:schemeClr val="tx1"/>
            </a:solidFill>
            <a:miter lim="800000"/>
            <a:headEnd/>
            <a:tailEnd/>
          </a:ln>
          <a:effectLst/>
        </p:spPr>
        <p:txBody>
          <a:bodyPr wrap="none" anchor="ctr"/>
          <a:lstStyle/>
          <a:p>
            <a:endParaRPr lang="id-ID"/>
          </a:p>
        </p:txBody>
      </p:sp>
      <p:sp>
        <p:nvSpPr>
          <p:cNvPr id="13323" name="AutoShape 11"/>
          <p:cNvSpPr>
            <a:spLocks noChangeArrowheads="1"/>
          </p:cNvSpPr>
          <p:nvPr/>
        </p:nvSpPr>
        <p:spPr bwMode="auto">
          <a:xfrm rot="10800000">
            <a:off x="1905000" y="5105400"/>
            <a:ext cx="609600" cy="762000"/>
          </a:xfrm>
          <a:prstGeom prst="upArrow">
            <a:avLst>
              <a:gd name="adj1" fmla="val 50000"/>
              <a:gd name="adj2" fmla="val 31250"/>
            </a:avLst>
          </a:prstGeom>
          <a:solidFill>
            <a:schemeClr val="accent1"/>
          </a:solidFill>
          <a:ln w="9525">
            <a:solidFill>
              <a:schemeClr val="tx1"/>
            </a:solidFill>
            <a:miter lim="800000"/>
            <a:headEnd/>
            <a:tailEnd/>
          </a:ln>
          <a:effectLst/>
        </p:spPr>
        <p:txBody>
          <a:bodyPr wrap="none" anchor="ctr"/>
          <a:lstStyle/>
          <a:p>
            <a:endParaRPr lang="id-ID"/>
          </a:p>
        </p:txBody>
      </p:sp>
      <p:sp>
        <p:nvSpPr>
          <p:cNvPr id="13324" name="AutoShape 12"/>
          <p:cNvSpPr>
            <a:spLocks noChangeArrowheads="1"/>
          </p:cNvSpPr>
          <p:nvPr/>
        </p:nvSpPr>
        <p:spPr bwMode="auto">
          <a:xfrm>
            <a:off x="7772400" y="6096000"/>
            <a:ext cx="228600" cy="762000"/>
          </a:xfrm>
          <a:prstGeom prst="curvedLeftArrow">
            <a:avLst>
              <a:gd name="adj1" fmla="val 66667"/>
              <a:gd name="adj2" fmla="val 133333"/>
              <a:gd name="adj3" fmla="val 33333"/>
            </a:avLst>
          </a:prstGeom>
          <a:solidFill>
            <a:schemeClr val="accent1"/>
          </a:solidFill>
          <a:ln w="9525">
            <a:solidFill>
              <a:schemeClr val="tx1"/>
            </a:solidFill>
            <a:miter lim="800000"/>
            <a:headEnd/>
            <a:tailEnd/>
          </a:ln>
          <a:effectLst/>
        </p:spPr>
        <p:txBody>
          <a:bodyPr wrap="none" anchor="ctr"/>
          <a:lstStyle/>
          <a:p>
            <a:endParaRPr lang="id-ID"/>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6"/>
          <p:cNvSpPr>
            <a:spLocks noGrp="1" noRot="1" noChangeArrowheads="1"/>
          </p:cNvSpPr>
          <p:nvPr>
            <p:ph type="title"/>
          </p:nvPr>
        </p:nvSpPr>
        <p:spPr/>
        <p:txBody>
          <a:bodyPr/>
          <a:lstStyle/>
          <a:p>
            <a:pPr algn="l"/>
            <a:r>
              <a:rPr lang="en-US" sz="2400"/>
              <a:t>DUA FAKTOR UTAMA SEBUAH AGAMA DAPAT DIPAHAMI</a:t>
            </a:r>
            <a:r>
              <a:rPr lang="en-US" sz="2000"/>
              <a:t/>
            </a:r>
            <a:br>
              <a:rPr lang="en-US" sz="2000"/>
            </a:br>
            <a:r>
              <a:rPr lang="en-US" sz="2000"/>
              <a:t/>
            </a:r>
            <a:br>
              <a:rPr lang="en-US" sz="2000"/>
            </a:br>
            <a:r>
              <a:rPr lang="en-US" sz="2000"/>
              <a:t/>
            </a:r>
            <a:br>
              <a:rPr lang="en-US" sz="2000"/>
            </a:br>
            <a:endParaRPr lang="en-US" sz="2000"/>
          </a:p>
        </p:txBody>
      </p:sp>
      <p:sp>
        <p:nvSpPr>
          <p:cNvPr id="15367" name="Rectangle 7"/>
          <p:cNvSpPr>
            <a:spLocks noGrp="1" noRot="1" noChangeArrowheads="1"/>
          </p:cNvSpPr>
          <p:nvPr>
            <p:ph type="body" idx="1"/>
          </p:nvPr>
        </p:nvSpPr>
        <p:spPr>
          <a:xfrm>
            <a:off x="304800" y="990600"/>
            <a:ext cx="8540750" cy="4422775"/>
          </a:xfrm>
        </p:spPr>
        <p:txBody>
          <a:bodyPr/>
          <a:lstStyle/>
          <a:p>
            <a:pPr>
              <a:lnSpc>
                <a:spcPct val="90000"/>
              </a:lnSpc>
            </a:pPr>
            <a:r>
              <a:rPr lang="en-US" sz="2400"/>
              <a:t>SEBERAPA MENDALAM PARA MISIONARIS MEMAHAMI AGAMANYA</a:t>
            </a:r>
          </a:p>
          <a:p>
            <a:pPr>
              <a:lnSpc>
                <a:spcPct val="90000"/>
              </a:lnSpc>
            </a:pPr>
            <a:r>
              <a:rPr lang="en-US" sz="2400"/>
              <a:t>SEBERAPA TERAMPIL MEREKA MENYAJIKAN AGAMA YANG DIPAHAMINYA ITU KPD MASYARAKAT LUAS </a:t>
            </a:r>
          </a:p>
          <a:p>
            <a:pPr>
              <a:lnSpc>
                <a:spcPct val="90000"/>
              </a:lnSpc>
              <a:buFont typeface="Wingdings" pitchFamily="2" charset="2"/>
              <a:buNone/>
            </a:pPr>
            <a:r>
              <a:rPr lang="en-US" sz="2400"/>
              <a:t>			METODOLOGI YANG MUDAH DIPAHAMI</a:t>
            </a:r>
          </a:p>
          <a:p>
            <a:pPr>
              <a:lnSpc>
                <a:spcPct val="90000"/>
              </a:lnSpc>
              <a:buFont typeface="Wingdings" pitchFamily="2" charset="2"/>
              <a:buNone/>
            </a:pPr>
            <a:r>
              <a:rPr lang="en-US" sz="2400"/>
              <a:t>			OLEH KAUMNYA.</a:t>
            </a:r>
          </a:p>
          <a:p>
            <a:pPr>
              <a:lnSpc>
                <a:spcPct val="90000"/>
              </a:lnSpc>
              <a:buFont typeface="Wingdings" pitchFamily="2" charset="2"/>
              <a:buNone/>
            </a:pPr>
            <a:endParaRPr lang="en-US" sz="2400"/>
          </a:p>
          <a:p>
            <a:pPr>
              <a:lnSpc>
                <a:spcPct val="90000"/>
              </a:lnSpc>
              <a:buFont typeface="Wingdings" pitchFamily="2" charset="2"/>
              <a:buNone/>
            </a:pPr>
            <a:r>
              <a:rPr lang="en-US" sz="2400"/>
              <a:t>	</a:t>
            </a:r>
          </a:p>
          <a:p>
            <a:pPr>
              <a:lnSpc>
                <a:spcPct val="90000"/>
              </a:lnSpc>
              <a:buFont typeface="Wingdings" pitchFamily="2" charset="2"/>
              <a:buNone/>
            </a:pPr>
            <a:r>
              <a:rPr lang="en-US" sz="2400"/>
              <a:t>	KETEPATAN SUATU METODOLOGI SANGAT PENTING DALAM MEMAHAMI ISLAM, AGAR PENGETAHUAN ISLAM YANG BENAR DAPAT DIRAIH.</a:t>
            </a:r>
          </a:p>
        </p:txBody>
      </p:sp>
      <p:sp>
        <p:nvSpPr>
          <p:cNvPr id="15368" name="AutoShape 8"/>
          <p:cNvSpPr>
            <a:spLocks noChangeArrowheads="1"/>
          </p:cNvSpPr>
          <p:nvPr/>
        </p:nvSpPr>
        <p:spPr bwMode="auto">
          <a:xfrm>
            <a:off x="8229600" y="2133600"/>
            <a:ext cx="381000" cy="685800"/>
          </a:xfrm>
          <a:prstGeom prst="curvedLeftArrow">
            <a:avLst>
              <a:gd name="adj1" fmla="val 36000"/>
              <a:gd name="adj2" fmla="val 72000"/>
              <a:gd name="adj3" fmla="val 33333"/>
            </a:avLst>
          </a:prstGeom>
          <a:solidFill>
            <a:schemeClr val="accent1"/>
          </a:solidFill>
          <a:ln w="9525">
            <a:solidFill>
              <a:schemeClr val="tx1"/>
            </a:solidFill>
            <a:miter lim="800000"/>
            <a:headEnd/>
            <a:tailEnd/>
          </a:ln>
          <a:effectLst/>
        </p:spPr>
        <p:txBody>
          <a:bodyPr wrap="none" anchor="ctr"/>
          <a:lstStyle/>
          <a:p>
            <a:endParaRPr lang="id-ID"/>
          </a:p>
        </p:txBody>
      </p:sp>
      <p:sp>
        <p:nvSpPr>
          <p:cNvPr id="15369" name="AutoShape 9"/>
          <p:cNvSpPr>
            <a:spLocks noChangeArrowheads="1"/>
          </p:cNvSpPr>
          <p:nvPr/>
        </p:nvSpPr>
        <p:spPr bwMode="auto">
          <a:xfrm>
            <a:off x="2895600" y="3352800"/>
            <a:ext cx="609600" cy="609600"/>
          </a:xfrm>
          <a:prstGeom prst="down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algn="l">
              <a:tabLst>
                <a:tab pos="579438" algn="l"/>
              </a:tabLst>
            </a:pPr>
            <a:r>
              <a:rPr lang="en-US" sz="3200"/>
              <a:t>B. METODE KAJIAN SUMBER, DISIPLIN 	DAN DIMENSI ISLAM</a:t>
            </a:r>
          </a:p>
        </p:txBody>
      </p:sp>
      <p:sp>
        <p:nvSpPr>
          <p:cNvPr id="16387" name="Rectangle 3"/>
          <p:cNvSpPr>
            <a:spLocks noGrp="1" noRot="1" noChangeArrowheads="1"/>
          </p:cNvSpPr>
          <p:nvPr>
            <p:ph type="body" idx="1"/>
          </p:nvPr>
        </p:nvSpPr>
        <p:spPr/>
        <p:txBody>
          <a:bodyPr/>
          <a:lstStyle/>
          <a:p>
            <a:pPr marL="0" indent="0">
              <a:buFont typeface="Wingdings" pitchFamily="2" charset="2"/>
              <a:buNone/>
            </a:pPr>
            <a:r>
              <a:rPr lang="en-US" sz="2400"/>
              <a:t>	TUJUAN DITURUNKANNYA SYARI’AH ISLAM 	</a:t>
            </a:r>
            <a:r>
              <a:rPr lang="en-US" sz="2400" i="1"/>
              <a:t>(MAQASHID AL-SYAR’IYAH) </a:t>
            </a:r>
            <a:r>
              <a:rPr lang="en-US" sz="2400"/>
              <a:t>MUTLAK HRS 	MENJADI SANDARAN UTAMA </a:t>
            </a:r>
            <a:r>
              <a:rPr lang="en-US" sz="2400" b="1"/>
              <a:t>METODOLOGI 	PEMAHAMAN ISLAM</a:t>
            </a:r>
          </a:p>
          <a:p>
            <a:pPr marL="0" indent="0">
              <a:buFont typeface="Wingdings" pitchFamily="2" charset="2"/>
              <a:buNone/>
            </a:pPr>
            <a:r>
              <a:rPr lang="en-US" sz="2400" b="1"/>
              <a:t>     </a:t>
            </a:r>
            <a:r>
              <a:rPr lang="en-US" sz="2400"/>
              <a:t>5 TUJUAN UTAMA </a:t>
            </a:r>
            <a:r>
              <a:rPr lang="en-US" sz="2400" i="1"/>
              <a:t>MAQASHID AL-SYAR’IYAH</a:t>
            </a:r>
          </a:p>
          <a:p>
            <a:pPr lvl="1">
              <a:buClr>
                <a:schemeClr val="accent2"/>
              </a:buClr>
              <a:buFont typeface="Wingdings" pitchFamily="2" charset="2"/>
              <a:buChar char="q"/>
            </a:pPr>
            <a:r>
              <a:rPr lang="en-US" sz="2400"/>
              <a:t>MENJAGA AGAMA </a:t>
            </a:r>
          </a:p>
          <a:p>
            <a:pPr lvl="1">
              <a:buClr>
                <a:schemeClr val="accent2"/>
              </a:buClr>
              <a:buFont typeface="Wingdings" pitchFamily="2" charset="2"/>
              <a:buChar char="q"/>
            </a:pPr>
            <a:r>
              <a:rPr lang="en-US" sz="2400"/>
              <a:t>MENJAGA JIWA</a:t>
            </a:r>
          </a:p>
          <a:p>
            <a:pPr lvl="1">
              <a:buClr>
                <a:schemeClr val="accent2"/>
              </a:buClr>
              <a:buFont typeface="Wingdings" pitchFamily="2" charset="2"/>
              <a:buChar char="q"/>
            </a:pPr>
            <a:r>
              <a:rPr lang="en-US" sz="2400"/>
              <a:t>MENJAGA AKAL</a:t>
            </a:r>
          </a:p>
          <a:p>
            <a:pPr lvl="1">
              <a:buClr>
                <a:schemeClr val="accent2"/>
              </a:buClr>
              <a:buFont typeface="Wingdings" pitchFamily="2" charset="2"/>
              <a:buChar char="q"/>
            </a:pPr>
            <a:r>
              <a:rPr lang="en-US" sz="2400"/>
              <a:t>MENJAGA KETURUNAN</a:t>
            </a:r>
          </a:p>
          <a:p>
            <a:pPr lvl="1">
              <a:buClr>
                <a:schemeClr val="accent2"/>
              </a:buClr>
              <a:buFont typeface="Wingdings" pitchFamily="2" charset="2"/>
              <a:buChar char="q"/>
            </a:pPr>
            <a:r>
              <a:rPr lang="en-US" sz="2400"/>
              <a:t>MENJAGA HARTA</a:t>
            </a:r>
          </a:p>
          <a:p>
            <a:pPr marL="0" indent="0">
              <a:buFont typeface="Wingdings" pitchFamily="2" charset="2"/>
              <a:buNone/>
            </a:pPr>
            <a:endParaRPr lang="en-US" sz="2400" i="1"/>
          </a:p>
        </p:txBody>
      </p:sp>
      <p:sp>
        <p:nvSpPr>
          <p:cNvPr id="16390" name="AutoShape 6"/>
          <p:cNvSpPr>
            <a:spLocks noChangeArrowheads="1"/>
          </p:cNvSpPr>
          <p:nvPr/>
        </p:nvSpPr>
        <p:spPr bwMode="auto">
          <a:xfrm>
            <a:off x="457200" y="1676400"/>
            <a:ext cx="609600" cy="533400"/>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chemeClr val="accent2"/>
          </a:solidFill>
          <a:ln w="9525" algn="ctr">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Rot="1" noChangeArrowheads="1"/>
          </p:cNvSpPr>
          <p:nvPr>
            <p:ph type="title"/>
          </p:nvPr>
        </p:nvSpPr>
        <p:spPr>
          <a:xfrm>
            <a:off x="301625" y="228600"/>
            <a:ext cx="8510588" cy="5638800"/>
          </a:xfrm>
          <a:noFill/>
          <a:ln/>
        </p:spPr>
        <p:txBody>
          <a:bodyPr anchor="t"/>
          <a:lstStyle/>
          <a:p>
            <a:pPr algn="l"/>
            <a:r>
              <a:rPr lang="en-US" sz="2400"/>
              <a:t>ULAMA (YANG BENAR) MENDUDUKI POSISI TERTINGGI DIHADAPAN ALLAH SWT KARENA MEREKA SEBAGAI PEWARIS NABI YANG BERTUGAS MENJAGA DAN MENEGAKKAN AGAMA.</a:t>
            </a:r>
            <a:br>
              <a:rPr lang="en-US" sz="2400"/>
            </a:br>
            <a:r>
              <a:rPr lang="en-US" sz="2400"/>
              <a:t/>
            </a:r>
            <a:br>
              <a:rPr lang="en-US" sz="2400"/>
            </a:br>
            <a:r>
              <a:rPr lang="en-US" sz="2400"/>
              <a:t>ULAMA YANG MUDAH DIBELI (MENJUAL MURAHAN AYAT-AYAT ALLAH) TERCELA DAN DIKATEGORIKAN SEBAGAI </a:t>
            </a:r>
            <a:r>
              <a:rPr lang="en-US" sz="2400" i="1"/>
              <a:t>AL-ULAMA AL-SU </a:t>
            </a:r>
            <a:r>
              <a:rPr lang="en-US" sz="2400"/>
              <a:t>(ULAMA YANG BURUK), KARENA MEREKA MERUSAK AGAMA.</a:t>
            </a:r>
            <a:br>
              <a:rPr lang="en-US" sz="2400"/>
            </a:br>
            <a:r>
              <a:rPr lang="en-US" sz="2400"/>
              <a:t/>
            </a:r>
            <a:br>
              <a:rPr lang="en-US" sz="2400"/>
            </a:br>
            <a:r>
              <a:rPr lang="en-US" sz="2400"/>
              <a:t>DALAM SEBUAH HADIST DISEBUTKAN BAHWA “TINTA” ULAMA DITIMBANG DENGAN “DARAH” SYUHADA, MAKA LEBIH BERATLAH TINTA ULAMA. </a:t>
            </a:r>
            <a:endParaRPr lang="en-US" sz="2400" i="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Rot="1" noChangeArrowheads="1"/>
          </p:cNvSpPr>
          <p:nvPr>
            <p:ph type="title"/>
          </p:nvPr>
        </p:nvSpPr>
        <p:spPr>
          <a:xfrm>
            <a:off x="301625" y="228600"/>
            <a:ext cx="8510588" cy="6629400"/>
          </a:xfrm>
          <a:noFill/>
        </p:spPr>
        <p:txBody>
          <a:bodyPr anchor="t"/>
          <a:lstStyle/>
          <a:p>
            <a:pPr algn="l"/>
            <a:r>
              <a:rPr lang="en-US" sz="2400"/>
              <a:t>AL-QURAN MENETAPKAN QISHAS DLM PEMBUNUHAN</a:t>
            </a:r>
            <a:br>
              <a:rPr lang="en-US" sz="2400"/>
            </a:br>
            <a:r>
              <a:rPr lang="en-US" sz="2400"/>
              <a:t/>
            </a:r>
            <a:br>
              <a:rPr lang="en-US" sz="2400"/>
            </a:br>
            <a:r>
              <a:rPr lang="en-US" sz="2400"/>
              <a:t/>
            </a:r>
            <a:br>
              <a:rPr lang="en-US" sz="2400"/>
            </a:br>
            <a:r>
              <a:rPr lang="en-US" sz="2400"/>
              <a:t>			UNTUK MENJAGA JIWA</a:t>
            </a:r>
            <a:br>
              <a:rPr lang="en-US" sz="2400"/>
            </a:br>
            <a:r>
              <a:rPr lang="en-US" sz="2400"/>
              <a:t/>
            </a:r>
            <a:br>
              <a:rPr lang="en-US" sz="2400"/>
            </a:br>
            <a:r>
              <a:rPr lang="en-US" sz="2400"/>
              <a:t>KHAMAR DIHARAMKAN	      KARENA MERUSAK AKAL</a:t>
            </a:r>
            <a:br>
              <a:rPr lang="en-US" sz="2400"/>
            </a:br>
            <a:r>
              <a:rPr lang="en-US" sz="2400"/>
              <a:t/>
            </a:r>
            <a:br>
              <a:rPr lang="en-US" sz="2400"/>
            </a:br>
            <a:r>
              <a:rPr lang="en-US" sz="2400"/>
              <a:t>ZINA DIHARAMKAN </a:t>
            </a:r>
            <a:br>
              <a:rPr lang="en-US" sz="2400"/>
            </a:br>
            <a:r>
              <a:rPr lang="en-US" sz="2400"/>
              <a:t>			       KARENA MERUSAK 						       KETURUNAN</a:t>
            </a:r>
            <a:br>
              <a:rPr lang="en-US" sz="2400"/>
            </a:br>
            <a:r>
              <a:rPr lang="en-US" sz="2400"/>
              <a:t/>
            </a:r>
            <a:br>
              <a:rPr lang="en-US" sz="2400"/>
            </a:br>
            <a:r>
              <a:rPr lang="en-US" sz="2400"/>
              <a:t>PERNIKAHAN DIANJURKAN 	     UNTUK MENJAGA 						     KETURUNAN</a:t>
            </a:r>
            <a:br>
              <a:rPr lang="en-US" sz="2400"/>
            </a:br>
            <a:r>
              <a:rPr lang="en-US" sz="2400"/>
              <a:t/>
            </a:r>
            <a:br>
              <a:rPr lang="en-US" sz="2400"/>
            </a:br>
            <a:r>
              <a:rPr lang="en-US" sz="2400"/>
              <a:t>SEGALA UPAYA YANG MEMPERKUAT AKAL (GIAT BELAJAR, BERFIKIR, MEMBERI BEA SISWA DLL) SGT DIANJURKAN OLEH AGAMA</a:t>
            </a:r>
          </a:p>
        </p:txBody>
      </p:sp>
      <p:sp>
        <p:nvSpPr>
          <p:cNvPr id="22534" name="AutoShape 6"/>
          <p:cNvSpPr>
            <a:spLocks noChangeArrowheads="1"/>
          </p:cNvSpPr>
          <p:nvPr/>
        </p:nvSpPr>
        <p:spPr bwMode="auto">
          <a:xfrm>
            <a:off x="3429000" y="685800"/>
            <a:ext cx="2286000" cy="2133600"/>
          </a:xfrm>
          <a:prstGeom prst="rightArrow">
            <a:avLst>
              <a:gd name="adj1" fmla="val 50000"/>
              <a:gd name="adj2" fmla="val 26786"/>
            </a:avLst>
          </a:prstGeom>
          <a:noFill/>
          <a:ln w="9525" algn="ctr">
            <a:noFill/>
            <a:miter lim="800000"/>
            <a:headEnd/>
            <a:tailEnd/>
          </a:ln>
          <a:effectLst/>
        </p:spPr>
        <p:txBody>
          <a:bodyPr wrap="none" anchor="ctr"/>
          <a:lstStyle/>
          <a:p>
            <a:endParaRPr lang="id-ID"/>
          </a:p>
        </p:txBody>
      </p:sp>
      <p:sp>
        <p:nvSpPr>
          <p:cNvPr id="22537" name="Line 9"/>
          <p:cNvSpPr>
            <a:spLocks noChangeShapeType="1"/>
          </p:cNvSpPr>
          <p:nvPr/>
        </p:nvSpPr>
        <p:spPr bwMode="auto">
          <a:xfrm>
            <a:off x="2971800" y="914400"/>
            <a:ext cx="1143000" cy="0"/>
          </a:xfrm>
          <a:prstGeom prst="line">
            <a:avLst/>
          </a:prstGeom>
          <a:noFill/>
          <a:ln w="9525">
            <a:noFill/>
            <a:round/>
            <a:headEnd/>
            <a:tailEnd type="triangle" w="med" len="med"/>
          </a:ln>
          <a:effectLst/>
        </p:spPr>
        <p:txBody>
          <a:bodyPr anchor="ctr"/>
          <a:lstStyle/>
          <a:p>
            <a:endParaRPr lang="id-ID"/>
          </a:p>
        </p:txBody>
      </p:sp>
      <p:sp>
        <p:nvSpPr>
          <p:cNvPr id="22540" name="AutoShape 12"/>
          <p:cNvSpPr>
            <a:spLocks noChangeArrowheads="1"/>
          </p:cNvSpPr>
          <p:nvPr/>
        </p:nvSpPr>
        <p:spPr bwMode="auto">
          <a:xfrm>
            <a:off x="4495800" y="609600"/>
            <a:ext cx="304800" cy="762000"/>
          </a:xfrm>
          <a:prstGeom prst="curvedRightArrow">
            <a:avLst>
              <a:gd name="adj1" fmla="val 50000"/>
              <a:gd name="adj2" fmla="val 100000"/>
              <a:gd name="adj3" fmla="val 33333"/>
            </a:avLst>
          </a:prstGeom>
          <a:solidFill>
            <a:schemeClr val="accent1"/>
          </a:solidFill>
          <a:ln w="9525">
            <a:noFill/>
            <a:miter lim="800000"/>
            <a:headEnd/>
            <a:tailEnd/>
          </a:ln>
          <a:effectLst/>
        </p:spPr>
        <p:txBody>
          <a:bodyPr wrap="none" anchor="ctr"/>
          <a:lstStyle/>
          <a:p>
            <a:endParaRPr lang="id-ID"/>
          </a:p>
        </p:txBody>
      </p:sp>
      <p:sp>
        <p:nvSpPr>
          <p:cNvPr id="22541" name="AutoShape 13"/>
          <p:cNvSpPr>
            <a:spLocks noChangeArrowheads="1"/>
          </p:cNvSpPr>
          <p:nvPr/>
        </p:nvSpPr>
        <p:spPr bwMode="auto">
          <a:xfrm>
            <a:off x="3886200" y="1905000"/>
            <a:ext cx="685800" cy="457200"/>
          </a:xfrm>
          <a:prstGeom prst="curvedDownArrow">
            <a:avLst>
              <a:gd name="adj1" fmla="val 30000"/>
              <a:gd name="adj2" fmla="val 60000"/>
              <a:gd name="adj3" fmla="val 33333"/>
            </a:avLst>
          </a:prstGeom>
          <a:solidFill>
            <a:schemeClr val="accent1"/>
          </a:solidFill>
          <a:ln w="9525">
            <a:noFill/>
            <a:miter lim="800000"/>
            <a:headEnd/>
            <a:tailEnd/>
          </a:ln>
          <a:effectLst/>
        </p:spPr>
        <p:txBody>
          <a:bodyPr wrap="none" anchor="ctr"/>
          <a:lstStyle/>
          <a:p>
            <a:endParaRPr lang="id-ID"/>
          </a:p>
        </p:txBody>
      </p:sp>
      <p:sp>
        <p:nvSpPr>
          <p:cNvPr id="22542" name="AutoShape 14"/>
          <p:cNvSpPr>
            <a:spLocks noChangeArrowheads="1"/>
          </p:cNvSpPr>
          <p:nvPr/>
        </p:nvSpPr>
        <p:spPr bwMode="auto">
          <a:xfrm>
            <a:off x="3200400" y="2895600"/>
            <a:ext cx="457200" cy="609600"/>
          </a:xfrm>
          <a:prstGeom prst="curvedRightArrow">
            <a:avLst>
              <a:gd name="adj1" fmla="val 26667"/>
              <a:gd name="adj2" fmla="val 53333"/>
              <a:gd name="adj3" fmla="val 33333"/>
            </a:avLst>
          </a:prstGeom>
          <a:solidFill>
            <a:schemeClr val="accent1"/>
          </a:solidFill>
          <a:ln w="9525">
            <a:noFill/>
            <a:miter lim="800000"/>
            <a:headEnd/>
            <a:tailEnd/>
          </a:ln>
          <a:effectLst/>
        </p:spPr>
        <p:txBody>
          <a:bodyPr wrap="none" anchor="ctr"/>
          <a:lstStyle/>
          <a:p>
            <a:endParaRPr lang="id-ID"/>
          </a:p>
        </p:txBody>
      </p:sp>
      <p:sp>
        <p:nvSpPr>
          <p:cNvPr id="22543" name="AutoShape 15"/>
          <p:cNvSpPr>
            <a:spLocks noChangeArrowheads="1"/>
          </p:cNvSpPr>
          <p:nvPr/>
        </p:nvSpPr>
        <p:spPr bwMode="auto">
          <a:xfrm>
            <a:off x="4495800" y="4114800"/>
            <a:ext cx="985838" cy="428625"/>
          </a:xfrm>
          <a:prstGeom prst="curvedDownArrow">
            <a:avLst>
              <a:gd name="adj1" fmla="val 46000"/>
              <a:gd name="adj2" fmla="val 92000"/>
              <a:gd name="adj3" fmla="val 33333"/>
            </a:avLst>
          </a:prstGeom>
          <a:solidFill>
            <a:schemeClr val="accent1"/>
          </a:solidFill>
          <a:ln w="9525">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Rot="1" noChangeArrowheads="1"/>
          </p:cNvSpPr>
          <p:nvPr>
            <p:ph type="title"/>
          </p:nvPr>
        </p:nvSpPr>
        <p:spPr>
          <a:xfrm>
            <a:off x="301625" y="228600"/>
            <a:ext cx="8510588" cy="6629400"/>
          </a:xfrm>
          <a:noFill/>
        </p:spPr>
        <p:txBody>
          <a:bodyPr anchor="t"/>
          <a:lstStyle/>
          <a:p>
            <a:pPr algn="l"/>
            <a:r>
              <a:rPr lang="en-US" sz="2400"/>
              <a:t>RIBA, PENCURIAN DAN PENIPUAN DIHARAMKAN </a:t>
            </a:r>
            <a:br>
              <a:rPr lang="en-US" sz="2400"/>
            </a:br>
            <a:r>
              <a:rPr lang="en-US" sz="2400"/>
              <a:t>			     KARENA MERUSAK HARTA</a:t>
            </a:r>
            <a:br>
              <a:rPr lang="en-US" sz="2400"/>
            </a:br>
            <a:r>
              <a:rPr lang="en-US" sz="2400"/>
              <a:t/>
            </a:r>
            <a:br>
              <a:rPr lang="en-US" sz="2400"/>
            </a:br>
            <a:r>
              <a:rPr lang="en-US" sz="2400"/>
              <a:t>	SEGALA UPAYA YG MERUSAK HARTA (KORUPSI, 	PEMERASAN DAN SEGALA TRANSAKSI BISNIS 	YANG MENGUNTUNGKAN SATU PIHAK DAN 	MERUGIKAN PIHAK LAINNYA) DIHARAMKAN.</a:t>
            </a:r>
            <a:br>
              <a:rPr lang="en-US" sz="2400"/>
            </a:br>
            <a:r>
              <a:rPr lang="en-US" sz="2400"/>
              <a:t/>
            </a:r>
            <a:br>
              <a:rPr lang="en-US" sz="2400"/>
            </a:br>
            <a:r>
              <a:rPr lang="en-US" sz="2400"/>
              <a:t>	</a:t>
            </a:r>
            <a:br>
              <a:rPr lang="en-US" sz="2400"/>
            </a:br>
            <a:r>
              <a:rPr lang="en-US" sz="2400"/>
              <a:t>	KAIDAH-KAIDAH FIQHIYAH YANG LEBIH DIKENAL 	</a:t>
            </a:r>
            <a:r>
              <a:rPr lang="en-US" sz="2400" i="1"/>
              <a:t>QAWA’ID AL-KHAMS </a:t>
            </a:r>
            <a:r>
              <a:rPr lang="en-US" sz="2400"/>
              <a:t>(LIMA KAIDAH INDUK) 	MUTLAK JUGA HARUS DIKETAHUI</a:t>
            </a:r>
            <a:br>
              <a:rPr lang="en-US" sz="2400"/>
            </a:br>
            <a:r>
              <a:rPr lang="en-US" sz="2400"/>
              <a:t/>
            </a:r>
            <a:br>
              <a:rPr lang="en-US" sz="2400"/>
            </a:br>
            <a:endParaRPr lang="en-US" sz="2400"/>
          </a:p>
        </p:txBody>
      </p:sp>
      <p:sp>
        <p:nvSpPr>
          <p:cNvPr id="25605" name="AutoShape 5"/>
          <p:cNvSpPr>
            <a:spLocks noChangeArrowheads="1"/>
          </p:cNvSpPr>
          <p:nvPr/>
        </p:nvSpPr>
        <p:spPr bwMode="auto">
          <a:xfrm>
            <a:off x="7696200" y="381000"/>
            <a:ext cx="609600" cy="609600"/>
          </a:xfrm>
          <a:prstGeom prst="curvedLeftArrow">
            <a:avLst>
              <a:gd name="adj1" fmla="val 20000"/>
              <a:gd name="adj2" fmla="val 40000"/>
              <a:gd name="adj3" fmla="val 33333"/>
            </a:avLst>
          </a:prstGeom>
          <a:solidFill>
            <a:schemeClr val="accent1"/>
          </a:solidFill>
          <a:ln w="9525">
            <a:noFill/>
            <a:miter lim="800000"/>
            <a:headEnd/>
            <a:tailEnd/>
          </a:ln>
          <a:effectLst/>
        </p:spPr>
        <p:txBody>
          <a:bodyPr wrap="none" anchor="ctr"/>
          <a:lstStyle/>
          <a:p>
            <a:endParaRPr lang="id-ID"/>
          </a:p>
        </p:txBody>
      </p:sp>
      <p:sp>
        <p:nvSpPr>
          <p:cNvPr id="25606" name="AutoShape 6"/>
          <p:cNvSpPr>
            <a:spLocks noChangeArrowheads="1"/>
          </p:cNvSpPr>
          <p:nvPr/>
        </p:nvSpPr>
        <p:spPr bwMode="auto">
          <a:xfrm rot="5400000">
            <a:off x="381000" y="914400"/>
            <a:ext cx="990600" cy="838200"/>
          </a:xfrm>
          <a:custGeom>
            <a:avLst/>
            <a:gdLst>
              <a:gd name="G0" fmla="+- 9257 0 0"/>
              <a:gd name="G1" fmla="+- 18514 0 0"/>
              <a:gd name="G2" fmla="+- 6171 0 0"/>
              <a:gd name="G3" fmla="*/ 9257 1 2"/>
              <a:gd name="G4" fmla="+- G3 10800 0"/>
              <a:gd name="G5" fmla="+- 21600 9257 18514"/>
              <a:gd name="G6" fmla="+- 18514 6171 0"/>
              <a:gd name="G7" fmla="*/ G6 1 2"/>
              <a:gd name="G8" fmla="*/ 18514 2 1"/>
              <a:gd name="G9" fmla="+- G8 0 21600"/>
              <a:gd name="G10" fmla="+- G5 0 G4"/>
              <a:gd name="G11" fmla="+- 9257 0 G4"/>
              <a:gd name="G12" fmla="*/ G2 G10 G11"/>
              <a:gd name="T0" fmla="*/ 15429 w 21600"/>
              <a:gd name="T1" fmla="*/ 0 h 21600"/>
              <a:gd name="T2" fmla="*/ 9257 w 21600"/>
              <a:gd name="T3" fmla="*/ 6171 h 21600"/>
              <a:gd name="T4" fmla="*/ 6171 w 21600"/>
              <a:gd name="T5" fmla="*/ 9257 h 21600"/>
              <a:gd name="T6" fmla="*/ 0 w 21600"/>
              <a:gd name="T7" fmla="*/ 15429 h 21600"/>
              <a:gd name="T8" fmla="*/ 6171 w 21600"/>
              <a:gd name="T9" fmla="*/ 21600 h 21600"/>
              <a:gd name="T10" fmla="*/ 12343 w 21600"/>
              <a:gd name="T11" fmla="*/ 18514 h 21600"/>
              <a:gd name="T12" fmla="*/ 18514 w 21600"/>
              <a:gd name="T13" fmla="*/ 12343 h 21600"/>
              <a:gd name="T14" fmla="*/ 21600 w 21600"/>
              <a:gd name="T15" fmla="*/ 6171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G12 w 21600"/>
              <a:gd name="T25" fmla="*/ G5 h 21600"/>
              <a:gd name="T26" fmla="*/ G1 w 21600"/>
              <a:gd name="T27" fmla="*/ G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close/>
              </a:path>
            </a:pathLst>
          </a:custGeom>
          <a:solidFill>
            <a:schemeClr val="accent1"/>
          </a:solidFill>
          <a:ln w="9525" algn="ctr">
            <a:noFill/>
            <a:miter lim="800000"/>
            <a:headEnd/>
            <a:tailEnd/>
          </a:ln>
          <a:effectLst/>
        </p:spPr>
        <p:txBody>
          <a:bodyPr wrap="none" anchor="ctr"/>
          <a:lstStyle/>
          <a:p>
            <a:endParaRPr lang="id-ID"/>
          </a:p>
        </p:txBody>
      </p:sp>
      <p:sp>
        <p:nvSpPr>
          <p:cNvPr id="25607" name="AutoShape 7"/>
          <p:cNvSpPr>
            <a:spLocks noChangeArrowheads="1"/>
          </p:cNvSpPr>
          <p:nvPr/>
        </p:nvSpPr>
        <p:spPr bwMode="auto">
          <a:xfrm>
            <a:off x="457200" y="3276600"/>
            <a:ext cx="533400" cy="685800"/>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chemeClr val="accent2"/>
          </a:solidFill>
          <a:ln w="9525" algn="ctr">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algn="l"/>
            <a:r>
              <a:rPr lang="en-US" sz="2400"/>
              <a:t>LIMA KAIDAH INDUK</a:t>
            </a:r>
          </a:p>
        </p:txBody>
      </p:sp>
      <p:sp>
        <p:nvSpPr>
          <p:cNvPr id="27651" name="Rectangle 3"/>
          <p:cNvSpPr>
            <a:spLocks noGrp="1" noRot="1" noChangeArrowheads="1"/>
          </p:cNvSpPr>
          <p:nvPr>
            <p:ph type="body" idx="1"/>
          </p:nvPr>
        </p:nvSpPr>
        <p:spPr/>
        <p:txBody>
          <a:bodyPr/>
          <a:lstStyle/>
          <a:p>
            <a:pPr marL="457200" indent="-457200">
              <a:buFont typeface="Wingdings" pitchFamily="2" charset="2"/>
              <a:buAutoNum type="arabicPeriod"/>
            </a:pPr>
            <a:r>
              <a:rPr lang="en-US" sz="2400" i="1"/>
              <a:t>AL-UMURU BI MAQASHIDIHA </a:t>
            </a:r>
            <a:r>
              <a:rPr lang="en-US" sz="2400"/>
              <a:t>(SEGALA URUSAN BERGANTUNG PADA TUJUANNYA).</a:t>
            </a:r>
          </a:p>
          <a:p>
            <a:pPr marL="457200" indent="-457200">
              <a:buFont typeface="Wingdings" pitchFamily="2" charset="2"/>
              <a:buAutoNum type="arabicPeriod"/>
            </a:pPr>
            <a:r>
              <a:rPr lang="en-US" sz="2400" i="1"/>
              <a:t>AL-YAQINU LA YUZALU BI AL-SYAK</a:t>
            </a:r>
            <a:r>
              <a:rPr lang="en-US" sz="2400"/>
              <a:t> (KEYAKINAN TIDAK DAPAT DIHAPUS DENGAN KERAGUAN)</a:t>
            </a:r>
          </a:p>
          <a:p>
            <a:pPr marL="457200" indent="-457200">
              <a:buFont typeface="Wingdings" pitchFamily="2" charset="2"/>
              <a:buAutoNum type="arabicPeriod"/>
            </a:pPr>
            <a:r>
              <a:rPr lang="en-US" sz="2400" i="1"/>
              <a:t>AL-MASYAQQATU TAJLIBU AL-TAYSIR</a:t>
            </a:r>
            <a:r>
              <a:rPr lang="en-US" sz="2400"/>
              <a:t> (KESUKARAN ITU MENARIK KEMUDAHAN).</a:t>
            </a:r>
          </a:p>
          <a:p>
            <a:pPr marL="457200" indent="-457200">
              <a:buFont typeface="Wingdings" pitchFamily="2" charset="2"/>
              <a:buAutoNum type="arabicPeriod"/>
            </a:pPr>
            <a:r>
              <a:rPr lang="en-US" sz="2400" i="1"/>
              <a:t>AL-DHAHARU YUZALU</a:t>
            </a:r>
            <a:r>
              <a:rPr lang="en-US" sz="2400"/>
              <a:t> (KEMUDARATAN ITU HARUS DILENYAPKAN)</a:t>
            </a:r>
          </a:p>
          <a:p>
            <a:pPr marL="457200" indent="-457200">
              <a:buFont typeface="Wingdings" pitchFamily="2" charset="2"/>
              <a:buAutoNum type="arabicPeriod"/>
            </a:pPr>
            <a:r>
              <a:rPr lang="en-US" sz="2400" i="1"/>
              <a:t>AL-’ADATU MUHAKKAMAH</a:t>
            </a:r>
            <a:r>
              <a:rPr lang="en-US" sz="2400"/>
              <a:t> (ADAT KEBIASAAN ITU DITETAPKAN SEBAGAI HUKUM) </a:t>
            </a:r>
          </a:p>
          <a:p>
            <a:pPr marL="457200" indent="-457200"/>
            <a:endParaRPr lang="en-US" sz="2400" i="1"/>
          </a:p>
        </p:txBody>
      </p:sp>
      <p:sp>
        <p:nvSpPr>
          <p:cNvPr id="27652" name="AutoShape 4"/>
          <p:cNvSpPr>
            <a:spLocks noChangeArrowheads="1"/>
          </p:cNvSpPr>
          <p:nvPr/>
        </p:nvSpPr>
        <p:spPr bwMode="auto">
          <a:xfrm>
            <a:off x="3505200" y="838200"/>
            <a:ext cx="1219200" cy="762000"/>
          </a:xfrm>
          <a:prstGeom prst="curvedLeftArrow">
            <a:avLst>
              <a:gd name="adj1" fmla="val 20000"/>
              <a:gd name="adj2" fmla="val 40000"/>
              <a:gd name="adj3" fmla="val 53333"/>
            </a:avLst>
          </a:prstGeom>
          <a:solidFill>
            <a:schemeClr val="accent1"/>
          </a:solidFill>
          <a:ln w="9525">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Rot="1" noChangeArrowheads="1"/>
          </p:cNvSpPr>
          <p:nvPr>
            <p:ph type="body" idx="1"/>
          </p:nvPr>
        </p:nvSpPr>
        <p:spPr>
          <a:xfrm>
            <a:off x="304800" y="381000"/>
            <a:ext cx="8839200" cy="5943600"/>
          </a:xfrm>
        </p:spPr>
        <p:txBody>
          <a:bodyPr/>
          <a:lstStyle/>
          <a:p>
            <a:pPr marL="609600" indent="-609600">
              <a:lnSpc>
                <a:spcPct val="90000"/>
              </a:lnSpc>
              <a:buFont typeface="Wingdings" pitchFamily="2" charset="2"/>
              <a:buAutoNum type="arabicPeriod"/>
            </a:pPr>
            <a:r>
              <a:rPr lang="en-US" sz="2400"/>
              <a:t>METODE DISIPLIN ILMU DAN KAJIAN ISI</a:t>
            </a:r>
          </a:p>
          <a:p>
            <a:pPr marL="609600" indent="-609600">
              <a:lnSpc>
                <a:spcPct val="90000"/>
              </a:lnSpc>
              <a:buFont typeface="Wingdings" pitchFamily="2" charset="2"/>
              <a:buNone/>
            </a:pPr>
            <a:r>
              <a:rPr lang="en-US" sz="2400"/>
              <a:t>	3 DISIPLIN ILMU YG BERKEMBANG DI INDONESIA</a:t>
            </a:r>
          </a:p>
          <a:p>
            <a:pPr marL="609600" indent="-609600">
              <a:lnSpc>
                <a:spcPct val="90000"/>
              </a:lnSpc>
              <a:buFont typeface="Wingdings" pitchFamily="2" charset="2"/>
              <a:buNone/>
            </a:pPr>
            <a:r>
              <a:rPr lang="en-US" sz="2400"/>
              <a:t>	‘AQIDAH, SYARI’AH DAN AKHLAQ.</a:t>
            </a:r>
          </a:p>
          <a:p>
            <a:pPr marL="609600" indent="-609600">
              <a:lnSpc>
                <a:spcPct val="90000"/>
              </a:lnSpc>
              <a:buFont typeface="Wingdings" pitchFamily="2" charset="2"/>
              <a:buNone/>
            </a:pPr>
            <a:r>
              <a:rPr lang="en-US" sz="2400"/>
              <a:t>		 BERSIFAT DOKTRINER</a:t>
            </a:r>
          </a:p>
          <a:p>
            <a:pPr marL="609600" indent="-609600">
              <a:lnSpc>
                <a:spcPct val="90000"/>
              </a:lnSpc>
              <a:buFont typeface="Wingdings" pitchFamily="2" charset="2"/>
              <a:buNone/>
            </a:pPr>
            <a:r>
              <a:rPr lang="en-US" sz="2400"/>
              <a:t>	BERBEDA DGN </a:t>
            </a:r>
            <a:r>
              <a:rPr lang="en-US" sz="2400" u="sng"/>
              <a:t>SYALTUT</a:t>
            </a:r>
            <a:r>
              <a:rPr lang="en-US" sz="2400"/>
              <a:t>, TERBAGI MJD 2 DISIPLIN ILMU AGAMA, YAITU ‘AQIDAH DAN SYARI’AH.</a:t>
            </a:r>
          </a:p>
          <a:p>
            <a:pPr marL="609600" indent="-609600">
              <a:lnSpc>
                <a:spcPct val="90000"/>
              </a:lnSpc>
              <a:buFont typeface="Wingdings" pitchFamily="2" charset="2"/>
              <a:buNone/>
            </a:pPr>
            <a:r>
              <a:rPr lang="en-US" sz="2400"/>
              <a:t>		 DISIPLIN ILMU AGAMA YANG LEBIH TERPERINCI ADALAH:</a:t>
            </a:r>
          </a:p>
          <a:p>
            <a:pPr marL="609600" indent="-609600">
              <a:lnSpc>
                <a:spcPct val="90000"/>
              </a:lnSpc>
              <a:buFont typeface="Wingdings" pitchFamily="2" charset="2"/>
              <a:buNone/>
            </a:pPr>
            <a:r>
              <a:rPr lang="en-US" sz="2400"/>
              <a:t>	- ‘ULUM AL-QURAN</a:t>
            </a:r>
          </a:p>
          <a:p>
            <a:pPr marL="609600" indent="-609600">
              <a:lnSpc>
                <a:spcPct val="90000"/>
              </a:lnSpc>
              <a:buFont typeface="Wingdings" pitchFamily="2" charset="2"/>
              <a:buNone/>
            </a:pPr>
            <a:r>
              <a:rPr lang="en-US" sz="2400"/>
              <a:t>	- ILMU HADITS DAN ‘ULUM AL-HADITS</a:t>
            </a:r>
          </a:p>
          <a:p>
            <a:pPr marL="609600" indent="-609600">
              <a:lnSpc>
                <a:spcPct val="90000"/>
              </a:lnSpc>
              <a:buFont typeface="Wingdings" pitchFamily="2" charset="2"/>
              <a:buNone/>
            </a:pPr>
            <a:r>
              <a:rPr lang="en-US" sz="2400"/>
              <a:t>	- PERBANDINGAN MAZHAB DAN USHUL AL-FIQH</a:t>
            </a:r>
          </a:p>
          <a:p>
            <a:pPr marL="609600" indent="-609600">
              <a:lnSpc>
                <a:spcPct val="90000"/>
              </a:lnSpc>
              <a:buFont typeface="Wingdings" pitchFamily="2" charset="2"/>
              <a:buNone/>
            </a:pPr>
            <a:r>
              <a:rPr lang="en-US" sz="2400"/>
              <a:t>	- TEOLOGI DAN MISTISISME ISLAM </a:t>
            </a:r>
          </a:p>
          <a:p>
            <a:pPr marL="609600" indent="-609600">
              <a:lnSpc>
                <a:spcPct val="90000"/>
              </a:lnSpc>
              <a:buFont typeface="Wingdings" pitchFamily="2" charset="2"/>
              <a:buNone/>
            </a:pPr>
            <a:r>
              <a:rPr lang="en-US" sz="2400"/>
              <a:t>	- SEJARAH ISLAM DAN FILSAFAT SEJARAH AL-QUR’AN</a:t>
            </a:r>
          </a:p>
          <a:p>
            <a:pPr marL="609600" indent="-609600">
              <a:lnSpc>
                <a:spcPct val="90000"/>
              </a:lnSpc>
              <a:buFont typeface="Wingdings" pitchFamily="2" charset="2"/>
              <a:buNone/>
            </a:pPr>
            <a:r>
              <a:rPr lang="en-US" sz="2400"/>
              <a:t>	- AKHLAK ISLAM DAN FALSAFAH AKHLAK</a:t>
            </a:r>
          </a:p>
          <a:p>
            <a:pPr marL="609600" indent="-609600">
              <a:lnSpc>
                <a:spcPct val="90000"/>
              </a:lnSpc>
              <a:buFont typeface="Wingdings" pitchFamily="2" charset="2"/>
              <a:buNone/>
            </a:pPr>
            <a:r>
              <a:rPr lang="en-US" sz="2400"/>
              <a:t>	- DLL</a:t>
            </a:r>
          </a:p>
          <a:p>
            <a:pPr marL="609600" indent="-609600">
              <a:lnSpc>
                <a:spcPct val="90000"/>
              </a:lnSpc>
              <a:buFont typeface="Wingdings" pitchFamily="2" charset="2"/>
              <a:buNone/>
            </a:pPr>
            <a:endParaRPr lang="en-US" sz="2400"/>
          </a:p>
          <a:p>
            <a:pPr marL="609600" indent="-609600">
              <a:lnSpc>
                <a:spcPct val="90000"/>
              </a:lnSpc>
              <a:buFont typeface="Wingdings" pitchFamily="2" charset="2"/>
              <a:buNone/>
            </a:pPr>
            <a:endParaRPr lang="en-US" sz="2400"/>
          </a:p>
        </p:txBody>
      </p:sp>
      <p:sp>
        <p:nvSpPr>
          <p:cNvPr id="28676" name="AutoShape 4"/>
          <p:cNvSpPr>
            <a:spLocks noChangeArrowheads="1"/>
          </p:cNvSpPr>
          <p:nvPr/>
        </p:nvSpPr>
        <p:spPr bwMode="auto">
          <a:xfrm>
            <a:off x="8305800" y="1219200"/>
            <a:ext cx="533400" cy="533400"/>
          </a:xfrm>
          <a:prstGeom prst="curvedLeftArrow">
            <a:avLst>
              <a:gd name="adj1" fmla="val 20000"/>
              <a:gd name="adj2" fmla="val 40000"/>
              <a:gd name="adj3" fmla="val 33333"/>
            </a:avLst>
          </a:prstGeom>
          <a:solidFill>
            <a:schemeClr val="accent1"/>
          </a:solidFill>
          <a:ln w="9525">
            <a:noFill/>
            <a:miter lim="800000"/>
            <a:headEnd/>
            <a:tailEnd/>
          </a:ln>
          <a:effectLst/>
        </p:spPr>
        <p:txBody>
          <a:bodyPr wrap="none" anchor="ctr"/>
          <a:lstStyle/>
          <a:p>
            <a:endParaRPr lang="id-ID"/>
          </a:p>
        </p:txBody>
      </p:sp>
      <p:sp>
        <p:nvSpPr>
          <p:cNvPr id="28677" name="AutoShape 5"/>
          <p:cNvSpPr>
            <a:spLocks noChangeArrowheads="1"/>
          </p:cNvSpPr>
          <p:nvPr/>
        </p:nvSpPr>
        <p:spPr bwMode="auto">
          <a:xfrm>
            <a:off x="1066800" y="1676400"/>
            <a:ext cx="304800" cy="228600"/>
          </a:xfrm>
          <a:prstGeom prst="rightArrow">
            <a:avLst>
              <a:gd name="adj1" fmla="val 50000"/>
              <a:gd name="adj2" fmla="val 33333"/>
            </a:avLst>
          </a:prstGeom>
          <a:solidFill>
            <a:schemeClr val="accent1"/>
          </a:solidFill>
          <a:ln w="9525" algn="ctr">
            <a:noFill/>
            <a:miter lim="800000"/>
            <a:headEnd/>
            <a:tailEnd/>
          </a:ln>
          <a:effectLst/>
        </p:spPr>
        <p:txBody>
          <a:bodyPr wrap="none" anchor="ctr"/>
          <a:lstStyle/>
          <a:p>
            <a:endParaRPr lang="id-ID"/>
          </a:p>
        </p:txBody>
      </p:sp>
      <p:sp>
        <p:nvSpPr>
          <p:cNvPr id="28678" name="AutoShape 6"/>
          <p:cNvSpPr>
            <a:spLocks noChangeArrowheads="1"/>
          </p:cNvSpPr>
          <p:nvPr/>
        </p:nvSpPr>
        <p:spPr bwMode="auto">
          <a:xfrm>
            <a:off x="1066800" y="2743200"/>
            <a:ext cx="304800" cy="228600"/>
          </a:xfrm>
          <a:prstGeom prst="rightArrow">
            <a:avLst>
              <a:gd name="adj1" fmla="val 50000"/>
              <a:gd name="adj2" fmla="val 33333"/>
            </a:avLst>
          </a:prstGeom>
          <a:solidFill>
            <a:schemeClr val="accent1"/>
          </a:solidFill>
          <a:ln w="9525" algn="ctr">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Rot="1" noChangeArrowheads="1"/>
          </p:cNvSpPr>
          <p:nvPr>
            <p:ph type="body" idx="1"/>
          </p:nvPr>
        </p:nvSpPr>
        <p:spPr>
          <a:xfrm>
            <a:off x="304800" y="0"/>
            <a:ext cx="8540750" cy="6858000"/>
          </a:xfrm>
        </p:spPr>
        <p:txBody>
          <a:bodyPr/>
          <a:lstStyle/>
          <a:p>
            <a:pPr marL="609600" indent="-609600">
              <a:buFont typeface="Wingdings" pitchFamily="2" charset="2"/>
              <a:buAutoNum type="arabicPeriod" startAt="2"/>
            </a:pPr>
            <a:r>
              <a:rPr lang="en-US" sz="2400"/>
              <a:t>METODE KAJIAN AL-QURAN DAN SEJARAH ISLAM</a:t>
            </a:r>
          </a:p>
          <a:p>
            <a:pPr marL="609600" indent="-609600">
              <a:buFont typeface="Wingdings" pitchFamily="2" charset="2"/>
              <a:buNone/>
            </a:pPr>
            <a:r>
              <a:rPr lang="en-US" sz="2400"/>
              <a:t>	MENURUT SYARI’ATI, ADA DUA METODE FUNDAMENTAL UTK MEMAHAMI ISLAM</a:t>
            </a:r>
          </a:p>
          <a:p>
            <a:pPr marL="609600" indent="-609600">
              <a:buFont typeface="Wingdings" pitchFamily="2" charset="2"/>
              <a:buNone/>
            </a:pPr>
            <a:r>
              <a:rPr lang="en-US" sz="2400"/>
              <a:t>	</a:t>
            </a:r>
            <a:r>
              <a:rPr lang="en-US" sz="2400" u="sng"/>
              <a:t>PERTAMA</a:t>
            </a:r>
            <a:r>
              <a:rPr lang="en-US" sz="2400"/>
              <a:t>, PENGKAJIAN AL-QURAN</a:t>
            </a:r>
          </a:p>
          <a:p>
            <a:pPr marL="609600" indent="-609600">
              <a:buFont typeface="Wingdings" pitchFamily="2" charset="2"/>
              <a:buNone/>
            </a:pPr>
            <a:r>
              <a:rPr lang="en-US" sz="2400"/>
              <a:t>	</a:t>
            </a:r>
            <a:r>
              <a:rPr lang="en-US" sz="2400" u="sng"/>
              <a:t>KEDUA</a:t>
            </a:r>
            <a:r>
              <a:rPr lang="en-US" sz="2400"/>
              <a:t>, PENGKAJIAN SEJARAH ISLAM</a:t>
            </a:r>
            <a:endParaRPr lang="en-US" sz="2400" u="sng"/>
          </a:p>
          <a:p>
            <a:pPr marL="609600" indent="-609600">
              <a:buFont typeface="Wingdings" pitchFamily="2" charset="2"/>
              <a:buNone/>
            </a:pPr>
            <a:r>
              <a:rPr lang="en-US" sz="2400"/>
              <a:t>	- METODE KAJIAN TEKS SECARA INTEGRAL</a:t>
            </a:r>
          </a:p>
          <a:p>
            <a:pPr marL="609600" indent="-609600">
              <a:buFont typeface="Wingdings" pitchFamily="2" charset="2"/>
              <a:buNone/>
            </a:pPr>
            <a:endParaRPr lang="en-US" sz="2400"/>
          </a:p>
          <a:p>
            <a:pPr marL="609600" indent="-609600">
              <a:buFont typeface="Wingdings" pitchFamily="2" charset="2"/>
              <a:buNone/>
            </a:pPr>
            <a:r>
              <a:rPr lang="en-US" sz="2400"/>
              <a:t>		PENGKAJIAN YANG BERKAITAN DGN AL-QURAN 	HARUS DILAKSANAKAN SECARA INTEGRAL, TDK 	PARSIAL</a:t>
            </a:r>
          </a:p>
          <a:p>
            <a:pPr marL="609600" indent="-609600">
              <a:buFont typeface="Wingdings" pitchFamily="2" charset="2"/>
              <a:buNone/>
            </a:pPr>
            <a:r>
              <a:rPr lang="en-US" sz="2400"/>
              <a:t>		KAITAN TERSEBUT DPT BERUPA: SEBAB, 	SYARAT, PENGHALANG, PENJABARAN, 	PENGECUALIAN, PEMBATASAN, 	PENAMBAHAN,DLL</a:t>
            </a:r>
          </a:p>
          <a:p>
            <a:pPr marL="609600" indent="-609600">
              <a:buFont typeface="Wingdings" pitchFamily="2" charset="2"/>
              <a:buNone/>
            </a:pPr>
            <a:r>
              <a:rPr lang="en-US" sz="2400"/>
              <a:t>	</a:t>
            </a:r>
          </a:p>
        </p:txBody>
      </p:sp>
      <p:sp>
        <p:nvSpPr>
          <p:cNvPr id="29700" name="AutoShape 4"/>
          <p:cNvSpPr>
            <a:spLocks noChangeArrowheads="1"/>
          </p:cNvSpPr>
          <p:nvPr/>
        </p:nvSpPr>
        <p:spPr bwMode="auto">
          <a:xfrm>
            <a:off x="6858000" y="914400"/>
            <a:ext cx="685800" cy="533400"/>
          </a:xfrm>
          <a:prstGeom prst="curvedLeftArrow">
            <a:avLst>
              <a:gd name="adj1" fmla="val 20000"/>
              <a:gd name="adj2" fmla="val 40000"/>
              <a:gd name="adj3" fmla="val 42857"/>
            </a:avLst>
          </a:prstGeom>
          <a:solidFill>
            <a:schemeClr val="accent1"/>
          </a:solidFill>
          <a:ln w="9525">
            <a:noFill/>
            <a:miter lim="800000"/>
            <a:headEnd/>
            <a:tailEnd/>
          </a:ln>
          <a:effectLst/>
        </p:spPr>
        <p:txBody>
          <a:bodyPr wrap="none" anchor="ctr"/>
          <a:lstStyle/>
          <a:p>
            <a:endParaRPr lang="id-ID"/>
          </a:p>
        </p:txBody>
      </p:sp>
      <p:sp>
        <p:nvSpPr>
          <p:cNvPr id="29702" name="AutoShape 6"/>
          <p:cNvSpPr>
            <a:spLocks noChangeArrowheads="1"/>
          </p:cNvSpPr>
          <p:nvPr/>
        </p:nvSpPr>
        <p:spPr bwMode="auto">
          <a:xfrm>
            <a:off x="3581400" y="2590800"/>
            <a:ext cx="762000" cy="381000"/>
          </a:xfrm>
          <a:prstGeom prst="downArrow">
            <a:avLst>
              <a:gd name="adj1" fmla="val 50000"/>
              <a:gd name="adj2" fmla="val 25000"/>
            </a:avLst>
          </a:prstGeom>
          <a:solidFill>
            <a:schemeClr val="accent1"/>
          </a:solidFill>
          <a:ln w="9525" algn="ctr">
            <a:noFill/>
            <a:miter lim="800000"/>
            <a:headEnd/>
            <a:tailEnd/>
          </a:ln>
          <a:effectLst/>
        </p:spPr>
        <p:txBody>
          <a:bodyPr wrap="none" anchor="ctr"/>
          <a:lstStyle/>
          <a:p>
            <a:endParaRPr lang="id-ID"/>
          </a:p>
        </p:txBody>
      </p:sp>
      <p:sp>
        <p:nvSpPr>
          <p:cNvPr id="29703" name="AutoShape 7"/>
          <p:cNvSpPr>
            <a:spLocks noChangeArrowheads="1"/>
          </p:cNvSpPr>
          <p:nvPr/>
        </p:nvSpPr>
        <p:spPr bwMode="auto">
          <a:xfrm>
            <a:off x="762000" y="3962400"/>
            <a:ext cx="381000" cy="533400"/>
          </a:xfrm>
          <a:prstGeom prst="curvedRightArrow">
            <a:avLst>
              <a:gd name="adj1" fmla="val 28000"/>
              <a:gd name="adj2" fmla="val 56000"/>
              <a:gd name="adj3" fmla="val 33333"/>
            </a:avLst>
          </a:prstGeom>
          <a:solidFill>
            <a:schemeClr val="accent1"/>
          </a:solidFill>
          <a:ln w="9525">
            <a:noFill/>
            <a:miter lim="800000"/>
            <a:headEnd/>
            <a:tailEnd/>
          </a:ln>
          <a:effectLst/>
        </p:spPr>
        <p:txBody>
          <a:bodyPr wrap="none" anchor="ctr"/>
          <a:lstStyle/>
          <a:p>
            <a:endParaRPr lang="id-ID"/>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Rot="1" noChangeArrowheads="1"/>
          </p:cNvSpPr>
          <p:nvPr>
            <p:ph type="body" idx="1"/>
          </p:nvPr>
        </p:nvSpPr>
        <p:spPr>
          <a:xfrm>
            <a:off x="381000" y="0"/>
            <a:ext cx="8763000" cy="6858000"/>
          </a:xfrm>
        </p:spPr>
        <p:txBody>
          <a:bodyPr/>
          <a:lstStyle/>
          <a:p>
            <a:pPr marL="533400" indent="-533400">
              <a:lnSpc>
                <a:spcPct val="80000"/>
              </a:lnSpc>
              <a:buFont typeface="Wingdings" pitchFamily="2" charset="2"/>
              <a:buNone/>
            </a:pPr>
            <a:r>
              <a:rPr lang="en-US" sz="2000"/>
              <a:t>	</a:t>
            </a:r>
            <a:r>
              <a:rPr lang="en-US" sz="2400"/>
              <a:t>- METODE KAJIAN SEJARAH ISLAM</a:t>
            </a:r>
          </a:p>
          <a:p>
            <a:pPr marL="533400" indent="-533400">
              <a:lnSpc>
                <a:spcPct val="80000"/>
              </a:lnSpc>
              <a:buFont typeface="Wingdings" pitchFamily="2" charset="2"/>
              <a:buNone/>
            </a:pPr>
            <a:endParaRPr lang="en-US" sz="2400"/>
          </a:p>
          <a:p>
            <a:pPr marL="533400" indent="-533400">
              <a:lnSpc>
                <a:spcPct val="80000"/>
              </a:lnSpc>
              <a:buFont typeface="Wingdings" pitchFamily="2" charset="2"/>
              <a:buNone/>
            </a:pPr>
            <a:r>
              <a:rPr lang="en-US" sz="2400"/>
              <a:t>	KAJIAN SEJARAH INI MELENGKAPI KAJIAN TEKS AGAR PEMAHAMANNYA TDK LEPAS DARI KONTEKSNYA. HAL INI SANGAT PENTING TERUTAMA TATKALA DITEMUKAN TEKS YG MUNCUL DILATARBELAKANGI SUATU PERISTIWA ATAU KONDISI TERTENTU. </a:t>
            </a:r>
          </a:p>
          <a:p>
            <a:pPr marL="533400" indent="-533400">
              <a:lnSpc>
                <a:spcPct val="80000"/>
              </a:lnSpc>
              <a:buFont typeface="Wingdings" pitchFamily="2" charset="2"/>
              <a:buNone/>
            </a:pPr>
            <a:r>
              <a:rPr lang="en-US" sz="2400"/>
              <a:t>	- METODE KAJIAN FENOMENA ALAM</a:t>
            </a:r>
          </a:p>
          <a:p>
            <a:pPr marL="533400" indent="-533400">
              <a:lnSpc>
                <a:spcPct val="80000"/>
              </a:lnSpc>
              <a:buFont typeface="Wingdings" pitchFamily="2" charset="2"/>
              <a:buNone/>
            </a:pPr>
            <a:endParaRPr lang="en-US" sz="2400"/>
          </a:p>
          <a:p>
            <a:pPr marL="533400" indent="-533400">
              <a:lnSpc>
                <a:spcPct val="80000"/>
              </a:lnSpc>
              <a:buFont typeface="Wingdings" pitchFamily="2" charset="2"/>
              <a:buNone/>
            </a:pPr>
            <a:r>
              <a:rPr lang="en-US" sz="2400"/>
              <a:t>	PEMAHAMAN AL-QURAN MEMERLUKAN INFORMASI DARI ALAM, DAN PEMAHAM TERHADAP ALAM MEMERLUKAN BIMBINGAN DARI AL-QURAN. JIKA AL-QURAN DIFAHAMI DGN LURUS DAN ALAM DIKAJI DGN OBJEKTIF, MAKA HASILNYA AKAN BERTEMU PD SATU TITIK (KEBENARAN). TIDAK AKAN TERJADI PERTENTANGAN ANTARA AL-QURAN DGN ILMU ALAM, KRN KEDUANYA MRPKN AYAT ALLAH, BERASAL DARI ALLAH DAN BERJALAN KEMBALI KPD-NYA.</a:t>
            </a:r>
          </a:p>
          <a:p>
            <a:pPr marL="533400" indent="-533400">
              <a:lnSpc>
                <a:spcPct val="80000"/>
              </a:lnSpc>
              <a:buFont typeface="Wingdings" pitchFamily="2" charset="2"/>
              <a:buAutoNum type="arabicPeriod" startAt="3"/>
            </a:pPr>
            <a:r>
              <a:rPr lang="en-US" sz="2400"/>
              <a:t>METODE KAJIAN DIMENSI ISLAM</a:t>
            </a:r>
          </a:p>
          <a:p>
            <a:pPr marL="533400" indent="-533400">
              <a:lnSpc>
                <a:spcPct val="80000"/>
              </a:lnSpc>
              <a:buFont typeface="Wingdings" pitchFamily="2" charset="2"/>
              <a:buNone/>
            </a:pPr>
            <a:endParaRPr lang="en-US" sz="2400"/>
          </a:p>
          <a:p>
            <a:pPr marL="533400" indent="-533400">
              <a:lnSpc>
                <a:spcPct val="80000"/>
              </a:lnSpc>
            </a:pPr>
            <a:endParaRPr lang="en-US" sz="2800"/>
          </a:p>
        </p:txBody>
      </p:sp>
      <p:sp>
        <p:nvSpPr>
          <p:cNvPr id="30724" name="AutoShape 4"/>
          <p:cNvSpPr>
            <a:spLocks noChangeArrowheads="1"/>
          </p:cNvSpPr>
          <p:nvPr/>
        </p:nvSpPr>
        <p:spPr bwMode="auto">
          <a:xfrm>
            <a:off x="3352800" y="304800"/>
            <a:ext cx="762000" cy="381000"/>
          </a:xfrm>
          <a:prstGeom prst="downArrow">
            <a:avLst>
              <a:gd name="adj1" fmla="val 50000"/>
              <a:gd name="adj2" fmla="val 25000"/>
            </a:avLst>
          </a:prstGeom>
          <a:solidFill>
            <a:schemeClr val="accent1"/>
          </a:solidFill>
          <a:ln w="9525" algn="ctr">
            <a:noFill/>
            <a:miter lim="800000"/>
            <a:headEnd/>
            <a:tailEnd/>
          </a:ln>
          <a:effectLst/>
        </p:spPr>
        <p:txBody>
          <a:bodyPr wrap="none" anchor="ctr"/>
          <a:lstStyle/>
          <a:p>
            <a:endParaRPr lang="id-ID"/>
          </a:p>
        </p:txBody>
      </p:sp>
      <p:sp>
        <p:nvSpPr>
          <p:cNvPr id="30725" name="AutoShape 5"/>
          <p:cNvSpPr>
            <a:spLocks noChangeArrowheads="1"/>
          </p:cNvSpPr>
          <p:nvPr/>
        </p:nvSpPr>
        <p:spPr bwMode="auto">
          <a:xfrm>
            <a:off x="3352800" y="2895600"/>
            <a:ext cx="762000" cy="381000"/>
          </a:xfrm>
          <a:prstGeom prst="downArrow">
            <a:avLst>
              <a:gd name="adj1" fmla="val 50000"/>
              <a:gd name="adj2" fmla="val 25000"/>
            </a:avLst>
          </a:prstGeom>
          <a:solidFill>
            <a:schemeClr val="accent1"/>
          </a:solidFill>
          <a:ln w="9525" algn="ctr">
            <a:noFill/>
            <a:miter lim="800000"/>
            <a:headEnd/>
            <a:tailEnd/>
          </a:ln>
          <a:effectLst/>
        </p:spPr>
        <p:txBody>
          <a:bodyPr wrap="none" anchor="ctr"/>
          <a:lstStyle/>
          <a:p>
            <a:endParaRPr lang="id-ID"/>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301625" y="228600"/>
            <a:ext cx="8510588" cy="6629400"/>
          </a:xfrm>
          <a:noFill/>
        </p:spPr>
        <p:txBody>
          <a:bodyPr anchor="t"/>
          <a:lstStyle/>
          <a:p>
            <a:pPr algn="l"/>
            <a:r>
              <a:rPr lang="en-US" sz="3200"/>
              <a:t>C. METODE TIPOLOGI</a:t>
            </a:r>
            <a:br>
              <a:rPr lang="en-US" sz="3200"/>
            </a:br>
            <a:r>
              <a:rPr lang="en-US" sz="3200"/>
              <a:t>	</a:t>
            </a:r>
            <a:r>
              <a:rPr lang="en-US" sz="2400"/>
              <a:t>MERUPAKAN SEBUAH METODE YG DIPAKAI 	SECARA LUAS DI EROPA UTK MENGETAHUI DAN 	MEMAHAMI MANUSIA.</a:t>
            </a:r>
            <a:br>
              <a:rPr lang="en-US" sz="2400"/>
            </a:br>
            <a:r>
              <a:rPr lang="en-US" sz="2400"/>
              <a:t/>
            </a:r>
            <a:br>
              <a:rPr lang="en-US" sz="2400"/>
            </a:br>
            <a:r>
              <a:rPr lang="en-US" sz="2400"/>
              <a:t>ALI SYARIATI MENGEMBANGKAN METODE KHUSUS UTK MENGKAJI AGAMA</a:t>
            </a:r>
            <a:br>
              <a:rPr lang="en-US" sz="2400"/>
            </a:br>
            <a:r>
              <a:rPr lang="en-US" sz="2400" u="sng"/>
              <a:t>PERTAMA</a:t>
            </a:r>
            <a:r>
              <a:rPr lang="en-US" sz="2400"/>
              <a:t>, MENGIDENTIFIKASI LIMA ASPEK AGAMA</a:t>
            </a:r>
            <a:br>
              <a:rPr lang="en-US" sz="2400"/>
            </a:br>
            <a:r>
              <a:rPr lang="en-US" sz="2400" u="sng"/>
              <a:t>KEDUA</a:t>
            </a:r>
            <a:r>
              <a:rPr lang="en-US" sz="2400"/>
              <a:t>, MEMBANDINGKAN KELIMA ASPEK TERSEBUT DGN ASPEK YG SAMA DLM AGAM LAIN</a:t>
            </a:r>
            <a:br>
              <a:rPr lang="en-US" sz="2400"/>
            </a:br>
            <a:r>
              <a:rPr lang="en-US" sz="2400"/>
              <a:t>	KELIMA ASPEK ATAU CIRI AGAMA ITU ADALAH:</a:t>
            </a:r>
            <a:br>
              <a:rPr lang="en-US" sz="2400"/>
            </a:br>
            <a:r>
              <a:rPr lang="en-US" sz="2400"/>
              <a:t>1. TUHAN ATAU TUHAN-TUHAN DARI MASING</a:t>
            </a:r>
            <a:r>
              <a:rPr lang="en-US" sz="2400" baseline="30000"/>
              <a:t>2</a:t>
            </a:r>
            <a:r>
              <a:rPr lang="en-US" sz="2400"/>
              <a:t> AGAMA</a:t>
            </a:r>
            <a:br>
              <a:rPr lang="en-US" sz="2400"/>
            </a:br>
            <a:r>
              <a:rPr lang="en-US" sz="2400"/>
              <a:t>2. RASUL (NABI) DARI MASING</a:t>
            </a:r>
            <a:r>
              <a:rPr lang="en-US" sz="2400" baseline="30000"/>
              <a:t>2</a:t>
            </a:r>
            <a:r>
              <a:rPr lang="en-US" sz="2400"/>
              <a:t> AGAMA</a:t>
            </a:r>
            <a:br>
              <a:rPr lang="en-US" sz="2400"/>
            </a:br>
            <a:r>
              <a:rPr lang="en-US" sz="2400"/>
              <a:t>3. KITAB SUCI DARI MASING</a:t>
            </a:r>
            <a:r>
              <a:rPr lang="en-US" sz="2400" baseline="30000"/>
              <a:t>2</a:t>
            </a:r>
            <a:r>
              <a:rPr lang="en-US" sz="2400"/>
              <a:t> AGAMA</a:t>
            </a:r>
            <a:br>
              <a:rPr lang="en-US" sz="2400"/>
            </a:br>
            <a:r>
              <a:rPr lang="en-US" sz="2400"/>
              <a:t>4. SITUASI KEMUNCULAN NABI DARI TIAP</a:t>
            </a:r>
            <a:r>
              <a:rPr lang="en-US" sz="2400" baseline="30000"/>
              <a:t>2 </a:t>
            </a:r>
            <a:r>
              <a:rPr lang="en-US" sz="2400"/>
              <a:t>AGAMA</a:t>
            </a:r>
            <a:br>
              <a:rPr lang="en-US" sz="2400"/>
            </a:br>
            <a:r>
              <a:rPr lang="en-US" sz="2400"/>
              <a:t>5. INDIVIDU</a:t>
            </a:r>
            <a:r>
              <a:rPr lang="en-US" sz="2400" baseline="30000"/>
              <a:t>2</a:t>
            </a:r>
            <a:r>
              <a:rPr lang="en-US" sz="2400"/>
              <a:t> PILIHAN YG DILAHIRKAN SETIAP AGAMA</a:t>
            </a:r>
            <a:endParaRPr lang="en-US" sz="3200"/>
          </a:p>
        </p:txBody>
      </p:sp>
      <p:sp>
        <p:nvSpPr>
          <p:cNvPr id="31749" name="AutoShape 5"/>
          <p:cNvSpPr>
            <a:spLocks noChangeArrowheads="1"/>
          </p:cNvSpPr>
          <p:nvPr/>
        </p:nvSpPr>
        <p:spPr bwMode="auto">
          <a:xfrm>
            <a:off x="381000" y="914400"/>
            <a:ext cx="685800" cy="457200"/>
          </a:xfrm>
          <a:prstGeom prst="rightArrow">
            <a:avLst>
              <a:gd name="adj1" fmla="val 50000"/>
              <a:gd name="adj2" fmla="val 37500"/>
            </a:avLst>
          </a:prstGeom>
          <a:solidFill>
            <a:schemeClr val="accent1"/>
          </a:solidFill>
          <a:ln w="9525" algn="ctr">
            <a:noFill/>
            <a:miter lim="800000"/>
            <a:headEnd/>
            <a:tailEnd/>
          </a:ln>
          <a:effectLst/>
        </p:spPr>
        <p:txBody>
          <a:bodyPr wrap="none" anchor="ctr"/>
          <a:lstStyle/>
          <a:p>
            <a:endParaRPr lang="id-ID"/>
          </a:p>
        </p:txBody>
      </p:sp>
      <p:sp>
        <p:nvSpPr>
          <p:cNvPr id="31750" name="AutoShape 6"/>
          <p:cNvSpPr>
            <a:spLocks noChangeArrowheads="1"/>
          </p:cNvSpPr>
          <p:nvPr/>
        </p:nvSpPr>
        <p:spPr bwMode="auto">
          <a:xfrm>
            <a:off x="3352800" y="2743200"/>
            <a:ext cx="457200" cy="381000"/>
          </a:xfrm>
          <a:prstGeom prst="curvedLeftArrow">
            <a:avLst>
              <a:gd name="adj1" fmla="val 20000"/>
              <a:gd name="adj2" fmla="val 40000"/>
              <a:gd name="adj3" fmla="val 40000"/>
            </a:avLst>
          </a:prstGeom>
          <a:solidFill>
            <a:schemeClr val="accent1"/>
          </a:solidFill>
          <a:ln w="9525">
            <a:noFill/>
            <a:miter lim="800000"/>
            <a:headEnd/>
            <a:tailEnd/>
          </a:ln>
          <a:effectLst/>
        </p:spPr>
        <p:txBody>
          <a:bodyPr wrap="none" anchor="ctr"/>
          <a:lstStyle/>
          <a:p>
            <a:endParaRPr lang="id-ID"/>
          </a:p>
        </p:txBody>
      </p:sp>
      <p:sp>
        <p:nvSpPr>
          <p:cNvPr id="31751" name="AutoShape 7"/>
          <p:cNvSpPr>
            <a:spLocks noChangeArrowheads="1"/>
          </p:cNvSpPr>
          <p:nvPr/>
        </p:nvSpPr>
        <p:spPr bwMode="auto">
          <a:xfrm>
            <a:off x="609600" y="4114800"/>
            <a:ext cx="533400" cy="457200"/>
          </a:xfrm>
          <a:prstGeom prst="curvedRightArrow">
            <a:avLst>
              <a:gd name="adj1" fmla="val 20000"/>
              <a:gd name="adj2" fmla="val 40000"/>
              <a:gd name="adj3" fmla="val 38889"/>
            </a:avLst>
          </a:prstGeom>
          <a:solidFill>
            <a:schemeClr val="accent1"/>
          </a:solidFill>
          <a:ln w="9525">
            <a:noFill/>
            <a:miter lim="800000"/>
            <a:headEnd/>
            <a:tailEnd/>
          </a:ln>
          <a:effectLst/>
        </p:spPr>
        <p:txBody>
          <a:bodyPr wrap="none" anchor="ctr"/>
          <a:lstStyle/>
          <a:p>
            <a:endParaRPr lang="id-ID"/>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Rot="1" noChangeArrowheads="1"/>
          </p:cNvSpPr>
          <p:nvPr>
            <p:ph type="body" idx="1"/>
          </p:nvPr>
        </p:nvSpPr>
        <p:spPr>
          <a:xfrm>
            <a:off x="0" y="1066800"/>
            <a:ext cx="9144000" cy="5413375"/>
          </a:xfrm>
        </p:spPr>
        <p:txBody>
          <a:bodyPr/>
          <a:lstStyle/>
          <a:p>
            <a:pPr marL="234950" indent="-234950">
              <a:buFont typeface="Wingdings" pitchFamily="2" charset="2"/>
              <a:buNone/>
            </a:pPr>
            <a:r>
              <a:rPr lang="en-US" sz="2400"/>
              <a:t>   MENURUT METODE TIPOLOGI INI, UTK DAPAT MENGETAHUI LEBIH LUAS TENTANG ISLAM ADALAH SBB:</a:t>
            </a:r>
          </a:p>
          <a:p>
            <a:pPr marL="234950" indent="-234950">
              <a:buFont typeface="Wingdings" pitchFamily="2" charset="2"/>
              <a:buNone/>
            </a:pPr>
            <a:endParaRPr lang="en-US" sz="2400"/>
          </a:p>
          <a:p>
            <a:pPr marL="234950" indent="-234950">
              <a:buFont typeface="Wingdings" pitchFamily="2" charset="2"/>
              <a:buAutoNum type="arabicPeriod"/>
            </a:pPr>
            <a:r>
              <a:rPr lang="en-US" sz="2400"/>
              <a:t>KITA MEMAHAMI ALLAH</a:t>
            </a:r>
          </a:p>
          <a:p>
            <a:pPr marL="234950" indent="-234950">
              <a:buFont typeface="Wingdings" pitchFamily="2" charset="2"/>
              <a:buAutoNum type="arabicPeriod"/>
            </a:pPr>
            <a:r>
              <a:rPr lang="en-US" sz="2400"/>
              <a:t>MEMAHAMI ISLAM DGN MEMPELAJARI AL-QURAN</a:t>
            </a:r>
          </a:p>
          <a:p>
            <a:pPr marL="234950" indent="-234950">
              <a:buFont typeface="Wingdings" pitchFamily="2" charset="2"/>
              <a:buAutoNum type="arabicPeriod"/>
            </a:pPr>
            <a:r>
              <a:rPr lang="en-US" sz="2400"/>
              <a:t>MEMAHAMI ISLAM DGN MEMPELAJARI PRIBADI  MUHAMMAD BIN ABDULLAH</a:t>
            </a:r>
          </a:p>
          <a:p>
            <a:pPr marL="234950" indent="-234950">
              <a:buFont typeface="Wingdings" pitchFamily="2" charset="2"/>
              <a:buAutoNum type="arabicPeriod"/>
            </a:pPr>
            <a:r>
              <a:rPr lang="en-US" sz="2400"/>
              <a:t>MENELITI SUASANA DAN SITUASI DI MANA NABI MUHAMMAD BANGKIT</a:t>
            </a:r>
          </a:p>
          <a:p>
            <a:pPr marL="234950" indent="-234950">
              <a:buFont typeface="Wingdings" pitchFamily="2" charset="2"/>
              <a:buAutoNum type="arabicPeriod"/>
            </a:pPr>
            <a:r>
              <a:rPr lang="en-US" sz="2400"/>
              <a:t>MEMAHAMI ISLAM DENGAN MEMPELAJARI KADER</a:t>
            </a:r>
            <a:r>
              <a:rPr lang="en-US" sz="2400" baseline="30000"/>
              <a:t>2</a:t>
            </a:r>
            <a:r>
              <a:rPr lang="en-US" sz="2400"/>
              <a:t> NABI TERKEMUKA.</a:t>
            </a:r>
          </a:p>
        </p:txBody>
      </p:sp>
      <p:sp>
        <p:nvSpPr>
          <p:cNvPr id="34820" name="AutoShape 4"/>
          <p:cNvSpPr>
            <a:spLocks noChangeArrowheads="1"/>
          </p:cNvSpPr>
          <p:nvPr/>
        </p:nvSpPr>
        <p:spPr bwMode="auto">
          <a:xfrm>
            <a:off x="4495800" y="1828800"/>
            <a:ext cx="533400" cy="838200"/>
          </a:xfrm>
          <a:prstGeom prst="curvedLeftArrow">
            <a:avLst>
              <a:gd name="adj1" fmla="val 31429"/>
              <a:gd name="adj2" fmla="val 62857"/>
              <a:gd name="adj3" fmla="val 33333"/>
            </a:avLst>
          </a:prstGeom>
          <a:solidFill>
            <a:schemeClr val="accent1"/>
          </a:solidFill>
          <a:ln w="9525">
            <a:noFill/>
            <a:miter lim="800000"/>
            <a:headEnd/>
            <a:tailEnd/>
          </a:ln>
          <a:effectLst/>
        </p:spPr>
        <p:txBody>
          <a:bodyPr wrap="none" anchor="ctr"/>
          <a:lstStyle/>
          <a:p>
            <a:endParaRPr lang="id-ID"/>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algn="l"/>
            <a:r>
              <a:rPr lang="en-US" sz="3200"/>
              <a:t>D. METODE PEMBELAJARAN</a:t>
            </a:r>
            <a:br>
              <a:rPr lang="en-US" sz="3200"/>
            </a:br>
            <a:endParaRPr lang="en-US" sz="3200"/>
          </a:p>
        </p:txBody>
      </p:sp>
      <p:sp>
        <p:nvSpPr>
          <p:cNvPr id="35843" name="Rectangle 3"/>
          <p:cNvSpPr>
            <a:spLocks noGrp="1" noRot="1" noChangeArrowheads="1"/>
          </p:cNvSpPr>
          <p:nvPr>
            <p:ph type="body" idx="1"/>
          </p:nvPr>
        </p:nvSpPr>
        <p:spPr>
          <a:xfrm>
            <a:off x="304800" y="1143000"/>
            <a:ext cx="8839200" cy="5715000"/>
          </a:xfrm>
          <a:noFill/>
        </p:spPr>
        <p:txBody>
          <a:bodyPr/>
          <a:lstStyle/>
          <a:p>
            <a:pPr marL="609600" indent="-609600">
              <a:lnSpc>
                <a:spcPct val="80000"/>
              </a:lnSpc>
              <a:buFont typeface="Wingdings" pitchFamily="2" charset="2"/>
              <a:buAutoNum type="arabicPeriod"/>
            </a:pPr>
            <a:r>
              <a:rPr lang="en-US" sz="2400"/>
              <a:t>METODE PENALARAN</a:t>
            </a:r>
          </a:p>
          <a:p>
            <a:pPr marL="609600" indent="-609600">
              <a:lnSpc>
                <a:spcPct val="80000"/>
              </a:lnSpc>
              <a:buFont typeface="Wingdings" pitchFamily="2" charset="2"/>
              <a:buNone/>
            </a:pPr>
            <a:r>
              <a:rPr lang="en-US" sz="2400"/>
              <a:t>	PEMBINAAN PENALARAN DIARAHKAN UTK MENGMBANGKAN WAWASAN DAN CARA PANDANG.</a:t>
            </a:r>
          </a:p>
          <a:p>
            <a:pPr marL="609600" indent="-609600">
              <a:lnSpc>
                <a:spcPct val="80000"/>
              </a:lnSpc>
              <a:buFont typeface="Wingdings" pitchFamily="2" charset="2"/>
              <a:buAutoNum type="arabicPeriod" startAt="2"/>
            </a:pPr>
            <a:r>
              <a:rPr lang="en-US" sz="2400"/>
              <a:t>METODE PERENUNGAN DAN PENGHAYATAN</a:t>
            </a:r>
          </a:p>
          <a:p>
            <a:pPr marL="609600" indent="-609600">
              <a:lnSpc>
                <a:spcPct val="80000"/>
              </a:lnSpc>
              <a:buFont typeface="Wingdings" pitchFamily="2" charset="2"/>
              <a:buNone/>
            </a:pPr>
            <a:r>
              <a:rPr lang="en-US" sz="2400"/>
              <a:t>	PERILAKU MANUSIA TIDAK HANYA DIKENDALIKAN OLEH NALARNYA, HATI (QALBU) MEMILIKI PERANAN YG PENTING DLM MEMBENTUK PRIBADI DAN MENGARAHKAN PRILAKU.</a:t>
            </a:r>
          </a:p>
          <a:p>
            <a:pPr marL="609600" indent="-609600">
              <a:lnSpc>
                <a:spcPct val="80000"/>
              </a:lnSpc>
              <a:buFont typeface="Wingdings" pitchFamily="2" charset="2"/>
              <a:buNone/>
            </a:pPr>
            <a:r>
              <a:rPr lang="en-US" sz="2400"/>
              <a:t>	DIPERLUKAN PENGEMBANGAN PERENUNGAN-PENGHAYATAN.</a:t>
            </a:r>
          </a:p>
          <a:p>
            <a:pPr marL="609600" indent="-609600">
              <a:lnSpc>
                <a:spcPct val="80000"/>
              </a:lnSpc>
              <a:buFont typeface="Wingdings" pitchFamily="2" charset="2"/>
              <a:buAutoNum type="arabicPeriod" startAt="3"/>
            </a:pPr>
            <a:r>
              <a:rPr lang="en-US" sz="2400"/>
              <a:t>METODE PENGAMALAN</a:t>
            </a:r>
          </a:p>
          <a:p>
            <a:pPr marL="609600" indent="-609600">
              <a:lnSpc>
                <a:spcPct val="80000"/>
              </a:lnSpc>
              <a:buFont typeface="Wingdings" pitchFamily="2" charset="2"/>
              <a:buNone/>
            </a:pPr>
            <a:r>
              <a:rPr lang="en-US" sz="2400"/>
              <a:t>	PEMBELAJARAN ISLAM ITU PERLU AMAL NYATA DAN HARUS MAMPU MENDORONG AMAL. KARENA ITU PERLU DISERTAI DGN PROGRAM</a:t>
            </a:r>
            <a:r>
              <a:rPr lang="en-US" sz="2400" baseline="30000"/>
              <a:t>2</a:t>
            </a:r>
            <a:r>
              <a:rPr lang="en-US" sz="2400"/>
              <a:t> AMAL YG DIARAHKAN UTK PEMBINAAN DAN PEMBIASAAN.</a:t>
            </a:r>
          </a:p>
          <a:p>
            <a:pPr marL="609600" indent="-609600">
              <a:lnSpc>
                <a:spcPct val="80000"/>
              </a:lnSpc>
              <a:buFont typeface="Wingdings" pitchFamily="2" charset="2"/>
              <a:buNone/>
            </a:pPr>
            <a:r>
              <a:rPr lang="en-US" sz="2000"/>
              <a:t>	</a:t>
            </a:r>
          </a:p>
          <a:p>
            <a:pPr marL="609600" indent="-609600">
              <a:lnSpc>
                <a:spcPct val="80000"/>
              </a:lnSpc>
              <a:buFont typeface="Wingdings" pitchFamily="2" charset="2"/>
              <a:buNone/>
            </a:pPr>
            <a:endParaRPr lang="en-US" sz="2000"/>
          </a:p>
        </p:txBody>
      </p:sp>
      <p:sp>
        <p:nvSpPr>
          <p:cNvPr id="35844" name="AutoShape 4"/>
          <p:cNvSpPr>
            <a:spLocks noChangeArrowheads="1"/>
          </p:cNvSpPr>
          <p:nvPr/>
        </p:nvSpPr>
        <p:spPr bwMode="auto">
          <a:xfrm>
            <a:off x="4953000" y="3429000"/>
            <a:ext cx="457200" cy="381000"/>
          </a:xfrm>
          <a:prstGeom prst="curvedLeftArrow">
            <a:avLst>
              <a:gd name="adj1" fmla="val 20000"/>
              <a:gd name="adj2" fmla="val 40000"/>
              <a:gd name="adj3" fmla="val 40000"/>
            </a:avLst>
          </a:prstGeom>
          <a:solidFill>
            <a:schemeClr val="accent1"/>
          </a:solidFill>
          <a:ln w="9525">
            <a:no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727325" marR="0" indent="-38100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en-US" sz="1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727325" marR="0" indent="-38100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en-US" sz="1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Clouds</Template>
  <TotalTime>343</TotalTime>
  <Words>229</Words>
  <Application>Microsoft PowerPoint</Application>
  <PresentationFormat>On-screen Show (4:3)</PresentationFormat>
  <Paragraphs>84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Wingdings</vt:lpstr>
      <vt:lpstr>Clouds</vt:lpstr>
      <vt:lpstr> METODE MEMAHAMI ISLAM</vt:lpstr>
      <vt:lpstr>A. PENTINGNYA SEBUAH METODOLOGI</vt:lpstr>
      <vt:lpstr>DUA FAKTOR UTAMA SEBUAH AGAMA DAPAT DIPAHAMI   </vt:lpstr>
      <vt:lpstr>B. METODE KAJIAN SUMBER, DISIPLIN  DAN DIMENSI ISLAM</vt:lpstr>
      <vt:lpstr>ULAMA (YANG BENAR) MENDUDUKI POSISI TERTINGGI DIHADAPAN ALLAH SWT KARENA MEREKA SEBAGAI PEWARIS NABI YANG BERTUGAS MENJAGA DAN MENEGAKKAN AGAMA.  ULAMA YANG MUDAH DIBELI (MENJUAL MURAHAN AYAT-AYAT ALLAH) TERCELA DAN DIKATEGORIKAN SEBAGAI AL-ULAMA AL-SU (ULAMA YANG BURUK), KARENA MEREKA MERUSAK AGAMA.  DALAM SEBUAH HADIST DISEBUTKAN BAHWA “TINTA” ULAMA DITIMBANG DENGAN “DARAH” SYUHADA, MAKA LEBIH BERATLAH TINTA ULAMA. </vt:lpstr>
      <vt:lpstr>AL-QURAN MENETAPKAN QISHAS DLM PEMBUNUHAN      UNTUK MENJAGA JIWA  KHAMAR DIHARAMKAN       KARENA MERUSAK AKAL  ZINA DIHARAMKAN            KARENA MERUSAK              KETURUNAN  PERNIKAHAN DIANJURKAN       UNTUK MENJAGA            KETURUNAN  SEGALA UPAYA YANG MEMPERKUAT AKAL (GIAT BELAJAR, BERFIKIR, MEMBERI BEA SISWA DLL) SGT DIANJURKAN OLEH AGAMA</vt:lpstr>
      <vt:lpstr>RIBA, PENCURIAN DAN PENIPUAN DIHARAMKAN          KARENA MERUSAK HARTA   SEGALA UPAYA YG MERUSAK HARTA (KORUPSI,  PEMERASAN DAN SEGALA TRANSAKSI BISNIS  YANG MENGUNTUNGKAN SATU PIHAK DAN  MERUGIKAN PIHAK LAINNYA) DIHARAMKAN.     KAIDAH-KAIDAH FIQHIYAH YANG LEBIH DIKENAL  QAWA’ID AL-KHAMS (LIMA KAIDAH INDUK)  MUTLAK JUGA HARUS DIKETAHUI  </vt:lpstr>
      <vt:lpstr>LIMA KAIDAH INDUK</vt:lpstr>
      <vt:lpstr>Slide 9</vt:lpstr>
      <vt:lpstr>Slide 10</vt:lpstr>
      <vt:lpstr>Slide 11</vt:lpstr>
      <vt:lpstr>C. METODE TIPOLOGI  MERUPAKAN SEBUAH METODE YG DIPAKAI  SECARA LUAS DI EROPA UTK MENGETAHUI DAN  MEMAHAMI MANUSIA.  ALI SYARIATI MENGEMBANGKAN METODE KHUSUS UTK MENGKAJI AGAMA PERTAMA, MENGIDENTIFIKASI LIMA ASPEK AGAMA KEDUA, MEMBANDINGKAN KELIMA ASPEK TERSEBUT DGN ASPEK YG SAMA DLM AGAM LAIN  KELIMA ASPEK ATAU CIRI AGAMA ITU ADALAH: 1. TUHAN ATAU TUHAN-TUHAN DARI MASING2 AGAMA 2. RASUL (NABI) DARI MASING2 AGAMA 3. KITAB SUCI DARI MASING2 AGAMA 4. SITUASI KEMUNCULAN NABI DARI TIAP2 AGAMA 5. INDIVIDU2 PILIHAN YG DILAHIRKAN SETIAP AGAMA</vt:lpstr>
      <vt:lpstr>Slide 13</vt:lpstr>
      <vt:lpstr>D. METODE PEMBELAJARAN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Mira</dc:creator>
  <cp:lastModifiedBy>Teknisi</cp:lastModifiedBy>
  <cp:revision>15</cp:revision>
  <dcterms:created xsi:type="dcterms:W3CDTF">2005-08-10T00:29:33Z</dcterms:created>
  <dcterms:modified xsi:type="dcterms:W3CDTF">2012-12-27T06:32:19Z</dcterms:modified>
</cp:coreProperties>
</file>