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5" r:id="rId10"/>
    <p:sldId id="268" r:id="rId11"/>
    <p:sldId id="270" r:id="rId12"/>
    <p:sldId id="269" r:id="rId13"/>
    <p:sldId id="271" r:id="rId14"/>
    <p:sldId id="272" r:id="rId15"/>
    <p:sldId id="273" r:id="rId16"/>
    <p:sldId id="274" r:id="rId17"/>
    <p:sldId id="276" r:id="rId18"/>
    <p:sldId id="275" r:id="rId19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99" d="100"/>
          <a:sy n="99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E0C805-5F91-4ADA-BAE9-1DE1E4D91A51}" type="slidenum">
              <a:rPr lang="ar-SA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1134D9-1CFF-47CC-B4D1-E701DF679B4B}" type="slidenum">
              <a:rPr lang="ar-SA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4236A1-E7AA-4104-9911-05F95A4EDFF1}" type="slidenum">
              <a:rPr lang="ar-SA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C9EE88-7F9A-4E03-AC32-7DFE92E9D03A}" type="slidenum">
              <a:rPr lang="ar-SA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12203C-E662-444C-BA27-1DF7BFE6F347}" type="slidenum">
              <a:rPr lang="ar-SA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38CDB-5099-44D4-8D5B-B7B31D2A9397}" type="slidenum">
              <a:rPr lang="ar-SA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9A7618-01CD-4970-BD54-80EC60F6A1E0}" type="slidenum">
              <a:rPr lang="ar-SA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BCCA3C-1171-4C48-B738-2389918A8871}" type="slidenum">
              <a:rPr lang="ar-SA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2AF2C4-71AC-411E-9F88-40609AAB19D6}" type="slidenum">
              <a:rPr lang="ar-SA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D3063B-1E04-401F-81FA-EF4C4AC57C11}" type="slidenum">
              <a:rPr lang="ar-SA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12872C-7EF9-4E45-945F-8D78127E20D4}" type="slidenum">
              <a:rPr lang="ar-SA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id-ID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E55C4A0D-0A39-4E82-BAE6-C416CAFCA7B6}" type="slidenum">
              <a:rPr lang="ar-SA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/>
              <a:t>KEIMANAN DAN KETAQWAAN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PENGERTIAN IMAN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 rtl="0">
              <a:lnSpc>
                <a:spcPct val="90000"/>
              </a:lnSpc>
            </a:pPr>
            <a:r>
              <a:rPr lang="en-US" sz="2800">
                <a:solidFill>
                  <a:schemeClr val="accent2"/>
                </a:solidFill>
              </a:rPr>
              <a:t>Bahasa</a:t>
            </a:r>
            <a:r>
              <a:rPr lang="en-US" sz="2800"/>
              <a:t>		= Pembenaran</a:t>
            </a:r>
          </a:p>
          <a:p>
            <a:pPr marL="457200" indent="-457200" algn="l" rtl="0">
              <a:lnSpc>
                <a:spcPct val="90000"/>
              </a:lnSpc>
            </a:pPr>
            <a:r>
              <a:rPr lang="en-US" sz="2800">
                <a:solidFill>
                  <a:schemeClr val="accent2"/>
                </a:solidFill>
              </a:rPr>
              <a:t>Istilah</a:t>
            </a:r>
            <a:r>
              <a:rPr lang="en-US" sz="2800"/>
              <a:t>		= Keyakinan bulat yang 				   dibenarkan oleh hati, 				   diikrarkan oleh lisan dan 			   	   dimanifestasikan oleh 				   amalan/tindakan</a:t>
            </a:r>
          </a:p>
          <a:p>
            <a:pPr marL="3028950" lvl="2" algn="l" rtl="0">
              <a:lnSpc>
                <a:spcPct val="90000"/>
              </a:lnSpc>
              <a:buFontTx/>
              <a:buNone/>
            </a:pPr>
            <a:r>
              <a:rPr lang="en-US" sz="2800"/>
              <a:t>=</a:t>
            </a:r>
            <a:r>
              <a:rPr lang="en-US" sz="2800" i="1"/>
              <a:t>Pembenaran dengan penuh keyakinan tanpa keraguan sedikitpun mengenai segala yang datang dari Allah dan Rasul-Nya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FF0000"/>
                </a:solidFill>
              </a:rPr>
              <a:t>POKOK AJARAN ISLAM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3552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2400"/>
          </a:p>
          <a:p>
            <a:pPr>
              <a:lnSpc>
                <a:spcPct val="80000"/>
              </a:lnSpc>
              <a:buFontTx/>
              <a:buNone/>
            </a:pPr>
            <a:endParaRPr lang="en-US" sz="2400"/>
          </a:p>
          <a:p>
            <a:pPr>
              <a:lnSpc>
                <a:spcPct val="80000"/>
              </a:lnSpc>
              <a:buFontTx/>
              <a:buNone/>
            </a:pPr>
            <a:endParaRPr lang="en-US" sz="2400"/>
          </a:p>
          <a:p>
            <a:pPr>
              <a:lnSpc>
                <a:spcPct val="80000"/>
              </a:lnSpc>
              <a:buFontTx/>
              <a:buNone/>
            </a:pPr>
            <a:endParaRPr lang="en-US" sz="2400"/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/>
              <a:t>IHSAN= AKHLAK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/>
          </a:p>
          <a:p>
            <a:pPr>
              <a:lnSpc>
                <a:spcPct val="80000"/>
              </a:lnSpc>
              <a:buFontTx/>
              <a:buNone/>
            </a:pPr>
            <a:endParaRPr lang="en-US" sz="2400"/>
          </a:p>
          <a:p>
            <a:pPr>
              <a:lnSpc>
                <a:spcPct val="80000"/>
              </a:lnSpc>
              <a:buFontTx/>
              <a:buNone/>
            </a:pPr>
            <a:endParaRPr lang="en-US" sz="2400">
              <a:solidFill>
                <a:srgbClr val="FF99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solidFill>
                  <a:srgbClr val="FF9900"/>
                </a:solidFill>
              </a:rPr>
              <a:t>ISLAM= SYARI’AH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>
              <a:solidFill>
                <a:schemeClr val="accent1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400"/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solidFill>
                  <a:srgbClr val="FF0000"/>
                </a:solidFill>
              </a:rPr>
              <a:t>IMAN	= AQIDAH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5181600" y="1219200"/>
            <a:ext cx="35052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>
            <a:off x="3581400" y="28956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3581400" y="4419600"/>
            <a:ext cx="1295400" cy="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>
            <a:off x="3429000" y="6019800"/>
            <a:ext cx="12954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graphicFrame>
        <p:nvGraphicFramePr>
          <p:cNvPr id="6178" name="Group 34"/>
          <p:cNvGraphicFramePr>
            <a:graphicFrameLocks noGrp="1"/>
          </p:cNvGraphicFramePr>
          <p:nvPr/>
        </p:nvGraphicFramePr>
        <p:xfrm>
          <a:off x="1219200" y="2057400"/>
          <a:ext cx="2057400" cy="4191000"/>
        </p:xfrm>
        <a:graphic>
          <a:graphicData uri="http://schemas.openxmlformats.org/drawingml/2006/table">
            <a:tbl>
              <a:tblPr rtl="1"/>
              <a:tblGrid>
                <a:gridCol w="2057400"/>
              </a:tblGrid>
              <a:tr h="419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AKHLAK/ </a:t>
                      </a: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IHSAN</a:t>
                      </a:r>
                      <a:endParaRPr kumimoji="0" lang="ar-SA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SYARI’AH/ </a:t>
                      </a: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ISLAM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AQIDAH/ </a:t>
                      </a: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IMAN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>
                <a:solidFill>
                  <a:schemeClr val="accent2"/>
                </a:solidFill>
              </a:rPr>
              <a:t>WUJUD IMAN</a:t>
            </a:r>
            <a:r>
              <a:rPr lang="en-US">
                <a:solidFill>
                  <a:schemeClr val="accent2"/>
                </a:solidFill>
              </a:rPr>
              <a:t/>
            </a:r>
            <a:br>
              <a:rPr lang="en-US">
                <a:solidFill>
                  <a:schemeClr val="accent2"/>
                </a:solidFill>
              </a:rPr>
            </a:br>
            <a:r>
              <a:rPr lang="en-US" sz="2400">
                <a:solidFill>
                  <a:schemeClr val="accent2"/>
                </a:solidFill>
              </a:rPr>
              <a:t>(Hasan Al-Bana)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724400"/>
          </a:xfrm>
        </p:spPr>
        <p:txBody>
          <a:bodyPr/>
          <a:lstStyle/>
          <a:p>
            <a:pPr algn="l" rtl="0">
              <a:lnSpc>
                <a:spcPct val="90000"/>
              </a:lnSpc>
            </a:pPr>
            <a:r>
              <a:rPr lang="en-US">
                <a:solidFill>
                  <a:srgbClr val="FF0000"/>
                </a:solidFill>
              </a:rPr>
              <a:t>Ilahiyah	</a:t>
            </a:r>
            <a:r>
              <a:rPr lang="en-US"/>
              <a:t>	= Hubungan dengan Allah</a:t>
            </a:r>
          </a:p>
          <a:p>
            <a:pPr algn="l" rtl="0">
              <a:lnSpc>
                <a:spcPct val="90000"/>
              </a:lnSpc>
            </a:pPr>
            <a:r>
              <a:rPr lang="en-US">
                <a:solidFill>
                  <a:srgbClr val="FF0000"/>
                </a:solidFill>
              </a:rPr>
              <a:t>Nubuwwah</a:t>
            </a:r>
            <a:r>
              <a:rPr lang="en-US"/>
              <a:t>	= Kaitan dengan Nabi, Rasul, 			   kitab, mukjizat</a:t>
            </a:r>
          </a:p>
          <a:p>
            <a:pPr algn="l" rtl="0">
              <a:lnSpc>
                <a:spcPct val="90000"/>
              </a:lnSpc>
            </a:pPr>
            <a:r>
              <a:rPr lang="en-US">
                <a:solidFill>
                  <a:srgbClr val="FF0000"/>
                </a:solidFill>
              </a:rPr>
              <a:t>Ruhaniyah</a:t>
            </a:r>
            <a:r>
              <a:rPr lang="en-US"/>
              <a:t>	= Kaitan dengan alam 				   metafisik; Malaikat, Jin, 			   Iblis, Syetan, Ruh.</a:t>
            </a:r>
          </a:p>
          <a:p>
            <a:pPr algn="l" rtl="0">
              <a:lnSpc>
                <a:spcPct val="90000"/>
              </a:lnSpc>
            </a:pPr>
            <a:r>
              <a:rPr lang="en-US">
                <a:solidFill>
                  <a:srgbClr val="FF0000"/>
                </a:solidFill>
              </a:rPr>
              <a:t>Sam’iyah</a:t>
            </a:r>
            <a:r>
              <a:rPr lang="en-US"/>
              <a:t>	= Seqala sesuatu yang bisa 			   diketahui melalui sam’i 				   (dalil naqli)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UNSUR-UNSUR POKOK KEIMANAN</a:t>
            </a:r>
            <a:r>
              <a:rPr lang="en-US" sz="4000"/>
              <a:t/>
            </a:r>
            <a:br>
              <a:rPr lang="en-US" sz="4000"/>
            </a:br>
            <a:r>
              <a:rPr lang="en-US" sz="2400"/>
              <a:t>(Mahmud Syaltut)</a:t>
            </a:r>
            <a:r>
              <a:rPr lang="en-US" sz="4000"/>
              <a:t>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algn="l" rtl="0">
              <a:buFontTx/>
              <a:buAutoNum type="arabicPeriod"/>
            </a:pPr>
            <a:r>
              <a:rPr lang="en-US"/>
              <a:t>Percaya pada </a:t>
            </a:r>
            <a:r>
              <a:rPr lang="en-US" b="1">
                <a:solidFill>
                  <a:schemeClr val="folHlink"/>
                </a:solidFill>
              </a:rPr>
              <a:t>Allah</a:t>
            </a:r>
          </a:p>
          <a:p>
            <a:pPr marL="609600" indent="-609600" algn="l" rtl="0">
              <a:buFontTx/>
              <a:buAutoNum type="arabicPeriod"/>
            </a:pPr>
            <a:r>
              <a:rPr lang="en-US"/>
              <a:t>Percaya pada Para </a:t>
            </a:r>
            <a:r>
              <a:rPr lang="en-US">
                <a:solidFill>
                  <a:schemeClr val="folHlink"/>
                </a:solidFill>
              </a:rPr>
              <a:t>Rasul Allah</a:t>
            </a:r>
          </a:p>
          <a:p>
            <a:pPr marL="609600" indent="-609600" algn="l" rtl="0">
              <a:buFontTx/>
              <a:buAutoNum type="arabicPeriod"/>
            </a:pPr>
            <a:r>
              <a:rPr lang="en-US"/>
              <a:t>Percaya pada </a:t>
            </a:r>
            <a:r>
              <a:rPr lang="en-US">
                <a:solidFill>
                  <a:schemeClr val="folHlink"/>
                </a:solidFill>
              </a:rPr>
              <a:t>Malaikat</a:t>
            </a:r>
            <a:r>
              <a:rPr lang="en-US"/>
              <a:t> dan </a:t>
            </a:r>
            <a:r>
              <a:rPr lang="en-US">
                <a:solidFill>
                  <a:schemeClr val="folHlink"/>
                </a:solidFill>
              </a:rPr>
              <a:t>Kitab Allah</a:t>
            </a:r>
          </a:p>
          <a:p>
            <a:pPr marL="609600" indent="-609600" algn="l" rtl="0">
              <a:buFontTx/>
              <a:buAutoNum type="arabicPeriod"/>
            </a:pPr>
            <a:r>
              <a:rPr lang="en-US"/>
              <a:t>Percaya pada </a:t>
            </a:r>
            <a:r>
              <a:rPr lang="en-US">
                <a:solidFill>
                  <a:schemeClr val="folHlink"/>
                </a:solidFill>
              </a:rPr>
              <a:t>risalah hari bangkit</a:t>
            </a:r>
            <a:r>
              <a:rPr lang="en-US"/>
              <a:t>, pokok kewajiban agama serta </a:t>
            </a:r>
            <a:r>
              <a:rPr lang="en-US">
                <a:solidFill>
                  <a:schemeClr val="folHlink"/>
                </a:solidFill>
              </a:rPr>
              <a:t>rela pada ketentuan Allah</a:t>
            </a:r>
          </a:p>
          <a:p>
            <a:pPr marL="609600" indent="-609600" algn="l" rtl="0">
              <a:buFontTx/>
              <a:buNone/>
            </a:pPr>
            <a:endParaRPr lang="ar-SA">
              <a:solidFill>
                <a:schemeClr val="folHlink"/>
              </a:solidFill>
            </a:endParaRPr>
          </a:p>
          <a:p>
            <a:pPr marL="609600" indent="-609600" algn="l" rtl="0">
              <a:buFontTx/>
              <a:buNone/>
            </a:pPr>
            <a:r>
              <a:rPr lang="ar-SA">
                <a:solidFill>
                  <a:schemeClr val="folHlink"/>
                </a:solidFill>
              </a:rPr>
              <a:t>	----------</a:t>
            </a:r>
            <a:r>
              <a:rPr lang="en-US">
                <a:solidFill>
                  <a:schemeClr val="folHlink"/>
                </a:solidFill>
              </a:rPr>
              <a:t> &gt; Enam Rukun Iman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IMAN KEPADA ALLAH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marL="457200" indent="-457200" algn="l" rtl="0">
              <a:lnSpc>
                <a:spcPct val="80000"/>
              </a:lnSpc>
            </a:pPr>
            <a:r>
              <a:rPr lang="en-US" sz="2800"/>
              <a:t>Mempercayai Allah dengan sesungguhnya.</a:t>
            </a:r>
          </a:p>
          <a:p>
            <a:pPr marL="457200" indent="-457200" algn="l" rtl="0">
              <a:lnSpc>
                <a:spcPct val="80000"/>
              </a:lnSpc>
            </a:pPr>
            <a:r>
              <a:rPr lang="en-US" sz="2800"/>
              <a:t>Intinya	: Tauhid = mengesakan Allah</a:t>
            </a:r>
          </a:p>
          <a:p>
            <a:pPr marL="457200" indent="-457200" algn="l" rtl="0">
              <a:lnSpc>
                <a:spcPct val="80000"/>
              </a:lnSpc>
              <a:buFontTx/>
              <a:buNone/>
            </a:pPr>
            <a:r>
              <a:rPr lang="en-US" sz="2800"/>
              <a:t>      			      mengi’tikadkan bahwa Allah Esa</a:t>
            </a:r>
          </a:p>
          <a:p>
            <a:pPr marL="457200" indent="-457200" algn="l" rtl="0">
              <a:lnSpc>
                <a:spcPct val="80000"/>
              </a:lnSpc>
              <a:buFontTx/>
              <a:buNone/>
            </a:pPr>
            <a:endParaRPr lang="en-US" sz="2800"/>
          </a:p>
          <a:p>
            <a:pPr marL="457200" indent="-457200" algn="l" rtl="0">
              <a:lnSpc>
                <a:spcPct val="80000"/>
              </a:lnSpc>
            </a:pPr>
            <a:r>
              <a:rPr lang="en-US" sz="2800" b="1"/>
              <a:t>Macam-macam tauhid:</a:t>
            </a:r>
          </a:p>
          <a:p>
            <a:pPr marL="1833563" lvl="4" indent="342900" algn="l" rtl="0">
              <a:lnSpc>
                <a:spcPct val="80000"/>
              </a:lnSpc>
              <a:buFontTx/>
              <a:buAutoNum type="arabicPeriod"/>
            </a:pPr>
            <a:r>
              <a:rPr lang="en-US" sz="1800">
                <a:solidFill>
                  <a:srgbClr val="FF0000"/>
                </a:solidFill>
              </a:rPr>
              <a:t>Dzat</a:t>
            </a:r>
          </a:p>
          <a:p>
            <a:pPr marL="1833563" lvl="4" indent="342900" algn="l" rtl="0">
              <a:lnSpc>
                <a:spcPct val="80000"/>
              </a:lnSpc>
              <a:buFontTx/>
              <a:buAutoNum type="arabicPeriod"/>
            </a:pPr>
            <a:r>
              <a:rPr lang="en-US" sz="1800">
                <a:solidFill>
                  <a:srgbClr val="FF0000"/>
                </a:solidFill>
              </a:rPr>
              <a:t>Sifat</a:t>
            </a:r>
          </a:p>
          <a:p>
            <a:pPr marL="1833563" lvl="4" indent="342900" algn="l" rtl="0">
              <a:lnSpc>
                <a:spcPct val="80000"/>
              </a:lnSpc>
              <a:buFontTx/>
              <a:buAutoNum type="arabicPeriod"/>
            </a:pPr>
            <a:r>
              <a:rPr lang="en-US" sz="1800">
                <a:solidFill>
                  <a:srgbClr val="FF0000"/>
                </a:solidFill>
              </a:rPr>
              <a:t>Wujud</a:t>
            </a:r>
          </a:p>
          <a:p>
            <a:pPr marL="1833563" lvl="4" indent="342900" algn="l" rtl="0">
              <a:lnSpc>
                <a:spcPct val="80000"/>
              </a:lnSpc>
              <a:buFontTx/>
              <a:buAutoNum type="arabicPeriod"/>
            </a:pPr>
            <a:r>
              <a:rPr lang="en-US" sz="1800">
                <a:solidFill>
                  <a:srgbClr val="FF0000"/>
                </a:solidFill>
              </a:rPr>
              <a:t>Af’ah</a:t>
            </a:r>
          </a:p>
          <a:p>
            <a:pPr marL="1833563" lvl="4" indent="342900" algn="l" rtl="0">
              <a:lnSpc>
                <a:spcPct val="80000"/>
              </a:lnSpc>
              <a:buFontTx/>
              <a:buAutoNum type="arabicPeriod"/>
            </a:pPr>
            <a:r>
              <a:rPr lang="en-US" sz="1800">
                <a:solidFill>
                  <a:srgbClr val="FF0000"/>
                </a:solidFill>
              </a:rPr>
              <a:t>Ibadah</a:t>
            </a:r>
          </a:p>
          <a:p>
            <a:pPr marL="1833563" lvl="4" indent="342900" algn="l" rtl="0">
              <a:lnSpc>
                <a:spcPct val="80000"/>
              </a:lnSpc>
              <a:buFontTx/>
              <a:buAutoNum type="arabicPeriod"/>
            </a:pPr>
            <a:r>
              <a:rPr lang="en-US" sz="1800">
                <a:solidFill>
                  <a:srgbClr val="FF0000"/>
                </a:solidFill>
              </a:rPr>
              <a:t>Qosdi</a:t>
            </a:r>
          </a:p>
          <a:p>
            <a:pPr marL="1833563" lvl="4" indent="342900" algn="l" rtl="0">
              <a:lnSpc>
                <a:spcPct val="80000"/>
              </a:lnSpc>
              <a:buFontTx/>
              <a:buAutoNum type="arabicPeriod"/>
            </a:pPr>
            <a:r>
              <a:rPr lang="en-US" sz="1800">
                <a:solidFill>
                  <a:srgbClr val="FF0000"/>
                </a:solidFill>
              </a:rPr>
              <a:t>Tasyri’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IMAN KEPADA MALAIKAT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lnSpc>
                <a:spcPct val="90000"/>
              </a:lnSpc>
            </a:pPr>
            <a:r>
              <a:rPr lang="en-US" sz="2400">
                <a:solidFill>
                  <a:schemeClr val="hlink"/>
                </a:solidFill>
              </a:rPr>
              <a:t>KEYAKINAN BAHWA ALLAH MENCIPTAKAN MALAIKAT YANG SELALU TAAT KEPADANYA YANG BERTUGAS UNTUK MELAKSANAKAN PERINTAHNYA</a:t>
            </a:r>
            <a:r>
              <a:rPr lang="en-US" sz="2400"/>
              <a:t>.</a:t>
            </a:r>
          </a:p>
          <a:p>
            <a:pPr marL="533400" indent="-533400" algn="l" rtl="0">
              <a:lnSpc>
                <a:spcPct val="90000"/>
              </a:lnSpc>
            </a:pPr>
            <a:r>
              <a:rPr lang="en-US" sz="2400">
                <a:solidFill>
                  <a:schemeClr val="folHlink"/>
                </a:solidFill>
              </a:rPr>
              <a:t>Pengetahuan manusia entang malaikat terbatas sesuai dengan  yang diterangkan al-Quran dan al-Hadits.</a:t>
            </a:r>
          </a:p>
          <a:p>
            <a:pPr marL="533400" indent="-533400" algn="l" rtl="0">
              <a:lnSpc>
                <a:spcPct val="90000"/>
              </a:lnSpc>
            </a:pPr>
            <a:r>
              <a:rPr lang="en-US" sz="2400">
                <a:solidFill>
                  <a:srgbClr val="FF0000"/>
                </a:solidFill>
              </a:rPr>
              <a:t>Tugas malaikat a.l.</a:t>
            </a:r>
          </a:p>
          <a:p>
            <a:pPr marL="1295400" lvl="2" indent="-381000" algn="l" rtl="0">
              <a:lnSpc>
                <a:spcPct val="90000"/>
              </a:lnSpc>
              <a:buFontTx/>
              <a:buAutoNum type="arabicPeriod"/>
            </a:pPr>
            <a:r>
              <a:rPr lang="en-US" sz="1800"/>
              <a:t>Menurunkan wahyu = Jibril</a:t>
            </a:r>
          </a:p>
          <a:p>
            <a:pPr marL="1295400" lvl="2" indent="-381000" algn="l" rtl="0">
              <a:lnSpc>
                <a:spcPct val="90000"/>
              </a:lnSpc>
              <a:buFontTx/>
              <a:buAutoNum type="arabicPeriod"/>
            </a:pPr>
            <a:r>
              <a:rPr lang="en-US" sz="1800"/>
              <a:t>Mendo’akan kaum muslimin</a:t>
            </a:r>
          </a:p>
          <a:p>
            <a:pPr marL="1295400" lvl="2" indent="-381000" algn="l" rtl="0">
              <a:lnSpc>
                <a:spcPct val="90000"/>
              </a:lnSpc>
              <a:buFontTx/>
              <a:buAutoNum type="arabicPeriod"/>
            </a:pPr>
            <a:r>
              <a:rPr lang="en-US" sz="1800"/>
              <a:t>Kawan dan penjaga orang beriman</a:t>
            </a:r>
          </a:p>
          <a:p>
            <a:pPr marL="1295400" lvl="2" indent="-381000" algn="l" rtl="0">
              <a:lnSpc>
                <a:spcPct val="90000"/>
              </a:lnSpc>
              <a:buFontTx/>
              <a:buAutoNum type="arabicPeriod"/>
            </a:pPr>
            <a:r>
              <a:rPr lang="en-US" sz="1800"/>
              <a:t>Melaksanakan hukuman Allah</a:t>
            </a:r>
          </a:p>
          <a:p>
            <a:pPr marL="1295400" lvl="2" indent="-381000" algn="l" rtl="0">
              <a:lnSpc>
                <a:spcPct val="90000"/>
              </a:lnSpc>
              <a:buFontTx/>
              <a:buAutoNum type="arabicPeriod"/>
            </a:pPr>
            <a:r>
              <a:rPr lang="en-US" sz="1800"/>
              <a:t>Membaca shalawat kepada Nabi</a:t>
            </a:r>
          </a:p>
          <a:p>
            <a:pPr marL="1295400" lvl="2" indent="-381000" algn="l" rtl="0">
              <a:lnSpc>
                <a:spcPct val="90000"/>
              </a:lnSpc>
              <a:buFontTx/>
              <a:buAutoNum type="arabicPeriod"/>
            </a:pPr>
            <a:r>
              <a:rPr lang="en-US" sz="1800"/>
              <a:t>Dll.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IIMAN KEPADA KITAB SUCI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en-US" sz="2800">
                <a:solidFill>
                  <a:schemeClr val="accent2"/>
                </a:solidFill>
              </a:rPr>
              <a:t>KEYANINAN BAHWA ALLAH MENURUNKAN KITAB SUCI KEPADA PARA RASUL ALLAH MELALUI MALAIKATNYA UNTUK MENJELASKAN KEBENARAN</a:t>
            </a:r>
          </a:p>
          <a:p>
            <a:pPr marL="533400" indent="-533400" algn="l" rtl="0"/>
            <a:r>
              <a:rPr lang="en-US" sz="2800">
                <a:solidFill>
                  <a:schemeClr val="hlink"/>
                </a:solidFill>
              </a:rPr>
              <a:t>MUKMIN HARUS BERIMAN KEPADA KELURUH KITAB SUCI ALLAH: </a:t>
            </a:r>
          </a:p>
          <a:p>
            <a:pPr marL="914400" lvl="1" indent="-457200" algn="l" rtl="0">
              <a:buFontTx/>
              <a:buAutoNum type="arabicPeriod"/>
            </a:pPr>
            <a:r>
              <a:rPr lang="en-US" sz="2400"/>
              <a:t>ZABUR</a:t>
            </a:r>
          </a:p>
          <a:p>
            <a:pPr marL="914400" lvl="1" indent="-457200" algn="l" rtl="0">
              <a:buFontTx/>
              <a:buAutoNum type="arabicPeriod"/>
            </a:pPr>
            <a:r>
              <a:rPr lang="en-US" sz="2400"/>
              <a:t>TAURAT</a:t>
            </a:r>
          </a:p>
          <a:p>
            <a:pPr marL="914400" lvl="1" indent="-457200" algn="l" rtl="0">
              <a:buFontTx/>
              <a:buAutoNum type="arabicPeriod"/>
            </a:pPr>
            <a:r>
              <a:rPr lang="en-US" sz="2400"/>
              <a:t>INJIL</a:t>
            </a:r>
          </a:p>
          <a:p>
            <a:pPr marL="914400" lvl="1" indent="-457200" algn="l" rtl="0">
              <a:buFontTx/>
              <a:buAutoNum type="arabicPeriod"/>
            </a:pPr>
            <a:r>
              <a:rPr lang="en-US" sz="2400"/>
              <a:t>AL-QURAN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IIMAN KEPADA RASUL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algn="l" rtl="0">
              <a:lnSpc>
                <a:spcPct val="80000"/>
              </a:lnSpc>
            </a:pPr>
            <a:r>
              <a:rPr lang="en-US" sz="2000">
                <a:solidFill>
                  <a:schemeClr val="accent2"/>
                </a:solidFill>
              </a:rPr>
              <a:t>KEYANINAN BAHWA ALLAH MENGUTUS PARA RASUL DARI KALANGAN MANUSIA SENDIRI YANG BERTUGAS MEMBIMBING MANUSIA MKE ARAH JALAN YANG BENAR</a:t>
            </a:r>
          </a:p>
          <a:p>
            <a:pPr marL="533400" indent="-533400" algn="l" rtl="0">
              <a:lnSpc>
                <a:spcPct val="80000"/>
              </a:lnSpc>
            </a:pPr>
            <a:endParaRPr lang="en-US" sz="2000">
              <a:solidFill>
                <a:schemeClr val="accent2"/>
              </a:solidFill>
            </a:endParaRPr>
          </a:p>
          <a:p>
            <a:pPr marL="533400" indent="-533400" algn="l" rtl="0">
              <a:lnSpc>
                <a:spcPct val="80000"/>
              </a:lnSpc>
            </a:pPr>
            <a:r>
              <a:rPr lang="en-US" sz="2000">
                <a:solidFill>
                  <a:schemeClr val="hlink"/>
                </a:solidFill>
              </a:rPr>
              <a:t>MUKMIN HARUS BERIMAN DAN TOLERAN TERHADAP PEMELUK AGAMA LAIN</a:t>
            </a:r>
          </a:p>
          <a:p>
            <a:pPr marL="533400" indent="-533400" algn="l" rtl="0">
              <a:lnSpc>
                <a:spcPct val="80000"/>
              </a:lnSpc>
              <a:buFontTx/>
              <a:buNone/>
            </a:pPr>
            <a:endParaRPr lang="en-US" sz="2000">
              <a:solidFill>
                <a:schemeClr val="hlink"/>
              </a:solidFill>
            </a:endParaRPr>
          </a:p>
          <a:p>
            <a:pPr marL="533400" indent="-533400" algn="l" rtl="0">
              <a:lnSpc>
                <a:spcPct val="80000"/>
              </a:lnSpc>
            </a:pPr>
            <a:r>
              <a:rPr lang="en-US" sz="2000">
                <a:solidFill>
                  <a:srgbClr val="FF0000"/>
                </a:solidFill>
              </a:rPr>
              <a:t>FUNGSI RASUL UNTUK MENYEDIAKAN KEBUTUHAN ROHANI MANUSIA: </a:t>
            </a:r>
          </a:p>
          <a:p>
            <a:pPr marL="914400" lvl="1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1800">
                <a:solidFill>
                  <a:srgbClr val="FF0000"/>
                </a:solidFill>
              </a:rPr>
              <a:t>SAKSI/BUKTI</a:t>
            </a:r>
          </a:p>
          <a:p>
            <a:pPr marL="914400" lvl="1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1800">
                <a:solidFill>
                  <a:srgbClr val="FF0000"/>
                </a:solidFill>
              </a:rPr>
              <a:t>PEMBERI KABAR GEMBIRA</a:t>
            </a:r>
          </a:p>
          <a:p>
            <a:pPr marL="914400" lvl="1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1800">
                <a:solidFill>
                  <a:srgbClr val="FF0000"/>
                </a:solidFill>
              </a:rPr>
              <a:t>PEMBERI KABAR MENYEDIHKAN</a:t>
            </a:r>
          </a:p>
          <a:p>
            <a:pPr marL="914400" lvl="1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1800">
                <a:solidFill>
                  <a:srgbClr val="FF0000"/>
                </a:solidFill>
              </a:rPr>
              <a:t>MENGAJAK KEPADA AGAMA ALLAH</a:t>
            </a:r>
          </a:p>
          <a:p>
            <a:pPr marL="914400" lvl="1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1800">
                <a:solidFill>
                  <a:srgbClr val="FF0000"/>
                </a:solidFill>
              </a:rPr>
              <a:t>PELITA YANG MENERANGI</a:t>
            </a:r>
          </a:p>
          <a:p>
            <a:pPr marL="533400" indent="-533400" algn="l" rtl="0">
              <a:lnSpc>
                <a:spcPct val="80000"/>
              </a:lnSpc>
            </a:pPr>
            <a:endParaRPr lang="en-US" sz="2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IMAN KEPADA HARI AKHIR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algn="l" rtl="0">
              <a:lnSpc>
                <a:spcPct val="80000"/>
              </a:lnSpc>
            </a:pPr>
            <a:r>
              <a:rPr lang="en-US" sz="2800">
                <a:solidFill>
                  <a:schemeClr val="accent2"/>
                </a:solidFill>
              </a:rPr>
              <a:t>KEYANINAN BAHWA KEHIDUPAN MANUSIA DAN ALAM SEMESTA INI AKAN HANCUR DAN ADA AKHIRNYA. KEMUDIAN AKAN BERALIH KE ALAM YANG ABADI.</a:t>
            </a:r>
          </a:p>
          <a:p>
            <a:pPr marL="533400" indent="-533400" algn="l" rtl="0">
              <a:lnSpc>
                <a:spcPct val="80000"/>
              </a:lnSpc>
            </a:pPr>
            <a:endParaRPr lang="en-US" sz="2800">
              <a:solidFill>
                <a:schemeClr val="accent2"/>
              </a:solidFill>
            </a:endParaRPr>
          </a:p>
          <a:p>
            <a:pPr marL="533400" indent="-533400" algn="l" rtl="0">
              <a:lnSpc>
                <a:spcPct val="80000"/>
              </a:lnSpc>
            </a:pPr>
            <a:r>
              <a:rPr lang="en-US" sz="2800">
                <a:solidFill>
                  <a:schemeClr val="hlink"/>
                </a:solidFill>
              </a:rPr>
              <a:t>ASPEK-ASPEK YANG HARUS DIYAKINI:</a:t>
            </a:r>
          </a:p>
          <a:p>
            <a:pPr marL="914400" lvl="1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2400">
                <a:solidFill>
                  <a:schemeClr val="hlink"/>
                </a:solidFill>
              </a:rPr>
              <a:t>ALAM KUBUR</a:t>
            </a:r>
          </a:p>
          <a:p>
            <a:pPr marL="914400" lvl="1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2400">
                <a:solidFill>
                  <a:schemeClr val="hlink"/>
                </a:solidFill>
              </a:rPr>
              <a:t>BA’ATS</a:t>
            </a:r>
          </a:p>
          <a:p>
            <a:pPr marL="914400" lvl="1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2400">
                <a:solidFill>
                  <a:schemeClr val="hlink"/>
                </a:solidFill>
              </a:rPr>
              <a:t>ALAM MAHSYAR/BERKUMPUL</a:t>
            </a:r>
          </a:p>
          <a:p>
            <a:pPr marL="914400" lvl="1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2400">
                <a:solidFill>
                  <a:schemeClr val="hlink"/>
                </a:solidFill>
              </a:rPr>
              <a:t>HISAB / MIZAN</a:t>
            </a:r>
          </a:p>
          <a:p>
            <a:pPr marL="914400" lvl="1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2400">
                <a:solidFill>
                  <a:schemeClr val="hlink"/>
                </a:solidFill>
              </a:rPr>
              <a:t>PEMBALASAN (SURGA/NERAKA)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IMAN KEPADA QADLA / QADAR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algn="l" rtl="0">
              <a:lnSpc>
                <a:spcPct val="80000"/>
              </a:lnSpc>
            </a:pPr>
            <a:r>
              <a:rPr lang="en-US" sz="1800">
                <a:solidFill>
                  <a:schemeClr val="accent2"/>
                </a:solidFill>
              </a:rPr>
              <a:t>KEYANINAN BAHWA SEGALA SESUATU TERJADI ATAS HUKUM, PERINTAH, DAN KEHENDAK ALLAH BERDASARKAN BATASAN DAN UKURANNYA. </a:t>
            </a:r>
          </a:p>
          <a:p>
            <a:pPr marL="533400" indent="-533400" algn="l" rtl="0">
              <a:lnSpc>
                <a:spcPct val="80000"/>
              </a:lnSpc>
              <a:buFontTx/>
              <a:buNone/>
            </a:pPr>
            <a:endParaRPr lang="en-US" sz="1800">
              <a:solidFill>
                <a:schemeClr val="accent2"/>
              </a:solidFill>
            </a:endParaRPr>
          </a:p>
          <a:p>
            <a:pPr marL="533400" indent="-533400" algn="l" rtl="0">
              <a:lnSpc>
                <a:spcPct val="80000"/>
              </a:lnSpc>
            </a:pPr>
            <a:r>
              <a:rPr lang="en-US" sz="1800">
                <a:solidFill>
                  <a:srgbClr val="FF0000"/>
                </a:solidFill>
              </a:rPr>
              <a:t>BAHASA:</a:t>
            </a:r>
          </a:p>
          <a:p>
            <a:pPr marL="914400" lvl="1" indent="-457200" algn="l" rtl="0">
              <a:lnSpc>
                <a:spcPct val="80000"/>
              </a:lnSpc>
              <a:buFontTx/>
              <a:buNone/>
            </a:pPr>
            <a:r>
              <a:rPr lang="en-US" sz="1600">
                <a:solidFill>
                  <a:srgbClr val="FF0000"/>
                </a:solidFill>
              </a:rPr>
              <a:t>	QADLA =  HUKUM, PERINTAH, MEMBERIKAN, MENGHENDAKI,     </a:t>
            </a:r>
          </a:p>
          <a:p>
            <a:pPr marL="914400" lvl="1" indent="-457200" algn="l" rtl="0">
              <a:lnSpc>
                <a:spcPct val="80000"/>
              </a:lnSpc>
              <a:buFontTx/>
              <a:buNone/>
            </a:pPr>
            <a:r>
              <a:rPr lang="en-US" sz="1600">
                <a:solidFill>
                  <a:srgbClr val="FF0000"/>
                </a:solidFill>
              </a:rPr>
              <a:t>	                 MENJADIKAN</a:t>
            </a:r>
          </a:p>
          <a:p>
            <a:pPr marL="914400" lvl="1" indent="-457200" algn="l" rtl="0">
              <a:lnSpc>
                <a:spcPct val="80000"/>
              </a:lnSpc>
              <a:buFontTx/>
              <a:buNone/>
            </a:pPr>
            <a:r>
              <a:rPr lang="en-US" sz="1600">
                <a:solidFill>
                  <a:srgbClr val="FF0000"/>
                </a:solidFill>
              </a:rPr>
              <a:t>	QADAR = BATASAN, MENETAPKAN UKURAN</a:t>
            </a:r>
          </a:p>
          <a:p>
            <a:pPr marL="914400" lvl="1" indent="-457200" algn="l" rtl="0">
              <a:lnSpc>
                <a:spcPct val="80000"/>
              </a:lnSpc>
              <a:buFontTx/>
              <a:buNone/>
            </a:pPr>
            <a:r>
              <a:rPr lang="en-US" sz="1600">
                <a:solidFill>
                  <a:schemeClr val="accent2"/>
                </a:solidFill>
              </a:rPr>
              <a:t>ISTILAH:</a:t>
            </a:r>
          </a:p>
          <a:p>
            <a:pPr marL="914400" lvl="1" indent="-457200" algn="l" rtl="0">
              <a:lnSpc>
                <a:spcPct val="80000"/>
              </a:lnSpc>
              <a:buFontTx/>
              <a:buNone/>
            </a:pPr>
            <a:r>
              <a:rPr lang="en-US" sz="1600">
                <a:solidFill>
                  <a:schemeClr val="accent2"/>
                </a:solidFill>
              </a:rPr>
              <a:t>	QADLA = KETETAPAN ALLAH YANG TELAH DITETAPKAN </a:t>
            </a:r>
          </a:p>
          <a:p>
            <a:pPr marL="914400" lvl="1" indent="-457200" algn="l" rtl="0">
              <a:lnSpc>
                <a:spcPct val="80000"/>
              </a:lnSpc>
              <a:buFontTx/>
              <a:buNone/>
            </a:pPr>
            <a:r>
              <a:rPr lang="en-US" sz="1600">
                <a:solidFill>
                  <a:schemeClr val="accent2"/>
                </a:solidFill>
              </a:rPr>
              <a:t>		(TIDAK KITA KETAHUI)</a:t>
            </a:r>
          </a:p>
          <a:p>
            <a:pPr marL="914400" lvl="1" indent="-457200" algn="l" rtl="0">
              <a:lnSpc>
                <a:spcPct val="80000"/>
              </a:lnSpc>
              <a:buFontTx/>
              <a:buNone/>
            </a:pPr>
            <a:r>
              <a:rPr lang="en-US" sz="1600">
                <a:solidFill>
                  <a:schemeClr val="accent2"/>
                </a:solidFill>
              </a:rPr>
              <a:t>	QADAR= KETETAPAN ALLAH YANG TELAH TERJADI (DIKETAHUI)</a:t>
            </a:r>
          </a:p>
          <a:p>
            <a:pPr marL="914400" lvl="1" indent="-457200" algn="l" rtl="0">
              <a:lnSpc>
                <a:spcPct val="80000"/>
              </a:lnSpc>
              <a:buFontTx/>
              <a:buNone/>
            </a:pPr>
            <a:endParaRPr lang="en-US" sz="1600">
              <a:solidFill>
                <a:schemeClr val="accent2"/>
              </a:solidFill>
            </a:endParaRPr>
          </a:p>
          <a:p>
            <a:pPr marL="533400" indent="-533400" algn="l" rtl="0">
              <a:lnSpc>
                <a:spcPct val="80000"/>
              </a:lnSpc>
            </a:pPr>
            <a:r>
              <a:rPr lang="en-US" sz="1800">
                <a:solidFill>
                  <a:schemeClr val="hlink"/>
                </a:solidFill>
              </a:rPr>
              <a:t>ASPEK-ASPEK YANG HARUS DIYAKINI:</a:t>
            </a:r>
          </a:p>
          <a:p>
            <a:pPr marL="914400" lvl="1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1600">
                <a:solidFill>
                  <a:schemeClr val="hlink"/>
                </a:solidFill>
              </a:rPr>
              <a:t>Allah mengetahui dengan pasti peristiwa yang telah dan akan terjadi</a:t>
            </a:r>
          </a:p>
          <a:p>
            <a:pPr marL="914400" lvl="1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1600">
                <a:solidFill>
                  <a:schemeClr val="hlink"/>
                </a:solidFill>
              </a:rPr>
              <a:t>Keyakinan akan aturan yang diberikan kepada setiap makhluk</a:t>
            </a:r>
          </a:p>
          <a:p>
            <a:pPr marL="914400" lvl="1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1600">
                <a:solidFill>
                  <a:schemeClr val="hlink"/>
                </a:solidFill>
              </a:rPr>
              <a:t>Keyakinan bahwa kehendak Allah bersifat pasti dan tidak bisa diganggu gugat</a:t>
            </a:r>
          </a:p>
          <a:p>
            <a:pPr marL="914400" lvl="1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1600">
                <a:solidFill>
                  <a:schemeClr val="hlink"/>
                </a:solidFill>
              </a:rPr>
              <a:t>Keyakinan bahwa Allah pencipta seluruh makhluk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chemeClr val="accent2"/>
                </a:solidFill>
              </a:rPr>
              <a:t>PENGARUH KEIMANAN DALAM KEHIDUPAN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>
              <a:lnSpc>
                <a:spcPct val="80000"/>
              </a:lnSpc>
            </a:pPr>
            <a:r>
              <a:rPr lang="en-US" sz="2800"/>
              <a:t>Menimbulkan rasa aman, tidak khawatir</a:t>
            </a:r>
          </a:p>
          <a:p>
            <a:pPr algn="l" rtl="0">
              <a:lnSpc>
                <a:spcPct val="80000"/>
              </a:lnSpc>
            </a:pPr>
            <a:r>
              <a:rPr lang="en-US" sz="2800"/>
              <a:t>Menimbulkan pengharapan, pendorong.</a:t>
            </a:r>
          </a:p>
          <a:p>
            <a:pPr algn="l" rtl="0">
              <a:lnSpc>
                <a:spcPct val="80000"/>
              </a:lnSpc>
            </a:pPr>
            <a:r>
              <a:rPr lang="en-US" sz="2800"/>
              <a:t>Memperoleh ketenangan jiwa</a:t>
            </a:r>
          </a:p>
          <a:p>
            <a:pPr algn="l" rtl="0">
              <a:lnSpc>
                <a:spcPct val="80000"/>
              </a:lnSpc>
            </a:pPr>
            <a:r>
              <a:rPr lang="en-US" sz="2800"/>
              <a:t>Memperkenankan panggilan fitrah manusi (mengenal dirinya dan Penciptanya)</a:t>
            </a:r>
          </a:p>
          <a:p>
            <a:pPr algn="l" rtl="0">
              <a:lnSpc>
                <a:spcPct val="80000"/>
              </a:lnSpc>
            </a:pPr>
            <a:r>
              <a:rPr lang="en-US" sz="2800"/>
              <a:t>Mengetahui kejadian alam semesta</a:t>
            </a:r>
          </a:p>
          <a:p>
            <a:pPr algn="l" rtl="0">
              <a:lnSpc>
                <a:spcPct val="80000"/>
              </a:lnSpc>
            </a:pPr>
            <a:r>
              <a:rPr lang="en-US" sz="2800"/>
              <a:t>Terbebas dari siksaan dan keragu-raguan</a:t>
            </a:r>
          </a:p>
          <a:p>
            <a:pPr algn="l" rtl="0">
              <a:lnSpc>
                <a:spcPct val="80000"/>
              </a:lnSpc>
            </a:pPr>
            <a:r>
              <a:rPr lang="en-US" sz="2800"/>
              <a:t>Perasaan terbuka dan lapang</a:t>
            </a:r>
          </a:p>
          <a:p>
            <a:pPr algn="l" rtl="0">
              <a:lnSpc>
                <a:spcPct val="80000"/>
              </a:lnSpc>
            </a:pPr>
            <a:r>
              <a:rPr lang="en-US" sz="2800"/>
              <a:t>Merasakan hidup bersahabat bersama nabi dan orang-orang baik.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TERBENTUKNYA IMAN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algn="l" rtl="0">
              <a:lnSpc>
                <a:spcPct val="90000"/>
              </a:lnSpc>
            </a:pPr>
            <a:r>
              <a:rPr lang="en-US" sz="2400"/>
              <a:t>Mengenal eksistensi Allah melalui dalil kauniyah; Astronomi, hewan, flora, fauna,diri manusia dll.</a:t>
            </a:r>
          </a:p>
          <a:p>
            <a:pPr marL="533400" indent="-533400" algn="l" rtl="0">
              <a:lnSpc>
                <a:spcPct val="90000"/>
              </a:lnSpc>
              <a:buFontTx/>
              <a:buNone/>
            </a:pPr>
            <a:endParaRPr lang="ar-SA" sz="2400"/>
          </a:p>
          <a:p>
            <a:pPr marL="533400" indent="-533400" algn="l" rtl="0">
              <a:lnSpc>
                <a:spcPct val="90000"/>
              </a:lnSpc>
            </a:pPr>
            <a:r>
              <a:rPr lang="en-US" sz="2400"/>
              <a:t>Mengenal eksistensi Allah melalui dalil fitrah;</a:t>
            </a:r>
            <a:endParaRPr lang="ar-SA" sz="2400"/>
          </a:p>
          <a:p>
            <a:pPr marL="914400" lvl="1" indent="-457200" algn="l" rtl="0">
              <a:lnSpc>
                <a:spcPct val="90000"/>
              </a:lnSpc>
              <a:buFontTx/>
              <a:buAutoNum type="arabicPeriod"/>
            </a:pPr>
            <a:r>
              <a:rPr lang="en-US" sz="2000"/>
              <a:t>Setiap manusia memiliki fitrah untuk mengetahui kebenaran dengan potensi yang dimilikinya</a:t>
            </a:r>
          </a:p>
          <a:p>
            <a:pPr marL="914400" lvl="1" indent="-457200" algn="l" rtl="0">
              <a:lnSpc>
                <a:spcPct val="90000"/>
              </a:lnSpc>
              <a:buFontTx/>
              <a:buAutoNum type="arabicPeriod"/>
            </a:pPr>
            <a:r>
              <a:rPr lang="en-US" sz="2000"/>
              <a:t>Keyakinan harus bulat dan sepenuh hati.</a:t>
            </a:r>
          </a:p>
          <a:p>
            <a:pPr marL="914400" lvl="1" indent="-457200" algn="l" rtl="0">
              <a:lnSpc>
                <a:spcPct val="90000"/>
              </a:lnSpc>
              <a:buFontTx/>
              <a:buAutoNum type="arabicPeriod"/>
            </a:pPr>
            <a:r>
              <a:rPr lang="en-US" sz="2000"/>
              <a:t>Keyakinan harus mendatangkan rasa damai dan ketangan batin bagi yang meyakininya.</a:t>
            </a:r>
          </a:p>
          <a:p>
            <a:pPr marL="914400" lvl="1" indent="-457200" algn="l" rtl="0">
              <a:lnSpc>
                <a:spcPct val="90000"/>
              </a:lnSpc>
              <a:buFontTx/>
              <a:buAutoNum type="arabicPeriod"/>
            </a:pPr>
            <a:r>
              <a:rPr lang="en-US" sz="2000"/>
              <a:t>Konsekwensi keimanan harus membuang secala keyakinan yang kontradiktif dan ritual yang mewnyesatkan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TANDA ORANG YANG BERIMAN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2400"/>
              <a:t>Kepekaan dan ketajaman jiwa</a:t>
            </a:r>
          </a:p>
          <a:p>
            <a:pPr marL="457200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2400"/>
              <a:t>Kebanggaan terhadap Islam</a:t>
            </a:r>
          </a:p>
          <a:p>
            <a:pPr marL="457200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2400"/>
              <a:t>Konsisten kepada kebenaran</a:t>
            </a:r>
          </a:p>
          <a:p>
            <a:pPr marL="457200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2400"/>
              <a:t>Ketenangan jiwa dan ketentraman hati</a:t>
            </a:r>
          </a:p>
          <a:p>
            <a:pPr marL="457200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2400"/>
              <a:t>Kecintaan kepada Allah</a:t>
            </a:r>
          </a:p>
          <a:p>
            <a:pPr marL="457200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2400"/>
              <a:t>Tidak ragu memperjuangkan Islam</a:t>
            </a:r>
          </a:p>
          <a:p>
            <a:pPr marL="457200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2400"/>
              <a:t>Dekat dengan Allah, peka, halus, bening hati dalam merespon ayat Allah.</a:t>
            </a:r>
          </a:p>
          <a:p>
            <a:pPr marL="457200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2400"/>
              <a:t>Mencintai Allah, Rasulullah, dan manusia</a:t>
            </a:r>
          </a:p>
          <a:p>
            <a:pPr marL="457200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2400"/>
              <a:t>Penampilan dan budi pekertinya sangat baik</a:t>
            </a:r>
          </a:p>
          <a:p>
            <a:pPr marL="457200" indent="-457200" algn="l" rtl="0">
              <a:lnSpc>
                <a:spcPct val="80000"/>
              </a:lnSpc>
              <a:buFontTx/>
              <a:buAutoNum type="arabicPeriod"/>
            </a:pPr>
            <a:r>
              <a:rPr lang="en-US" sz="2400"/>
              <a:t>Gemar dan taat beribadah, siap berlomba dalam kebaikan.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PENGERTIAN TAQWA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990600" lvl="1" indent="-533400" algn="l" rtl="0">
              <a:buFontTx/>
              <a:buNone/>
            </a:pPr>
            <a:r>
              <a:rPr lang="en-US"/>
              <a:t>BAHASA: 	TERJAGA / TERPELIHARA</a:t>
            </a:r>
          </a:p>
          <a:p>
            <a:pPr marL="990600" lvl="1" indent="-533400" algn="l" rtl="0">
              <a:buFontTx/>
              <a:buNone/>
            </a:pPr>
            <a:r>
              <a:rPr lang="en-US"/>
              <a:t>			TAKUT KEPADA ALLAH, 			TERJAGA DARI API NERAKA</a:t>
            </a:r>
          </a:p>
          <a:p>
            <a:pPr marL="990600" lvl="1" indent="-533400" algn="l" rtl="0">
              <a:buFontTx/>
              <a:buNone/>
            </a:pPr>
            <a:endParaRPr lang="en-US"/>
          </a:p>
          <a:p>
            <a:pPr marL="990600" lvl="1" indent="-533400" algn="l" rtl="0">
              <a:buFontTx/>
              <a:buNone/>
            </a:pPr>
            <a:r>
              <a:rPr lang="en-US"/>
              <a:t>ISTILAH	:	KEPATUHAN DAN 				KEKUNDUKKAN KEPADA 			ALLAH YANG TUMBUH 			KARENA RASA CINTA 			KEPADANYA</a:t>
            </a:r>
          </a:p>
          <a:p>
            <a:pPr marL="990600" lvl="1" indent="-533400" algn="l" rtl="0">
              <a:buFontTx/>
              <a:buNone/>
            </a:pPr>
            <a:endParaRPr lang="en-US"/>
          </a:p>
          <a:p>
            <a:pPr marL="990600" lvl="1" indent="-533400" algn="l" rtl="0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FUNGSI TAKWA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/>
              <a:t>Pembersih penyakit batin </a:t>
            </a:r>
          </a:p>
          <a:p>
            <a:pPr algn="l" rtl="0"/>
            <a:r>
              <a:rPr lang="en-US"/>
              <a:t>Bekal menghadapi kematian</a:t>
            </a:r>
          </a:p>
          <a:p>
            <a:pPr algn="l" rtl="0"/>
            <a:r>
              <a:rPr lang="en-US"/>
              <a:t>Bentuk perjuangan atas aturan Allah</a:t>
            </a:r>
          </a:p>
          <a:p>
            <a:pPr algn="l" rtl="0"/>
            <a:r>
              <a:rPr lang="en-US"/>
              <a:t>Menstabilkan batin</a:t>
            </a:r>
          </a:p>
          <a:p>
            <a:pPr algn="l" rtl="0"/>
            <a:r>
              <a:rPr lang="en-US"/>
              <a:t>Menumbuhkan kepekaan sosial</a:t>
            </a:r>
          </a:p>
          <a:p>
            <a:pPr algn="l" rtl="0"/>
            <a:r>
              <a:rPr lang="en-US"/>
              <a:t>Petunjuk hidayah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	KARAKTERISTIK MUTAQIN</a:t>
            </a:r>
            <a:br>
              <a:rPr lang="en-US" sz="4000"/>
            </a:br>
            <a:r>
              <a:rPr lang="en-US" sz="4000"/>
              <a:t>(</a:t>
            </a:r>
            <a:r>
              <a:rPr lang="en-US" sz="2400"/>
              <a:t>Al-Baqarah 117)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/>
              <a:t>Iman kepada Allah, malaikat, kitab, nabi.</a:t>
            </a:r>
          </a:p>
          <a:p>
            <a:pPr algn="l" rtl="0"/>
            <a:r>
              <a:rPr lang="en-US"/>
              <a:t>Mengeluarkan harta yang dicintai</a:t>
            </a:r>
          </a:p>
          <a:p>
            <a:pPr algn="l" rtl="0"/>
            <a:r>
              <a:rPr lang="en-US"/>
              <a:t>Mendirikan shalat, mengeluarkan zakat.</a:t>
            </a:r>
          </a:p>
          <a:p>
            <a:pPr algn="l" rtl="0"/>
            <a:r>
              <a:rPr lang="en-US"/>
              <a:t>Menepati janji/memelihara kehormatan</a:t>
            </a:r>
          </a:p>
          <a:p>
            <a:pPr algn="l" rtl="0"/>
            <a:r>
              <a:rPr lang="en-US"/>
              <a:t>Sabar disaat kepayahan, kesusahan dan memiliki semangat perjuangan.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KENDERUNGAN SIKAP  MUTAQIN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algn="l" rtl="0">
              <a:buFontTx/>
              <a:buAutoNum type="arabicPeriod"/>
            </a:pPr>
            <a:r>
              <a:rPr lang="en-US"/>
              <a:t>KONSISTEN MEMELIHARA HUBUNGAN VERTIKAL DENGAN ALLAH</a:t>
            </a:r>
          </a:p>
          <a:p>
            <a:pPr marL="609600" indent="-609600" algn="l" rtl="0">
              <a:buFontTx/>
              <a:buAutoNum type="arabicPeriod"/>
            </a:pPr>
            <a:endParaRPr lang="en-US"/>
          </a:p>
          <a:p>
            <a:pPr marL="609600" indent="-609600" algn="l" rtl="0">
              <a:buFontTx/>
              <a:buAutoNum type="arabicPeriod"/>
            </a:pPr>
            <a:r>
              <a:rPr lang="en-US"/>
              <a:t>KONSISTEN MEMELIHARA HUBUNGAN HORIZONTAL  TERHADAP SESAMA DAN LINGKUNGAN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533</Words>
  <Application>Microsoft Office PowerPoint</Application>
  <PresentationFormat>On-screen Show (4:3)</PresentationFormat>
  <Paragraphs>154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Default Design</vt:lpstr>
      <vt:lpstr>KEIMANAN DAN KETAQWAAN</vt:lpstr>
      <vt:lpstr>PENGERTIAN IMAN</vt:lpstr>
      <vt:lpstr>POKOK AJARAN ISLAM </vt:lpstr>
      <vt:lpstr>WUJUD IMAN (Hasan Al-Bana)</vt:lpstr>
      <vt:lpstr>UNSUR-UNSUR POKOK KEIMANAN (Mahmud Syaltut) </vt:lpstr>
      <vt:lpstr>IMAN KEPADA ALLAH</vt:lpstr>
      <vt:lpstr>IMAN KEPADA MALAIKAT</vt:lpstr>
      <vt:lpstr>IIMAN KEPADA KITAB SUCI</vt:lpstr>
      <vt:lpstr>IIMAN KEPADA RASUL</vt:lpstr>
      <vt:lpstr>IMAN KEPADA HARI AKHIR</vt:lpstr>
      <vt:lpstr>IMAN KEPADA QADLA / QADAR</vt:lpstr>
      <vt:lpstr>PENGARUH KEIMANAN DALAM KEHIDUPAN</vt:lpstr>
      <vt:lpstr>TERBENTUKNYA IMAN</vt:lpstr>
      <vt:lpstr>TANDA ORANG YANG BERIMAN</vt:lpstr>
      <vt:lpstr>PENGERTIAN TAQWA</vt:lpstr>
      <vt:lpstr>FUNGSI TAKWA</vt:lpstr>
      <vt:lpstr> KARAKTERISTIK MUTAQIN (Al-Baqarah 117)</vt:lpstr>
      <vt:lpstr>KENDERUNGAN SIKAP  MUTAQIN</vt:lpstr>
    </vt:vector>
  </TitlesOfParts>
  <Company>Bandung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KEIMANAN DAN KETAQWAAN</dc:title>
  <dc:creator>Indomedia</dc:creator>
  <cp:lastModifiedBy>Teknisi</cp:lastModifiedBy>
  <cp:revision>12</cp:revision>
  <dcterms:created xsi:type="dcterms:W3CDTF">2007-04-11T12:57:56Z</dcterms:created>
  <dcterms:modified xsi:type="dcterms:W3CDTF">2012-12-27T07:04:21Z</dcterms:modified>
</cp:coreProperties>
</file>