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94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1B875-25E2-4916-9E20-0354BC7E420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849CE-A927-41A1-B9E1-F0DD7D223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rani\Depapepe%20-%20Start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0"/>
            <a:ext cx="7772400" cy="1470025"/>
          </a:xfrm>
        </p:spPr>
        <p:txBody>
          <a:bodyPr>
            <a:noAutofit/>
          </a:bodyPr>
          <a:lstStyle/>
          <a:p>
            <a:pPr algn="r"/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IJTIHAD</a:t>
            </a:r>
            <a:endParaRPr lang="en-US" sz="9600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2056" y="1524000"/>
            <a:ext cx="6547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HUKUM ISLAM YANG KETIGA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Depapepe - Star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85800" y="57912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5943600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990000"/>
                </a:solidFill>
              </a:rPr>
              <a:t>PGSD 1 E</a:t>
            </a:r>
            <a:endParaRPr lang="en-US" sz="3200" b="1" dirty="0">
              <a:solidFill>
                <a:srgbClr val="99000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3600" dirty="0" err="1" smtClean="0">
                <a:latin typeface="Comic Sans MS" pitchFamily="66" charset="0"/>
              </a:rPr>
              <a:t>Etimologi</a:t>
            </a:r>
            <a:r>
              <a:rPr lang="en-US" sz="3600" dirty="0" smtClean="0">
                <a:latin typeface="Comic Sans MS" pitchFamily="66" charset="0"/>
              </a:rPr>
              <a:t> (</a:t>
            </a:r>
            <a:r>
              <a:rPr lang="en-US" sz="3600" dirty="0" err="1" smtClean="0">
                <a:latin typeface="Comic Sans MS" pitchFamily="66" charset="0"/>
              </a:rPr>
              <a:t>asal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usul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kata</a:t>
            </a:r>
            <a:r>
              <a:rPr lang="en-US" sz="3600" dirty="0" smtClean="0">
                <a:latin typeface="Comic Sans MS" pitchFamily="66" charset="0"/>
              </a:rPr>
              <a:t>): </a:t>
            </a:r>
            <a:r>
              <a:rPr lang="en-US" sz="3600" i="1" dirty="0" err="1" smtClean="0">
                <a:latin typeface="Comic Sans MS" pitchFamily="66" charset="0"/>
              </a:rPr>
              <a:t>ijtahada-yajtahidu-ijtihadan</a:t>
            </a:r>
            <a:r>
              <a:rPr lang="en-US" sz="3600" i="1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berarti</a:t>
            </a:r>
            <a:r>
              <a:rPr lang="en-US" sz="3600" dirty="0" smtClean="0">
                <a:latin typeface="Comic Sans MS" pitchFamily="66" charset="0"/>
              </a:rPr>
              <a:t> “</a:t>
            </a:r>
            <a:r>
              <a:rPr lang="en-US" sz="3600" dirty="0" err="1" smtClean="0">
                <a:latin typeface="Comic Sans MS" pitchFamily="66" charset="0"/>
              </a:rPr>
              <a:t>berusaha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dengan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sungguh-sungguh</a:t>
            </a:r>
            <a:r>
              <a:rPr lang="en-US" sz="3600" dirty="0" smtClean="0">
                <a:latin typeface="Comic Sans MS" pitchFamily="66" charset="0"/>
              </a:rPr>
              <a:t>”</a:t>
            </a:r>
            <a:endParaRPr lang="en-US" sz="3600" dirty="0"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48723" y="659096"/>
            <a:ext cx="4512226" cy="1084546"/>
            <a:chOff x="5421298" y="1250625"/>
            <a:chExt cx="3320145" cy="774700"/>
          </a:xfrm>
        </p:grpSpPr>
        <p:sp>
          <p:nvSpPr>
            <p:cNvPr id="5" name="Freeform 4"/>
            <p:cNvSpPr/>
            <p:nvPr/>
          </p:nvSpPr>
          <p:spPr>
            <a:xfrm rot="552902">
              <a:off x="5421298" y="1250625"/>
              <a:ext cx="3320145" cy="774700"/>
            </a:xfrm>
            <a:custGeom>
              <a:avLst/>
              <a:gdLst>
                <a:gd name="connsiteX0" fmla="*/ 127000 w 2705100"/>
                <a:gd name="connsiteY0" fmla="*/ 203200 h 774700"/>
                <a:gd name="connsiteX1" fmla="*/ 0 w 2705100"/>
                <a:gd name="connsiteY1" fmla="*/ 774700 h 774700"/>
                <a:gd name="connsiteX2" fmla="*/ 1536700 w 2705100"/>
                <a:gd name="connsiteY2" fmla="*/ 685800 h 774700"/>
                <a:gd name="connsiteX3" fmla="*/ 2413000 w 2705100"/>
                <a:gd name="connsiteY3" fmla="*/ 711200 h 774700"/>
                <a:gd name="connsiteX4" fmla="*/ 2705100 w 2705100"/>
                <a:gd name="connsiteY4" fmla="*/ 152400 h 774700"/>
                <a:gd name="connsiteX5" fmla="*/ 1130300 w 2705100"/>
                <a:gd name="connsiteY5" fmla="*/ 0 h 774700"/>
                <a:gd name="connsiteX6" fmla="*/ 101600 w 2705100"/>
                <a:gd name="connsiteY6" fmla="*/ 25400 h 774700"/>
                <a:gd name="connsiteX7" fmla="*/ 127000 w 2705100"/>
                <a:gd name="connsiteY7" fmla="*/ 203200 h 77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5100" h="774700">
                  <a:moveTo>
                    <a:pt x="127000" y="203200"/>
                  </a:moveTo>
                  <a:lnTo>
                    <a:pt x="0" y="774700"/>
                  </a:lnTo>
                  <a:lnTo>
                    <a:pt x="1536700" y="685800"/>
                  </a:lnTo>
                  <a:lnTo>
                    <a:pt x="2413000" y="711200"/>
                  </a:lnTo>
                  <a:lnTo>
                    <a:pt x="2705100" y="152400"/>
                  </a:lnTo>
                  <a:lnTo>
                    <a:pt x="1130300" y="0"/>
                  </a:lnTo>
                  <a:lnTo>
                    <a:pt x="101600" y="25400"/>
                  </a:lnTo>
                  <a:lnTo>
                    <a:pt x="127000" y="2032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241300" sx="106000" sy="106000" algn="ctr" rotWithShape="0">
                <a:prstClr val="black">
                  <a:alpha val="6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 rot="552902">
              <a:off x="5614545" y="1446322"/>
              <a:ext cx="3003520" cy="373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  <a:latin typeface="Georgia" pitchFamily="18" charset="0"/>
                  <a:cs typeface="Simplified Arabic Fixed"/>
                </a:rPr>
                <a:t>PENGERTIAN IJTIHAD</a:t>
              </a:r>
              <a:endParaRPr lang="en-US" sz="2800" dirty="0">
                <a:solidFill>
                  <a:schemeClr val="bg1"/>
                </a:solidFill>
                <a:latin typeface="Georgia" pitchFamily="18" charset="0"/>
                <a:cs typeface="Simplified Arabic Fixed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57200" y="3581400"/>
            <a:ext cx="835837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 </a:t>
            </a:r>
            <a:r>
              <a:rPr lang="en-US" sz="3600" dirty="0" err="1" smtClean="0">
                <a:latin typeface="Comic Sans MS" pitchFamily="66" charset="0"/>
              </a:rPr>
              <a:t>Terminologi</a:t>
            </a:r>
            <a:r>
              <a:rPr lang="en-US" sz="3600" dirty="0" smtClean="0">
                <a:latin typeface="Comic Sans MS" pitchFamily="66" charset="0"/>
              </a:rPr>
              <a:t> (</a:t>
            </a:r>
            <a:r>
              <a:rPr lang="en-US" sz="3600" dirty="0" err="1" smtClean="0">
                <a:latin typeface="Comic Sans MS" pitchFamily="66" charset="0"/>
              </a:rPr>
              <a:t>istilah</a:t>
            </a:r>
            <a:r>
              <a:rPr lang="en-US" sz="3600" dirty="0" smtClean="0">
                <a:latin typeface="Comic Sans MS" pitchFamily="66" charset="0"/>
              </a:rPr>
              <a:t>): </a:t>
            </a:r>
            <a:r>
              <a:rPr lang="en-US" sz="3600" dirty="0" err="1" smtClean="0">
                <a:latin typeface="Comic Sans MS" pitchFamily="66" charset="0"/>
              </a:rPr>
              <a:t>upaya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maksimal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   </a:t>
            </a:r>
            <a:r>
              <a:rPr lang="en-US" sz="3600" dirty="0" err="1" smtClean="0">
                <a:latin typeface="Comic Sans MS" pitchFamily="66" charset="0"/>
              </a:rPr>
              <a:t>seorang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mujtahid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dalam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menemukan</a:t>
            </a:r>
            <a:r>
              <a:rPr lang="en-US" sz="3600" dirty="0" smtClean="0">
                <a:latin typeface="Comic Sans MS" pitchFamily="66" charset="0"/>
              </a:rPr>
              <a:t> </a:t>
            </a:r>
          </a:p>
          <a:p>
            <a:r>
              <a:rPr lang="en-US" sz="3600" dirty="0" smtClean="0">
                <a:latin typeface="Comic Sans MS" pitchFamily="66" charset="0"/>
              </a:rPr>
              <a:t>   </a:t>
            </a:r>
            <a:r>
              <a:rPr lang="en-US" sz="3600" dirty="0" err="1" smtClean="0">
                <a:latin typeface="Comic Sans MS" pitchFamily="66" charset="0"/>
              </a:rPr>
              <a:t>hukum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syara</a:t>
            </a:r>
            <a:r>
              <a:rPr lang="en-US" sz="3600" dirty="0" smtClean="0">
                <a:latin typeface="Comic Sans MS" pitchFamily="66" charset="0"/>
              </a:rPr>
              <a:t>’ yang </a:t>
            </a:r>
            <a:r>
              <a:rPr lang="en-US" sz="3600" dirty="0" err="1" smtClean="0">
                <a:latin typeface="Comic Sans MS" pitchFamily="66" charset="0"/>
              </a:rPr>
              <a:t>berkaitan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dengan</a:t>
            </a:r>
            <a:r>
              <a:rPr lang="en-US" sz="3600" dirty="0" smtClean="0">
                <a:latin typeface="Comic Sans MS" pitchFamily="66" charset="0"/>
              </a:rPr>
              <a:t> </a:t>
            </a:r>
          </a:p>
          <a:p>
            <a:r>
              <a:rPr lang="en-US" sz="3600" dirty="0" smtClean="0">
                <a:latin typeface="Comic Sans MS" pitchFamily="66" charset="0"/>
              </a:rPr>
              <a:t>   </a:t>
            </a:r>
            <a:r>
              <a:rPr lang="en-US" sz="3600" dirty="0" err="1" smtClean="0">
                <a:latin typeface="Comic Sans MS" pitchFamily="66" charset="0"/>
              </a:rPr>
              <a:t>perbuatan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manusia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dari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sumbernya</a:t>
            </a:r>
            <a:r>
              <a:rPr lang="en-US" sz="3600" dirty="0" smtClean="0">
                <a:latin typeface="Comic Sans MS" pitchFamily="66" charset="0"/>
              </a:rPr>
              <a:t>, </a:t>
            </a:r>
          </a:p>
          <a:p>
            <a:r>
              <a:rPr lang="en-US" sz="3600" dirty="0" smtClean="0">
                <a:latin typeface="Comic Sans MS" pitchFamily="66" charset="0"/>
              </a:rPr>
              <a:t>   </a:t>
            </a:r>
            <a:r>
              <a:rPr lang="en-US" sz="3600" dirty="0" err="1" smtClean="0">
                <a:latin typeface="Comic Sans MS" pitchFamily="66" charset="0"/>
              </a:rPr>
              <a:t>yaitu</a:t>
            </a:r>
            <a:r>
              <a:rPr lang="en-US" sz="3600" dirty="0" smtClean="0">
                <a:latin typeface="Comic Sans MS" pitchFamily="66" charset="0"/>
              </a:rPr>
              <a:t> Al-Qur’an </a:t>
            </a:r>
            <a:r>
              <a:rPr lang="en-US" sz="3600" dirty="0" err="1" smtClean="0">
                <a:latin typeface="Comic Sans MS" pitchFamily="66" charset="0"/>
              </a:rPr>
              <a:t>dan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Sunnah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err="1" smtClean="0">
                <a:latin typeface="Comic Sans MS" pitchFamily="66" charset="0"/>
                <a:cs typeface="Simplified Arabic Fixed"/>
              </a:rPr>
              <a:t>Adalah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orang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yang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memiliki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kualifikasi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tertentu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sehingga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memiliki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kemampuan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untuk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menggali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pesan-pesan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dari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Al-Qur’an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dan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Hadis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atau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melakukan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ijtihad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.</a:t>
            </a:r>
          </a:p>
          <a:p>
            <a:r>
              <a:rPr lang="en-US" dirty="0" err="1" smtClean="0">
                <a:latin typeface="Comic Sans MS" pitchFamily="66" charset="0"/>
                <a:cs typeface="Simplified Arabic Fixed"/>
              </a:rPr>
              <a:t>Kualifikasi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mujtahid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  <a:cs typeface="Simplified Arabic Fixed"/>
              </a:rPr>
              <a:t>   1.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Penguasaan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bahasa</a:t>
            </a:r>
            <a:endParaRPr lang="en-US" dirty="0" smtClean="0">
              <a:latin typeface="Comic Sans MS" pitchFamily="66" charset="0"/>
              <a:cs typeface="Simplified Arabic Fixed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  <a:cs typeface="Simplified Arabic Fixed"/>
              </a:rPr>
              <a:t>   2.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Mengetahui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ayat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dan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hadis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hukum</a:t>
            </a:r>
            <a:endParaRPr lang="en-US" dirty="0" smtClean="0">
              <a:latin typeface="Comic Sans MS" pitchFamily="66" charset="0"/>
              <a:cs typeface="Simplified Arabic Fixed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  <a:cs typeface="Simplified Arabic Fixed"/>
              </a:rPr>
              <a:t>   3.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Penguasaan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metode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penggalian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hukum</a:t>
            </a:r>
            <a:endParaRPr lang="en-US" dirty="0" smtClean="0">
              <a:latin typeface="Comic Sans MS" pitchFamily="66" charset="0"/>
              <a:cs typeface="Simplified Arabic Fixed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  <a:cs typeface="Simplified Arabic Fixed"/>
              </a:rPr>
              <a:t>   4.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Memahami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masalah</a:t>
            </a:r>
            <a:r>
              <a:rPr lang="en-US" dirty="0" smtClean="0">
                <a:latin typeface="Comic Sans MS" pitchFamily="66" charset="0"/>
                <a:cs typeface="Simplified Arabic Fixed"/>
              </a:rPr>
              <a:t> yang </a:t>
            </a:r>
            <a:r>
              <a:rPr lang="en-US" dirty="0" err="1" smtClean="0">
                <a:latin typeface="Comic Sans MS" pitchFamily="66" charset="0"/>
                <a:cs typeface="Simplified Arabic Fixed"/>
              </a:rPr>
              <a:t>dihadapi</a:t>
            </a:r>
            <a:endParaRPr lang="en-US" dirty="0">
              <a:latin typeface="Comic Sans MS" pitchFamily="66" charset="0"/>
              <a:cs typeface="Simplified Arabic Fixed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254555">
            <a:off x="2395788" y="233058"/>
            <a:ext cx="6342969" cy="114300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Mujtahid</a:t>
            </a:r>
            <a:endParaRPr lang="en-US" sz="3600" b="1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latin typeface="Comic Sans MS" pitchFamily="66" charset="0"/>
              </a:rPr>
              <a:t>   </a:t>
            </a:r>
            <a:r>
              <a:rPr lang="en-US" sz="3600" dirty="0" err="1" smtClean="0">
                <a:latin typeface="Comic Sans MS" pitchFamily="66" charset="0"/>
              </a:rPr>
              <a:t>Ijtihad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mencakup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seluruh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bidang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kehidupan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manusia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baik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masalah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perilaku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maupun</a:t>
            </a:r>
            <a:r>
              <a:rPr lang="en-US" sz="3600" dirty="0" smtClean="0">
                <a:latin typeface="Comic Sans MS" pitchFamily="66" charset="0"/>
              </a:rPr>
              <a:t> non </a:t>
            </a:r>
            <a:r>
              <a:rPr lang="en-US" sz="3600" dirty="0" err="1" smtClean="0">
                <a:latin typeface="Comic Sans MS" pitchFamily="66" charset="0"/>
              </a:rPr>
              <a:t>perilaku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hukum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akidah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akhlak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konkrit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abstrak</a:t>
            </a:r>
            <a:r>
              <a:rPr lang="en-US" sz="3600" dirty="0" smtClean="0">
                <a:latin typeface="Comic Sans MS" pitchFamily="66" charset="0"/>
              </a:rPr>
              <a:t>, </a:t>
            </a:r>
            <a:r>
              <a:rPr lang="en-US" sz="3600" dirty="0" err="1" smtClean="0">
                <a:latin typeface="Comic Sans MS" pitchFamily="66" charset="0"/>
              </a:rPr>
              <a:t>sosial</a:t>
            </a:r>
            <a:r>
              <a:rPr lang="en-US" sz="3600" dirty="0" smtClean="0">
                <a:latin typeface="Comic Sans MS" pitchFamily="66" charset="0"/>
              </a:rPr>
              <a:t>,  </a:t>
            </a:r>
            <a:r>
              <a:rPr lang="en-US" sz="3600" dirty="0" err="1" smtClean="0">
                <a:latin typeface="Comic Sans MS" pitchFamily="66" charset="0"/>
              </a:rPr>
              <a:t>dan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kealaman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maupun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masalah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wahyu</a:t>
            </a:r>
            <a:r>
              <a:rPr lang="en-US" sz="3600" dirty="0" smtClean="0">
                <a:latin typeface="Comic Sans MS" pitchFamily="66" charset="0"/>
              </a:rPr>
              <a:t> yang </a:t>
            </a:r>
            <a:r>
              <a:rPr lang="en-US" sz="3600" dirty="0" err="1" smtClean="0">
                <a:latin typeface="Comic Sans MS" pitchFamily="66" charset="0"/>
              </a:rPr>
              <a:t>absolut</a:t>
            </a:r>
            <a:r>
              <a:rPr lang="en-US" sz="3600" dirty="0" smtClean="0">
                <a:latin typeface="Comic Sans MS" pitchFamily="66" charset="0"/>
              </a:rPr>
              <a:t>(</a:t>
            </a:r>
            <a:r>
              <a:rPr lang="en-US" sz="3600" dirty="0" err="1" smtClean="0">
                <a:latin typeface="Comic Sans MS" pitchFamily="66" charset="0"/>
              </a:rPr>
              <a:t>mutlak</a:t>
            </a:r>
            <a:r>
              <a:rPr lang="en-US" sz="3600" dirty="0" smtClean="0">
                <a:latin typeface="Comic Sans MS" pitchFamily="66" charset="0"/>
              </a:rPr>
              <a:t>)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13595">
            <a:off x="3522377" y="473352"/>
            <a:ext cx="2994739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</a:rPr>
              <a:t>IJTIHAD</a:t>
            </a:r>
            <a:endParaRPr lang="en-US" sz="36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326401">
            <a:off x="2656211" y="1061634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d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alam</a:t>
            </a: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pengertian</a:t>
            </a: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luas</a:t>
            </a:r>
            <a:endParaRPr lang="en-US" sz="3200" dirty="0">
              <a:solidFill>
                <a:schemeClr val="bg1"/>
              </a:solidFill>
              <a:latin typeface="Comic Sans MS" pitchFamily="66" charset="0"/>
              <a:cs typeface="Simplified Arabic Fixed"/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7591210" y="1094337"/>
            <a:ext cx="536902" cy="1380037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2" y="743733"/>
            <a:ext cx="516955" cy="1324501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5" grpId="0" animBg="1"/>
      <p:bldP spid="7" grpId="0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13595">
            <a:off x="3522377" y="473352"/>
            <a:ext cx="2994739" cy="646331"/>
          </a:xfrm>
          <a:prstGeom prst="rect">
            <a:avLst/>
          </a:prstGeom>
          <a:solidFill>
            <a:srgbClr val="7030A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</a:rPr>
              <a:t>IJTIHAD</a:t>
            </a:r>
            <a:endParaRPr lang="en-US" sz="36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26401">
            <a:off x="2802083" y="1061634"/>
            <a:ext cx="3999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d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alam</a:t>
            </a: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bidang</a:t>
            </a: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omic Sans MS" pitchFamily="66" charset="0"/>
                <a:cs typeface="Simplified Arabic Fixed"/>
              </a:rPr>
              <a:t>akidah</a:t>
            </a:r>
            <a:endParaRPr lang="en-US" sz="3200" dirty="0">
              <a:solidFill>
                <a:schemeClr val="bg1"/>
              </a:solidFill>
              <a:latin typeface="Comic Sans MS" pitchFamily="66" charset="0"/>
              <a:cs typeface="Simplified Arabic Fixed"/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7591210" y="1094337"/>
            <a:ext cx="536902" cy="1380037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2" y="743733"/>
            <a:ext cx="516955" cy="1324501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dirty="0" err="1" smtClean="0">
                <a:solidFill>
                  <a:schemeClr val="bg1"/>
                </a:solidFill>
              </a:rPr>
              <a:t>Akidah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secara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etimologi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adalah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apa</a:t>
            </a:r>
            <a:r>
              <a:rPr lang="en-US" dirty="0" smtClean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diyakini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oleh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seseorang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Akidah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mencakup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beberapa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cabang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ilmu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dalam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sejarah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kajian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ilmu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akidah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muncul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beberapa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aliran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seperti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Murji’ah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Mu’tazilah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Masing-masing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aliran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menggunakan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Alquran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Hadis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sebagai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acuan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Mereka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membaca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mempelajari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meneliti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ayat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Alquran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Hadis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itulah</a:t>
            </a:r>
            <a:r>
              <a:rPr lang="en-US" dirty="0" smtClean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dinamakan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ijtihad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dalam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bidang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akidah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mic Sans MS" pitchFamily="66" charset="0"/>
              </a:rPr>
              <a:t>Objek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ijtihad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pada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bidang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pendidikan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adalah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en-US" dirty="0" err="1" smtClean="0">
                <a:latin typeface="Comic Sans MS" pitchFamily="66" charset="0"/>
              </a:rPr>
              <a:t>materi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pembelajaran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metode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pembelajaran</a:t>
            </a:r>
            <a:r>
              <a:rPr lang="en-US" dirty="0" smtClean="0">
                <a:latin typeface="Comic Sans MS" pitchFamily="66" charset="0"/>
              </a:rPr>
              <a:t>, media </a:t>
            </a:r>
            <a:r>
              <a:rPr lang="en-US" dirty="0" err="1" smtClean="0">
                <a:latin typeface="Comic Sans MS" pitchFamily="66" charset="0"/>
              </a:rPr>
              <a:t>pembelajaran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perilaku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peserta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didik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perilaku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pendidik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lembaga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lingkungan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dll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r>
              <a:rPr lang="en-US" dirty="0" err="1" smtClean="0">
                <a:latin typeface="Comic Sans MS" pitchFamily="66" charset="0"/>
              </a:rPr>
              <a:t>Dalam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pendidikan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memunculkan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akal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manusia</a:t>
            </a:r>
            <a:r>
              <a:rPr lang="en-US" dirty="0" smtClean="0">
                <a:latin typeface="Comic Sans MS" pitchFamily="66" charset="0"/>
              </a:rPr>
              <a:t>,  </a:t>
            </a:r>
            <a:r>
              <a:rPr lang="en-US" dirty="0" err="1" smtClean="0">
                <a:latin typeface="Comic Sans MS" pitchFamily="66" charset="0"/>
              </a:rPr>
              <a:t>kemungkinan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terjadi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perbedaan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pendapat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sangat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terbuka</a:t>
            </a:r>
            <a:r>
              <a:rPr lang="en-US" dirty="0" smtClean="0">
                <a:latin typeface="Comic Sans MS" pitchFamily="66" charset="0"/>
              </a:rPr>
              <a:t>. </a:t>
            </a:r>
            <a:r>
              <a:rPr lang="en-US" dirty="0" err="1" smtClean="0">
                <a:latin typeface="Comic Sans MS" pitchFamily="66" charset="0"/>
              </a:rPr>
              <a:t>Oleh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karena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itu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ijtihad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en-US" dirty="0" err="1" smtClean="0">
                <a:latin typeface="Comic Sans MS" pitchFamily="66" charset="0"/>
              </a:rPr>
              <a:t>terjadi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sebagai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penyelesaian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dari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kajian</a:t>
            </a:r>
            <a:r>
              <a:rPr lang="en-US" dirty="0" smtClean="0">
                <a:latin typeface="Comic Sans MS" pitchFamily="66" charset="0"/>
              </a:rPr>
              <a:t> yang </a:t>
            </a:r>
            <a:r>
              <a:rPr lang="en-US" dirty="0" err="1" smtClean="0">
                <a:latin typeface="Comic Sans MS" pitchFamily="66" charset="0"/>
              </a:rPr>
              <a:t>berbeda</a:t>
            </a:r>
            <a:r>
              <a:rPr lang="en-US" dirty="0" smtClean="0">
                <a:latin typeface="Comic Sans MS" pitchFamily="66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 rot="156501">
            <a:off x="3460083" y="560632"/>
            <a:ext cx="4572681" cy="1189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IJTIHAD</a:t>
            </a: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bidang</a:t>
            </a:r>
            <a:r>
              <a:rPr lang="en-US" sz="24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pendidikan</a:t>
            </a:r>
            <a:endParaRPr lang="en-US" sz="2400" b="1" dirty="0">
              <a:solidFill>
                <a:schemeClr val="tx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Rectangle 4"/>
          <p:cNvSpPr/>
          <p:nvPr/>
        </p:nvSpPr>
        <p:spPr>
          <a:xfrm rot="18728215">
            <a:off x="7790774" y="487748"/>
            <a:ext cx="470716" cy="875010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8728215">
            <a:off x="3054654" y="620952"/>
            <a:ext cx="815810" cy="380003"/>
          </a:xfrm>
          <a:prstGeom prst="rect">
            <a:avLst/>
          </a:prstGeom>
          <a:blipFill dpi="0" rotWithShape="1">
            <a:blip r:embed="rId3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mic Sans MS" pitchFamily="66" charset="0"/>
              </a:rPr>
              <a:t>Istilah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memiliki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perbedaan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pandangan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antara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ulama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fikih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ulama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usul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marL="0" indent="0"/>
            <a:r>
              <a:rPr lang="en-US" dirty="0" err="1" smtClean="0">
                <a:latin typeface="Comic Sans MS" pitchFamily="66" charset="0"/>
              </a:rPr>
              <a:t>Ulama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fikih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: </a:t>
            </a:r>
            <a:r>
              <a:rPr lang="en-US" dirty="0" err="1" smtClean="0">
                <a:latin typeface="Comic Sans MS" pitchFamily="66" charset="0"/>
              </a:rPr>
              <a:t>sesuatu</a:t>
            </a:r>
            <a:r>
              <a:rPr lang="en-US" dirty="0" smtClean="0">
                <a:latin typeface="Comic Sans MS" pitchFamily="66" charset="0"/>
              </a:rPr>
              <a:t> yang </a:t>
            </a:r>
            <a:r>
              <a:rPr lang="en-US" dirty="0" err="1" smtClean="0">
                <a:latin typeface="Comic Sans MS" pitchFamily="66" charset="0"/>
              </a:rPr>
              <a:t>dipahami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dari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Alquran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atau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Hadis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bahwa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perbuatan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itu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wajib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sunnah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haram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makruh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dan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mubah</a:t>
            </a:r>
            <a:r>
              <a:rPr lang="en-US" dirty="0" smtClean="0">
                <a:latin typeface="Comic Sans MS" pitchFamily="66" charset="0"/>
              </a:rPr>
              <a:t>. </a:t>
            </a:r>
          </a:p>
          <a:p>
            <a:pPr marL="0" indent="0"/>
            <a:r>
              <a:rPr lang="en-US" dirty="0" err="1" smtClean="0">
                <a:latin typeface="Comic Sans MS" pitchFamily="66" charset="0"/>
              </a:rPr>
              <a:t>Ulama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usul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: </a:t>
            </a:r>
            <a:r>
              <a:rPr lang="en-US" dirty="0" err="1" smtClean="0">
                <a:latin typeface="Comic Sans MS" pitchFamily="66" charset="0"/>
              </a:rPr>
              <a:t>titah</a:t>
            </a:r>
            <a:r>
              <a:rPr lang="en-US" dirty="0" smtClean="0">
                <a:latin typeface="Comic Sans MS" pitchFamily="66" charset="0"/>
              </a:rPr>
              <a:t> Allah </a:t>
            </a:r>
            <a:r>
              <a:rPr lang="en-US" dirty="0" err="1" smtClean="0">
                <a:latin typeface="Comic Sans MS" pitchFamily="66" charset="0"/>
              </a:rPr>
              <a:t>Swt</a:t>
            </a:r>
            <a:r>
              <a:rPr lang="en-US" dirty="0" smtClean="0">
                <a:latin typeface="Comic Sans MS" pitchFamily="66" charset="0"/>
              </a:rPr>
              <a:t> yang </a:t>
            </a:r>
            <a:r>
              <a:rPr lang="en-US" dirty="0" err="1" smtClean="0">
                <a:latin typeface="Comic Sans MS" pitchFamily="66" charset="0"/>
              </a:rPr>
              <a:t>berkenaan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dengan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perbuatan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manusia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baik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berupa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tuntutan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pilihan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ataupun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syarat</a:t>
            </a:r>
            <a:r>
              <a:rPr lang="en-US" dirty="0" smtClean="0">
                <a:latin typeface="Comic Sans MS" pitchFamily="66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 rot="509605">
            <a:off x="3866987" y="917010"/>
            <a:ext cx="5250356" cy="75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FF0000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 rot="326401">
            <a:off x="4148739" y="1026481"/>
            <a:ext cx="3969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d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alam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bidang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hukum</a:t>
            </a:r>
            <a:endParaRPr lang="en-US" sz="3200" dirty="0">
              <a:solidFill>
                <a:srgbClr val="FF0000"/>
              </a:solidFill>
              <a:latin typeface="Comic Sans MS" pitchFamily="66" charset="0"/>
              <a:cs typeface="Simplified Arabic Fixed"/>
            </a:endParaRPr>
          </a:p>
        </p:txBody>
      </p:sp>
      <p:sp>
        <p:nvSpPr>
          <p:cNvPr id="4" name="Rectangle 3"/>
          <p:cNvSpPr/>
          <p:nvPr/>
        </p:nvSpPr>
        <p:spPr>
          <a:xfrm rot="509605">
            <a:off x="4760689" y="253901"/>
            <a:ext cx="3493915" cy="75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IJTIHAD</a:t>
            </a:r>
            <a:endParaRPr lang="en-US" sz="4800" b="1" dirty="0">
              <a:solidFill>
                <a:srgbClr val="FF0000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09605">
            <a:off x="4760689" y="253901"/>
            <a:ext cx="3493915" cy="75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IJTIHAD</a:t>
            </a:r>
            <a:endParaRPr lang="en-US" sz="4800" b="1" dirty="0">
              <a:solidFill>
                <a:srgbClr val="FF0000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Rectangle 4"/>
          <p:cNvSpPr/>
          <p:nvPr/>
        </p:nvSpPr>
        <p:spPr>
          <a:xfrm rot="509605">
            <a:off x="3866987" y="917010"/>
            <a:ext cx="5250356" cy="75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FF0000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 rot="326401">
            <a:off x="4148739" y="1026481"/>
            <a:ext cx="3969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d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alam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bidang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  <a:cs typeface="Simplified Arabic Fixed"/>
              </a:rPr>
              <a:t>hukum</a:t>
            </a:r>
            <a:endParaRPr lang="en-US" sz="3200" dirty="0">
              <a:solidFill>
                <a:srgbClr val="FF0000"/>
              </a:solidFill>
              <a:latin typeface="Comic Sans MS" pitchFamily="66" charset="0"/>
              <a:cs typeface="Simplified Arabic Fixe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52388" indent="-52388">
              <a:buNone/>
            </a:pPr>
            <a:r>
              <a:rPr lang="en-US" dirty="0" err="1" smtClean="0">
                <a:latin typeface="Comic Sans MS" pitchFamily="66" charset="0"/>
              </a:rPr>
              <a:t>Sumber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metode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pengembangan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 Islam</a:t>
            </a:r>
          </a:p>
          <a:p>
            <a:pPr marL="52388" indent="-52388">
              <a:buNone/>
            </a:pPr>
            <a:r>
              <a:rPr lang="en-US" dirty="0" err="1" smtClean="0">
                <a:latin typeface="Comic Sans MS" pitchFamily="66" charset="0"/>
              </a:rPr>
              <a:t>Sumber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islam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adalah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Alquran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Hadis</a:t>
            </a:r>
            <a:r>
              <a:rPr lang="en-US" dirty="0" smtClean="0">
                <a:latin typeface="Comic Sans MS" pitchFamily="66" charset="0"/>
              </a:rPr>
              <a:t>. </a:t>
            </a:r>
            <a:r>
              <a:rPr lang="en-US" dirty="0" err="1" smtClean="0">
                <a:latin typeface="Comic Sans MS" pitchFamily="66" charset="0"/>
              </a:rPr>
              <a:t>Mujtahid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melakukan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ijtihad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tentang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hukum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islam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menggunakan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metode-metode</a:t>
            </a:r>
            <a:r>
              <a:rPr lang="en-US" dirty="0" smtClean="0">
                <a:latin typeface="Comic Sans MS" pitchFamily="66" charset="0"/>
              </a:rPr>
              <a:t>. </a:t>
            </a:r>
            <a:r>
              <a:rPr lang="en-US" dirty="0" err="1" smtClean="0">
                <a:latin typeface="Comic Sans MS" pitchFamily="66" charset="0"/>
              </a:rPr>
              <a:t>Diantaranya</a:t>
            </a:r>
            <a:r>
              <a:rPr lang="en-US" dirty="0" smtClean="0">
                <a:latin typeface="Comic Sans MS" pitchFamily="66" charset="0"/>
              </a:rPr>
              <a:t>:</a:t>
            </a:r>
          </a:p>
          <a:p>
            <a:pPr marL="52388" indent="-52388">
              <a:buNone/>
            </a:pPr>
            <a:r>
              <a:rPr lang="en-US" dirty="0" smtClean="0">
                <a:latin typeface="Comic Sans MS" pitchFamily="66" charset="0"/>
              </a:rPr>
              <a:t>-</a:t>
            </a:r>
            <a:r>
              <a:rPr lang="en-US" dirty="0" err="1" smtClean="0">
                <a:latin typeface="Comic Sans MS" pitchFamily="66" charset="0"/>
              </a:rPr>
              <a:t>qiyas</a:t>
            </a:r>
            <a:r>
              <a:rPr lang="en-US" dirty="0" smtClean="0">
                <a:latin typeface="Comic Sans MS" pitchFamily="66" charset="0"/>
              </a:rPr>
              <a:t>		-</a:t>
            </a:r>
            <a:r>
              <a:rPr lang="en-US" dirty="0" err="1" smtClean="0">
                <a:latin typeface="Comic Sans MS" pitchFamily="66" charset="0"/>
              </a:rPr>
              <a:t>mashalih</a:t>
            </a:r>
            <a:r>
              <a:rPr lang="en-US" dirty="0" smtClean="0">
                <a:latin typeface="Comic Sans MS" pitchFamily="66" charset="0"/>
              </a:rPr>
              <a:t> al-</a:t>
            </a:r>
            <a:r>
              <a:rPr lang="en-US" dirty="0" err="1" smtClean="0">
                <a:latin typeface="Comic Sans MS" pitchFamily="66" charset="0"/>
              </a:rPr>
              <a:t>mursalah</a:t>
            </a:r>
            <a:endParaRPr lang="en-US" dirty="0" smtClean="0">
              <a:latin typeface="Comic Sans MS" pitchFamily="66" charset="0"/>
            </a:endParaRPr>
          </a:p>
          <a:p>
            <a:pPr marL="52388" indent="-52388">
              <a:buNone/>
            </a:pPr>
            <a:r>
              <a:rPr lang="en-US" dirty="0" smtClean="0">
                <a:latin typeface="Comic Sans MS" pitchFamily="66" charset="0"/>
              </a:rPr>
              <a:t>-</a:t>
            </a:r>
            <a:r>
              <a:rPr lang="en-US" dirty="0" err="1" smtClean="0">
                <a:latin typeface="Comic Sans MS" pitchFamily="66" charset="0"/>
              </a:rPr>
              <a:t>istihsan</a:t>
            </a:r>
            <a:r>
              <a:rPr lang="en-US" dirty="0" smtClean="0">
                <a:latin typeface="Comic Sans MS" pitchFamily="66" charset="0"/>
              </a:rPr>
              <a:t>		-’</a:t>
            </a:r>
            <a:r>
              <a:rPr lang="en-US" dirty="0" err="1" smtClean="0">
                <a:latin typeface="Comic Sans MS" pitchFamily="66" charset="0"/>
              </a:rPr>
              <a:t>urf</a:t>
            </a:r>
            <a:endParaRPr lang="en-US" dirty="0" smtClean="0">
              <a:latin typeface="Comic Sans MS" pitchFamily="66" charset="0"/>
            </a:endParaRPr>
          </a:p>
          <a:p>
            <a:pPr marL="52388" indent="-52388">
              <a:buNone/>
            </a:pPr>
            <a:r>
              <a:rPr lang="en-US" dirty="0" smtClean="0">
                <a:latin typeface="Comic Sans MS" pitchFamily="66" charset="0"/>
              </a:rPr>
              <a:t>-</a:t>
            </a:r>
            <a:r>
              <a:rPr lang="en-US" dirty="0" err="1" smtClean="0">
                <a:latin typeface="Comic Sans MS" pitchFamily="66" charset="0"/>
              </a:rPr>
              <a:t>istishab</a:t>
            </a:r>
            <a:r>
              <a:rPr lang="en-US" dirty="0" smtClean="0">
                <a:latin typeface="Comic Sans MS" pitchFamily="66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latin typeface="Comic Sans MS" pitchFamily="66" charset="0"/>
              </a:rPr>
              <a:t>Contohnya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terdapat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pada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cara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pengangkatan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pemimpin</a:t>
            </a:r>
            <a:r>
              <a:rPr lang="en-US" dirty="0" smtClean="0">
                <a:latin typeface="Comic Sans MS" pitchFamily="66" charset="0"/>
              </a:rPr>
              <a:t>.  </a:t>
            </a:r>
            <a:r>
              <a:rPr lang="en-US" dirty="0" err="1" smtClean="0">
                <a:latin typeface="Comic Sans MS" pitchFamily="66" charset="0"/>
              </a:rPr>
              <a:t>Digunakan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metode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i="1" dirty="0" err="1" smtClean="0">
                <a:latin typeface="Comic Sans MS" pitchFamily="66" charset="0"/>
              </a:rPr>
              <a:t>istislah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atau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pertimbangan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kemaslahatan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r>
              <a:rPr lang="en-US" dirty="0" err="1" smtClean="0">
                <a:latin typeface="Comic Sans MS" pitchFamily="66" charset="0"/>
              </a:rPr>
              <a:t>Pada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masa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pemimpin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dari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jaman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Rasulullah</a:t>
            </a:r>
            <a:r>
              <a:rPr lang="en-US" dirty="0" smtClean="0">
                <a:latin typeface="Comic Sans MS" pitchFamily="66" charset="0"/>
              </a:rPr>
              <a:t> Saw </a:t>
            </a:r>
            <a:r>
              <a:rPr lang="en-US" dirty="0" err="1" smtClean="0">
                <a:latin typeface="Comic Sans MS" pitchFamily="66" charset="0"/>
              </a:rPr>
              <a:t>sampai</a:t>
            </a:r>
            <a:r>
              <a:rPr lang="en-US" dirty="0" smtClean="0">
                <a:latin typeface="Comic Sans MS" pitchFamily="66" charset="0"/>
              </a:rPr>
              <a:t> Ali bin </a:t>
            </a:r>
            <a:r>
              <a:rPr lang="en-US" dirty="0" err="1" smtClean="0">
                <a:latin typeface="Comic Sans MS" pitchFamily="66" charset="0"/>
              </a:rPr>
              <a:t>Abi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Thalib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digunakan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cara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en-US" dirty="0" err="1" smtClean="0">
                <a:latin typeface="Comic Sans MS" pitchFamily="66" charset="0"/>
              </a:rPr>
              <a:t>pengangkatan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pemimpin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langsung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oleh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masyarakat</a:t>
            </a:r>
            <a:r>
              <a:rPr lang="en-US" dirty="0" smtClean="0">
                <a:latin typeface="Comic Sans MS" pitchFamily="66" charset="0"/>
              </a:rPr>
              <a:t>. </a:t>
            </a:r>
            <a:r>
              <a:rPr lang="en-US" dirty="0" err="1" smtClean="0">
                <a:latin typeface="Comic Sans MS" pitchFamily="66" charset="0"/>
              </a:rPr>
              <a:t>Namun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setelah</a:t>
            </a:r>
            <a:r>
              <a:rPr lang="en-US" dirty="0" smtClean="0">
                <a:latin typeface="Comic Sans MS" pitchFamily="66" charset="0"/>
              </a:rPr>
              <a:t> Ali bin </a:t>
            </a:r>
            <a:r>
              <a:rPr lang="en-US" dirty="0" err="1" smtClean="0">
                <a:latin typeface="Comic Sans MS" pitchFamily="66" charset="0"/>
              </a:rPr>
              <a:t>Abi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Thalib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pemimpin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diangkat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dengan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sistem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kerajaan</a:t>
            </a:r>
            <a:r>
              <a:rPr lang="en-US" dirty="0" smtClean="0">
                <a:latin typeface="Comic Sans MS" pitchFamily="66" charset="0"/>
              </a:rPr>
              <a:t> (</a:t>
            </a:r>
            <a:r>
              <a:rPr lang="en-US" dirty="0" err="1" smtClean="0">
                <a:latin typeface="Comic Sans MS" pitchFamily="66" charset="0"/>
              </a:rPr>
              <a:t>keturunan</a:t>
            </a:r>
            <a:r>
              <a:rPr lang="en-US" dirty="0" smtClean="0">
                <a:latin typeface="Comic Sans MS" pitchFamily="66" charset="0"/>
              </a:rPr>
              <a:t>)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 rot="636038">
            <a:off x="3680923" y="545239"/>
            <a:ext cx="4621209" cy="91782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IJTIHAD 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dalam</a:t>
            </a:r>
            <a:r>
              <a:rPr lang="en-US" sz="28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bidang</a:t>
            </a:r>
            <a:r>
              <a:rPr lang="en-US" sz="2800" b="1" dirty="0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Simplified Arabic Fixed" pitchFamily="49" charset="-78"/>
                <a:cs typeface="Simplified Arabic Fixed" pitchFamily="49" charset="-78"/>
              </a:rPr>
              <a:t>politik</a:t>
            </a:r>
            <a:endParaRPr lang="en-US" sz="2800" b="1" dirty="0">
              <a:solidFill>
                <a:schemeClr val="tx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419</Words>
  <Application>Microsoft Office PowerPoint</Application>
  <PresentationFormat>On-screen Show (4:3)</PresentationFormat>
  <Paragraphs>48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IJTIHAD</vt:lpstr>
      <vt:lpstr> </vt:lpstr>
      <vt:lpstr>Mujtahid</vt:lpstr>
      <vt:lpstr> </vt:lpstr>
      <vt:lpstr> </vt:lpstr>
      <vt:lpstr>Slide 6</vt:lpstr>
      <vt:lpstr> 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KAHPI WS</dc:creator>
  <cp:lastModifiedBy>Teknisi</cp:lastModifiedBy>
  <cp:revision>55</cp:revision>
  <dcterms:created xsi:type="dcterms:W3CDTF">2012-10-11T03:42:14Z</dcterms:created>
  <dcterms:modified xsi:type="dcterms:W3CDTF">2012-12-27T06:54:24Z</dcterms:modified>
</cp:coreProperties>
</file>