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64" r:id="rId3"/>
    <p:sldId id="265" r:id="rId4"/>
    <p:sldId id="26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id-ID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644" y="-11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5123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124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125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126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127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128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129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130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131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132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133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134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135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136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137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138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139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140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5141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id-ID"/>
              <a:t>Click to edit Master title style</a:t>
            </a:r>
          </a:p>
        </p:txBody>
      </p:sp>
      <p:sp>
        <p:nvSpPr>
          <p:cNvPr id="5142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id-ID"/>
              <a:t>Click to edit Master subtitle style</a:t>
            </a:r>
          </a:p>
        </p:txBody>
      </p:sp>
      <p:sp>
        <p:nvSpPr>
          <p:cNvPr id="5143" name="Rectangle 23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144" name="Rectangle 2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145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ADE31E6-F828-47C0-8AD2-D787BD9851D1}" type="slidenum">
              <a:rPr lang="id-ID"/>
              <a:pPr/>
              <a:t>‹#›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A525DF-AF1F-45AA-A02F-9953B9CF06F9}" type="slidenum">
              <a:rPr lang="id-ID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85B164-05E1-4946-9B43-F6844E6D183B}" type="slidenum">
              <a:rPr lang="id-ID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1842E8-7210-4241-90B9-96E8E6126D5F}" type="slidenum">
              <a:rPr lang="id-ID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F01CF-745D-4458-92C9-CF784CC3CC92}" type="slidenum">
              <a:rPr lang="id-ID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B88CDF-1045-49B2-A577-11179EAF3304}" type="slidenum">
              <a:rPr lang="id-ID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5972B5-E9CA-4E20-8ED6-5E90B6478E81}" type="slidenum">
              <a:rPr lang="id-ID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8B19D4-188A-4029-A497-023398AD0393}" type="slidenum">
              <a:rPr lang="id-ID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80EF58-1CE6-46EF-B87F-24255D77EF39}" type="slidenum">
              <a:rPr lang="id-ID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4DB727-FA7D-4D01-BB59-5751ACC740A3}" type="slidenum">
              <a:rPr lang="id-ID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E94273-4E01-492B-8547-7D8A65ECCD8F}" type="slidenum">
              <a:rPr lang="id-ID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109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115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4117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d-ID" smtClean="0"/>
              <a:t>Click to edit Master title style</a:t>
            </a:r>
          </a:p>
        </p:txBody>
      </p:sp>
      <p:sp>
        <p:nvSpPr>
          <p:cNvPr id="411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d-ID" smtClean="0"/>
              <a:t>Click to edit Master text styles</a:t>
            </a:r>
          </a:p>
          <a:p>
            <a:pPr lvl="1"/>
            <a:r>
              <a:rPr lang="id-ID" smtClean="0"/>
              <a:t>Second level</a:t>
            </a:r>
          </a:p>
          <a:p>
            <a:pPr lvl="2"/>
            <a:r>
              <a:rPr lang="id-ID" smtClean="0"/>
              <a:t>Third level</a:t>
            </a:r>
          </a:p>
          <a:p>
            <a:pPr lvl="3"/>
            <a:r>
              <a:rPr lang="id-ID" smtClean="0"/>
              <a:t>Fourth level</a:t>
            </a:r>
          </a:p>
          <a:p>
            <a:pPr lvl="4"/>
            <a:r>
              <a:rPr lang="id-ID" smtClean="0"/>
              <a:t>Fifth level</a:t>
            </a:r>
          </a:p>
        </p:txBody>
      </p:sp>
      <p:sp>
        <p:nvSpPr>
          <p:cNvPr id="4119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id-ID"/>
          </a:p>
        </p:txBody>
      </p:sp>
      <p:sp>
        <p:nvSpPr>
          <p:cNvPr id="4120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id-ID"/>
          </a:p>
        </p:txBody>
      </p:sp>
      <p:sp>
        <p:nvSpPr>
          <p:cNvPr id="412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E53CB3D4-F370-4C43-89D7-0DCBC4E76FCD}" type="slidenum">
              <a:rPr lang="id-ID"/>
              <a:pPr/>
              <a:t>‹#›</a:t>
            </a:fld>
            <a:endParaRPr lang="id-ID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2349500"/>
            <a:ext cx="7772400" cy="1736725"/>
          </a:xfrm>
        </p:spPr>
        <p:txBody>
          <a:bodyPr/>
          <a:lstStyle/>
          <a:p>
            <a:r>
              <a:rPr lang="en-US" sz="8800" dirty="0">
                <a:latin typeface="Chica Mono" pitchFamily="2" charset="0"/>
              </a:rPr>
              <a:t/>
            </a:r>
            <a:br>
              <a:rPr lang="en-US" sz="8800" dirty="0">
                <a:latin typeface="Chica Mono" pitchFamily="2" charset="0"/>
              </a:rPr>
            </a:br>
            <a:r>
              <a:rPr lang="en-US" sz="8800" dirty="0">
                <a:latin typeface="Chica Mono" pitchFamily="2" charset="0"/>
              </a:rPr>
              <a:t>ZIKR, SHALAT, DAN DOA</a:t>
            </a:r>
            <a:endParaRPr lang="id-ID" sz="8800" dirty="0">
              <a:latin typeface="Chica Mono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>
                <a:latin typeface="Chica Mono" pitchFamily="2" charset="0"/>
              </a:rPr>
              <a:t>A. ZIKR</a:t>
            </a:r>
            <a:endParaRPr lang="id-ID" sz="6600">
              <a:latin typeface="Chica Mono" pitchFamily="2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89138"/>
            <a:ext cx="8229600" cy="36290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/>
              <a:t>	</a:t>
            </a:r>
            <a:r>
              <a:rPr lang="en-US" sz="4400" dirty="0" err="1">
                <a:latin typeface="Chica Mono" pitchFamily="2" charset="0"/>
              </a:rPr>
              <a:t>Zikr</a:t>
            </a:r>
            <a:r>
              <a:rPr lang="en-US" sz="4400" dirty="0">
                <a:latin typeface="Chica Mono" pitchFamily="2" charset="0"/>
              </a:rPr>
              <a:t> </a:t>
            </a:r>
            <a:r>
              <a:rPr lang="en-US" sz="4400" dirty="0" err="1">
                <a:latin typeface="Chica Mono" pitchFamily="2" charset="0"/>
              </a:rPr>
              <a:t>atau</a:t>
            </a:r>
            <a:r>
              <a:rPr lang="en-US" sz="4400" dirty="0">
                <a:latin typeface="Chica Mono" pitchFamily="2" charset="0"/>
              </a:rPr>
              <a:t> </a:t>
            </a:r>
            <a:r>
              <a:rPr lang="en-US" sz="4400" dirty="0" err="1">
                <a:latin typeface="Chica Mono" pitchFamily="2" charset="0"/>
              </a:rPr>
              <a:t>zikir</a:t>
            </a:r>
            <a:r>
              <a:rPr lang="en-US" sz="4400" dirty="0">
                <a:latin typeface="Chica Mono" pitchFamily="2" charset="0"/>
              </a:rPr>
              <a:t>  </a:t>
            </a:r>
            <a:r>
              <a:rPr lang="en-US" sz="4400" dirty="0" err="1">
                <a:latin typeface="Chica Mono" pitchFamily="2" charset="0"/>
              </a:rPr>
              <a:t>pada</a:t>
            </a:r>
            <a:r>
              <a:rPr lang="en-US" sz="4400" dirty="0">
                <a:latin typeface="Chica Mono" pitchFamily="2" charset="0"/>
              </a:rPr>
              <a:t> </a:t>
            </a:r>
            <a:r>
              <a:rPr lang="en-US" sz="4400" dirty="0" err="1">
                <a:latin typeface="Chica Mono" pitchFamily="2" charset="0"/>
              </a:rPr>
              <a:t>intinya</a:t>
            </a:r>
            <a:r>
              <a:rPr lang="en-US" sz="4400" dirty="0">
                <a:latin typeface="Chica Mono" pitchFamily="2" charset="0"/>
              </a:rPr>
              <a:t> </a:t>
            </a:r>
            <a:r>
              <a:rPr lang="en-US" sz="4400" dirty="0" err="1">
                <a:latin typeface="Chica Mono" pitchFamily="2" charset="0"/>
              </a:rPr>
              <a:t>adalah</a:t>
            </a:r>
            <a:r>
              <a:rPr lang="en-US" sz="4400" dirty="0">
                <a:latin typeface="Chica Mono" pitchFamily="2" charset="0"/>
              </a:rPr>
              <a:t> </a:t>
            </a:r>
            <a:r>
              <a:rPr lang="en-US" sz="4400" dirty="0" err="1">
                <a:latin typeface="Chica Mono" pitchFamily="2" charset="0"/>
              </a:rPr>
              <a:t>ingat</a:t>
            </a:r>
            <a:r>
              <a:rPr lang="en-US" sz="4400" dirty="0">
                <a:latin typeface="Chica Mono" pitchFamily="2" charset="0"/>
              </a:rPr>
              <a:t> </a:t>
            </a:r>
            <a:r>
              <a:rPr lang="en-US" sz="4400" dirty="0" err="1">
                <a:latin typeface="Chica Mono" pitchFamily="2" charset="0"/>
              </a:rPr>
              <a:t>atau</a:t>
            </a:r>
            <a:r>
              <a:rPr lang="en-US" sz="4400" dirty="0">
                <a:latin typeface="Chica Mono" pitchFamily="2" charset="0"/>
              </a:rPr>
              <a:t> </a:t>
            </a:r>
            <a:r>
              <a:rPr lang="en-US" sz="4400" dirty="0" err="1">
                <a:latin typeface="Chica Mono" pitchFamily="2" charset="0"/>
              </a:rPr>
              <a:t>mengingat</a:t>
            </a:r>
            <a:r>
              <a:rPr lang="en-US" sz="4400" dirty="0">
                <a:latin typeface="Chica Mono" pitchFamily="2" charset="0"/>
              </a:rPr>
              <a:t> Allah, </a:t>
            </a:r>
            <a:r>
              <a:rPr lang="en-US" sz="4400" dirty="0" err="1">
                <a:latin typeface="Chica Mono" pitchFamily="2" charset="0"/>
              </a:rPr>
              <a:t>dengan</a:t>
            </a:r>
            <a:r>
              <a:rPr lang="en-US" sz="4400" dirty="0">
                <a:latin typeface="Chica Mono" pitchFamily="2" charset="0"/>
              </a:rPr>
              <a:t> </a:t>
            </a:r>
            <a:r>
              <a:rPr lang="en-US" sz="4400" dirty="0" err="1">
                <a:latin typeface="Chica Mono" pitchFamily="2" charset="0"/>
              </a:rPr>
              <a:t>menyebut</a:t>
            </a:r>
            <a:r>
              <a:rPr lang="en-US" sz="4400" dirty="0">
                <a:latin typeface="Chica Mono" pitchFamily="2" charset="0"/>
              </a:rPr>
              <a:t> </a:t>
            </a:r>
            <a:r>
              <a:rPr lang="en-US" sz="4400" dirty="0" err="1">
                <a:latin typeface="Chica Mono" pitchFamily="2" charset="0"/>
              </a:rPr>
              <a:t>nama</a:t>
            </a:r>
            <a:r>
              <a:rPr lang="en-US" sz="4400" dirty="0">
                <a:latin typeface="Chica Mono" pitchFamily="2" charset="0"/>
              </a:rPr>
              <a:t> Allah </a:t>
            </a:r>
            <a:r>
              <a:rPr lang="en-US" sz="4400" dirty="0" err="1">
                <a:latin typeface="Chica Mono" pitchFamily="2" charset="0"/>
              </a:rPr>
              <a:t>atau</a:t>
            </a:r>
            <a:r>
              <a:rPr lang="en-US" sz="4400" dirty="0">
                <a:latin typeface="Chica Mono" pitchFamily="2" charset="0"/>
              </a:rPr>
              <a:t> </a:t>
            </a:r>
            <a:r>
              <a:rPr lang="en-US" sz="4400" dirty="0" err="1">
                <a:latin typeface="Chica Mono" pitchFamily="2" charset="0"/>
              </a:rPr>
              <a:t>membaca</a:t>
            </a:r>
            <a:r>
              <a:rPr lang="en-US" sz="4400" dirty="0">
                <a:latin typeface="Chica Mono" pitchFamily="2" charset="0"/>
              </a:rPr>
              <a:t> La </a:t>
            </a:r>
            <a:r>
              <a:rPr lang="en-US" sz="4400" dirty="0" err="1">
                <a:latin typeface="Chica Mono" pitchFamily="2" charset="0"/>
              </a:rPr>
              <a:t>ilah</a:t>
            </a:r>
            <a:r>
              <a:rPr lang="en-US" sz="4400" dirty="0">
                <a:latin typeface="Chica Mono" pitchFamily="2" charset="0"/>
              </a:rPr>
              <a:t> </a:t>
            </a:r>
            <a:r>
              <a:rPr lang="en-US" sz="4400" dirty="0" err="1">
                <a:latin typeface="Chica Mono" pitchFamily="2" charset="0"/>
              </a:rPr>
              <a:t>Illa</a:t>
            </a:r>
            <a:r>
              <a:rPr lang="en-US" sz="4400" dirty="0">
                <a:latin typeface="Chica Mono" pitchFamily="2" charset="0"/>
              </a:rPr>
              <a:t> </a:t>
            </a:r>
            <a:r>
              <a:rPr lang="en-US" sz="4400" dirty="0" err="1">
                <a:latin typeface="Chica Mono" pitchFamily="2" charset="0"/>
              </a:rPr>
              <a:t>allah</a:t>
            </a:r>
            <a:r>
              <a:rPr lang="en-US" sz="4400" dirty="0">
                <a:latin typeface="Chica Mono" pitchFamily="2" charset="0"/>
              </a:rPr>
              <a:t> (</a:t>
            </a:r>
            <a:r>
              <a:rPr lang="en-US" sz="4400" dirty="0" err="1">
                <a:latin typeface="Chica Mono" pitchFamily="2" charset="0"/>
              </a:rPr>
              <a:t>tiada</a:t>
            </a:r>
            <a:r>
              <a:rPr lang="en-US" sz="4400" dirty="0">
                <a:latin typeface="Chica Mono" pitchFamily="2" charset="0"/>
              </a:rPr>
              <a:t> </a:t>
            </a:r>
            <a:r>
              <a:rPr lang="en-US" sz="4400" dirty="0" err="1">
                <a:latin typeface="Chica Mono" pitchFamily="2" charset="0"/>
              </a:rPr>
              <a:t>Tuhan</a:t>
            </a:r>
            <a:r>
              <a:rPr lang="en-US" sz="4400" dirty="0">
                <a:latin typeface="Chica Mono" pitchFamily="2" charset="0"/>
              </a:rPr>
              <a:t> </a:t>
            </a:r>
            <a:r>
              <a:rPr lang="en-US" sz="4400" dirty="0" err="1">
                <a:latin typeface="Chica Mono" pitchFamily="2" charset="0"/>
              </a:rPr>
              <a:t>selain</a:t>
            </a:r>
            <a:r>
              <a:rPr lang="en-US" sz="4400" dirty="0">
                <a:latin typeface="Chica Mono" pitchFamily="2" charset="0"/>
              </a:rPr>
              <a:t> Allah )</a:t>
            </a:r>
            <a:endParaRPr lang="id-ID" sz="4400" dirty="0">
              <a:latin typeface="Chica Mono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125538"/>
            <a:ext cx="8229600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	</a:t>
            </a:r>
            <a:r>
              <a:rPr lang="en-US" sz="4400">
                <a:latin typeface="Chica Mono" pitchFamily="2" charset="0"/>
              </a:rPr>
              <a:t>Zikir adalah mengaitkan hati dengan Allah sehingga hati terisi dengan asama Allah sehingga menutup hati dari bisikan setan yang dapat membawa orang kepada dosa</a:t>
            </a:r>
            <a:r>
              <a:rPr lang="en-US">
                <a:latin typeface="Chica Mono" pitchFamily="2" charset="0"/>
              </a:rPr>
              <a:t>.</a:t>
            </a:r>
            <a:endParaRPr lang="id-ID">
              <a:latin typeface="Chica Mono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000">
                <a:latin typeface="Chica Mono" pitchFamily="2" charset="0"/>
              </a:rPr>
              <a:t>Dorongan dari Allah untuk berzikir dalam Al-Quran :</a:t>
            </a:r>
            <a:endParaRPr lang="id-ID" sz="4000">
              <a:latin typeface="Chica Mono" pitchFamily="2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hica Mono" pitchFamily="2" charset="0"/>
              </a:rPr>
              <a:t>Berzikir berarti bersyukur kepada Allah dan mengingat-Nya. (QS.Al-Baqarah : 152)</a:t>
            </a:r>
          </a:p>
          <a:p>
            <a:r>
              <a:rPr lang="en-US">
                <a:latin typeface="Chica Mono" pitchFamily="2" charset="0"/>
              </a:rPr>
              <a:t>Berzikir merupakan amalan baik, orang yang banyak berzikir termasuk orang yang panjang umur dan beramal baik. (Ibn Katsir Jilid 3)</a:t>
            </a:r>
          </a:p>
          <a:p>
            <a:r>
              <a:rPr lang="en-US">
                <a:latin typeface="Chica Mono" pitchFamily="2" charset="0"/>
              </a:rPr>
              <a:t>Berzikir merupakan ciri </a:t>
            </a:r>
            <a:r>
              <a:rPr lang="en-US" i="1">
                <a:latin typeface="Chica Mono" pitchFamily="2" charset="0"/>
              </a:rPr>
              <a:t>Ulul Albab</a:t>
            </a:r>
            <a:r>
              <a:rPr lang="en-US">
                <a:latin typeface="Chica Mono" pitchFamily="2" charset="0"/>
              </a:rPr>
              <a:t> (orang yang berakal). (QS.Ali Imran : 191)</a:t>
            </a:r>
            <a:endParaRPr lang="id-ID">
              <a:latin typeface="Chica Mono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908050"/>
            <a:ext cx="8229600" cy="4968875"/>
          </a:xfrm>
        </p:spPr>
        <p:txBody>
          <a:bodyPr/>
          <a:lstStyle/>
          <a:p>
            <a:r>
              <a:rPr lang="en-US" sz="3600">
                <a:latin typeface="Chica Mono" pitchFamily="2" charset="0"/>
              </a:rPr>
              <a:t>Berzikir hendaknya dilakukan setiap saat, siang maupun malam (QS.An-Nisa : 103)</a:t>
            </a:r>
          </a:p>
          <a:p>
            <a:r>
              <a:rPr lang="en-US" sz="3600">
                <a:latin typeface="Chica Mono" pitchFamily="2" charset="0"/>
              </a:rPr>
              <a:t>Berzikir dilakukan dengan rendah hati dan takut kepada Allah dan diucapkan tidak terlalu keras (QS.Al-A`raf : 205)</a:t>
            </a:r>
          </a:p>
          <a:p>
            <a:r>
              <a:rPr lang="en-US" sz="3600">
                <a:latin typeface="Chica Mono" pitchFamily="2" charset="0"/>
              </a:rPr>
              <a:t>Orang yang sedikit berzikir adalah orang munafik (QS.An-Nisa :142)</a:t>
            </a:r>
            <a:endParaRPr lang="id-ID" sz="3600">
              <a:latin typeface="Chica Mono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>
                <a:latin typeface="Chica Mono" pitchFamily="2" charset="0"/>
              </a:rPr>
              <a:t>B. SHALAT</a:t>
            </a:r>
            <a:endParaRPr lang="id-ID" sz="4800">
              <a:latin typeface="Chica Mono" pitchFamily="2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38163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>
                <a:latin typeface="Chica Mono" pitchFamily="2" charset="0"/>
              </a:rPr>
              <a:t>	</a:t>
            </a:r>
            <a:r>
              <a:rPr lang="en-US" sz="3600">
                <a:latin typeface="Chica Mono" pitchFamily="2" charset="0"/>
              </a:rPr>
              <a:t>URGENSI SHALAT</a:t>
            </a:r>
          </a:p>
          <a:p>
            <a:pPr marL="522288" lvl="1" indent="-65088">
              <a:buFont typeface="Wingdings" pitchFamily="2" charset="2"/>
              <a:buNone/>
            </a:pPr>
            <a:r>
              <a:rPr lang="en-US" sz="3600">
                <a:latin typeface="Chica Mono" pitchFamily="2" charset="0"/>
              </a:rPr>
              <a:t>Shalat adalah ibadah yang merupakan aktualisasi makna iman yang bersemayam didalam kalbunya, meninggalkan shalat berarti kufur terhadap hal yang wajib diimaninya</a:t>
            </a:r>
            <a:r>
              <a:rPr lang="en-US" sz="3200">
                <a:latin typeface="Chica Mono" pitchFamily="2" charset="0"/>
              </a:rPr>
              <a:t>.</a:t>
            </a:r>
            <a:endParaRPr lang="id-ID" sz="3200">
              <a:latin typeface="Chica Mono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hica Mono" pitchFamily="2" charset="0"/>
              </a:rPr>
              <a:t>Makna shalat bagi kehidupan :</a:t>
            </a:r>
            <a:endParaRPr lang="id-ID">
              <a:latin typeface="Chica Mono" pitchFamily="2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29600" cy="4530725"/>
          </a:xfrm>
        </p:spPr>
        <p:txBody>
          <a:bodyPr/>
          <a:lstStyle/>
          <a:p>
            <a:r>
              <a:rPr lang="en-US" sz="4400">
                <a:latin typeface="Chica Mono" pitchFamily="2" charset="0"/>
              </a:rPr>
              <a:t>Shalat dapat mengembangkan diri</a:t>
            </a:r>
          </a:p>
          <a:p>
            <a:r>
              <a:rPr lang="en-US" sz="4400">
                <a:latin typeface="Chica Mono" pitchFamily="2" charset="0"/>
              </a:rPr>
              <a:t>Shalat memperbaiki akhlak</a:t>
            </a:r>
          </a:p>
          <a:p>
            <a:r>
              <a:rPr lang="en-US" sz="4400">
                <a:latin typeface="Chica Mono" pitchFamily="2" charset="0"/>
              </a:rPr>
              <a:t>Shalat membina dan membersihkan jasmani dan ruhani</a:t>
            </a:r>
          </a:p>
          <a:p>
            <a:r>
              <a:rPr lang="en-US" sz="4400">
                <a:latin typeface="Chica Mono" pitchFamily="2" charset="0"/>
              </a:rPr>
              <a:t>Shalat melatih kedisiplinan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549275"/>
            <a:ext cx="8229600" cy="5365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4400">
                <a:latin typeface="Chica Mono" pitchFamily="2" charset="0"/>
              </a:rPr>
              <a:t>Shalat membina persatuan dan kebersamaan</a:t>
            </a:r>
          </a:p>
          <a:p>
            <a:pPr>
              <a:lnSpc>
                <a:spcPct val="90000"/>
              </a:lnSpc>
            </a:pPr>
            <a:r>
              <a:rPr lang="en-US" sz="4400">
                <a:latin typeface="Chica Mono" pitchFamily="2" charset="0"/>
              </a:rPr>
              <a:t>Shalat menanamkan ketenangan dan ketentraman</a:t>
            </a:r>
          </a:p>
          <a:p>
            <a:pPr>
              <a:lnSpc>
                <a:spcPct val="90000"/>
              </a:lnSpc>
            </a:pPr>
            <a:r>
              <a:rPr lang="en-US" sz="4400">
                <a:latin typeface="Chica Mono" pitchFamily="2" charset="0"/>
              </a:rPr>
              <a:t>Shalat melatih konsentrasi pikiran</a:t>
            </a:r>
          </a:p>
          <a:p>
            <a:pPr>
              <a:lnSpc>
                <a:spcPct val="90000"/>
              </a:lnSpc>
            </a:pPr>
            <a:r>
              <a:rPr lang="en-US" sz="4400">
                <a:latin typeface="Chica Mono" pitchFamily="2" charset="0"/>
              </a:rPr>
              <a:t>Shalat menumbuhkan jiwa kepemimpinan</a:t>
            </a:r>
            <a:endParaRPr lang="id-ID" sz="4400">
              <a:latin typeface="Chica Mono" pitchFamily="2" charset="0"/>
            </a:endParaRPr>
          </a:p>
          <a:p>
            <a:pPr>
              <a:lnSpc>
                <a:spcPct val="90000"/>
              </a:lnSpc>
            </a:pPr>
            <a:endParaRPr lang="id-ID" sz="4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>
                <a:latin typeface="Chica Mono" pitchFamily="2" charset="0"/>
              </a:rPr>
              <a:t>Tanda- tanda orang shalat :</a:t>
            </a:r>
            <a:endParaRPr lang="id-ID">
              <a:latin typeface="Chica Mono" pitchFamily="2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>
                <a:latin typeface="Chica Mono" pitchFamily="2" charset="0"/>
              </a:rPr>
              <a:t>Orang yang merendahkan dirinya karena kebesaran Allah</a:t>
            </a:r>
          </a:p>
          <a:p>
            <a:r>
              <a:rPr lang="en-US" sz="3600">
                <a:latin typeface="Chica Mono" pitchFamily="2" charset="0"/>
              </a:rPr>
              <a:t>Orang yang menahan dirinya dari hawa nafsu karena Allah</a:t>
            </a:r>
          </a:p>
          <a:p>
            <a:r>
              <a:rPr lang="en-US" sz="3600">
                <a:latin typeface="Chica Mono" pitchFamily="2" charset="0"/>
              </a:rPr>
              <a:t>Orang yang mengisi sebagian waktunya untuk berzikir kepada Allah</a:t>
            </a:r>
          </a:p>
          <a:p>
            <a:r>
              <a:rPr lang="en-US" sz="3600">
                <a:latin typeface="Chica Mono" pitchFamily="2" charset="0"/>
              </a:rPr>
              <a:t>Orang yang memiliki kepedulian sosial.</a:t>
            </a:r>
            <a:endParaRPr lang="id-ID" sz="3600">
              <a:latin typeface="Chica Mono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hica Mono" pitchFamily="2" charset="0"/>
              </a:rPr>
              <a:t>C. DOA DAN IKHTIAR</a:t>
            </a:r>
            <a:endParaRPr lang="id-ID">
              <a:latin typeface="Chica Mono" pitchFamily="2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22288" lvl="1" indent="-65088">
              <a:lnSpc>
                <a:spcPct val="90000"/>
              </a:lnSpc>
              <a:buFont typeface="Wingdings" pitchFamily="2" charset="2"/>
              <a:buNone/>
            </a:pPr>
            <a:r>
              <a:rPr lang="en-US">
                <a:latin typeface="Chica Mono" pitchFamily="2" charset="0"/>
              </a:rPr>
              <a:t>KONSEP DOA DAN IKHTIAR</a:t>
            </a:r>
          </a:p>
          <a:p>
            <a:pPr marL="522288" lvl="1" indent="-65088">
              <a:lnSpc>
                <a:spcPct val="90000"/>
              </a:lnSpc>
              <a:buFont typeface="Wingdings" pitchFamily="2" charset="2"/>
              <a:buNone/>
            </a:pPr>
            <a:r>
              <a:rPr lang="en-US">
                <a:latin typeface="Chica Mono" pitchFamily="2" charset="0"/>
              </a:rPr>
              <a:t>Konsep doa terlahir dari pengakuan akan keterbatasan manusia sekaligus keyakinan akan kekuasaan  Allah yang tidak terbatas.</a:t>
            </a:r>
          </a:p>
          <a:p>
            <a:pPr marL="522288" lvl="1" indent="-65088">
              <a:lnSpc>
                <a:spcPct val="90000"/>
              </a:lnSpc>
              <a:buFont typeface="Wingdings" pitchFamily="2" charset="2"/>
              <a:buNone/>
            </a:pPr>
            <a:endParaRPr lang="en-US">
              <a:latin typeface="Chica Mono" pitchFamily="2" charset="0"/>
            </a:endParaRPr>
          </a:p>
          <a:p>
            <a:pPr marL="522288" lvl="1" indent="-65088">
              <a:lnSpc>
                <a:spcPct val="90000"/>
              </a:lnSpc>
              <a:buFont typeface="Wingdings" pitchFamily="2" charset="2"/>
              <a:buNone/>
            </a:pPr>
            <a:r>
              <a:rPr lang="en-US">
                <a:latin typeface="Chica Mono" pitchFamily="2" charset="0"/>
              </a:rPr>
              <a:t>Al- Ghazali menyatakan bahwa doa dapat menjadi satu sebab untuk menapik suatu bala. Namun demikian tidak cukup dijadikan alasan untuk tidak berusaha dan berikhtiar dalam kehidupan seorang muslim. </a:t>
            </a:r>
          </a:p>
          <a:p>
            <a:pPr marL="522288" lvl="1" indent="-65088">
              <a:lnSpc>
                <a:spcPct val="90000"/>
              </a:lnSpc>
              <a:buFont typeface="Wingdings" pitchFamily="2" charset="2"/>
              <a:buNone/>
            </a:pPr>
            <a:endParaRPr lang="id-ID">
              <a:latin typeface="Chica Mono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000">
                <a:latin typeface="Chica Mono" pitchFamily="2" charset="0"/>
              </a:rPr>
              <a:t>Alasan mendasar seorang muslim harus berdoa :</a:t>
            </a:r>
            <a:endParaRPr lang="id-ID" sz="4000">
              <a:latin typeface="Chica Mono" pitchFamily="2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>
                <a:latin typeface="Chica Mono" pitchFamily="2" charset="0"/>
              </a:rPr>
              <a:t>	</a:t>
            </a:r>
            <a:r>
              <a:rPr lang="en-US" sz="3600">
                <a:latin typeface="Chica Mono" pitchFamily="2" charset="0"/>
              </a:rPr>
              <a:t>Mengapa kita harus berdoa ?</a:t>
            </a:r>
          </a:p>
          <a:p>
            <a:r>
              <a:rPr lang="en-US" sz="3600">
                <a:latin typeface="Chica Mono" pitchFamily="2" charset="0"/>
              </a:rPr>
              <a:t>Panggilan jiwa</a:t>
            </a:r>
          </a:p>
          <a:p>
            <a:r>
              <a:rPr lang="en-US" sz="3600">
                <a:latin typeface="Chica Mono" pitchFamily="2" charset="0"/>
              </a:rPr>
              <a:t>Perintah Allah</a:t>
            </a:r>
          </a:p>
          <a:p>
            <a:r>
              <a:rPr lang="en-US" sz="3600">
                <a:latin typeface="Chica Mono" pitchFamily="2" charset="0"/>
              </a:rPr>
              <a:t>Kelemahan manusia</a:t>
            </a:r>
          </a:p>
          <a:p>
            <a:r>
              <a:rPr lang="en-US" sz="3600">
                <a:latin typeface="Chica Mono" pitchFamily="2" charset="0"/>
              </a:rPr>
              <a:t>Ilmu manusia terbatas</a:t>
            </a:r>
          </a:p>
          <a:p>
            <a:r>
              <a:rPr lang="en-US" sz="3600">
                <a:latin typeface="Chica Mono" pitchFamily="2" charset="0"/>
              </a:rPr>
              <a:t>Manusia hanya diperintahkan untuk bekerja</a:t>
            </a:r>
            <a:endParaRPr lang="id-ID" sz="3600">
              <a:latin typeface="Chica Mono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hica Mono" pitchFamily="2" charset="0"/>
              </a:rPr>
              <a:t>Keterkabulan dan Penghalang Doa</a:t>
            </a:r>
            <a:endParaRPr lang="id-ID">
              <a:latin typeface="Chica Mono" pitchFamily="2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989138"/>
            <a:ext cx="8229600" cy="38893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>
                <a:latin typeface="Chica Mono" pitchFamily="2" charset="0"/>
              </a:rPr>
              <a:t>	</a:t>
            </a:r>
            <a:r>
              <a:rPr lang="en-US" sz="4000">
                <a:latin typeface="Chica Mono" pitchFamily="2" charset="0"/>
              </a:rPr>
              <a:t>keterkabulan doa sangat bergantung pada :</a:t>
            </a:r>
          </a:p>
          <a:p>
            <a:r>
              <a:rPr lang="en-US" sz="4000">
                <a:latin typeface="Chica Mono" pitchFamily="2" charset="0"/>
              </a:rPr>
              <a:t>Niat berdoa</a:t>
            </a:r>
          </a:p>
          <a:p>
            <a:r>
              <a:rPr lang="en-US" sz="4000">
                <a:latin typeface="Chica Mono" pitchFamily="2" charset="0"/>
              </a:rPr>
              <a:t>Kepada siapa doa dipanjatkan</a:t>
            </a:r>
          </a:p>
          <a:p>
            <a:r>
              <a:rPr lang="en-US" sz="4000">
                <a:latin typeface="Chica Mono" pitchFamily="2" charset="0"/>
              </a:rPr>
              <a:t>Orang yang berdoa</a:t>
            </a:r>
          </a:p>
          <a:p>
            <a:pPr>
              <a:buFont typeface="Wingdings" pitchFamily="2" charset="2"/>
              <a:buNone/>
            </a:pPr>
            <a:endParaRPr lang="en-US" sz="4000">
              <a:latin typeface="Chica Mono" pitchFamily="2" charset="0"/>
            </a:endParaRPr>
          </a:p>
          <a:p>
            <a:endParaRPr lang="id-ID">
              <a:latin typeface="Chica Mono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96975"/>
            <a:ext cx="8229600" cy="3673475"/>
          </a:xfrm>
        </p:spPr>
        <p:txBody>
          <a:bodyPr/>
          <a:lstStyle/>
          <a:p>
            <a:r>
              <a:rPr lang="en-US" sz="4000">
                <a:latin typeface="Chica Mono" pitchFamily="2" charset="0"/>
              </a:rPr>
              <a:t>Sesuatu yang didoakan</a:t>
            </a:r>
          </a:p>
          <a:p>
            <a:r>
              <a:rPr lang="en-US" sz="4400">
                <a:latin typeface="Chica Mono" pitchFamily="2" charset="0"/>
              </a:rPr>
              <a:t>cara – cara mendoanya</a:t>
            </a:r>
            <a:endParaRPr lang="en-US" sz="4000">
              <a:latin typeface="Chica Mono" pitchFamily="2" charset="0"/>
            </a:endParaRPr>
          </a:p>
          <a:p>
            <a:r>
              <a:rPr lang="en-US" sz="4000">
                <a:latin typeface="Chica Mono" pitchFamily="2" charset="0"/>
              </a:rPr>
              <a:t>Waktu berdoanya</a:t>
            </a:r>
          </a:p>
          <a:p>
            <a:r>
              <a:rPr lang="en-US" sz="4000">
                <a:latin typeface="Chica Mono" pitchFamily="2" charset="0"/>
              </a:rPr>
              <a:t>Tempat berdoanya</a:t>
            </a:r>
          </a:p>
          <a:p>
            <a:pPr>
              <a:buFont typeface="Wingdings" pitchFamily="2" charset="2"/>
              <a:buNone/>
            </a:pPr>
            <a:endParaRPr lang="en-US" sz="4400">
              <a:latin typeface="Chica Mono" pitchFamily="2" charset="0"/>
            </a:endParaRPr>
          </a:p>
          <a:p>
            <a:pPr>
              <a:buFont typeface="Wingdings" pitchFamily="2" charset="2"/>
              <a:buNone/>
            </a:pPr>
            <a:endParaRPr lang="en-US" sz="4000">
              <a:latin typeface="Chica Mono" pitchFamily="2" charset="0"/>
            </a:endParaRPr>
          </a:p>
          <a:p>
            <a:endParaRPr lang="id-ID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>
                <a:latin typeface="Chica Mono" pitchFamily="2" charset="0"/>
              </a:rPr>
              <a:t>Sebab-sebab Doa Tertolak :</a:t>
            </a:r>
            <a:br>
              <a:rPr lang="en-US" sz="4800">
                <a:latin typeface="Chica Mono" pitchFamily="2" charset="0"/>
              </a:rPr>
            </a:br>
            <a:endParaRPr lang="id-ID" sz="4800">
              <a:latin typeface="Chica Mono" pitchFamily="2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>
                <a:latin typeface="Chica Mono" pitchFamily="2" charset="0"/>
              </a:rPr>
              <a:t>Berdoa dengan cara yang tidak diajarka Islam</a:t>
            </a:r>
          </a:p>
          <a:p>
            <a:r>
              <a:rPr lang="en-US" sz="4000">
                <a:latin typeface="Chica Mono" pitchFamily="2" charset="0"/>
              </a:rPr>
              <a:t>Berdoa dengan tidak memenuhi syarat-syarat diterimanya doa</a:t>
            </a:r>
          </a:p>
          <a:p>
            <a:r>
              <a:rPr lang="en-US" sz="4000">
                <a:latin typeface="Chica Mono" pitchFamily="2" charset="0"/>
              </a:rPr>
              <a:t>Mengkonsumsi makanan/minuman atau berpakaian yang haram</a:t>
            </a:r>
          </a:p>
          <a:p>
            <a:endParaRPr lang="id-ID"/>
          </a:p>
          <a:p>
            <a:endParaRPr lang="id-ID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ple">
  <a:themeElements>
    <a:clrScheme name="Maple 5">
      <a:dk1>
        <a:srgbClr val="56925A"/>
      </a:dk1>
      <a:lt1>
        <a:srgbClr val="FFFFFF"/>
      </a:lt1>
      <a:dk2>
        <a:srgbClr val="6FB56D"/>
      </a:dk2>
      <a:lt2>
        <a:srgbClr val="FFFFCC"/>
      </a:lt2>
      <a:accent1>
        <a:srgbClr val="2B877C"/>
      </a:accent1>
      <a:accent2>
        <a:srgbClr val="5A9A5F"/>
      </a:accent2>
      <a:accent3>
        <a:srgbClr val="BBD7BA"/>
      </a:accent3>
      <a:accent4>
        <a:srgbClr val="DADADA"/>
      </a:accent4>
      <a:accent5>
        <a:srgbClr val="ACC3BF"/>
      </a:accent5>
      <a:accent6>
        <a:srgbClr val="518B55"/>
      </a:accent6>
      <a:hlink>
        <a:srgbClr val="99FF33"/>
      </a:hlink>
      <a:folHlink>
        <a:srgbClr val="CCFF99"/>
      </a:folHlink>
    </a:clrScheme>
    <a:fontScheme name="Map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ple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ple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Maple</Template>
  <TotalTime>97</TotalTime>
  <Words>290</Words>
  <Application>Microsoft PowerPoint</Application>
  <PresentationFormat>On-screen Show (4:3)</PresentationFormat>
  <Paragraphs>54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Times New Roman</vt:lpstr>
      <vt:lpstr>Wingdings</vt:lpstr>
      <vt:lpstr>Chica Mono</vt:lpstr>
      <vt:lpstr>Maple</vt:lpstr>
      <vt:lpstr> ZIKR, SHALAT, DAN DOA</vt:lpstr>
      <vt:lpstr>A. ZIKR</vt:lpstr>
      <vt:lpstr>Slide 3</vt:lpstr>
      <vt:lpstr>Dorongan dari Allah untuk berzikir dalam Al-Quran :</vt:lpstr>
      <vt:lpstr>Slide 5</vt:lpstr>
      <vt:lpstr>B. SHALAT</vt:lpstr>
      <vt:lpstr>Makna shalat bagi kehidupan :</vt:lpstr>
      <vt:lpstr>Slide 8</vt:lpstr>
      <vt:lpstr>Tanda- tanda orang shalat :</vt:lpstr>
      <vt:lpstr>C. DOA DAN IKHTIAR</vt:lpstr>
      <vt:lpstr>Alasan mendasar seorang muslim harus berdoa :</vt:lpstr>
      <vt:lpstr>Keterkabulan dan Penghalang Doa</vt:lpstr>
      <vt:lpstr>Slide 13</vt:lpstr>
      <vt:lpstr>Sebab-sebab Doa Tertolak : </vt:lpstr>
    </vt:vector>
  </TitlesOfParts>
  <Company>i_em_geeeh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BAB 7 ZIKR, SHALAT, DAN DOA</dc:title>
  <dc:creator>Deri</dc:creator>
  <cp:lastModifiedBy>Teknisi</cp:lastModifiedBy>
  <cp:revision>6</cp:revision>
  <dcterms:created xsi:type="dcterms:W3CDTF">2005-08-09T06:39:53Z</dcterms:created>
  <dcterms:modified xsi:type="dcterms:W3CDTF">2012-12-27T06:41:21Z</dcterms:modified>
</cp:coreProperties>
</file>