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57" r:id="rId6"/>
    <p:sldId id="258" r:id="rId7"/>
    <p:sldId id="259" r:id="rId8"/>
    <p:sldId id="260" r:id="rId9"/>
    <p:sldId id="267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1" autoAdjust="0"/>
    <p:restoredTop sz="94660"/>
  </p:normalViewPr>
  <p:slideViewPr>
    <p:cSldViewPr>
      <p:cViewPr varScale="1">
        <p:scale>
          <a:sx n="99" d="100"/>
          <a:sy n="99" d="100"/>
        </p:scale>
        <p:origin x="-2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60B18-B5FA-4353-9FFF-9332660D4A3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4064F-BE7F-47A4-8F78-EACAEE1A3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ETOS KERJA DAN ENTERPRENEURSHIP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1027" name="Picture 3" descr="G:\lindah\animasi-gerak-lucu-64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4343400"/>
            <a:ext cx="1809750" cy="19716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0717 L 0.01233 0.11402 L 0.10833 0.11402 L 0.03125 0.18848 L 0.06042 0.30967 L -0.01667 0.23497 L -0.09375 0.30967 L -0.06458 0.18848 L -0.14167 0.11402 L -0.04566 0.11402 L -0.01667 -0.00717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Etos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Etos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Yunani</a:t>
            </a:r>
            <a:r>
              <a:rPr lang="en-US" dirty="0" smtClean="0"/>
              <a:t> (</a:t>
            </a:r>
            <a:r>
              <a:rPr lang="en-US" dirty="0" err="1" smtClean="0"/>
              <a:t>etos</a:t>
            </a:r>
            <a:r>
              <a:rPr lang="en-US" dirty="0" smtClean="0"/>
              <a:t>)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, </a:t>
            </a:r>
            <a:r>
              <a:rPr lang="en-US" dirty="0" err="1" smtClean="0"/>
              <a:t>kepribadian</a:t>
            </a:r>
            <a:r>
              <a:rPr lang="en-US" dirty="0" smtClean="0"/>
              <a:t>, </a:t>
            </a:r>
            <a:r>
              <a:rPr lang="en-US" dirty="0" err="1" smtClean="0"/>
              <a:t>watak</a:t>
            </a:r>
            <a:r>
              <a:rPr lang="en-US" dirty="0" smtClean="0"/>
              <a:t>,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.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.</a:t>
            </a:r>
            <a:br>
              <a:rPr lang="en-US" dirty="0" smtClean="0"/>
            </a:b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kamus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Indonesia </a:t>
            </a:r>
            <a:r>
              <a:rPr lang="en-US" dirty="0" err="1" smtClean="0"/>
              <a:t>etos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khas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sesesuatu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terminologis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etos</a:t>
            </a:r>
            <a:r>
              <a:rPr lang="en-US" dirty="0" smtClean="0"/>
              <a:t>, yang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yang </a:t>
            </a:r>
            <a:r>
              <a:rPr lang="en-US" dirty="0" err="1" smtClean="0"/>
              <a:t>meluas</a:t>
            </a:r>
            <a:r>
              <a:rPr lang="en-US" dirty="0" smtClean="0"/>
              <a:t>.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a.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b.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tatanan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c. </a:t>
            </a:r>
            <a:r>
              <a:rPr lang="en-US" dirty="0" err="1" smtClean="0"/>
              <a:t>Penyelidikan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seperangkat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 . </a:t>
            </a:r>
            <a:endParaRPr lang="en-US" dirty="0"/>
          </a:p>
        </p:txBody>
      </p:sp>
      <p:pic>
        <p:nvPicPr>
          <p:cNvPr id="1029" name="Picture 5" descr="H:\lindah\allahheartmd887qmf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2286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d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5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Cara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Menumbuhkan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Etos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Kerja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1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	1. </a:t>
            </a:r>
            <a:r>
              <a:rPr lang="en-US" dirty="0" err="1" smtClean="0">
                <a:solidFill>
                  <a:srgbClr val="C00000"/>
                </a:solidFill>
              </a:rPr>
              <a:t>Menumbuhkan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sikap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optimis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2. </a:t>
            </a:r>
            <a:r>
              <a:rPr lang="en-US" dirty="0" err="1" smtClean="0">
                <a:solidFill>
                  <a:srgbClr val="C00000"/>
                </a:solidFill>
              </a:rPr>
              <a:t>Jadilah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diri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anda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sendiri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3. </a:t>
            </a:r>
            <a:r>
              <a:rPr lang="en-US" dirty="0" err="1" smtClean="0">
                <a:solidFill>
                  <a:srgbClr val="C00000"/>
                </a:solidFill>
              </a:rPr>
              <a:t>Keberanian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untuk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memulai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4. </a:t>
            </a:r>
            <a:r>
              <a:rPr lang="en-US" dirty="0" err="1" smtClean="0">
                <a:solidFill>
                  <a:srgbClr val="C00000"/>
                </a:solidFill>
              </a:rPr>
              <a:t>Kerja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waktu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5. </a:t>
            </a:r>
            <a:r>
              <a:rPr lang="en-US" dirty="0" err="1" smtClean="0">
                <a:solidFill>
                  <a:srgbClr val="C00000"/>
                </a:solidFill>
              </a:rPr>
              <a:t>Kosentrasikan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diri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pada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pekerjaan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6. </a:t>
            </a:r>
            <a:r>
              <a:rPr lang="en-US" dirty="0" err="1" smtClean="0">
                <a:solidFill>
                  <a:srgbClr val="C00000"/>
                </a:solidFill>
              </a:rPr>
              <a:t>Bekerja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adalah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sebuah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panggilan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Tuhan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:\lindah\giraffe-walkin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3350" y="5486400"/>
            <a:ext cx="1238250" cy="1209675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80296E-6 L -0.8323 0.0007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PENGERTIAN ENTREPRENEURSHIP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95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	Entrepreneur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lain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, </a:t>
            </a:r>
            <a:r>
              <a:rPr lang="en-US" dirty="0" err="1" smtClean="0"/>
              <a:t>disertai</a:t>
            </a:r>
            <a:r>
              <a:rPr lang="en-US" dirty="0" smtClean="0"/>
              <a:t> modal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balas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kepuasan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usahanya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entrepreneurship </a:t>
            </a:r>
            <a:r>
              <a:rPr lang="en-US" dirty="0" err="1" smtClean="0"/>
              <a:t>memang</a:t>
            </a:r>
            <a:r>
              <a:rPr lang="en-US" dirty="0" smtClean="0"/>
              <a:t> </a:t>
            </a:r>
            <a:r>
              <a:rPr lang="en-US" dirty="0" err="1" smtClean="0"/>
              <a:t>terlihat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melaksanakannya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 descr="H:\lindah\Friendly_tige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5105400"/>
            <a:ext cx="1714500" cy="155658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76 0.01595 C 0.14948 0.02104 0.1842 0.02613 0.23003 0.01387 C 0.27587 0.00162 0.36094 0.00647 0.3901 -0.05782 C 0.41927 -0.12211 0.40295 -0.31915 0.40556 -0.37142 " pathEditMode="relative" ptsTypes="aaaA">
                                      <p:cBhvr>
                                        <p:cTn id="1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RIZKI MENURUT ISLAM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1000" y="1371600"/>
            <a:ext cx="8382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Sumber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Bumi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langit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segala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dalamnya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demikian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juga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apa-apa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trdapat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antara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keduannya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merupakan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benda-benda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diciptakan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 SWT. Hal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ditegaskan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oleh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firman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–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antara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lain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segala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puji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bagi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 yang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telah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menjadikan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tiada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kepada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akan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langit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bumi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(Q.S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Aj-Fathir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[39] : 1)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Kalau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kita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telusuri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kembali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maka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nyata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kepada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kita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bahwa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sumber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berasal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 SWT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Maha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ar-Razzaq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u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81000"/>
            <a:ext cx="8458200" cy="609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	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Jalan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banyak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jalan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seseorang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adanya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warisan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juga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hadiah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undian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berdagang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bertani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berwirausaha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lain-lain. Dari m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acam-macam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jlan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itu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semuanya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dikelompokan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menjadi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dua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saja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yakni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pertama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pihak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lain,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kedua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lain 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terjadi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hubungan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keluargaan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perkawinan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atau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hubungan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persahabatan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timbul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kekeluargaan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berupa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warisan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atau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shadaqah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hubungan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perkawinan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berupa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nafkah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warisan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atau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hibah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kedua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mengeksploitasi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sumber-sumber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langsung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berupa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atau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jasa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Keharusan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ditunjukan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sebagaimana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difirmankan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surat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al-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Mulik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15.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Perintah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berjalan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segala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penjurunya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”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bertebaranlah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kamu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muka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bumi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”,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perintah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ayat-ayat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hadist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atas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jelas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bagu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kita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bahwa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jalan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utama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memperoleh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adalah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bekerja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berusaha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838200"/>
            <a:ext cx="7467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Pembagian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Kerja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usaha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berbeda-beda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menimbulkan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pendapatan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berbeda-beda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bagi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setiap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orang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Allah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menbagikan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kepada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umat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manusia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melalui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hasil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kerja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usahanya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masing-masing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masing-masing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Allah-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maha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pemberi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rizki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G:\lindah\th_doreamon-emoticon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419600"/>
            <a:ext cx="895350" cy="9620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PERINTAH DAN HUKUM BERUSAHA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524000"/>
            <a:ext cx="754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Sudah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menjadi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sunnatullah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bahwa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siapa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yang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rajin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bekerja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niscaya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memperoleh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hasil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dari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usahanya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.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Sebaliknya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siapa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yang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malas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niscaya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rugi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dan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tidak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mendapatkan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apa-apa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.</a:t>
            </a:r>
          </a:p>
          <a:p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Mencari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dan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menjemput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rizki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pun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merupakan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kewajiban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bagi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setiap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umat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islam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Rasulullah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Saw,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bersabda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: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“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sesungguhnya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Allah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telah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mewajibkan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kalian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berusaha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.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Maka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oleh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sebab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itu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hendaklah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kalian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berusaha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” (H.R.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Thabarani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)</a:t>
            </a:r>
          </a:p>
        </p:txBody>
      </p:sp>
      <p:pic>
        <p:nvPicPr>
          <p:cNvPr id="16386" name="Picture 2" descr="G:\lindah\gif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953000"/>
            <a:ext cx="1371600" cy="1219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77058E-7 L -0.7 -7.77058E-7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TUJUAN, MANFAAT DAN HIKMAH BERUSAHA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136338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Adapun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manfaat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hikmah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berusaha</a:t>
            </a:r>
            <a:r>
              <a:rPr lang="en-US" sz="3200" dirty="0" smtClean="0">
                <a:solidFill>
                  <a:schemeClr val="bg1"/>
                </a:solidFill>
              </a:rPr>
              <a:t>, </a:t>
            </a:r>
            <a:r>
              <a:rPr lang="en-US" sz="3200" dirty="0" err="1" smtClean="0">
                <a:solidFill>
                  <a:schemeClr val="bg1"/>
                </a:solidFill>
              </a:rPr>
              <a:t>diantaranya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sebagai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berikut</a:t>
            </a:r>
            <a:r>
              <a:rPr lang="en-US" sz="3200" dirty="0" smtClean="0">
                <a:solidFill>
                  <a:schemeClr val="bg1"/>
                </a:solidFill>
              </a:rPr>
              <a:t> :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1.      </a:t>
            </a:r>
            <a:r>
              <a:rPr lang="en-US" sz="3200" dirty="0" err="1" smtClean="0">
                <a:solidFill>
                  <a:schemeClr val="bg1"/>
                </a:solidFill>
              </a:rPr>
              <a:t>Membina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Ketentraman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dan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Kebahagiaan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2.      </a:t>
            </a:r>
            <a:r>
              <a:rPr lang="en-US" sz="3200" dirty="0" err="1" smtClean="0">
                <a:solidFill>
                  <a:schemeClr val="bg1"/>
                </a:solidFill>
              </a:rPr>
              <a:t>Memenuhi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Nafkah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Keluarga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3.      </a:t>
            </a:r>
            <a:r>
              <a:rPr lang="en-US" sz="3200" dirty="0" err="1" smtClean="0">
                <a:solidFill>
                  <a:schemeClr val="bg1"/>
                </a:solidFill>
              </a:rPr>
              <a:t>Memenuhi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Hajat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Masyarakat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4.      </a:t>
            </a:r>
            <a:r>
              <a:rPr lang="en-US" sz="3200" dirty="0" err="1" smtClean="0">
                <a:solidFill>
                  <a:schemeClr val="bg1"/>
                </a:solidFill>
              </a:rPr>
              <a:t>Sarana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Ibadah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5.      </a:t>
            </a:r>
            <a:r>
              <a:rPr lang="en-US" sz="3200" dirty="0" err="1" smtClean="0">
                <a:solidFill>
                  <a:schemeClr val="bg1"/>
                </a:solidFill>
              </a:rPr>
              <a:t>Shadaqah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6.      </a:t>
            </a:r>
            <a:r>
              <a:rPr lang="en-US" sz="3200" dirty="0" err="1" smtClean="0">
                <a:solidFill>
                  <a:schemeClr val="bg1"/>
                </a:solidFill>
              </a:rPr>
              <a:t>Menolak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Kemunkaran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:\lindah\kidsdancin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800600"/>
            <a:ext cx="1857375" cy="1285875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JENIS-JENIS USAHA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17912"/>
            <a:ext cx="8686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Pada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tahun</a:t>
            </a:r>
            <a:r>
              <a:rPr lang="en-US" sz="2000" b="1" dirty="0">
                <a:solidFill>
                  <a:srgbClr val="0070C0"/>
                </a:solidFill>
              </a:rPr>
              <a:t> 2002, Robert T. </a:t>
            </a:r>
            <a:r>
              <a:rPr lang="en-US" sz="2000" b="1" dirty="0" err="1">
                <a:solidFill>
                  <a:srgbClr val="0070C0"/>
                </a:solidFill>
              </a:rPr>
              <a:t>Kiosaki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menemukan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rumus</a:t>
            </a:r>
            <a:r>
              <a:rPr lang="en-US" sz="2000" b="1" dirty="0">
                <a:solidFill>
                  <a:srgbClr val="0070C0"/>
                </a:solidFill>
              </a:rPr>
              <a:t> Cash Flow </a:t>
            </a:r>
            <a:r>
              <a:rPr lang="en-US" sz="2000" b="1" dirty="0" err="1">
                <a:solidFill>
                  <a:srgbClr val="0070C0"/>
                </a:solidFill>
              </a:rPr>
              <a:t>Quadran</a:t>
            </a:r>
            <a:r>
              <a:rPr lang="en-US" sz="2000" b="1" dirty="0">
                <a:solidFill>
                  <a:srgbClr val="0070C0"/>
                </a:solidFill>
              </a:rPr>
              <a:t>. </a:t>
            </a:r>
            <a:r>
              <a:rPr lang="en-US" sz="2000" b="1" dirty="0" err="1">
                <a:solidFill>
                  <a:srgbClr val="0070C0"/>
                </a:solidFill>
              </a:rPr>
              <a:t>Pada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intinya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mengelompokan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jenis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usaha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untuk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mendapatkan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kekayaan</a:t>
            </a:r>
            <a:r>
              <a:rPr lang="en-US" sz="2000" b="1" dirty="0">
                <a:solidFill>
                  <a:srgbClr val="0070C0"/>
                </a:solidFill>
              </a:rPr>
              <a:t>. Dari </a:t>
            </a:r>
            <a:r>
              <a:rPr lang="en-US" sz="2000" b="1" dirty="0" err="1">
                <a:solidFill>
                  <a:srgbClr val="0070C0"/>
                </a:solidFill>
              </a:rPr>
              <a:t>penelitian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itu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dapat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dijelaskan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sebagai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berikut</a:t>
            </a:r>
            <a:r>
              <a:rPr lang="en-US" sz="2000" b="1" dirty="0">
                <a:solidFill>
                  <a:srgbClr val="0070C0"/>
                </a:solidFill>
              </a:rPr>
              <a:t>: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1.    Employee </a:t>
            </a:r>
            <a:r>
              <a:rPr lang="en-US" sz="2000" b="1" dirty="0" err="1" smtClean="0">
                <a:solidFill>
                  <a:srgbClr val="0070C0"/>
                </a:solidFill>
              </a:rPr>
              <a:t>atau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Karyawan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r>
              <a:rPr lang="en-US" sz="2000" b="1" dirty="0" err="1" smtClean="0">
                <a:solidFill>
                  <a:srgbClr val="0070C0"/>
                </a:solidFill>
              </a:rPr>
              <a:t>Jenis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banyak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sekali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menggunakan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karyawan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baik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dalam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produksinya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maupun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dalam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distribusinya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2.    Self Employee</a:t>
            </a:r>
          </a:p>
          <a:p>
            <a:r>
              <a:rPr lang="en-US" sz="2000" b="1" dirty="0" err="1" smtClean="0">
                <a:solidFill>
                  <a:srgbClr val="0070C0"/>
                </a:solidFill>
              </a:rPr>
              <a:t>Jenis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adalah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usaha-usaha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atau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bekerja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secara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profesional</a:t>
            </a:r>
            <a:r>
              <a:rPr lang="en-US" sz="2000" b="1" dirty="0" smtClean="0">
                <a:solidFill>
                  <a:srgbClr val="0070C0"/>
                </a:solidFill>
              </a:rPr>
              <a:t> yang </a:t>
            </a:r>
            <a:r>
              <a:rPr lang="en-US" sz="2000" b="1" dirty="0" err="1" smtClean="0">
                <a:solidFill>
                  <a:srgbClr val="0070C0"/>
                </a:solidFill>
              </a:rPr>
              <a:t>bertumpu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pada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kemampuan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sendiri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misalnya</a:t>
            </a:r>
            <a:r>
              <a:rPr lang="en-US" sz="2000" b="1" dirty="0" smtClean="0">
                <a:solidFill>
                  <a:srgbClr val="0070C0"/>
                </a:solidFill>
              </a:rPr>
              <a:t>: </a:t>
            </a:r>
            <a:r>
              <a:rPr lang="en-US" sz="2000" b="1" dirty="0" err="1" smtClean="0">
                <a:solidFill>
                  <a:srgbClr val="0070C0"/>
                </a:solidFill>
              </a:rPr>
              <a:t>Akuntan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Pengecara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Notaris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Dokter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Spesialis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Artis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pengusaha</a:t>
            </a:r>
            <a:r>
              <a:rPr lang="en-US" sz="2000" b="1" dirty="0" smtClean="0">
                <a:solidFill>
                  <a:srgbClr val="0070C0"/>
                </a:solidFill>
              </a:rPr>
              <a:t> yang </a:t>
            </a:r>
            <a:r>
              <a:rPr lang="en-US" sz="2000" b="1" dirty="0" err="1" smtClean="0">
                <a:solidFill>
                  <a:srgbClr val="0070C0"/>
                </a:solidFill>
              </a:rPr>
              <a:t>tidak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mempunyai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sistem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dll</a:t>
            </a:r>
            <a:r>
              <a:rPr lang="en-US" sz="2000" b="1" dirty="0" smtClean="0">
                <a:solidFill>
                  <a:srgbClr val="0070C0"/>
                </a:solidFill>
              </a:rPr>
              <a:t>. </a:t>
            </a:r>
            <a:r>
              <a:rPr lang="en-US" sz="2000" b="1" dirty="0" err="1" smtClean="0">
                <a:solidFill>
                  <a:srgbClr val="0070C0"/>
                </a:solidFill>
              </a:rPr>
              <a:t>Berusaha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pada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sektor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dibutuhkan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waktu</a:t>
            </a:r>
            <a:r>
              <a:rPr lang="en-US" sz="2000" b="1" dirty="0" smtClean="0">
                <a:solidFill>
                  <a:srgbClr val="0070C0"/>
                </a:solidFill>
              </a:rPr>
              <a:t> yang lama </a:t>
            </a:r>
            <a:r>
              <a:rPr lang="en-US" sz="2000" b="1" dirty="0" err="1" smtClean="0">
                <a:solidFill>
                  <a:srgbClr val="0070C0"/>
                </a:solidFill>
              </a:rPr>
              <a:t>untuk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menjadi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profesional</a:t>
            </a:r>
            <a:r>
              <a:rPr lang="en-US" sz="2000" b="1" dirty="0" smtClean="0">
                <a:solidFill>
                  <a:srgbClr val="0070C0"/>
                </a:solidFill>
              </a:rPr>
              <a:t>, minimal 10-15 </a:t>
            </a:r>
            <a:r>
              <a:rPr lang="en-US" sz="2000" b="1" dirty="0" err="1" smtClean="0">
                <a:solidFill>
                  <a:srgbClr val="0070C0"/>
                </a:solidFill>
              </a:rPr>
              <a:t>tahun</a:t>
            </a:r>
            <a:r>
              <a:rPr lang="en-US" sz="20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3.    Business</a:t>
            </a:r>
          </a:p>
          <a:p>
            <a:r>
              <a:rPr lang="en-US" sz="2000" b="1" dirty="0" err="1" smtClean="0">
                <a:solidFill>
                  <a:srgbClr val="0070C0"/>
                </a:solidFill>
              </a:rPr>
              <a:t>Jenis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adalah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upaya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membangun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dengan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sistem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sistem</a:t>
            </a:r>
            <a:r>
              <a:rPr lang="en-US" sz="2000" b="1" dirty="0" smtClean="0">
                <a:solidFill>
                  <a:srgbClr val="0070C0"/>
                </a:solidFill>
              </a:rPr>
              <a:t> yang </a:t>
            </a:r>
            <a:r>
              <a:rPr lang="en-US" sz="2000" b="1" dirty="0" err="1" smtClean="0">
                <a:solidFill>
                  <a:srgbClr val="0070C0"/>
                </a:solidFill>
              </a:rPr>
              <a:t>akan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bekerja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untuk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dirinya</a:t>
            </a:r>
            <a:r>
              <a:rPr lang="en-US" sz="20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 4.    Investor</a:t>
            </a:r>
          </a:p>
          <a:p>
            <a:r>
              <a:rPr lang="en-US" sz="2000" b="1" dirty="0" err="1" smtClean="0">
                <a:solidFill>
                  <a:srgbClr val="0070C0"/>
                </a:solidFill>
              </a:rPr>
              <a:t>Pada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jenis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uang</a:t>
            </a:r>
            <a:r>
              <a:rPr lang="en-US" sz="2000" b="1" dirty="0" smtClean="0">
                <a:solidFill>
                  <a:srgbClr val="0070C0"/>
                </a:solidFill>
              </a:rPr>
              <a:t> yang </a:t>
            </a:r>
            <a:r>
              <a:rPr lang="en-US" sz="2000" b="1" dirty="0" err="1" smtClean="0">
                <a:solidFill>
                  <a:srgbClr val="0070C0"/>
                </a:solidFill>
              </a:rPr>
              <a:t>bekerja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untuk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anda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sebagai</a:t>
            </a:r>
            <a:r>
              <a:rPr lang="en-US" sz="2000" b="1" dirty="0" smtClean="0">
                <a:solidFill>
                  <a:srgbClr val="0070C0"/>
                </a:solidFill>
              </a:rPr>
              <a:t> investor, </a:t>
            </a:r>
            <a:r>
              <a:rPr lang="en-US" sz="2000" b="1" dirty="0" err="1" smtClean="0">
                <a:solidFill>
                  <a:srgbClr val="0070C0"/>
                </a:solidFill>
              </a:rPr>
              <a:t>contohnya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seperti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deposito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</a:t>
            </a:r>
            <a:r>
              <a:rPr lang="en-US" sz="2000" b="1" dirty="0" smtClean="0">
                <a:solidFill>
                  <a:srgbClr val="0070C0"/>
                </a:solidFill>
              </a:rPr>
              <a:t> bank, </a:t>
            </a:r>
            <a:r>
              <a:rPr lang="en-US" sz="2000" b="1" dirty="0" err="1" smtClean="0">
                <a:solidFill>
                  <a:srgbClr val="0070C0"/>
                </a:solidFill>
              </a:rPr>
              <a:t>saham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dll</a:t>
            </a:r>
            <a:r>
              <a:rPr lang="en-US" sz="2000" b="1" dirty="0" smtClean="0">
                <a:solidFill>
                  <a:srgbClr val="0070C0"/>
                </a:solidFill>
              </a:rPr>
              <a:t>. </a:t>
            </a:r>
            <a:r>
              <a:rPr lang="en-US" sz="2000" b="1" dirty="0" err="1" smtClean="0">
                <a:solidFill>
                  <a:srgbClr val="0070C0"/>
                </a:solidFill>
              </a:rPr>
              <a:t>Jenis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usaha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ini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harus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memiliki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uang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besar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terlebih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dahulu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dan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untuk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kerugiannya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hampir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sama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dengan</a:t>
            </a:r>
            <a:r>
              <a:rPr lang="en-US" sz="2000" b="1" dirty="0" smtClean="0">
                <a:solidFill>
                  <a:srgbClr val="0070C0"/>
                </a:solidFill>
              </a:rPr>
              <a:t> business.</a:t>
            </a:r>
          </a:p>
          <a:p>
            <a:endParaRPr lang="en-US" sz="20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HAKIKAT NILAI KEWIRAUSAHAAN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8153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err="1" smtClean="0">
                <a:solidFill>
                  <a:schemeClr val="bg1"/>
                </a:solidFill>
              </a:rPr>
              <a:t>Wiraswasta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jika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dicari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katanya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i="1" dirty="0" err="1">
                <a:solidFill>
                  <a:schemeClr val="bg1"/>
                </a:solidFill>
              </a:rPr>
              <a:t>wira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berarti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utama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gagah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luhur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teladan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atau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pejuang</a:t>
            </a:r>
            <a:r>
              <a:rPr lang="en-US" sz="2400" dirty="0">
                <a:solidFill>
                  <a:schemeClr val="bg1"/>
                </a:solidFill>
              </a:rPr>
              <a:t>; </a:t>
            </a:r>
            <a:r>
              <a:rPr lang="en-US" sz="2400" i="1" dirty="0" err="1">
                <a:solidFill>
                  <a:schemeClr val="bg1"/>
                </a:solidFill>
              </a:rPr>
              <a:t>swa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berarti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sendiri</a:t>
            </a:r>
            <a:r>
              <a:rPr lang="en-US" sz="2400" dirty="0">
                <a:solidFill>
                  <a:schemeClr val="bg1"/>
                </a:solidFill>
              </a:rPr>
              <a:t>; </a:t>
            </a:r>
            <a:r>
              <a:rPr lang="en-US" sz="2400" i="1" dirty="0" err="1">
                <a:solidFill>
                  <a:schemeClr val="bg1"/>
                </a:solidFill>
              </a:rPr>
              <a:t>sta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berarti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berdiri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Wiraswasta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atau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wirausaha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berarti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pejuang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gagah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berani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hebat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pantas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menjadi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teladan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bidang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usaha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karena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mampu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berdiri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sendiri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diatas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kemampuan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sendiri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err="1">
                <a:solidFill>
                  <a:schemeClr val="bg1"/>
                </a:solidFill>
              </a:rPr>
              <a:t>Bagi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ahli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ekonomi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wirausaha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seseorang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mengorganisasikan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sumber-sumber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tenaga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kerja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material,dan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aset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sehingga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dapat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mengintroduksi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perubahan</a:t>
            </a:r>
            <a:r>
              <a:rPr lang="en-US" sz="2400" dirty="0">
                <a:solidFill>
                  <a:schemeClr val="bg1"/>
                </a:solidFill>
              </a:rPr>
              <a:t>,</a:t>
            </a:r>
          </a:p>
        </p:txBody>
      </p:sp>
      <p:pic>
        <p:nvPicPr>
          <p:cNvPr id="5122" name="Picture 2" descr="H:\lindah\th_Doraemon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5029200"/>
            <a:ext cx="1447800" cy="15240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MENITI JALAN ENTERPRENEURSHIP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8686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en-US" sz="2000" dirty="0" err="1">
                <a:latin typeface="+mj-lt"/>
              </a:rPr>
              <a:t>Dalam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berwirausaha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banyak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keuntungan-keuntungan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dalam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berwirausaha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yaitu</a:t>
            </a:r>
            <a:r>
              <a:rPr lang="en-US" sz="2000" dirty="0">
                <a:latin typeface="+mj-lt"/>
              </a:rPr>
              <a:t>:</a:t>
            </a:r>
          </a:p>
          <a:p>
            <a:r>
              <a:rPr lang="en-US" sz="2000" dirty="0">
                <a:latin typeface="+mj-lt"/>
              </a:rPr>
              <a:t>1.      Terbuka </a:t>
            </a:r>
            <a:r>
              <a:rPr lang="en-US" sz="2000" dirty="0" err="1">
                <a:latin typeface="+mj-lt"/>
              </a:rPr>
              <a:t>peluang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memperoleh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manfaat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keuntungan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secara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maksimal</a:t>
            </a:r>
            <a:r>
              <a:rPr lang="en-US" sz="2000" dirty="0">
                <a:latin typeface="+mj-lt"/>
              </a:rPr>
              <a:t>.</a:t>
            </a:r>
          </a:p>
          <a:p>
            <a:r>
              <a:rPr lang="en-US" sz="2000" dirty="0">
                <a:latin typeface="+mj-lt"/>
              </a:rPr>
              <a:t>2.      Terbuka </a:t>
            </a:r>
            <a:r>
              <a:rPr lang="en-US" sz="2000" dirty="0" err="1">
                <a:latin typeface="+mj-lt"/>
              </a:rPr>
              <a:t>peluang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mendemontrasikan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kemampuan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serta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potensi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seseorang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secara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penuh</a:t>
            </a:r>
            <a:r>
              <a:rPr lang="en-US" sz="2000" dirty="0">
                <a:latin typeface="+mj-lt"/>
              </a:rPr>
              <a:t>.</a:t>
            </a:r>
          </a:p>
          <a:p>
            <a:r>
              <a:rPr lang="en-US" sz="2000" dirty="0">
                <a:latin typeface="+mj-lt"/>
              </a:rPr>
              <a:t>3.      Terbuka </a:t>
            </a:r>
            <a:r>
              <a:rPr lang="en-US" sz="2000" dirty="0" err="1">
                <a:latin typeface="+mj-lt"/>
              </a:rPr>
              <a:t>peluang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memperoleh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manfaat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keuntungan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secara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maksimal</a:t>
            </a:r>
            <a:r>
              <a:rPr lang="en-US" sz="2000" dirty="0">
                <a:latin typeface="+mj-lt"/>
              </a:rPr>
              <a:t>.</a:t>
            </a:r>
          </a:p>
          <a:p>
            <a:r>
              <a:rPr lang="en-US" sz="2000" dirty="0">
                <a:latin typeface="+mj-lt"/>
              </a:rPr>
              <a:t>4.      Terbuka </a:t>
            </a:r>
            <a:r>
              <a:rPr lang="en-US" sz="2000" dirty="0" err="1">
                <a:latin typeface="+mj-lt"/>
              </a:rPr>
              <a:t>peluang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membantu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masyarakat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dengan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usaha-usaha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konkret</a:t>
            </a:r>
            <a:r>
              <a:rPr lang="en-US" sz="2000" dirty="0">
                <a:latin typeface="+mj-lt"/>
              </a:rPr>
              <a:t>.</a:t>
            </a:r>
          </a:p>
          <a:p>
            <a:r>
              <a:rPr lang="en-US" sz="2000" dirty="0">
                <a:latin typeface="+mj-lt"/>
              </a:rPr>
              <a:t>5.      Terbuka </a:t>
            </a:r>
            <a:r>
              <a:rPr lang="en-US" sz="2000" dirty="0" err="1">
                <a:latin typeface="+mj-lt"/>
              </a:rPr>
              <a:t>kesempatan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untuk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menjadi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bos</a:t>
            </a:r>
            <a:r>
              <a:rPr lang="en-US" sz="2000" dirty="0">
                <a:latin typeface="+mj-lt"/>
              </a:rPr>
              <a:t>.</a:t>
            </a:r>
          </a:p>
          <a:p>
            <a:r>
              <a:rPr lang="en-US" sz="2000" dirty="0" err="1">
                <a:latin typeface="+mj-lt"/>
              </a:rPr>
              <a:t>Adapun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kelemahan-kelemahannya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sebagai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berikut</a:t>
            </a:r>
            <a:r>
              <a:rPr lang="en-US" sz="2000" dirty="0">
                <a:latin typeface="+mj-lt"/>
              </a:rPr>
              <a:t>:</a:t>
            </a:r>
          </a:p>
          <a:p>
            <a:r>
              <a:rPr lang="en-US" sz="2000" dirty="0">
                <a:latin typeface="+mj-lt"/>
              </a:rPr>
              <a:t>1.      </a:t>
            </a:r>
            <a:r>
              <a:rPr lang="en-US" sz="2000" dirty="0" err="1">
                <a:latin typeface="+mj-lt"/>
              </a:rPr>
              <a:t>Memperoleh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pendapat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tidak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pasti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memikul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berbagai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resiko</a:t>
            </a: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2.      </a:t>
            </a:r>
            <a:r>
              <a:rPr lang="en-US" sz="2000" dirty="0" err="1">
                <a:latin typeface="+mj-lt"/>
              </a:rPr>
              <a:t>Bekerja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keras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waktu</a:t>
            </a:r>
            <a:r>
              <a:rPr lang="en-US" sz="2000" dirty="0">
                <a:latin typeface="+mj-lt"/>
              </a:rPr>
              <a:t>/jam </a:t>
            </a:r>
            <a:r>
              <a:rPr lang="en-US" sz="2000" dirty="0" err="1">
                <a:latin typeface="+mj-lt"/>
              </a:rPr>
              <a:t>kerjanya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panjang</a:t>
            </a: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3.      </a:t>
            </a:r>
            <a:r>
              <a:rPr lang="en-US" sz="2000" dirty="0" err="1">
                <a:latin typeface="+mj-lt"/>
              </a:rPr>
              <a:t>Kualitas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kehidupannya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masih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rendah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sampai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usahnya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berhasil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sebab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harus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berhemat</a:t>
            </a: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4.      </a:t>
            </a:r>
            <a:r>
              <a:rPr lang="en-US" sz="2000" dirty="0" err="1">
                <a:latin typeface="+mj-lt"/>
              </a:rPr>
              <a:t>Tanggung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jawabnya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sangat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besar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banyak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keputusan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harus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buat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walaupun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dia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kurang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menguasai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permasalahan</a:t>
            </a:r>
            <a:r>
              <a:rPr lang="en-US" sz="2000" dirty="0">
                <a:latin typeface="+mj-lt"/>
              </a:rPr>
              <a:t> yang </a:t>
            </a:r>
            <a:r>
              <a:rPr lang="en-US" sz="2000" dirty="0" err="1">
                <a:latin typeface="+mj-lt"/>
              </a:rPr>
              <a:t>dihadapinya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ETIKA WIRAUSAHA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9144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,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1.     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prilaku</a:t>
            </a:r>
            <a:endParaRPr lang="en-US" dirty="0"/>
          </a:p>
          <a:p>
            <a:r>
              <a:rPr lang="en-US" dirty="0"/>
              <a:t>2.      </a:t>
            </a:r>
            <a:r>
              <a:rPr lang="en-US" dirty="0" err="1"/>
              <a:t>Penampilan</a:t>
            </a:r>
            <a:endParaRPr lang="en-US" dirty="0"/>
          </a:p>
          <a:p>
            <a:r>
              <a:rPr lang="en-US" dirty="0"/>
              <a:t>3.      Cara </a:t>
            </a:r>
            <a:r>
              <a:rPr lang="en-US" dirty="0" err="1"/>
              <a:t>berpakaian</a:t>
            </a:r>
            <a:endParaRPr lang="en-US" dirty="0"/>
          </a:p>
          <a:p>
            <a:r>
              <a:rPr lang="en-US" dirty="0"/>
              <a:t>4.      Cara </a:t>
            </a:r>
            <a:r>
              <a:rPr lang="en-US" dirty="0" err="1"/>
              <a:t>berbicara</a:t>
            </a:r>
            <a:endParaRPr lang="en-US" dirty="0"/>
          </a:p>
          <a:p>
            <a:r>
              <a:rPr lang="en-US" dirty="0"/>
              <a:t>5.     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prilaku</a:t>
            </a:r>
            <a:r>
              <a:rPr lang="en-US" dirty="0"/>
              <a:t> yang </a:t>
            </a:r>
            <a:r>
              <a:rPr lang="en-US" dirty="0" err="1"/>
              <a:t>dijalankan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sesuain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r>
              <a:rPr lang="en-US" dirty="0"/>
              <a:t>1.      </a:t>
            </a:r>
            <a:r>
              <a:rPr lang="en-US" dirty="0" err="1"/>
              <a:t>Jujur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bertindak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bersikap</a:t>
            </a:r>
            <a:endParaRPr lang="en-US" dirty="0"/>
          </a:p>
          <a:p>
            <a:r>
              <a:rPr lang="en-US" dirty="0"/>
              <a:t>2.      </a:t>
            </a:r>
            <a:r>
              <a:rPr lang="en-US" dirty="0" err="1"/>
              <a:t>Rajin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pemalas</a:t>
            </a:r>
            <a:endParaRPr lang="en-US" dirty="0"/>
          </a:p>
          <a:p>
            <a:r>
              <a:rPr lang="en-US" dirty="0"/>
              <a:t>3.     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senyum</a:t>
            </a:r>
            <a:endParaRPr lang="en-US" dirty="0"/>
          </a:p>
          <a:p>
            <a:r>
              <a:rPr lang="en-US" dirty="0"/>
              <a:t>4.     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lembut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ramah</a:t>
            </a:r>
            <a:r>
              <a:rPr lang="en-US" dirty="0"/>
              <a:t> </a:t>
            </a:r>
            <a:r>
              <a:rPr lang="en-US" dirty="0" err="1"/>
              <a:t>tamah</a:t>
            </a:r>
            <a:endParaRPr lang="en-US" dirty="0"/>
          </a:p>
          <a:p>
            <a:r>
              <a:rPr lang="en-US" dirty="0"/>
              <a:t>5.      </a:t>
            </a:r>
            <a:r>
              <a:rPr lang="en-US" dirty="0" err="1"/>
              <a:t>Sopan</a:t>
            </a:r>
            <a:r>
              <a:rPr lang="en-US" dirty="0"/>
              <a:t> </a:t>
            </a:r>
            <a:r>
              <a:rPr lang="en-US" dirty="0" err="1"/>
              <a:t>santun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hormat</a:t>
            </a:r>
            <a:endParaRPr lang="en-US" dirty="0"/>
          </a:p>
          <a:p>
            <a:r>
              <a:rPr lang="en-US" dirty="0"/>
              <a:t>6.      </a:t>
            </a:r>
            <a:r>
              <a:rPr lang="en-US" dirty="0" err="1"/>
              <a:t>Selalu</a:t>
            </a:r>
            <a:r>
              <a:rPr lang="en-US" dirty="0"/>
              <a:t> ceria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brgaul</a:t>
            </a:r>
            <a:endParaRPr lang="en-US" dirty="0"/>
          </a:p>
          <a:p>
            <a:r>
              <a:rPr lang="en-US" dirty="0"/>
              <a:t>7.      </a:t>
            </a:r>
            <a:r>
              <a:rPr lang="en-US" dirty="0" err="1"/>
              <a:t>Fleksibel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rasa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endParaRPr lang="en-US" dirty="0"/>
          </a:p>
          <a:p>
            <a:r>
              <a:rPr lang="en-US" dirty="0"/>
              <a:t>8.      </a:t>
            </a:r>
            <a:r>
              <a:rPr lang="en-US" dirty="0" err="1"/>
              <a:t>Serius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suka</a:t>
            </a:r>
            <a:r>
              <a:rPr lang="en-US" dirty="0"/>
              <a:t> </a:t>
            </a:r>
            <a:r>
              <a:rPr lang="en-US" dirty="0" err="1"/>
              <a:t>menolong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dirty="0"/>
          </a:p>
          <a:p>
            <a:r>
              <a:rPr lang="en-US" dirty="0"/>
              <a:t>9.      Rasa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</p:txBody>
      </p:sp>
      <p:pic>
        <p:nvPicPr>
          <p:cNvPr id="17414" name="Picture 6" descr="G:\lindah\ann_ayam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4419600"/>
            <a:ext cx="2286000" cy="4762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189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ETOS KERJA DAN ENTERPRENEURSHIP</vt:lpstr>
      <vt:lpstr>Pengertian Etos kerja</vt:lpstr>
      <vt:lpstr>Cara Menumbuhkan Etos Kerja :</vt:lpstr>
      <vt:lpstr>PENGERTIAN ENTREPRENEURSHIP </vt:lpstr>
      <vt:lpstr>RIZKI MENURUT ISLAM</vt:lpstr>
      <vt:lpstr>Slide 6</vt:lpstr>
      <vt:lpstr>Slide 7</vt:lpstr>
      <vt:lpstr>PERINTAH DAN HUKUM BERUSAHA</vt:lpstr>
      <vt:lpstr>TUJUAN, MANFAAT DAN HIKMAH BERUSAHA</vt:lpstr>
      <vt:lpstr>JENIS-JENIS USAHA</vt:lpstr>
      <vt:lpstr>HAKIKAT NILAI KEWIRAUSAHAAN</vt:lpstr>
      <vt:lpstr>MENITI JALAN ENTERPRENEURSHIP</vt:lpstr>
      <vt:lpstr>ETIKA WIRAUSAHA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ETOS KERJA DAN ENTERPRENEURSHIP</dc:title>
  <dc:creator>CQ43</dc:creator>
  <cp:lastModifiedBy>Teknisi</cp:lastModifiedBy>
  <cp:revision>31</cp:revision>
  <dcterms:created xsi:type="dcterms:W3CDTF">2012-10-18T01:51:42Z</dcterms:created>
  <dcterms:modified xsi:type="dcterms:W3CDTF">2012-12-20T10:15:43Z</dcterms:modified>
</cp:coreProperties>
</file>