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4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1" r:id="rId13"/>
    <p:sldId id="270" r:id="rId14"/>
    <p:sldId id="273" r:id="rId15"/>
    <p:sldId id="274" r:id="rId16"/>
    <p:sldId id="275" r:id="rId17"/>
    <p:sldId id="276" r:id="rId18"/>
    <p:sldId id="278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12" autoAdjust="0"/>
  </p:normalViewPr>
  <p:slideViewPr>
    <p:cSldViewPr>
      <p:cViewPr varScale="1">
        <p:scale>
          <a:sx n="58" d="100"/>
          <a:sy n="58" d="100"/>
        </p:scale>
        <p:origin x="-8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66AB5-2652-48FE-A4D1-20FA0B31FE57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3D48F-D6D7-442C-A885-80D01D9BDE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64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C5317-9D27-4761-9840-60178021DDCA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download\maher%20zein%20insyaAllah%20by%20global%20selluler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download\M&#228;h&#8364;r%20Z4&#161;&#241;_Allah%20Allah%20Kiya%20Karo%20(Ft%20Irf4&#241;%20M&#228;kk&#161;).mp3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1470025"/>
          </a:xfrm>
        </p:spPr>
        <p:txBody>
          <a:bodyPr/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Pendidikan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Agama Islam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724400"/>
            <a:ext cx="7162800" cy="17526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Dakwah</a:t>
            </a:r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Amar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Ma’ruf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Nahyi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Munkar</a:t>
            </a:r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dan Jihad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maher zein insyaAllah by global sellule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57200" y="6172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ARTI DAKWAH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en-US" sz="2800" b="1" dirty="0" err="1" smtClean="0">
                <a:latin typeface="AvantGarde Md BT" pitchFamily="34" charset="0"/>
              </a:rPr>
              <a:t>Etimologi</a:t>
            </a:r>
            <a:endParaRPr lang="en-US" sz="2800" b="1" dirty="0">
              <a:latin typeface="AvantGarde Md BT" pitchFamily="34" charset="0"/>
            </a:endParaRPr>
          </a:p>
          <a:p>
            <a:pPr algn="just">
              <a:lnSpc>
                <a:spcPct val="90000"/>
              </a:lnSpc>
              <a:buNone/>
            </a:pPr>
            <a:r>
              <a:rPr lang="en-US" sz="2800" dirty="0" smtClean="0">
                <a:latin typeface="AvantGarde Md BT" pitchFamily="34" charset="0"/>
              </a:rPr>
              <a:t>	</a:t>
            </a:r>
            <a:r>
              <a:rPr lang="en-US" sz="2800" dirty="0" err="1" smtClean="0">
                <a:latin typeface="AvantGarde Md BT" pitchFamily="34" charset="0"/>
              </a:rPr>
              <a:t>Da’a-yad’u-da’wah</a:t>
            </a:r>
            <a:r>
              <a:rPr lang="en-US" sz="2800" dirty="0" smtClean="0">
                <a:latin typeface="AvantGarde Md BT" pitchFamily="34" charset="0"/>
              </a:rPr>
              <a:t>, </a:t>
            </a:r>
            <a:r>
              <a:rPr lang="en-US" sz="2800" dirty="0" err="1" smtClean="0">
                <a:latin typeface="AvantGarde Md BT" pitchFamily="34" charset="0"/>
              </a:rPr>
              <a:t>artinya</a:t>
            </a:r>
            <a:r>
              <a:rPr lang="en-US" sz="2800" dirty="0" smtClean="0">
                <a:latin typeface="AvantGarde Md BT" pitchFamily="34" charset="0"/>
              </a:rPr>
              <a:t> </a:t>
            </a:r>
            <a:r>
              <a:rPr lang="en-US" sz="2800" dirty="0" err="1" smtClean="0">
                <a:latin typeface="AvantGarde Md BT" pitchFamily="34" charset="0"/>
              </a:rPr>
              <a:t>memanggil</a:t>
            </a:r>
            <a:r>
              <a:rPr lang="en-US" sz="2800" dirty="0" smtClean="0">
                <a:latin typeface="AvantGarde Md BT" pitchFamily="34" charset="0"/>
              </a:rPr>
              <a:t>, </a:t>
            </a:r>
            <a:r>
              <a:rPr lang="en-US" sz="2800" dirty="0" err="1" smtClean="0">
                <a:latin typeface="AvantGarde Md BT" pitchFamily="34" charset="0"/>
              </a:rPr>
              <a:t>mengajak</a:t>
            </a:r>
            <a:r>
              <a:rPr lang="en-US" sz="2800" dirty="0" smtClean="0">
                <a:latin typeface="AvantGarde Md BT" pitchFamily="34" charset="0"/>
              </a:rPr>
              <a:t>, </a:t>
            </a:r>
            <a:r>
              <a:rPr lang="en-US" sz="2800" dirty="0" err="1" smtClean="0">
                <a:latin typeface="AvantGarde Md BT" pitchFamily="34" charset="0"/>
              </a:rPr>
              <a:t>memohon</a:t>
            </a:r>
            <a:r>
              <a:rPr lang="en-US" sz="2800" dirty="0" smtClean="0">
                <a:latin typeface="AvantGarde Md BT" pitchFamily="34" charset="0"/>
              </a:rPr>
              <a:t>, </a:t>
            </a:r>
            <a:r>
              <a:rPr lang="en-US" sz="2800" dirty="0" err="1" smtClean="0">
                <a:latin typeface="AvantGarde Md BT" pitchFamily="34" charset="0"/>
              </a:rPr>
              <a:t>dan</a:t>
            </a:r>
            <a:r>
              <a:rPr lang="en-US" sz="2800" dirty="0" smtClean="0">
                <a:latin typeface="AvantGarde Md BT" pitchFamily="34" charset="0"/>
              </a:rPr>
              <a:t> </a:t>
            </a:r>
            <a:r>
              <a:rPr lang="en-US" sz="2800" dirty="0" err="1" smtClean="0">
                <a:latin typeface="AvantGarde Md BT" pitchFamily="34" charset="0"/>
              </a:rPr>
              <a:t>menyeru</a:t>
            </a:r>
            <a:r>
              <a:rPr lang="en-US" sz="2800" dirty="0" smtClean="0">
                <a:latin typeface="AvantGarde Md BT" pitchFamily="34" charset="0"/>
              </a:rPr>
              <a:t> (Q.S. 16: 125)</a:t>
            </a:r>
          </a:p>
          <a:p>
            <a:pPr algn="just">
              <a:lnSpc>
                <a:spcPct val="90000"/>
              </a:lnSpc>
              <a:buNone/>
            </a:pPr>
            <a:endParaRPr lang="en-US" sz="2800" dirty="0">
              <a:latin typeface="AvantGarde Md BT" pitchFamily="34" charset="0"/>
            </a:endParaRPr>
          </a:p>
          <a:p>
            <a:pPr algn="just">
              <a:lnSpc>
                <a:spcPct val="90000"/>
              </a:lnSpc>
              <a:buNone/>
            </a:pPr>
            <a:r>
              <a:rPr lang="en-US" sz="2800" dirty="0" smtClean="0"/>
              <a:t>	“</a:t>
            </a:r>
            <a:r>
              <a:rPr lang="en-US" sz="2800" dirty="0" err="1" smtClean="0"/>
              <a:t>Serulah</a:t>
            </a:r>
            <a:r>
              <a:rPr lang="en-US" sz="2800" dirty="0" smtClean="0"/>
              <a:t> (</a:t>
            </a:r>
            <a:r>
              <a:rPr lang="en-US" sz="2800" dirty="0" err="1" smtClean="0"/>
              <a:t>manusia</a:t>
            </a:r>
            <a:r>
              <a:rPr lang="en-US" sz="2800" dirty="0" smtClean="0"/>
              <a:t>)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jalan</a:t>
            </a:r>
            <a:r>
              <a:rPr lang="en-US" sz="2800" dirty="0" smtClean="0"/>
              <a:t> </a:t>
            </a:r>
            <a:r>
              <a:rPr lang="en-US" sz="2800" dirty="0" err="1" smtClean="0"/>
              <a:t>Tuhan</a:t>
            </a:r>
            <a:r>
              <a:rPr lang="en-US" sz="2800" dirty="0" smtClean="0"/>
              <a:t>-mu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hikmah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baik</a:t>
            </a:r>
            <a:r>
              <a:rPr lang="en-US" sz="2800" dirty="0" smtClean="0"/>
              <a:t>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bantahlah</a:t>
            </a:r>
            <a:r>
              <a:rPr lang="en-US" sz="2800" dirty="0" smtClean="0"/>
              <a:t> </a:t>
            </a:r>
            <a:r>
              <a:rPr lang="en-US" sz="2800" dirty="0" err="1" smtClean="0"/>
              <a:t>mereka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cara</a:t>
            </a:r>
            <a:r>
              <a:rPr lang="en-US" sz="2800" dirty="0" smtClean="0"/>
              <a:t> yang </a:t>
            </a:r>
            <a:r>
              <a:rPr lang="en-US" sz="2800" dirty="0" err="1" smtClean="0"/>
              <a:t>baik</a:t>
            </a:r>
            <a:r>
              <a:rPr lang="en-US" sz="2800" dirty="0" smtClean="0"/>
              <a:t>. </a:t>
            </a:r>
            <a:r>
              <a:rPr lang="en-US" sz="2800" dirty="0" err="1" smtClean="0"/>
              <a:t>Sesungguhnya</a:t>
            </a:r>
            <a:r>
              <a:rPr lang="en-US" sz="2800" dirty="0" smtClean="0"/>
              <a:t> </a:t>
            </a:r>
            <a:r>
              <a:rPr lang="en-US" sz="2800" dirty="0" err="1" smtClean="0"/>
              <a:t>Tuhanmu</a:t>
            </a:r>
            <a:r>
              <a:rPr lang="en-US" sz="2800" dirty="0" smtClean="0"/>
              <a:t> </a:t>
            </a:r>
            <a:r>
              <a:rPr lang="en-US" sz="2800" dirty="0" err="1" smtClean="0"/>
              <a:t>Dialah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mengetahui</a:t>
            </a:r>
            <a:r>
              <a:rPr lang="en-US" sz="2800" dirty="0" smtClean="0"/>
              <a:t> </a:t>
            </a:r>
            <a:r>
              <a:rPr lang="en-US" sz="2800" dirty="0" err="1" smtClean="0"/>
              <a:t>siapa</a:t>
            </a:r>
            <a:r>
              <a:rPr lang="en-US" sz="2800" dirty="0" smtClean="0"/>
              <a:t> yang </a:t>
            </a:r>
            <a:r>
              <a:rPr lang="en-US" sz="2800" dirty="0" err="1" smtClean="0"/>
              <a:t>tersesat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jalan-Nya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mengetahui</a:t>
            </a:r>
            <a:r>
              <a:rPr lang="en-US" sz="2800" dirty="0" smtClean="0"/>
              <a:t> </a:t>
            </a:r>
            <a:r>
              <a:rPr lang="en-US" sz="2800" dirty="0" err="1" smtClean="0"/>
              <a:t>orang-orang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mendapat</a:t>
            </a:r>
            <a:r>
              <a:rPr lang="en-US" sz="2800" dirty="0" smtClean="0"/>
              <a:t> </a:t>
            </a:r>
            <a:r>
              <a:rPr lang="en-US" sz="2800" dirty="0" err="1" smtClean="0"/>
              <a:t>petunjuk</a:t>
            </a:r>
            <a:r>
              <a:rPr lang="en-US" sz="2800" dirty="0" smtClean="0"/>
              <a:t>” </a:t>
            </a:r>
            <a:endParaRPr lang="en-US" sz="2800" dirty="0" smtClean="0">
              <a:latin typeface="AvantGarde Md BT" pitchFamily="34" charset="0"/>
            </a:endParaRPr>
          </a:p>
          <a:p>
            <a:pPr algn="just"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merType Md BT" pitchFamily="18" charset="0"/>
              </a:rPr>
              <a:t>PENGERTIAN DAKWAH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2400" dirty="0" err="1" smtClean="0">
                <a:latin typeface="Berlin Sans FB" pitchFamily="34" charset="0"/>
              </a:rPr>
              <a:t>Hakekat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pertama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adalah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i="1" dirty="0" err="1" smtClean="0">
                <a:latin typeface="Berlin Sans FB" pitchFamily="34" charset="0"/>
              </a:rPr>
              <a:t>amar</a:t>
            </a:r>
            <a:r>
              <a:rPr lang="en-US" sz="2400" i="1" dirty="0" smtClean="0">
                <a:latin typeface="Berlin Sans FB" pitchFamily="34" charset="0"/>
              </a:rPr>
              <a:t> </a:t>
            </a:r>
            <a:r>
              <a:rPr lang="en-US" sz="2400" i="1" dirty="0" err="1" smtClean="0">
                <a:latin typeface="Berlin Sans FB" pitchFamily="34" charset="0"/>
              </a:rPr>
              <a:t>ma’ruf</a:t>
            </a:r>
            <a:r>
              <a:rPr lang="en-US" sz="2400" dirty="0" smtClean="0">
                <a:latin typeface="Berlin Sans FB" pitchFamily="34" charset="0"/>
              </a:rPr>
              <a:t>; </a:t>
            </a:r>
            <a:r>
              <a:rPr lang="en-US" sz="2400" dirty="0" err="1" smtClean="0">
                <a:latin typeface="Berlin Sans FB" pitchFamily="34" charset="0"/>
              </a:rPr>
              <a:t>mengajak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orang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kepada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kebenaran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mengerjakan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perintah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menjauhi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larangan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supaya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memperoleh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kebahagiaan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masa</a:t>
            </a:r>
            <a:r>
              <a:rPr lang="en-US" sz="2400" dirty="0" smtClean="0">
                <a:latin typeface="Berlin Sans FB" pitchFamily="34" charset="0"/>
              </a:rPr>
              <a:t> kin </a:t>
            </a:r>
            <a:r>
              <a:rPr lang="en-US" sz="2400" dirty="0" err="1" smtClean="0">
                <a:latin typeface="Berlin Sans FB" pitchFamily="34" charset="0"/>
              </a:rPr>
              <a:t>maupun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masa</a:t>
            </a:r>
            <a:r>
              <a:rPr lang="en-US" sz="2400" dirty="0" smtClean="0">
                <a:latin typeface="Berlin Sans FB" pitchFamily="34" charset="0"/>
              </a:rPr>
              <a:t> yang </a:t>
            </a:r>
            <a:r>
              <a:rPr lang="en-US" sz="2400" dirty="0" err="1" smtClean="0">
                <a:latin typeface="Berlin Sans FB" pitchFamily="34" charset="0"/>
              </a:rPr>
              <a:t>akan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datang</a:t>
            </a:r>
            <a:endParaRPr lang="en-US" sz="2400" dirty="0" smtClean="0">
              <a:latin typeface="Berlin Sans FB" pitchFamily="34" charset="0"/>
            </a:endParaRPr>
          </a:p>
          <a:p>
            <a:pPr algn="ctr"/>
            <a:r>
              <a:rPr lang="en-US" sz="2400" dirty="0" err="1" smtClean="0">
                <a:latin typeface="Berlin Sans FB" pitchFamily="34" charset="0"/>
              </a:rPr>
              <a:t>Hekekat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kedua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adalah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i="1" dirty="0" err="1" smtClean="0">
                <a:latin typeface="Berlin Sans FB" pitchFamily="34" charset="0"/>
              </a:rPr>
              <a:t>islah</a:t>
            </a:r>
            <a:r>
              <a:rPr lang="en-US" sz="2400" dirty="0" smtClean="0">
                <a:latin typeface="Berlin Sans FB" pitchFamily="34" charset="0"/>
              </a:rPr>
              <a:t>; </a:t>
            </a:r>
            <a:r>
              <a:rPr lang="en-US" sz="2400" dirty="0" err="1" smtClean="0">
                <a:latin typeface="Berlin Sans FB" pitchFamily="34" charset="0"/>
              </a:rPr>
              <a:t>upaya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untuk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memperbaiki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keadaan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orang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atau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masyarakat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dari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keadan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negatif</a:t>
            </a:r>
            <a:r>
              <a:rPr lang="en-US" sz="2400" dirty="0" smtClean="0">
                <a:latin typeface="Berlin Sans FB" pitchFamily="34" charset="0"/>
              </a:rPr>
              <a:t>  </a:t>
            </a:r>
            <a:r>
              <a:rPr lang="en-US" sz="2400" dirty="0" err="1" smtClean="0">
                <a:latin typeface="Berlin Sans FB" pitchFamily="34" charset="0"/>
              </a:rPr>
              <a:t>menjadi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positif</a:t>
            </a:r>
            <a:r>
              <a:rPr lang="en-US" sz="2400" dirty="0" smtClean="0">
                <a:latin typeface="Berlin Sans FB" pitchFamily="34" charset="0"/>
              </a:rPr>
              <a:t>. </a:t>
            </a:r>
            <a:r>
              <a:rPr lang="en-US" sz="2400" dirty="0" err="1" smtClean="0">
                <a:latin typeface="Berlin Sans FB" pitchFamily="34" charset="0"/>
              </a:rPr>
              <a:t>Dengan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demikian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dakwah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mempunyai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pengertian</a:t>
            </a:r>
            <a:r>
              <a:rPr lang="en-US" sz="2400" dirty="0" smtClean="0">
                <a:latin typeface="Berlin Sans FB" pitchFamily="34" charset="0"/>
              </a:rPr>
              <a:t> yang </a:t>
            </a:r>
            <a:r>
              <a:rPr lang="en-US" sz="2400" dirty="0" err="1" smtClean="0">
                <a:latin typeface="Berlin Sans FB" pitchFamily="34" charset="0"/>
              </a:rPr>
              <a:t>dinamis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karena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sasaran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kualitasnya</a:t>
            </a:r>
            <a:r>
              <a:rPr lang="en-US" sz="2400" dirty="0" smtClean="0">
                <a:latin typeface="Berlin Sans FB" pitchFamily="34" charset="0"/>
              </a:rPr>
              <a:t>  yang </a:t>
            </a:r>
            <a:r>
              <a:rPr lang="en-US" sz="2400" dirty="0" err="1" smtClean="0">
                <a:latin typeface="Berlin Sans FB" pitchFamily="34" charset="0"/>
              </a:rPr>
              <a:t>terus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bergerak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memperbaiki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masyarakat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pada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keadaan</a:t>
            </a:r>
            <a:r>
              <a:rPr lang="en-US" sz="2400" dirty="0" smtClean="0">
                <a:latin typeface="Berlin Sans FB" pitchFamily="34" charset="0"/>
              </a:rPr>
              <a:t> yang </a:t>
            </a:r>
            <a:r>
              <a:rPr lang="en-US" sz="2400" dirty="0" err="1" smtClean="0">
                <a:latin typeface="Berlin Sans FB" pitchFamily="34" charset="0"/>
              </a:rPr>
              <a:t>selalu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lebih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baik</a:t>
            </a:r>
            <a:endParaRPr lang="en-US" sz="2800" dirty="0" smtClean="0">
              <a:latin typeface="Berlin Sans FB" pitchFamily="34" charset="0"/>
            </a:endParaRPr>
          </a:p>
          <a:p>
            <a:pPr algn="ctr">
              <a:buNone/>
            </a:pPr>
            <a:endParaRPr lang="en-US" sz="2400" dirty="0" smtClean="0">
              <a:latin typeface="Berlin Sans FB" pitchFamily="34" charset="0"/>
            </a:endParaRPr>
          </a:p>
          <a:p>
            <a:pPr algn="ctr">
              <a:buNone/>
            </a:pPr>
            <a:r>
              <a:rPr lang="en-US" sz="2400" dirty="0" smtClean="0">
                <a:latin typeface="Berlin Sans FB" pitchFamily="34" charset="0"/>
              </a:rPr>
              <a:t>Dari </a:t>
            </a:r>
            <a:r>
              <a:rPr lang="en-US" sz="2400" dirty="0" err="1" smtClean="0">
                <a:latin typeface="Berlin Sans FB" pitchFamily="34" charset="0"/>
              </a:rPr>
              <a:t>kedua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pokok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pengertian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dakwah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atas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muaranya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adalah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perwujudan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kemaslahatan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umum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masyarakat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adil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makmur</a:t>
            </a:r>
            <a:r>
              <a:rPr lang="en-US" sz="2400" dirty="0" smtClean="0">
                <a:latin typeface="Berlin Sans FB" pitchFamily="34" charset="0"/>
              </a:rPr>
              <a:t> yang </a:t>
            </a:r>
            <a:r>
              <a:rPr lang="en-US" sz="2400" dirty="0" err="1" smtClean="0">
                <a:latin typeface="Berlin Sans FB" pitchFamily="34" charset="0"/>
              </a:rPr>
              <a:t>diridhai</a:t>
            </a:r>
            <a:r>
              <a:rPr lang="en-US" sz="2400" dirty="0" smtClean="0">
                <a:latin typeface="Berlin Sans FB" pitchFamily="34" charset="0"/>
              </a:rPr>
              <a:t> Allah </a:t>
            </a:r>
            <a:r>
              <a:rPr lang="en-US" sz="2400" dirty="0" err="1" smtClean="0">
                <a:latin typeface="Berlin Sans FB" pitchFamily="34" charset="0"/>
              </a:rPr>
              <a:t>swt</a:t>
            </a:r>
            <a:r>
              <a:rPr lang="en-US" sz="2400" dirty="0" smtClean="0">
                <a:latin typeface="Berlin Sans FB" pitchFamily="34" charset="0"/>
              </a:rPr>
              <a:t>.</a:t>
            </a:r>
          </a:p>
          <a:p>
            <a:pPr algn="ctr"/>
            <a:endParaRPr lang="en-US" sz="2400" dirty="0" smtClean="0">
              <a:latin typeface="Berlin Sans FB" pitchFamily="34" charset="0"/>
            </a:endParaRPr>
          </a:p>
          <a:p>
            <a:pPr algn="just">
              <a:lnSpc>
                <a:spcPct val="90000"/>
              </a:lnSpc>
              <a:buNone/>
            </a:pPr>
            <a:endParaRPr lang="en-US" sz="24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071" y="188400"/>
            <a:ext cx="8228899" cy="1080394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AmerType Md BT" pitchFamily="18" charset="0"/>
              </a:rPr>
              <a:t>TUJUAN DAKWAH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553" y="1413002"/>
            <a:ext cx="8362132" cy="4713494"/>
          </a:xfrm>
        </p:spPr>
        <p:txBody>
          <a:bodyPr>
            <a:noAutofit/>
          </a:bodyPr>
          <a:lstStyle/>
          <a:p>
            <a:pPr algn="just" eaLnBrk="1" hangingPunct="1">
              <a:buFontTx/>
              <a:buNone/>
            </a:pPr>
            <a:r>
              <a:rPr lang="en-US" sz="2000" b="1" dirty="0" err="1">
                <a:latin typeface="Berlin Sans FB" pitchFamily="34" charset="0"/>
              </a:rPr>
              <a:t>Tujuan</a:t>
            </a:r>
            <a:r>
              <a:rPr lang="en-US" sz="2000" b="1" dirty="0">
                <a:latin typeface="Berlin Sans FB" pitchFamily="34" charset="0"/>
              </a:rPr>
              <a:t> individual</a:t>
            </a:r>
          </a:p>
          <a:p>
            <a:pPr algn="just" eaLnBrk="1" hangingPunct="1">
              <a:buFontTx/>
              <a:buNone/>
            </a:pPr>
            <a:r>
              <a:rPr lang="en-US" sz="2000" dirty="0">
                <a:latin typeface="Berlin Sans FB" pitchFamily="34" charset="0"/>
              </a:rPr>
              <a:t>	</a:t>
            </a:r>
            <a:r>
              <a:rPr lang="en-US" sz="2000" dirty="0" err="1">
                <a:latin typeface="Berlin Sans FB" pitchFamily="34" charset="0"/>
              </a:rPr>
              <a:t>Membentuk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pribadi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muslim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memiliki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iman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kuat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berperilaku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sesuai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dengan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hukum</a:t>
            </a:r>
            <a:r>
              <a:rPr lang="en-US" sz="2000" dirty="0">
                <a:latin typeface="Berlin Sans FB" pitchFamily="34" charset="0"/>
              </a:rPr>
              <a:t> Allah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berakhlak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mulia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akhlaq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karimah</a:t>
            </a:r>
            <a:r>
              <a:rPr lang="en-US" sz="2000" dirty="0">
                <a:latin typeface="Berlin Sans FB" pitchFamily="34" charset="0"/>
              </a:rPr>
              <a:t>)</a:t>
            </a:r>
          </a:p>
          <a:p>
            <a:pPr algn="just" eaLnBrk="1" hangingPunct="1">
              <a:buFontTx/>
              <a:buNone/>
            </a:pPr>
            <a:r>
              <a:rPr lang="en-US" sz="2000" b="1" dirty="0" err="1">
                <a:latin typeface="Berlin Sans FB" pitchFamily="34" charset="0"/>
              </a:rPr>
              <a:t>Tujuan</a:t>
            </a:r>
            <a:r>
              <a:rPr lang="en-US" sz="2000" b="1" dirty="0">
                <a:latin typeface="Berlin Sans FB" pitchFamily="34" charset="0"/>
              </a:rPr>
              <a:t> </a:t>
            </a:r>
            <a:r>
              <a:rPr lang="en-US" sz="2000" b="1" dirty="0" err="1">
                <a:latin typeface="Berlin Sans FB" pitchFamily="34" charset="0"/>
              </a:rPr>
              <a:t>keluarga</a:t>
            </a:r>
            <a:endParaRPr lang="en-US" sz="2000" b="1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dirty="0">
                <a:latin typeface="Berlin Sans FB" pitchFamily="34" charset="0"/>
              </a:rPr>
              <a:t>	</a:t>
            </a:r>
            <a:r>
              <a:rPr lang="en-US" sz="2000" dirty="0" err="1">
                <a:latin typeface="Berlin Sans FB" pitchFamily="34" charset="0"/>
              </a:rPr>
              <a:t>Membangun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keluarga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bahagia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penuh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ketentraman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cinta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kasih</a:t>
            </a:r>
            <a:endParaRPr lang="en-US" sz="2000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b="1" dirty="0" err="1">
                <a:latin typeface="Berlin Sans FB" pitchFamily="34" charset="0"/>
              </a:rPr>
              <a:t>Tujuan</a:t>
            </a:r>
            <a:r>
              <a:rPr lang="en-US" sz="2000" b="1" dirty="0">
                <a:latin typeface="Berlin Sans FB" pitchFamily="34" charset="0"/>
              </a:rPr>
              <a:t> </a:t>
            </a:r>
            <a:r>
              <a:rPr lang="en-US" sz="2000" b="1" dirty="0" err="1">
                <a:latin typeface="Berlin Sans FB" pitchFamily="34" charset="0"/>
              </a:rPr>
              <a:t>sosial</a:t>
            </a:r>
            <a:endParaRPr lang="en-US" sz="2000" b="1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dirty="0">
                <a:latin typeface="Berlin Sans FB" pitchFamily="34" charset="0"/>
              </a:rPr>
              <a:t>	</a:t>
            </a:r>
            <a:r>
              <a:rPr lang="en-US" sz="2000" dirty="0" err="1">
                <a:latin typeface="Berlin Sans FB" pitchFamily="34" charset="0"/>
              </a:rPr>
              <a:t>Membentuk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masyarakat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sejahtera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penuh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dengan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suasana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keislaman</a:t>
            </a:r>
            <a:endParaRPr lang="en-US" sz="2000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b="1" dirty="0" err="1">
                <a:latin typeface="Berlin Sans FB" pitchFamily="34" charset="0"/>
              </a:rPr>
              <a:t>Tujuan</a:t>
            </a:r>
            <a:r>
              <a:rPr lang="en-US" sz="2000" b="1" dirty="0">
                <a:latin typeface="Berlin Sans FB" pitchFamily="34" charset="0"/>
              </a:rPr>
              <a:t> </a:t>
            </a:r>
            <a:r>
              <a:rPr lang="en-US" sz="2000" b="1" dirty="0" err="1">
                <a:latin typeface="Berlin Sans FB" pitchFamily="34" charset="0"/>
              </a:rPr>
              <a:t>keumatan</a:t>
            </a:r>
            <a:endParaRPr lang="en-US" sz="2000" b="1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dirty="0">
                <a:latin typeface="Berlin Sans FB" pitchFamily="34" charset="0"/>
              </a:rPr>
              <a:t>	</a:t>
            </a:r>
            <a:r>
              <a:rPr lang="en-US" sz="2000" dirty="0" err="1">
                <a:latin typeface="Berlin Sans FB" pitchFamily="34" charset="0"/>
              </a:rPr>
              <a:t>Membentuk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masyarakat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dunia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penuh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kedamaian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ketenangan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dengan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tegaknya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keadilan</a:t>
            </a:r>
            <a:r>
              <a:rPr lang="en-US" sz="2000" dirty="0">
                <a:latin typeface="Berlin Sans FB" pitchFamily="34" charset="0"/>
              </a:rPr>
              <a:t>, </a:t>
            </a:r>
            <a:r>
              <a:rPr lang="en-US" sz="2000" dirty="0" err="1">
                <a:latin typeface="Berlin Sans FB" pitchFamily="34" charset="0"/>
              </a:rPr>
              <a:t>persamaan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hak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kewajiban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tanpa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adanya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diskriminasi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eksploitasi</a:t>
            </a:r>
            <a:endParaRPr lang="en-US" sz="2000" dirty="0">
              <a:latin typeface="Berlin Sans FB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PROFIL DA’I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H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memilik</a:t>
            </a:r>
            <a:r>
              <a:rPr lang="en-US" dirty="0" smtClean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pengutahuan</a:t>
            </a:r>
            <a:r>
              <a:rPr lang="en-US" dirty="0"/>
              <a:t> yang </a:t>
            </a:r>
            <a:r>
              <a:rPr lang="en-US" dirty="0" err="1" smtClean="0"/>
              <a:t>luas</a:t>
            </a:r>
            <a:endParaRPr lang="en-US" dirty="0" smtClean="0"/>
          </a:p>
          <a:p>
            <a:r>
              <a:rPr lang="en-US" dirty="0" err="1"/>
              <a:t>P</a:t>
            </a:r>
            <a:r>
              <a:rPr lang="en-US" dirty="0" err="1" smtClean="0"/>
              <a:t>andangan</a:t>
            </a:r>
            <a:r>
              <a:rPr lang="en-US" dirty="0" smtClean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 smtClean="0"/>
              <a:t>depan</a:t>
            </a:r>
            <a:endParaRPr lang="en-US" dirty="0" smtClean="0"/>
          </a:p>
          <a:p>
            <a:r>
              <a:rPr lang="en-US" dirty="0" err="1"/>
              <a:t>A</a:t>
            </a:r>
            <a:r>
              <a:rPr lang="en-US" dirty="0" err="1" smtClean="0"/>
              <a:t>rif</a:t>
            </a:r>
            <a:r>
              <a:rPr lang="en-US" dirty="0" smtClean="0"/>
              <a:t> </a:t>
            </a:r>
            <a:r>
              <a:rPr lang="en-US" dirty="0" err="1" smtClean="0"/>
              <a:t>bijaksana</a:t>
            </a:r>
            <a:endParaRPr lang="en-US" dirty="0" smtClean="0"/>
          </a:p>
          <a:p>
            <a:r>
              <a:rPr lang="en-US" dirty="0" err="1" smtClean="0"/>
              <a:t>Teguh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endParaRPr lang="en-US" dirty="0" smtClean="0"/>
          </a:p>
          <a:p>
            <a:r>
              <a:rPr lang="en-US" dirty="0" err="1"/>
              <a:t>A</a:t>
            </a:r>
            <a:r>
              <a:rPr lang="en-US" dirty="0" err="1" smtClean="0"/>
              <a:t>dil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bertindak</a:t>
            </a:r>
            <a:endParaRPr lang="en-US" dirty="0" smtClean="0"/>
          </a:p>
          <a:p>
            <a:r>
              <a:rPr lang="en-US" dirty="0" err="1"/>
              <a:t>S</a:t>
            </a:r>
            <a:r>
              <a:rPr lang="en-US" dirty="0" err="1" smtClean="0"/>
              <a:t>ehat</a:t>
            </a:r>
            <a:r>
              <a:rPr lang="en-US" dirty="0" smtClean="0"/>
              <a:t> </a:t>
            </a:r>
            <a:r>
              <a:rPr lang="en-US" dirty="0" err="1"/>
              <a:t>jasmani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rohani</a:t>
            </a:r>
            <a:endParaRPr lang="en-US" dirty="0" smtClean="0"/>
          </a:p>
          <a:p>
            <a:r>
              <a:rPr lang="en-US" dirty="0" err="1"/>
              <a:t>P</a:t>
            </a:r>
            <a:r>
              <a:rPr lang="en-US" dirty="0" err="1" smtClean="0"/>
              <a:t>andai</a:t>
            </a:r>
            <a:r>
              <a:rPr lang="en-US" dirty="0" smtClean="0"/>
              <a:t> </a:t>
            </a:r>
            <a:r>
              <a:rPr lang="en-US" dirty="0" err="1" smtClean="0"/>
              <a:t>berkomunikasi</a:t>
            </a:r>
            <a:endParaRPr lang="en-US" dirty="0"/>
          </a:p>
          <a:p>
            <a:r>
              <a:rPr lang="en-US" dirty="0" err="1" smtClean="0"/>
              <a:t>Ikhlas</a:t>
            </a:r>
            <a:endParaRPr lang="en-US" dirty="0" smtClean="0"/>
          </a:p>
          <a:p>
            <a:r>
              <a:rPr lang="en-US" dirty="0" err="1" smtClean="0"/>
              <a:t>Optimis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data:image/jpeg;base64,/9j/4AAQSkZJRgABAQAAAQABAAD/2wCEAAkGBhQSERUUExQWFRUWGRwaGBcWGB4cGxsgGx4fGiAZHB8aHCYgIBojHyEcIC8iIycpLCwtIB4yNTAqNSYrLCkBCQoKDAwNDQ0MDSkYFBgpKSkpKSkpKSkpKSkpKSkpKSkpKSkpKSkpKSkpKSkpKSkpKSkpKSkpKSkpKSkpKSkpKf/AABEIAKEA+wMBIgACEQEDEQH/xAAcAAACAwEBAQEAAAAAAAAAAAAGBwAEBQMCAQj/xABNEAACAQIDBQUEBQgIBAQHAAABAgMEEQASIQUGEzFBByJRYXEUMoGRIzNCobIVNFJicnOCsSQ1dIOSs8HwQ1PC0RclRKIINnWE0uHx/8QAFgEBAQEAAAAAAAAAAAAAAAAAAAEC/8QAFhEBAQEAAAAAAAAAAAAAAAAAABEB/9oADAMBAAIRAxEAPwB44mJiYCYmJiYDE2n3q2kQ8gJpPioRB/mHFHs7W9PLMffnqZ3Y+khQD4Kqj4Y77bqlWqppAynhuYpACCVE690sOYBdV5+OBOLe78ly1MU7IkEMrMqgFppfaCZECLoAinPdjfUW0wDNvjPrN4qaJikk8asOalhcX15c8LjaX/xAUwiYwQTNLbuCQKEv+sVYm3kNTg+3aicU6vKAJZfpZQOQZ9cuvRRZfhgK20du0tRDJDxxHxUZAzBkGotoXCg+l9cKjeTs9qaGjjdqhGiSdSY1DXOZwFOY2uB+jbzuThxbx7IFVTSwm12XunnZhqp+dsJbaO2XFC9MxbK0kWRSbhGSQZlF+Q0OnK4HjiKMKiUKpY6ADwv9w54pUdSyyDiwzBZ6ZqecCGQZCRcMO7yBLD4jFjaH1TeeX8Qwz5ZQoJJsBck30AHXFQqdlPIsaJLFImX6MO0bKkmXkVzai4F7EeONAnS+N3tLpi1FfUhJEZvS+W/wJGA7ZFV7TAqg3diIW8QxOQ/cScBZqGqHTNT0s8mYXVsoUEHlYsRofHGHU7AkjheSpjmjc5fpnjvHHZgQO6xstwLk6nqcOiSVIlUaKNFUeOmijzsOXlgD3v27aknhkBUS2eBjyIEi50uDYlTdhY6qR4G0ANBunKpaRpbhrMxEjPnsQy2DWFybWJva+mCiqjF2Vz3ISTIekkwHfY+Kp7ijoAfHGPsGRvpY05KqSIDyDZibD9UlRp640q1BUyJBCQVqZjmF7SRhiZJVdeYsMwDC4NxrgLUFRI6qy0tSysAQRFoQeRGvLFSp2lwKmnlliliVWYPxUK3ikHDcjxyllY+WGhUVKQIgtZSyRqB0zHKvXlgZ7SUjeCNfenzjhRAZnkB7roB4ZTck6CwucAJ7Ni4BlpJDYwEgG/vRkEo4J6FeviG8MeNgLO8NoY1MaaGplbhwWGmYMdW/hFvPHiOj4xSknMJraYDgFmzxyr73sc7CwMqWBHPkD43yaCrqauupjWNmVahU4JAEa2JFhGO7pbrfBVyt3YoZXaWaepqma2ZaCnbhkrp71mDGx55sW910oKaa9K1dQzOAmarhvE1zorZhYAm32lPnhwqLaDQDw5YVu8naZFVpJSRQSs0paJGOXKSbqGte4H2jpoBfBB7sXeDO7QT5I6qM2aMNo4IuJI794oR8VIIPK52r4BqXYkVdPUl+/HHHFTJKujcSLM7So3MMrMBcdQcCW3O2OqoZPZXgjklh7ryuxtJb3XCra2YWJ15k8sA5r4l8LCPt/osoLQ1AJ5gKpAPrmFx8MGG6u3GqlaUNHJTsbwyJcNbW8ciHk6nS4Nj4DFBBiY5CqXPkzLnAzFbjNa9r252vpfHXATExMTATExMTAcxOMxW/eABt5EkX+44+T1AQXbQXAv6mw+F8e2Iwje1TtKq0q5aSBjDHH3WI998yg3ueS2OlvW/gBzv7vlSUSPHNDITM2VsiBC3dvxVZrBsndFwSQbYC9t0q7e2etTB+e0oyyR6ZnXn8z7w6XzDCsrtpSztmmkeVgLAuxYgDoL9MXN2t5JqGdZ4Gsw0Kn3XHVW8j92JWo0Ozvd72vaMETDuq2eQEfZj1IPqbL8cPftK24aagkK6PKREv8d7keihsD+xa+nqL7Qow1PUSqFmQorAjNbP3it1DWBdT4XGNPe/cWeuihU1AV0LM2dbhmYAC2SwAUAi1jzOuCLPZjvA1VRDObyQtw2PiAAVP+EgeoOArtC2MIqxwB3JwJk8M6kZh8wrfE4M+z3ciTZ4m4kyycUqbKpAXKCOZNze/h0x97TdkmWjMqi707CUeJUaOvxUk/DACUVaJKcN5p+Nf/wCfDDF3urOFRVD2v3GHxbuD7zhPUNVYFAdGaNl9GkX/AF/mMNbtCW+zp/4D8pFxUfdh1Yr6ErINWVopLeI0zDw0s3rgF7Pt15RtKZna0cBuyg+9L3kBt4ABj/h8MbvZbWi9RETqCjgeVip/kvzwbQUCI7uqgNJYufGwsP8AfrgBrbu3b7SpKYWsHzuf1ijhFHoO8fVcUO0DYkaQyTOC1KxBqIx7yNey1MHQSgkXXk4vfXmPU1cZdqLOOXtK/JiYh/7bYOe0T+rpv7v/ADFxFLLYVMaRmkkkV6eRVENSusTWJOVj/wAJ9dVe2t7YMuz+jE1TNV6FUHBjItYk2Z2BHPTIt/XAHsiGWOSY0oqblASKdc6kksLOlipB5ag4a241VTimSnjkVpUW8qWyPmY5mJjYKwGYnpbBGH2syF0ihWVIUVuLLI5sFtolgNWctchR+jfHPd7ZMlWOLG8iRSj6SpkI9pqB+ittIIb8lWx9OupvL2eirnaYyKGYKBmjzFQoHu98AX8bX1ONnYGy1oqcRNKDYsczWUam9hc8hgF5UbtqsklGY0AVjwXQZWOhkjD20bMAVElgysOZxjbtXNXBdi59pBzNzPMgtbrbB7t+siaoSqjYNHTqeI66q5F+HGp5F85tYX5nywvti1iQVcZkYALPra5JyrY5QNTrysPDBT3Y9PHCxpuzOqiLyRmnE7DIkl2yxqebgZLmU+PLl8SqPeBnmTMhhUg5FlBDWPN36KT7qoTmNySABqO7udsMcjCOrQQkmwkU3T+K+q+uoxUFO5+7n5PpBEzhyCzu50F2NydenmfMnnhAdpVf7RtCadVYRORw3KkB1UBc6kjVTzBHS2HjtzcdZ4m4c0hY95RNI0kLHnZ4ycpQ+HphabwbSonk/wDM5qySaHu+yxqscaW6DLYWP6QOot6YmrhYE+ODHs67Rm2a7KVzwSMGdUK5wQLaZtCCLXGnIWI6207SIINKPZdKgHIzXkc+ZPj8Ti9S9rMM30dfs6meI6ExLZl8wDe/wYHBTZ3T3wp69BPHGyMFYMzp7gVtUMg0vybKDyIOCSKUMoYciLi4tz8jrj8373bOfZrpLs+pkFJVrnjKufsm5RvErpa4vY2PI4Oux7tEqayZ6apPFKoXWWwBGoGVrCxGuh5+vQhqrUAsVB1W1x68v5HHXHlCCLjXHrFRMTExkbzbSkhiQxZc8kscQLgkDiNlzWBF7eFxgA/tT7PqraMtO9PKqrGCCrMy5SSDxFyg3NtOh0FsYfbNupM0CT2gZYFUPMSRM+gWxFrMMxJAvfDDbZlb0rVv4GmW33SX+/Cv7S46qom9lqJoysRWRSkRW+dSLm8h5ajECkx1pqZpHWNASzsFUDqWNgPng33R7LWq6ho2lyRomYuou2pyqLHTXU/DBUew6GKWMe3yoWJyERqpuutg2bRuo9D4YNUyth7uR09PBCFB4KZQfMizn+I3J+HhhX7f7V6sVMwp2jEKsVTNGGJy6Zr5hzIJxU3mjn4skHtdQywuVUu5N9BqbWucAn5Iq9QqMVubEWsfMXPLBB9u12yVUlVEk7R8Isc9owDYA8jm59cOt0DKQdVYWPgQcJvcrsaSWliqJ5ZYpWOdQmWyjmtwwOp5/HBjteiaCmnjpaif2injV1vJe4N2sI7ZbWBAAFr6DlgF9W7JannMPWKZVHmhkUr/AO0r8sN/fGLNQ1IP/LY/Lvf6YT+wqgVxZqh2aRcpZixGcfZbytbp4Y7bX2ZDUsscJmnmBHcidn0uLkliVTS+pI6YDS3M2gIqyO/OSURD+KNiR9w+OGltys4VNNJcdyNiPWxt99sLGi3eCSNGn0lW2lsxkjowQASWP1lSRoByHgBzxpd3wlXPCI5JeCy95pwoFxfvtIwF78iB44C/u4wEtMpNmkqIwo8chLH7gMMLtDH/AJfL6x/5i4X+z6Q8U/RwSA5QEgrYTKFWxCrmIsS3eLKQdEAItfBNJUbMeKYTrJTvGuaRJ2kEi+DgMxDa8itwTbACm6WyDU1wjzSIojDuY5GTQFhbukc2It8cFe8mxWp04ryNVQIRo5tUxEm2aCZbMWHPI3PxwIR0MfClqOG6qFLRLI5z5VBIzFbC5Otul8EG6W5EM1OpEsyTgo8jZg4LSRq4IVwQND63B1wGfX7wbSjdeHWrJDKuenlMa/SKOYbu6SLoGHnew1A67n78z1VXHT1nClSRe79Eos1r/PmD546bb3TMcc9EztIJEaqp2sFZZY/rUGXkHUjlbUv44tR9mdGtIJ1kna0YeMqwTQguAAq/rHr1wFreqUTPJGXVIYBaWS3cgzDRY1H1lUwIt0QEWBJ1wNgVAaqSCljNGkjsrykBqx9GJLOwIjuRyAPw5Y4SwskFKuVjBBDHUTsra8WpLESt1YKARfpe/TGfU0gerEYLIvFjUsrHMTIVBa55Gx0t64Bv0+7UMXeHELDUu8rsT65msQeotbH5wubm6kd48wRcX5i/MY/QA3Ag4IhMlQwHVpmJ8eR7n3YBt4NixlXzgtwWdQeRIU2F8oA5eGAvdj+9bNeika9gWhJ5gD3o/Qcx5XHTHjtu3NEkPtsa/SRgCW32k5A+q/yPlgY3M3ejlqqZJC5EmYtldlPuMwAKkGw09cH+2uyGklXuyVEVgb5ZmcN17wkJvgPzriYIV3VHD4hkPukgZfK/U4NtrdicVPTtO9a+VVzEcIXPkO9z6Yi0M10xOwIA32ayQJ+zkzEDyzE4Ye524dSNkTwjgRPUx3SaNiXYMcwV2A0XL3e7e1zjNpezZqyCGk4vBWjW8hy5s0830jrzH1aZAfNrYL9ibrVez6Xgw1kRjjDsOJTknqxF+MNPDTTFR07LNz59n0zx1DqxeTMqISVQWA0JA1J100wbY4UM2eNH/SVT8wDjviomB3fBjkg009qp9f48bNbAzqAsjRkMrXUA3AIJU3HJhcH1xkb4D6On/tUH4xgL20tpLDwy5UKzhCzG1s17c/Ow+OAztR2drDOPOJvj31+RDD+LFjtkS+zSeolS3kTcXxbrVNfsdHUZnaJJB1uyWJA8zYj44iqXZbS92okPVkQfwgsfvfGpVvJWwsqRQSoHcHisw1RyoC5ASGFve0t0xzpR+TtlM50dY2kP7b6gfAkL8MZvY3KTQPc3tM/xuFY/Mk4Bf7VjjFRInHelnVrMlSTLCT+rMozLpb6xfjiwIWiiQTKY1ay8YWeHU2LLKl0sASdbY775qorKrPltxDztbVV+/wAsedkbHmjRJlU0aFBeaSf2VWNh9mxLjnzTXTANQbzUyUzSI6mOJLgLroo0AIuPAYH66b8oiKWKhinThglpJGjcFtTGpVT7pBvc8+WAXaNRAiXnkpajPfviiljvbpxIsgY+eU4LuyLb8b8emjACoVkjAzkWbRgDJ3veF7HxwAzXV1FSTmFtjRrKuW+ecsgDe6fdPd+GO028dTNGyQZYoV99aFMqKOvEmOnK+i2Jxu9rOxhmhqLd1gaeX0a7Ifg11/iGBQVjVMLComd+GrARLZI0ZQbHhoANdDc354BzbL2HFToEiQKBe1vv+fXx64Cn7P8A2radVLUR/QZ0y5h9Z3RcL+rewJ9QOuGBC11U+IH8r4+ySBRmJAA5k6DFRi7T3YouExkhiWNQSSUWwA5nl0wrIWFWeAEIhZidnvLdnjkQZgO9rwJcpGQk208rO14gwKsAVIsQdQQenphQV+zzRVcVO3upUQyQMesTSqMvqhOU+RHjgPu2K4Ps+ST3Q8JIHhdeXw1GDbs9gKUYmkGTjZWAbQhFRY0vfkSFzfxYBdlbNWeZoZjlpqLM1STyKo7FI7+DgZj+qPPBTsbYx2mxq6tTwj+b07e7GnQleXFYd4kg2BAGIr3vdWGPaVG5Y5FKgLpY8QSox8ei+XzwM7hV08k60wd5IDE4ZTcolvcseSnQDQ63wwYaelgCwTNDbOeCspW4DWIC5uma4HyHLGlUyGFFEUBkF7ZIyi28+8QLYoXVBV+ylo5VJWKEwTqBdjACxhqFUasqZmjkA1F78sC+xHzVEJvf6Wm1vflw+uCvb1bJWVFwppGgbQj84Dcrn7KoR0Fw469MC2yjlrDfhkrUR5jEuVSQUucvIG/O2l72xA9sKDeaX+kVKk1eTiPfhpCUFzfTP3jhwYUG9m0rVFTFxYEBdh9IkwtfXVlUpiopbmyqtRFNDIKhIblo1QpUKpQrm4Z0kAvc5CT5dMOOGsSWISRsHRlurDkRbnhG7M3cZGjqCDwUB/pFK/FVGC2V7J30sbHVbWvfTDS3Nqc8Uh0yyKk1l90NKpz5fBWZS/8AGcRSht/R/wC7P8jhk7W2lxCS8kTilTjJTxMWMjrZYzKbWVQ5WyXuTboMLf8A9P8A3Z/kcO8bKDSByNGhVfirK4/35YAB2BsPbFyIq2BYc7F+4pcvn+kzAr798xuT4DB/+QMws9TO5IsxEgW/j3UAUfAYrVK0bux9n4jBiGdKdjqOd2CgE/E48eyQmSnaCAowlBLcFlsuVrksVtY3A59RioI6aEIiqugUBR6AWGPRbyOPox9wEwP77EiCNhqy1EBA8fpVFvkTggxmbwbPeaILHlzLJG4zk5e4wbWwvra2AGO18f8Alp8pY/5489kFfxNnBL6wyOnwJzr9zYm/lBUzUUvH4EUUY4pZDJI3c1tlyrz9cLjcff0UUrRU8clXxzGAgXIS3eBC6noQLnnbyxFMHtk2jkoljHOWQA+igsfvtjN7PNs+zbNUIvFnnmkEUQOrEAC5PRABcseWB7tC3njq5QssiQ+zKc6oeKc7kDhqQArMLWbWy66nGju/RtT0sEcbqtZtDMImkbIYoAcxCc7SPcHS+rDnkwFfbG2FpqiQxBKmvJJlqCLwU56pEh0Ljlc6+P6IP93t0EVI5qkGapKgu8pzMGIuQt9FAPRbDywJUm7J9pDKIRHGyBo4uLJbhgAqWWGxNxrrfnfBltLfJYFzSJl55cwkAkNicq/R3vp9oAeuAs7T29RI3BnlhDC30b2uL8tCMetm7bo2YJBJDckgKlhcjmNANcfnva+8ErVLVM0DjNJmIbQc7hb26Cw+GDvZMojp47nLKy8XQEkEtmv3QToxGuKhn7xbHFVSywH7a2Un7Lc1b4MAcJGHgK+Wrzw8TumZPehcd1sw+1GeoNx3b6c8NNN/u4XNJUhQLs2Q5QALk3IGgwB10yVVaZIowFLrLkkzWJWxJ0HU6/PBTAotr1UEarJTtUrYZJqUqyuCNCVZgwuPNh54xK/eWaY1byx5IKMWyc80gXOQxGhy3VQBpdjz0xj1naS2zU4aQQt3r8JZWsl9SRcHKt+nK5NsVdp7b41JHRxcQzPJx6lxGWJLHid1D3mXNYAkWsoxAb9nu0m4KU0xvIkYYN4jTMPVWNvQrj32k7AFTRs18ssHfja9uXNb9AwHPoQD0wEbNgqaeZJxLPPJHyiZGUOCLMthFoSOXgQMaO/naFekni9nkjzXjBcgOGKE95OYAFze/LXAYO9lXJFsaJC309dmqahuRKKFIXTkLGMW5aHDm2WloYwOQRPwjCc7SaYy1ccCtktQoEudDdtRyNxYDl4DBXF2oiEBJKYjIUjJEgYm6ghlAXUEeeKKfatVQiQxyk53hXIqqWYkM+oAHK9tcbPZfvSamm4UpPGgsGze8V+yT5j3T6eeMqv3hirJuLHFMVChAxgc3Kli3uqbam3wxk0p4NatXARdVPGja6ZlIt1XyGtuYxAVb/UWeanETiOeQMjNbQQgZnkbw4fNSept1wvZ3PE4kUWSmsoptbsQl7M3W7nva+WNbeTeb6NZpVs9db6O5+jpEPu3CmxmbUm2ov4Y47MqkkjdeG5iLExhI5XyDnlDCMDQ3tbkDbAOCirkmjWSNgyuLgg/79MAG/u4NRNM09NK+VrcSBSBfoSt/EW0uOvjjM3d3m9iZlSRZEY/VuHQhvEXW2Y8iNL4I6TtYopQQ0jQEDUvGxH8JAN/iMAIbL3Llp5MyF6epkGWJEexUDVpZrXXhqPstf5kY2RWus8y0EhkZKdcsLaLPGiZM8ZI+tV8x058jzBF/a+3YxHmp4ZZTJzlmikWI9RxGyZmXwRbKeuONPItRQ+0mUR10A4v0gEfCcXPDC2FoZbML6lwb3JAsCo2ZV2ARjdWsPS5sfTrj9MwDRfQYSG3930mq0qIW4cVVGtSBwpJMrAgSKREpKgHKSSLXY42dpdtywyGNVimy6F48+X4EgX/AO+AZGyIVkpsjAMrcRWB6gswIPrrjRgiCqFUBVUAAAWAA0AHlhRf+NENKqRcM1AYF3kjbJbikvYK4vmUmxF/DFzZvb5Sk2lilQWXKVAYk3s3XkBYjx18r1IauJjwGuLjriRE2F7A+WowHvExMfDgKG3ivs0+e2XhPmzC4tlN7gEEi19LjH507OjwxXVK/WQUjGM/os5CZvUC+DTtU3orqirbZlLE+UgBsq96XML+9yWMcr6cjc20xV3X7PqrZ8pFWE9mq42p5GjbNwzJ7pe4Fhmst+VyPHEUrtnUvFmij/TdF/xMB/rgz7WdqsNrnhnKKVYlj8FKAONOWjHAzV0MlBW5JRZ4JVJ88rBgw8Qw1wQdsFLl2m8g1SdI5UPiCtrj5YKdXZvtM1GzoZmIzOXZgosAS7Eix88W98N3/bKZo1IEinPEx6OOV/1SLqfInA32HvfZQHhLIPvBweGVcwUkXIJt5Drgj8/yxCVGSRcrAlXQ80ZeYPmD8/jgu3D2mDtG57pFLlI6A8RR8jcfPGn2jbpG5rYFuwFp4xzdR/xABzdBz8V9Bge3DjEm0MuhV6WTqQCCydV1t6YBlbxVKvQ1RU3tFKD5EKQVPgR4HCZd5Bl4Wjm63PJQVN2PkoF7emGBvLBHdhM0tC7pw2nX6WCVbZRxT+kByZsp/WOA+n3eoYTml2l7U2UhYaUXZ7i1mKsxCnrqvrgBjZKqqy1LfScMgJm1LO32j42BFvM6csNvsl2a3s71Ul+JUve555F7qj7ifjhfVgM7vTcIRNUvEIYxrYECNuQtdQoeww9KGjWGJI0FlRQoHkosMB2WUEkBgSLXAOovyv64W3a7saIgTSZgrIUul8wkUEx2A5lgzJbrcYItk7UH5Sqk6PkVD0vClmXxvqSPQ41t5NmGemkRffAzRnwdO8v3i3xOKhQbalNXJsyRPfNOqyjqpia2vqSy6+fhittFOI5kB7plCqfEQoFJHkSCMddn7GkaKZKdQk3CEpy3ZpdTnAJtk1DKeZBItzvjpU1CPBTGMALrYDp3OWIpg9lJ/oH99N+M4yt94+LtFKd2yxPAryuTYLEjyNJr+tYLjV7KvzD++m/GcTfjdieoJaIplaNUkDXDZVcvYHlla9j10wQud4gakrOwy8Z7qvLJEikRoPDu628WOGT2ZSf0Rx0Ept8VU4Eazd6oleNWMIYDMiqSSykc1AB7o/S0A62wwNz9j+zUwQlWZiWYqbi5sAB6AAYDj2g/1fN55APUyLhHy7HBTMrEXW+ovzGHb2iORs+U9AYy2l7KJFJPw54UMf1P8H+mCmvsvefLBDEkbvUGKPImU2YFBZ81soTxN9LHrpgI3v35ShkuiiqrWBBnkB4MeUkZIh9rKSRfxvc9AWbvxSSUUeR3Akgpox3jYXQF2UcgxBC3HLngG7ZdjqjII1AEUcQAA6M0i2+dsBRqt5potk0NTG2SYTVKBhpYMcxsBpa9u6bjxGKG/WWrpKXaSqqSSloakKLAyJqHA8WAP3Y47+r7PDRUH24Ii8o8JJjmK+oH88ddrpwt36NTzmqZJR+yoK39OXzwUDjGhu+V9qp89sgljzZhcWzC9wCLjyvjPJwZ7P7I9oTUwqEjUKRmWNmyyMPEKRbUai5F8QfpcY+4WHZFvrV1Dy0lWjF4FB4jKVYa5cj8rt4Hnob+OGfjTLKrN6aWKoSnedBPIQFjvdjflcDlfzti/UwZwAHZbMG7pAvY3ym4PdPI/wAxiiN26b2n2rgx+0EW4uXvaC3PxtpfnjTAwHmwvf78Utq0sco4TFMzqwUOMwPK5y3GYDS/8xi60dyDc6dOnrgY2xveYq+GkSkmmdipMoWyRq2hbMRrYXJ5eGAWe8piqJPYtqD2WqjuKervmV4yTkWYgnQj7XQ3vY3v82/u/NNQRU06gVdLcU8gYFKmI6hUbkTa1hzuBprjz24xNLJFULGyxoZIXJS1nVr3Y/oupBU8ufW+AvYG+1TSLw1ZZITzgmGeI+gOqnzUjEU6uxGMrssAgg8aS4PPnblin2rbZlpaijlhbK4EvowvH3WHVTjhupt0mnSaFZqRJCzZVHtEF7kMcv1q3IvpcY4757NqdpcEwmmlMWe4imysc2X7EgGU6cicVDD3Z2+lbTJPHpm0Zf0WHNT6Hr4WwLUGwEptujhaJJTSvk6KS6Xy/qk626a4Huz1KrZ9UyVMUsUMo7xK3UMPdYlSQNLgn0wwXoWO01mt3BTFM3TMXDW+QwHfexAaKp0v9DJ+E4UW7dCizXUW7uuHBvOl6OpHjC415e6fuwnqLaAhEkh+zHcW8eg9SbDEUW7n0XtG0nm5pSJkU+Msg1/wpp/Fg523tH2enlmtfhozAWvcgaDTztjN3F2IaWijV/rXvLKf131Py0X4Yv7enZYHKSrEwUkMyhuXkTrgERu/tRErqaUIVcSAyOBmZy5yldT7pDEk8+WP0PgPbbbyU9Eo4cVRVorM4UWjUKGdwGHPVQoPVutsE+z48qAcUy20ztlJ+JUAH5DAL3eGB6OsMsQN4yZ0UfbR9Jovn3h5lcDm8mz1iqY5IDmpKkGeIjkpYd9PLU5h4XYdMMvfeivCs6i7QNmP7B0f5Czfw4Vu2Q0LpH/6fM8sZvohI76fsknMPVsAxeyr8wP76b8eNXeHe+GjIWUSFmUsMkbOLA2uSoNtfHGV2VfmB/fTfjxj9qT2dgOtKw/xSBf9cEe324qRUEUqueMjzSBI2dzHfOsdlF8pLAnp3Dgx2Pt6Oa6xxypYA/SQvGLeWYAH0GAushP5WcL7tPFHEPIcMmw9S/3YNtgyErICScsrKL9ALWGKK++tFxdn1KZst4mN7X93vWt52t8cJtltGR4Lb7sO3eP80qP3Mn4ThJynuH0P8sRTd3DQHZlH+5jP3AYEe0PaUNLXipm75ihThQ37sj5nykjrlIv5c+dsGu5UWXZ9IPCCP8OF52u0uepBVQ0ixRFBbUkSsco8b+GAV1FST7TrQurzVEl2boL6s3kqj+Qxs9p21kkqlp4T9BRoII7ciV99vnp8MadXtJdnpNPTokc9V3Rlaxp73Loqm5sNNfG3S2F3gow7Ld3JaquRkRWSE5naQBlW4bKSpIzG+oUeF+mP0lSZLMIypsxDBToGHMeR8sKzsQjaCnJeJr1EjtF3Ld2NBdyx+yzEKPPl1wZ7l73GsMqNSTUskR76yL3SWJ5NYXNwb/PXFTRNl5+fhzx4pIMiKpZnyi2ZyCx8yQAL/DHuOO19Tqb+np5Y94I8NGL3tqOWM/a28kFMrGWQDKASo1bXloNdcaeMukUGap0Grp8fo1wA0e1aHMfoZMvRrrf5X/1xvbC3rhq1Yx5lyEBg62tcEg9RbQ6+WOW26aOWhm4YWxjYghQPd18PEYX+51ZlapjPKWmk08SgJH3M2IGHt3eekhUrM6PmH1YAcsP2fD10wg9tbsQPVO0EjRwO17Mi3jBOoUCTUDpyw/U3VpcoBp4joOajna18CnaLsSCGGExQohMtiVUDTIxtgrhudvJT01GtMsc8yw52L5FAy5vfN28xoPTGDv5X09W8TQpIMgfMSApucuWxJvbQ41NwdlRTzSLMgdQlwGF/tY0O0bdumho88cKI3FiFwBexYX6dcAH7uxs5ZfaqjlouY5fmSQfQYP8AYO+aQxiKqYh00VrFswHjYe8OXngK3e+tb9gfef8A9YKdh7uwVU03HTMVWLKQzLa/Ev7rDw64o0dsb60ctPNGJSC8bKCyMBciw1I88LiniUFJJ1k4VgwaIguGBBUlCMrgHXKddPEYJ9/91qemSnMMeUtKQSXduSk/aYjnrjO3WoEqGpYpRmQvNcXI5XtqpB+/EBls/fJURGqJUaGT6qpUEKxHNHU6pL+qedj4EYF9txrtLaCiNsySKI1tpliQ3ll+PuAnqRi5t3YUcBnp4hlSaKRwty1pYVEqP3idbAqfEW8MD2x9sPSGUxIBUSgIHbUIOdzc+7Y5gBzNr4DW3r2nC1e2a3CgQQIACQW99wAB9kZR8DizudvTT088ytII4pFVhmDAZxdSBcdVscVt3d3YnrIoZQXUQSuSWNyxePvEqQSTc6+eO2/2wYaV6IwoUzVFm7zG4ytp3mIwBlJvfQspBqIypBBFzrfn0wp94GV0REbNw5GW9ibx6gEHxtYYIK6iWWSCNiQHlCkqbGxB5HBC3ZbT/wDNqP8AGv8A+OAzuzreanhomWR7FZZGawJyhiWBbwBXX0xjb+7wQ1TlqdxIBTlbryz8RXC/EDGZsXeCOkrKdmF45EENTmF1HRSb/aU8z4E4IdhbiUsVfU0soezAS09nKgxkkFRY6sjaemXAUZd4x7dNPa6yiM6Age6EZdeoyqfDBhsXfCmQSGRmjzyM65kbVWtYjKCPvxn7e3coafKixyS1EtxDCJmDOepNzooGpY4wdh1AWMxv3JYyeJERlaPW9rHXKOjXIPjgCrb++9LJTyxJN33XLYo4Nn7ptdRrbMfhhaV6WBVDnBBANiPLW/lrpztj2qNUSNYXaZwqg+oVfh1+eGtLubQqq541GqqDmZczHQcm5k4DKod/VjijRKWokVVCh1VQDYWvZnBxg7f3iaWR5xDJD3EiTiqCc13JICk6AHra50xv7zbuRUyxTQJkRWySqCbFX0DG5OqvbXnYnAvvK3dRfF7/AOEH/vgMhIoKnZvs9QrrUrMzrUIiMz3OhkOYE3U5SOlhbljO3L2JT01Ss1WDMqarGFUqTyzNmf7PMDx9MFe4+yo56vLLGroI3NmGl7qAcM38m00UZvFEiKNbotgPPTAUdk79Uk7BFcxsdFWQZb+QNyt/K+N+KUMLg3GBin25ssyZEkpBJe1rKDfwuRz8sbrUC80ujeKm3zHI/HFRexMcKOcstzzBIPqDY474CYy6H6+o/aT/AC1/38cahxlUH19T+2n+WuAy909sLP7VCVytBPIrLe91diQfjqPhgB2HslxXpByMcjK/7C3zfBlt88Xdz9ocPb1XGTpM0o+KnMPuzfPDEp9khauWey3dI1B6929yfXu/IYisifeGOTasVKpOeJJGcj3bsosnmwUlj4aYrdqEd6aNv0Zh96sMAe420OJtl5SffNQ2Y8hzsT5AWwa7/wBestEhGjcZQynmpXMpB8rg69cBndmP5xL+7H4sbPap+YD9/D+LGL2Yt/SJB4x/yYf98bXamP6BfwmiJ8u+OflgATYDfTMP1B/M4PtzB9PP+xF+KXCyiqeFIsliQNGtzsetutjhpbi2dJJl5OVUfwA/6scUZvat9VTfvT+BsYm4y/0il8+McbXaufoqb963+W2Mvc5MtXRg/wDLlP3DAF42IZqmSeTRQjRRKfBwA0h8LgBQPC566Bu2t2GaigqUU50jVJ1HPud3P+0pBv5emDHf/aLwbPneNir2AVhzBLAXHnipuTvglVGiP3Z2TOQRYSdGdOhHUjmPDEAz2cTlq/vG9qdgD499DjT7VPeoP7R/0tgm2XupDTzvNECpcWy/ZXW5yjoCbG3lgZ7VffoP7R/0tgKF/wCk0n74fhbDMcaHphYt+c0ml7zcv4W0xuzVjgS8KuNPFD9Zx4M/C/UEjEA+Q7x5eWKjL2N2ZMyuazKSAyoim4N7jiMfEi9h0vc62tx2hUyjZ0VUNarZkjI5P2lWyNm62ZCjn0xnbR3hRSLvtKctqHMqU625ZwgAZY/1mGOshEZljZ62nM6EyiZEqomW3DzMY++NCBfTpiK8vskSgvK5klchuMCQwI1Ux29xR0A+N74rbx7SkaER1UazSAhYatDklFzqHAtcWvcjTxXrixs9JYIE0WqgRQvtNKeILDT6RPfU+NgRjG2rXrNMCjBkQaEHQkj/AEH88AQ9nOzOJV57d2Bb/wATXVR8BmPyxudqG84pUp1ADOZkky36REMfmbDGj2ebM4VGrkd6Y8Q+Njoo/wAIHzOMHfSjlesYy0BqqQoi5lZQ6kZiWW501PiDoNcAaSolZSkDVJo9D+0ND6j+YwqdtSFkize8GdW/aUZW+8YLt3dtLSxKFcy0StkzsLTUpJ+rqFOuS59+wI63HexkdoWyGjm4gH0UjZgR0crZhbzsG+LYI69mUd6mQ/oxn72GDLe8zikkNMueZSjItr3yyKxFri+g5XwIdmH1837sfiGDPefbJpKWSfLn4YBy3te5Atf44oR6bjbQqZGDU0gZ2Jd5AEW7G5OvMak2UHD9pouFEqs3uIAW5e6LE/64xt0N8Ur0JVTG681Yg/EeIxYlR4mDzPxYupyheGejMF0ZfPmvPlcgNXZynJcixYlreGY3t8sWcfFOPuAmMijmUVFQCQCWQ2JAP1a9DjXxxno0f30Vv2lB/mMAkYYJfy48kSOyx1RZmCkqFvZiSNLZb4dFbNkidydFVmv00BN8WI4VUBVAVRyAFgPliv8AkiLlw1t4EafLlgEJuPRyGVp8jcJIpc8lu7rE3dv1J8Bg23se1MiWAIFO8mmrSOrXJPkFGn62DjemkX2CoUKthDJYWFhZDy8MVKHZkMs9SJI0fK0VswB04S25/wAWIA3cqgqUZqmKNmRVtl5GUHmqEkd4cx0JFuuDqj2pS7QhdVZJUIKyRnRh0Kup1Ug6euNpUAAAFgOQGEZV7qr7dVoC8U0cxdJI2KsUl+kXUc7EkfDAHEnZambuTuF8GUE+ma4+ZGNGi2tHTU4SOMLkmMJDPZSQM7SFyPdy3J056YFKCu2lFp7bxB04sasfiRYnHGrpuNRwCazn22YSaaFiGIJHLw0OA67d20No1C8O/s8QIVjykY83A/RA7q+Op5Wx73a2gj7XhjX/AIcUl/AXAsPXFfatWtNTu40CqbW62/3/ACxe3X3b4UsCrMErOC073Aa5lKhgw52UZQDfocFb3ajGTsya3QoT6ZhgF2bSsaOnZDlljUPG3UEf6HkfEE4033jqKqmtUSRLE+kilQvutquZj4i2OabbgPdRw/S0Ss/w+jU4Bi7v7YFVTpKNCRZl/RYaMvwP3WwJdqvv0H9o/wClsZVJUVsTM1HFUqrkFkamOUkaZhndLEjQ+Nh4Y87Vodp1bQmemcrC+dQgjUk2I1vMdLHFR2P51R/vv+lsFB2EKioJkX+j0zHhR9Hk955m8SCco88x5kWE62jq80brSVCvE+dSVSQXsRYhJLka47vv7VJ3ZXhgPhNTyRjXzc2+/EFaiogQzv32kJLFtb8xb0tp5DGpuhVMa6OF7loaeVQx+1GXjyEnxGqn9nzxUo1tGuoOnNeR9D4YtbsVISesqW0SmgCX89ZmHwAT54qszd3dtpYJp6V2hqY6ico8Zy8ReK/0bjkw8MwNsDuy6NqmWOM6vUP9IQLaHvSG3SwBX5YvbsPtBKdDFVLErd8qYVYgsS5uT5k47UewZopTOlWwmYtdhGlu+btYZdLnEDX2nXpSwPIwskS3sPAcgPM8hgX/APERiPzGXUf8xOuBjaTVbhRPK1XThgZYLIhcDWwYAddbaX8RjqsOSMz0jtU0g99Gv7RT+Kup7zKP8Q/WGuA5Q75QyVLTJC0WUBKmJ8pEkJORr25mO+bX7OYcsb20NnlqWopDdnoyskJPNoWBKDzKgPHfrlHjgX2tFHIgaAK01SOFGV+3xBlN/IDUnpbBDtusddoFIZCpipY4pGABuSxYDXrl1/iwFPcGsMbzuFdjwhYRrma5bwHTHXezaMi0RhmEkay00eUspsJC30nFPRgbHUgWvisNlKoOQlbgA8iCB4g6eePdM9TT6wzFh1hlu8TDwsdVv+qRggY3N3kFJOpfQRtw3/RIPQHle3eHjbD2FmHK4I68iCMLfYiwhpqilp7MQBW0GhuBylgHIka2FrMLiytg42bR080SSQszRuoKFZZLW/x6eFunLFHbY75Q8P8AymsP2CAyfId3+HGlipS7OSMsVBzNa5LMxNr294nlc/PFsYCYmJiYCYmJiYDO3i/NKj9zJ+A4zt3vzmf91TfhfExMARYVu9X9dN/ZU/G+PmJgO+Kkn5k//wBQH4RiYmIrL32/NH/31GNaj/8AmCX+zn8CYmJgFxQfnh/eSf5hx+id3/qV9BiYmA97R5HAJtX3sfMTFF7d73hgs2z+bP8Asn+WJiYgTe5XOb94cbUX9TbX/eS/hjxMTAddk/Up+yMWsTExUelxV7PP64qP3C/ixMTEVldn39aRf/dfixo0/wCdV39pf+S4mJgLmPuPmJio57t/1zH+5l/muCTs2/N5/wC11P8AmHExMAW4mJiY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228600"/>
            <a:ext cx="7467600" cy="914400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</a:rPr>
              <a:t>Urgensi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Amar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Ma’ruf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Nahyi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Munkar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228600" y="1295400"/>
            <a:ext cx="8686800" cy="53340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Amar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ma’ruf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nahyi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munkar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merupakan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puncak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kepentingan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dalam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Islam.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Untuk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itulah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para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rasul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di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utus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bumi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.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Amar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ma’ruf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nahyi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munkar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(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mengajak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kepada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kebaikan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mencegah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kemunkaran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).</a:t>
            </a:r>
          </a:p>
          <a:p>
            <a:pPr algn="just"/>
            <a:endParaRPr lang="en-US" sz="3000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ded Corner 4"/>
          <p:cNvSpPr/>
          <p:nvPr/>
        </p:nvSpPr>
        <p:spPr>
          <a:xfrm>
            <a:off x="838200" y="1828800"/>
            <a:ext cx="7696200" cy="4572000"/>
          </a:xfrm>
          <a:prstGeom prst="foldedCorne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Amar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(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menyuruh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atau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memerintahkan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)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untuk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tindakan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menuntut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pelaksanaan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kata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nahyi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(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mencegah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atau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melarang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)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untuk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tindakan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pencegahan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.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Keberuntungan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kebahagiaan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orang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islam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dikaitkan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dengan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pelaksanaan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,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amar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ma’uf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nahyi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munkar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.</a:t>
            </a:r>
          </a:p>
          <a:p>
            <a:pPr algn="just"/>
            <a:endParaRPr lang="en-US" sz="3200" b="1" dirty="0" smtClean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>
            <a:off x="990600" y="228600"/>
            <a:ext cx="5410200" cy="1066800"/>
          </a:xfrm>
          <a:prstGeom prst="round2Same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</a:rPr>
              <a:t>Pengertian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dan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Hukum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Amar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Ma’ruf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dan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Nahyi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Munkar</a:t>
            </a:r>
            <a:endParaRPr lang="en-US" sz="2800" b="1" dirty="0" smtClean="0">
              <a:solidFill>
                <a:srgbClr val="FF0000"/>
              </a:solidFill>
              <a:latin typeface="Chiller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038"/>
            <a:ext cx="91440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dirty="0" smtClean="0">
                <a:latin typeface="Harrington" pitchFamily="82" charset="0"/>
              </a:rPr>
              <a:t>	</a:t>
            </a:r>
            <a:r>
              <a:rPr lang="en-US" sz="3600" dirty="0" err="1" smtClean="0">
                <a:latin typeface="Harrington" pitchFamily="82" charset="0"/>
              </a:rPr>
              <a:t>Bencana</a:t>
            </a:r>
            <a:r>
              <a:rPr lang="en-US" sz="3600" dirty="0" smtClean="0">
                <a:latin typeface="Harrington" pitchFamily="82" charset="0"/>
              </a:rPr>
              <a:t> yang paling </a:t>
            </a:r>
            <a:r>
              <a:rPr lang="en-US" sz="3600" dirty="0" err="1" smtClean="0">
                <a:latin typeface="Harrington" pitchFamily="82" charset="0"/>
              </a:rPr>
              <a:t>berbahaya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mengancam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kehidupan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masyarakat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muslim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adalah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bencana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kemungkaran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  <a:p>
            <a:pPr algn="just">
              <a:buNone/>
            </a:pPr>
            <a:r>
              <a:rPr lang="en-US" sz="3600" dirty="0" smtClean="0">
                <a:latin typeface="Harrington" pitchFamily="82" charset="0"/>
              </a:rPr>
              <a:t>	</a:t>
            </a:r>
            <a:r>
              <a:rPr lang="en-US" sz="3600" dirty="0" err="1" smtClean="0">
                <a:latin typeface="Harrington" pitchFamily="82" charset="0"/>
              </a:rPr>
              <a:t>Tidak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ada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bencana</a:t>
            </a:r>
            <a:r>
              <a:rPr lang="en-US" sz="3600" dirty="0" smtClean="0">
                <a:latin typeface="Harrington" pitchFamily="82" charset="0"/>
              </a:rPr>
              <a:t> yang </a:t>
            </a:r>
            <a:r>
              <a:rPr lang="en-US" sz="3600" dirty="0" err="1" smtClean="0">
                <a:latin typeface="Harrington" pitchFamily="82" charset="0"/>
              </a:rPr>
              <a:t>lebih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hebat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dalam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merusak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tatanan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kehidupan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muslim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melebihi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kemungkaran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  <a:p>
            <a:pPr algn="just">
              <a:buNone/>
            </a:pPr>
            <a:endParaRPr lang="en-US" sz="3600" dirty="0">
              <a:latin typeface="Harrington" pitchFamily="82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914400"/>
            <a:ext cx="6096000" cy="1143000"/>
          </a:xfrm>
          <a:custGeom>
            <a:avLst/>
            <a:gdLst>
              <a:gd name="connsiteX0" fmla="*/ 0 w 3759200"/>
              <a:gd name="connsiteY0" fmla="*/ 0 h 838200"/>
              <a:gd name="connsiteX1" fmla="*/ 12700 w 3759200"/>
              <a:gd name="connsiteY1" fmla="*/ 533400 h 838200"/>
              <a:gd name="connsiteX2" fmla="*/ 3619500 w 3759200"/>
              <a:gd name="connsiteY2" fmla="*/ 838200 h 838200"/>
              <a:gd name="connsiteX3" fmla="*/ 3759200 w 3759200"/>
              <a:gd name="connsiteY3" fmla="*/ 215900 h 838200"/>
              <a:gd name="connsiteX4" fmla="*/ 0 w 3759200"/>
              <a:gd name="connsiteY4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838200">
                <a:moveTo>
                  <a:pt x="0" y="0"/>
                </a:moveTo>
                <a:lnTo>
                  <a:pt x="12700" y="533400"/>
                </a:lnTo>
                <a:lnTo>
                  <a:pt x="3619500" y="838200"/>
                </a:lnTo>
                <a:lnTo>
                  <a:pt x="3759200" y="2159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326401">
            <a:off x="2057996" y="1071642"/>
            <a:ext cx="4899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200" b="1" dirty="0" smtClean="0">
                <a:solidFill>
                  <a:schemeClr val="bg1"/>
                </a:solidFill>
              </a:rPr>
              <a:t>.      </a:t>
            </a:r>
            <a:r>
              <a:rPr lang="en-US" sz="3200" b="1" dirty="0" err="1" smtClean="0">
                <a:solidFill>
                  <a:schemeClr val="bg1"/>
                </a:solidFill>
              </a:rPr>
              <a:t>Pengaruh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Kemungkaran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3074110">
            <a:off x="8038710" y="1248220"/>
            <a:ext cx="536902" cy="1380037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9668968">
            <a:off x="1684623" y="743734"/>
            <a:ext cx="516955" cy="1324501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14550"/>
            <a:ext cx="9144000" cy="42291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600" dirty="0" err="1" smtClean="0">
                <a:latin typeface="Harrington" pitchFamily="82" charset="0"/>
              </a:rPr>
              <a:t>Tiga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tingkat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strategi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pencegahan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kemungkaran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yaitu</a:t>
            </a:r>
            <a:r>
              <a:rPr lang="en-US" sz="3600" dirty="0" smtClean="0">
                <a:latin typeface="Harrington" pitchFamily="82" charset="0"/>
              </a:rPr>
              <a:t>:</a:t>
            </a:r>
          </a:p>
          <a:p>
            <a:pPr marL="0" indent="0" algn="just"/>
            <a:r>
              <a:rPr lang="en-US" sz="3600" dirty="0" err="1" smtClean="0">
                <a:latin typeface="Harrington" pitchFamily="82" charset="0"/>
              </a:rPr>
              <a:t>pertama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dengan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tangan</a:t>
            </a:r>
            <a:r>
              <a:rPr lang="en-US" sz="3600" dirty="0" smtClean="0">
                <a:latin typeface="Harrington" pitchFamily="82" charset="0"/>
              </a:rPr>
              <a:t> yang </a:t>
            </a:r>
            <a:r>
              <a:rPr lang="en-US" sz="3600" dirty="0" err="1" smtClean="0">
                <a:latin typeface="Harrington" pitchFamily="82" charset="0"/>
              </a:rPr>
              <a:t>dapat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diartikan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kekuasaan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  <a:p>
            <a:pPr marL="0" indent="0" algn="just"/>
            <a:r>
              <a:rPr lang="en-US" sz="3600" dirty="0" err="1" smtClean="0">
                <a:latin typeface="Harrington" pitchFamily="82" charset="0"/>
              </a:rPr>
              <a:t>Kedua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dengan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lisan</a:t>
            </a:r>
            <a:r>
              <a:rPr lang="en-US" sz="3600" dirty="0" smtClean="0">
                <a:latin typeface="Harrington" pitchFamily="82" charset="0"/>
              </a:rPr>
              <a:t>, </a:t>
            </a:r>
            <a:r>
              <a:rPr lang="en-US" sz="3600" dirty="0" err="1" smtClean="0">
                <a:latin typeface="Harrington" pitchFamily="82" charset="0"/>
              </a:rPr>
              <a:t>segala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bentuk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ucapan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tulisan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berupa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ajakan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atau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nasihat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  <a:p>
            <a:pPr marL="0" indent="0" algn="just"/>
            <a:r>
              <a:rPr lang="en-US" sz="3600" dirty="0" err="1" smtClean="0">
                <a:latin typeface="Harrington" pitchFamily="82" charset="0"/>
              </a:rPr>
              <a:t>Ketiga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dengan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hati</a:t>
            </a:r>
            <a:r>
              <a:rPr lang="en-US" sz="3600" dirty="0" smtClean="0">
                <a:latin typeface="Harrington" pitchFamily="82" charset="0"/>
              </a:rPr>
              <a:t>, </a:t>
            </a:r>
            <a:r>
              <a:rPr lang="en-US" sz="3600" dirty="0" err="1" smtClean="0">
                <a:latin typeface="Harrington" pitchFamily="82" charset="0"/>
              </a:rPr>
              <a:t>orang</a:t>
            </a:r>
            <a:r>
              <a:rPr lang="en-US" sz="3600" dirty="0" smtClean="0">
                <a:latin typeface="Harrington" pitchFamily="82" charset="0"/>
              </a:rPr>
              <a:t> yang </a:t>
            </a:r>
            <a:r>
              <a:rPr lang="en-US" sz="3600" dirty="0" err="1" smtClean="0">
                <a:latin typeface="Harrington" pitchFamily="82" charset="0"/>
              </a:rPr>
              <a:t>tidak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mampu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mencegahnya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dengan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tindakan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ucapan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 rot="156501">
            <a:off x="3460085" y="560633"/>
            <a:ext cx="4572681" cy="1189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err="1" smtClean="0">
                <a:solidFill>
                  <a:schemeClr val="tx1"/>
                </a:solidFill>
                <a:latin typeface="Curlz MT" pitchFamily="82" charset="0"/>
              </a:rPr>
              <a:t>Pencegahan</a:t>
            </a:r>
            <a:r>
              <a:rPr lang="en-US" sz="3600" b="1" dirty="0" smtClean="0">
                <a:solidFill>
                  <a:schemeClr val="tx1"/>
                </a:solidFill>
                <a:latin typeface="Curlz MT" pitchFamily="8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Curlz MT" pitchFamily="82" charset="0"/>
              </a:rPr>
              <a:t>Kemungkaran</a:t>
            </a:r>
            <a:endParaRPr lang="en-US" sz="3600" dirty="0" smtClean="0">
              <a:solidFill>
                <a:schemeClr val="tx1"/>
              </a:solidFill>
              <a:latin typeface="Curlz MT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 rot="18728215">
            <a:off x="7790775" y="487748"/>
            <a:ext cx="470716" cy="875011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8728215">
            <a:off x="3054655" y="620953"/>
            <a:ext cx="815810" cy="380003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2801" y="1371600"/>
            <a:ext cx="655313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JIHAD</a:t>
            </a:r>
            <a:endParaRPr lang="en-US" sz="9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>
                <a:alpha val="50000"/>
              </a:srgb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KONSEP JIHAD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Makna</a:t>
            </a:r>
            <a:r>
              <a:rPr lang="en-US" dirty="0" smtClean="0"/>
              <a:t> Jihad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:  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Kata</a:t>
            </a:r>
            <a:r>
              <a:rPr lang="en-US" dirty="0" smtClean="0"/>
              <a:t> jihad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arab</a:t>
            </a:r>
            <a:r>
              <a:rPr lang="en-US" dirty="0" smtClean="0"/>
              <a:t>,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turunan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	         yang </a:t>
            </a:r>
            <a:r>
              <a:rPr lang="en-US" dirty="0" err="1" smtClean="0"/>
              <a:t>berarti</a:t>
            </a:r>
            <a:r>
              <a:rPr lang="en-US" dirty="0" smtClean="0"/>
              <a:t>:</a:t>
            </a:r>
          </a:p>
          <a:p>
            <a:pPr lvl="1" algn="just"/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kelelahan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perlawanan</a:t>
            </a:r>
            <a:r>
              <a:rPr lang="en-US" dirty="0" smtClean="0"/>
              <a:t> yang optimal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musuh</a:t>
            </a:r>
            <a:r>
              <a:rPr lang="en-US" dirty="0" smtClean="0"/>
              <a:t> 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2743200"/>
            <a:ext cx="1066800" cy="40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13595">
            <a:off x="3522377" y="473354"/>
            <a:ext cx="2994739" cy="646331"/>
          </a:xfrm>
          <a:prstGeom prst="rect">
            <a:avLst/>
          </a:prstGeom>
          <a:solidFill>
            <a:srgbClr val="7030A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Georgia" pitchFamily="18" charset="0"/>
              </a:rPr>
              <a:t>makna</a:t>
            </a:r>
            <a:endParaRPr lang="en-US" sz="36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914400"/>
            <a:ext cx="6096000" cy="1143000"/>
          </a:xfrm>
          <a:custGeom>
            <a:avLst/>
            <a:gdLst>
              <a:gd name="connsiteX0" fmla="*/ 0 w 3759200"/>
              <a:gd name="connsiteY0" fmla="*/ 0 h 838200"/>
              <a:gd name="connsiteX1" fmla="*/ 12700 w 3759200"/>
              <a:gd name="connsiteY1" fmla="*/ 533400 h 838200"/>
              <a:gd name="connsiteX2" fmla="*/ 3619500 w 3759200"/>
              <a:gd name="connsiteY2" fmla="*/ 838200 h 838200"/>
              <a:gd name="connsiteX3" fmla="*/ 3759200 w 3759200"/>
              <a:gd name="connsiteY3" fmla="*/ 215900 h 838200"/>
              <a:gd name="connsiteX4" fmla="*/ 0 w 3759200"/>
              <a:gd name="connsiteY4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838200">
                <a:moveTo>
                  <a:pt x="0" y="0"/>
                </a:moveTo>
                <a:lnTo>
                  <a:pt x="12700" y="533400"/>
                </a:lnTo>
                <a:lnTo>
                  <a:pt x="3619500" y="838200"/>
                </a:lnTo>
                <a:lnTo>
                  <a:pt x="3759200" y="215900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326401">
            <a:off x="2890953" y="1061635"/>
            <a:ext cx="3822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cs typeface="Simplified Arabic Fixed"/>
              </a:rPr>
              <a:t>Jihad </a:t>
            </a:r>
            <a:r>
              <a:rPr lang="en-US" sz="3200" dirty="0" err="1" smtClean="0">
                <a:solidFill>
                  <a:schemeClr val="bg1"/>
                </a:solidFill>
                <a:cs typeface="Simplified Arabic Fixed"/>
              </a:rPr>
              <a:t>Menurut</a:t>
            </a:r>
            <a:r>
              <a:rPr lang="en-US" sz="3200" dirty="0" smtClean="0">
                <a:solidFill>
                  <a:schemeClr val="bg1"/>
                </a:solidFill>
                <a:cs typeface="Simplified Arabic Fixed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cs typeface="Simplified Arabic Fixed"/>
              </a:rPr>
              <a:t>Istilah</a:t>
            </a:r>
            <a:r>
              <a:rPr lang="en-US" sz="3200" dirty="0" smtClean="0">
                <a:solidFill>
                  <a:schemeClr val="bg1"/>
                </a:solidFill>
                <a:cs typeface="Simplified Arabic Fixed"/>
              </a:rPr>
              <a:t>:</a:t>
            </a:r>
            <a:endParaRPr lang="en-US" sz="3200" dirty="0">
              <a:solidFill>
                <a:schemeClr val="bg1"/>
              </a:solidFill>
              <a:cs typeface="Simplified Arabic Fixed"/>
            </a:endParaRPr>
          </a:p>
        </p:txBody>
      </p:sp>
      <p:sp>
        <p:nvSpPr>
          <p:cNvPr id="8" name="Rectangle 7"/>
          <p:cNvSpPr/>
          <p:nvPr/>
        </p:nvSpPr>
        <p:spPr>
          <a:xfrm rot="3074110">
            <a:off x="7591210" y="1094337"/>
            <a:ext cx="536902" cy="1380037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9668968">
            <a:off x="1684623" y="743734"/>
            <a:ext cx="516955" cy="1324501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038"/>
            <a:ext cx="8686800" cy="45259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	Para </a:t>
            </a:r>
            <a:r>
              <a:rPr lang="en-US" dirty="0" err="1" smtClean="0"/>
              <a:t>fuqaha</a:t>
            </a:r>
            <a:r>
              <a:rPr lang="en-US" dirty="0" smtClean="0"/>
              <a:t> </a:t>
            </a:r>
            <a:r>
              <a:rPr lang="en-US" dirty="0" err="1" smtClean="0"/>
              <a:t>mengungkapkannya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defenisi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rinci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: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muslim</a:t>
            </a:r>
            <a:r>
              <a:rPr lang="en-US" dirty="0" smtClean="0"/>
              <a:t> </a:t>
            </a:r>
            <a:r>
              <a:rPr lang="en-US" dirty="0" err="1" smtClean="0"/>
              <a:t>memerangi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kafir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terikat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perjanjian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mendakwahinya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memeluk</a:t>
            </a:r>
            <a:r>
              <a:rPr lang="en-US" dirty="0" smtClean="0"/>
              <a:t> agama Islam,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menolaknya</a:t>
            </a:r>
            <a:r>
              <a:rPr lang="en-US" dirty="0" smtClean="0"/>
              <a:t>,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menegakkan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Allah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  <p:bldP spid="9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SABAR DALAM BERJIHAD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42875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Jihad </a:t>
            </a:r>
            <a:r>
              <a:rPr lang="en-US" sz="2800" dirty="0" err="1" smtClean="0">
                <a:solidFill>
                  <a:schemeClr val="bg1"/>
                </a:solidFill>
              </a:rPr>
              <a:t>terambil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dari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akar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kata</a:t>
            </a:r>
            <a:r>
              <a:rPr lang="en-US" sz="2800" dirty="0" smtClean="0">
                <a:solidFill>
                  <a:schemeClr val="bg1"/>
                </a:solidFill>
              </a:rPr>
              <a:t> “</a:t>
            </a:r>
            <a:r>
              <a:rPr lang="en-US" sz="2800" dirty="0" err="1" smtClean="0">
                <a:solidFill>
                  <a:schemeClr val="bg1"/>
                </a:solidFill>
              </a:rPr>
              <a:t>ja</a:t>
            </a:r>
            <a:r>
              <a:rPr lang="en-US" sz="2800" dirty="0" smtClean="0">
                <a:solidFill>
                  <a:schemeClr val="bg1"/>
                </a:solidFill>
              </a:rPr>
              <a:t>-ha-</a:t>
            </a:r>
            <a:r>
              <a:rPr lang="en-US" sz="2800" dirty="0" err="1" smtClean="0">
                <a:solidFill>
                  <a:schemeClr val="bg1"/>
                </a:solidFill>
              </a:rPr>
              <a:t>da</a:t>
            </a:r>
            <a:r>
              <a:rPr lang="en-US" sz="2800" dirty="0" smtClean="0">
                <a:solidFill>
                  <a:schemeClr val="bg1"/>
                </a:solidFill>
              </a:rPr>
              <a:t>”, yang </a:t>
            </a:r>
            <a:r>
              <a:rPr lang="en-US" sz="2800" dirty="0" err="1" smtClean="0">
                <a:solidFill>
                  <a:schemeClr val="bg1"/>
                </a:solidFill>
              </a:rPr>
              <a:t>artinya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sulit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letih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n-US" sz="2800" dirty="0" err="1" smtClean="0">
                <a:solidFill>
                  <a:schemeClr val="bg1"/>
                </a:solidFill>
              </a:rPr>
              <a:t>Arti</a:t>
            </a:r>
            <a:r>
              <a:rPr lang="en-US" sz="2800" dirty="0" smtClean="0">
                <a:solidFill>
                  <a:schemeClr val="bg1"/>
                </a:solidFill>
              </a:rPr>
              <a:t> lain </a:t>
            </a:r>
            <a:r>
              <a:rPr lang="en-US" sz="2800" dirty="0" err="1" smtClean="0">
                <a:solidFill>
                  <a:schemeClr val="bg1"/>
                </a:solidFill>
              </a:rPr>
              <a:t>dari</a:t>
            </a:r>
            <a:r>
              <a:rPr lang="en-US" sz="2800" dirty="0" smtClean="0">
                <a:solidFill>
                  <a:schemeClr val="bg1"/>
                </a:solidFill>
              </a:rPr>
              <a:t> jihad </a:t>
            </a:r>
            <a:r>
              <a:rPr lang="en-US" sz="2800" dirty="0" err="1" smtClean="0">
                <a:solidFill>
                  <a:schemeClr val="bg1"/>
                </a:solidFill>
              </a:rPr>
              <a:t>adalah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kemampuan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</a:rPr>
              <a:t>karena</a:t>
            </a:r>
            <a:r>
              <a:rPr lang="en-US" sz="2800" dirty="0" smtClean="0">
                <a:solidFill>
                  <a:schemeClr val="bg1"/>
                </a:solidFill>
              </a:rPr>
              <a:t> jihad </a:t>
            </a:r>
            <a:r>
              <a:rPr lang="en-US" sz="2800" dirty="0" err="1" smtClean="0">
                <a:solidFill>
                  <a:schemeClr val="bg1"/>
                </a:solidFill>
              </a:rPr>
              <a:t>menuntut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orangnya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untuk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mengeluarkan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segala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daya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kemampuan</a:t>
            </a:r>
            <a:r>
              <a:rPr lang="en-US" sz="2800" dirty="0" smtClean="0">
                <a:solidFill>
                  <a:schemeClr val="bg1"/>
                </a:solidFill>
              </a:rPr>
              <a:t> seta </a:t>
            </a:r>
            <a:r>
              <a:rPr lang="en-US" sz="2800" dirty="0" err="1" smtClean="0">
                <a:solidFill>
                  <a:schemeClr val="bg1"/>
                </a:solidFill>
              </a:rPr>
              <a:t>dilakukan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sebesar-besar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kemampuan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Jihad </a:t>
            </a:r>
            <a:r>
              <a:rPr lang="en-US" sz="2800" dirty="0" err="1" smtClean="0">
                <a:solidFill>
                  <a:schemeClr val="bg1"/>
                </a:solidFill>
              </a:rPr>
              <a:t>juga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mengandung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arti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ujian</a:t>
            </a:r>
            <a:r>
              <a:rPr lang="en-US" sz="2800" dirty="0" smtClean="0">
                <a:solidFill>
                  <a:schemeClr val="bg1"/>
                </a:solidFill>
              </a:rPr>
              <a:t>/</a:t>
            </a:r>
            <a:r>
              <a:rPr lang="en-US" sz="2800" dirty="0" err="1" smtClean="0">
                <a:solidFill>
                  <a:schemeClr val="bg1"/>
                </a:solidFill>
              </a:rPr>
              <a:t>cobaan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Dari </a:t>
            </a:r>
            <a:r>
              <a:rPr lang="en-US" sz="2800" dirty="0" err="1" smtClean="0">
                <a:solidFill>
                  <a:schemeClr val="bg1"/>
                </a:solidFill>
              </a:rPr>
              <a:t>sisi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kebahasaan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sudah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jelas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bahwa</a:t>
            </a:r>
            <a:r>
              <a:rPr lang="en-US" sz="2800" dirty="0" smtClean="0">
                <a:solidFill>
                  <a:schemeClr val="bg1"/>
                </a:solidFill>
              </a:rPr>
              <a:t> jihad </a:t>
            </a:r>
            <a:r>
              <a:rPr lang="en-US" sz="2800" dirty="0" err="1" smtClean="0">
                <a:solidFill>
                  <a:schemeClr val="bg1"/>
                </a:solidFill>
              </a:rPr>
              <a:t>memerlukan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kesabaran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ketabahan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buNone/>
            </a:pP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Macam-macam</a:t>
            </a:r>
            <a:r>
              <a:rPr lang="en-US" b="1" dirty="0" smtClean="0"/>
              <a:t> Jihad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000" dirty="0" smtClean="0"/>
              <a:t>Jihad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jiwa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hawa</a:t>
            </a:r>
            <a:r>
              <a:rPr lang="en-US" sz="2000" dirty="0" smtClean="0"/>
              <a:t> </a:t>
            </a:r>
            <a:r>
              <a:rPr lang="en-US" sz="2000" dirty="0" err="1" smtClean="0"/>
              <a:t>nafsu</a:t>
            </a:r>
            <a:r>
              <a:rPr lang="en-US" sz="2000" dirty="0" smtClean="0"/>
              <a:t>  (Jihad an-</a:t>
            </a:r>
            <a:r>
              <a:rPr lang="en-US" sz="2000" dirty="0" err="1" smtClean="0"/>
              <a:t>nafs</a:t>
            </a:r>
            <a:r>
              <a:rPr lang="en-US" sz="2000" dirty="0" smtClean="0"/>
              <a:t>)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berjihad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hawa</a:t>
            </a:r>
            <a:r>
              <a:rPr lang="en-US" sz="2000" dirty="0" smtClean="0"/>
              <a:t> </a:t>
            </a:r>
            <a:r>
              <a:rPr lang="en-US" sz="2000" dirty="0" err="1" smtClean="0"/>
              <a:t>nafsu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belajar</a:t>
            </a:r>
            <a:r>
              <a:rPr lang="en-US" sz="2000" dirty="0" smtClean="0"/>
              <a:t> agama, Jihad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orang-orang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dzalim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pelaku</a:t>
            </a:r>
            <a:r>
              <a:rPr lang="en-US" sz="2000" dirty="0" smtClean="0"/>
              <a:t> </a:t>
            </a:r>
            <a:r>
              <a:rPr lang="en-US" sz="2000" dirty="0" err="1" smtClean="0"/>
              <a:t>bid'ah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kemungkaran</a:t>
            </a:r>
            <a:r>
              <a:rPr lang="en-US" sz="2000" dirty="0" smtClean="0"/>
              <a:t>,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berjihad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mereka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tangan</a:t>
            </a:r>
            <a:r>
              <a:rPr lang="en-US" sz="2000" dirty="0" smtClean="0"/>
              <a:t> (</a:t>
            </a:r>
            <a:r>
              <a:rPr lang="en-US" sz="2000" dirty="0" err="1" smtClean="0"/>
              <a:t>kekuatan</a:t>
            </a:r>
            <a:r>
              <a:rPr lang="en-US" sz="2000" dirty="0" smtClean="0"/>
              <a:t>)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mampu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lisan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,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kondisi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maslahat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terbaik</a:t>
            </a:r>
            <a:r>
              <a:rPr lang="en-US" sz="2000" dirty="0" smtClean="0"/>
              <a:t> </a:t>
            </a:r>
            <a:r>
              <a:rPr lang="en-US" sz="2000" dirty="0" err="1" smtClean="0"/>
              <a:t>bagi</a:t>
            </a:r>
            <a:r>
              <a:rPr lang="en-US" sz="2000" dirty="0" smtClean="0"/>
              <a:t> Islam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kaum</a:t>
            </a:r>
            <a:r>
              <a:rPr lang="en-US" sz="2000" dirty="0" smtClean="0"/>
              <a:t> </a:t>
            </a:r>
            <a:r>
              <a:rPr lang="en-US" sz="2000" dirty="0" err="1" smtClean="0"/>
              <a:t>muslimin</a:t>
            </a:r>
            <a:r>
              <a:rPr lang="en-US" sz="2000" dirty="0" smtClean="0"/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/>
              <a:t>Jihad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orang</a:t>
            </a:r>
            <a:r>
              <a:rPr lang="en-US" sz="2000" dirty="0" smtClean="0"/>
              <a:t> </a:t>
            </a:r>
            <a:r>
              <a:rPr lang="en-US" sz="2000" dirty="0" err="1" smtClean="0"/>
              <a:t>kafir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munafik</a:t>
            </a:r>
            <a:r>
              <a:rPr lang="en-US" sz="2000" dirty="0" smtClean="0"/>
              <a:t>: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berjihad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mereka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, </a:t>
            </a:r>
            <a:r>
              <a:rPr lang="en-US" sz="2000" dirty="0" err="1" smtClean="0"/>
              <a:t>lisan</a:t>
            </a:r>
            <a:r>
              <a:rPr lang="en-US" sz="2000" dirty="0" smtClean="0"/>
              <a:t>, </a:t>
            </a:r>
            <a:r>
              <a:rPr lang="en-US" sz="2000" dirty="0" err="1" smtClean="0"/>
              <a:t>harta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jiwa</a:t>
            </a:r>
            <a:r>
              <a:rPr lang="en-US" sz="2000" dirty="0" smtClean="0"/>
              <a:t> –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inilah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dimaksud</a:t>
            </a:r>
            <a:r>
              <a:rPr lang="en-US" sz="2000" dirty="0" smtClean="0"/>
              <a:t> </a:t>
            </a:r>
            <a:r>
              <a:rPr lang="en-US" sz="2000" dirty="0" err="1" smtClean="0"/>
              <a:t>disini</a:t>
            </a:r>
            <a:r>
              <a:rPr lang="en-US" sz="2000" dirty="0" smtClean="0"/>
              <a:t>- (</a:t>
            </a:r>
            <a:r>
              <a:rPr lang="en-US" sz="2000" dirty="0" err="1" smtClean="0"/>
              <a:t>perang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orang-orang</a:t>
            </a:r>
            <a:r>
              <a:rPr lang="en-US" sz="2000" dirty="0" smtClean="0"/>
              <a:t> </a:t>
            </a:r>
            <a:r>
              <a:rPr lang="en-US" sz="2000" dirty="0" err="1" smtClean="0"/>
              <a:t>kafir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munafik</a:t>
            </a:r>
            <a:r>
              <a:rPr lang="en-US" sz="2000" dirty="0" smtClean="0"/>
              <a:t>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 smtClean="0"/>
              <a:t>mengamalkan</a:t>
            </a:r>
            <a:r>
              <a:rPr lang="en-US" sz="2000" dirty="0" smtClean="0"/>
              <a:t>, </a:t>
            </a:r>
            <a:r>
              <a:rPr lang="en-US" sz="2000" dirty="0" err="1" smtClean="0"/>
              <a:t>berdakwah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terhadapnya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bersabar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cobaan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dihadapinya</a:t>
            </a:r>
            <a:r>
              <a:rPr lang="en-US" sz="2000" dirty="0" smtClean="0"/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/>
              <a:t>Jihad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setan</a:t>
            </a:r>
            <a:r>
              <a:rPr lang="en-US" sz="2000" dirty="0" smtClean="0"/>
              <a:t>  (jihad </a:t>
            </a:r>
            <a:r>
              <a:rPr lang="en-US" sz="2000" dirty="0" err="1" smtClean="0"/>
              <a:t>asy-syaitan</a:t>
            </a:r>
            <a:r>
              <a:rPr lang="en-US" sz="2000" dirty="0" smtClean="0"/>
              <a:t>):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berjihad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apa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disebarkan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syetan</a:t>
            </a:r>
            <a:r>
              <a:rPr lang="en-US" sz="2000" dirty="0" smtClean="0"/>
              <a:t> </a:t>
            </a:r>
            <a:r>
              <a:rPr lang="en-US" sz="2000" dirty="0" err="1" smtClean="0"/>
              <a:t>berupa</a:t>
            </a:r>
            <a:r>
              <a:rPr lang="en-US" sz="2000" dirty="0" smtClean="0"/>
              <a:t> </a:t>
            </a:r>
            <a:r>
              <a:rPr lang="en-US" sz="2000" dirty="0" err="1" smtClean="0"/>
              <a:t>keraguan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syahwat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</a:t>
            </a:r>
            <a:r>
              <a:rPr lang="en-US" sz="2000" dirty="0" err="1" smtClean="0"/>
              <a:t>seorang</a:t>
            </a:r>
            <a:r>
              <a:rPr lang="en-US" sz="2000" dirty="0" smtClean="0"/>
              <a:t> </a:t>
            </a:r>
            <a:r>
              <a:rPr lang="en-US" sz="2000" dirty="0" err="1" smtClean="0"/>
              <a:t>hamba</a:t>
            </a:r>
            <a:r>
              <a:rPr lang="en-US" sz="2000" dirty="0" smtClean="0"/>
              <a:t>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b="1" dirty="0" smtClean="0"/>
              <a:t>Jihad </a:t>
            </a:r>
            <a:r>
              <a:rPr lang="en-US" sz="3600" b="1" dirty="0" err="1" smtClean="0"/>
              <a:t>Sebagai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Upaya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Mencapai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Syahadah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 rot="261442">
            <a:off x="609600" y="1676400"/>
            <a:ext cx="7848600" cy="441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196900">
            <a:off x="1160547" y="2339904"/>
            <a:ext cx="6324600" cy="3276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atin typeface="Harrington" pitchFamily="82" charset="0"/>
              </a:rPr>
              <a:t>Syahadah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artinya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kesaksian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atau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bukti</a:t>
            </a:r>
            <a:r>
              <a:rPr lang="en-US" sz="3200" b="1" dirty="0" smtClean="0">
                <a:latin typeface="Harrington" pitchFamily="82" charset="0"/>
              </a:rPr>
              <a:t>. </a:t>
            </a:r>
            <a:r>
              <a:rPr lang="en-US" sz="3200" b="1" dirty="0" err="1" smtClean="0">
                <a:latin typeface="Harrington" pitchFamily="82" charset="0"/>
              </a:rPr>
              <a:t>Kematian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adalah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bentuk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pengorbanan</a:t>
            </a:r>
            <a:r>
              <a:rPr lang="en-US" sz="3200" b="1" dirty="0" smtClean="0">
                <a:latin typeface="Harrington" pitchFamily="82" charset="0"/>
              </a:rPr>
              <a:t> yang paling final.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4830762"/>
          </a:xfrm>
        </p:spPr>
        <p:txBody>
          <a:bodyPr>
            <a:normAutofit/>
          </a:bodyPr>
          <a:lstStyle/>
          <a:p>
            <a:r>
              <a:rPr lang="en-US" sz="6000" dirty="0" smtClean="0"/>
              <a:t>Any Question ???</a:t>
            </a:r>
            <a:endParaRPr lang="en-US" sz="6000" dirty="0"/>
          </a:p>
        </p:txBody>
      </p:sp>
      <p:pic>
        <p:nvPicPr>
          <p:cNvPr id="3" name="Mäh€r Z4¡ñ_Allah Allah Kiya Karo (Ft Irf4ñ Mäkk¡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9050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3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493</Words>
  <Application>Microsoft Office PowerPoint</Application>
  <PresentationFormat>On-screen Show (4:3)</PresentationFormat>
  <Paragraphs>66</Paragraphs>
  <Slides>19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Pendidikan Agama Islam</vt:lpstr>
      <vt:lpstr>PowerPoint Presentation</vt:lpstr>
      <vt:lpstr>ARTI DAKWAH</vt:lpstr>
      <vt:lpstr>PENGERTIAN DAKWAH</vt:lpstr>
      <vt:lpstr>TUJUAN DAKWAH</vt:lpstr>
      <vt:lpstr>PROFIL DA’I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KONSEP JIHAD</vt:lpstr>
      <vt:lpstr> </vt:lpstr>
      <vt:lpstr>SABAR DALAM BERJIHAD</vt:lpstr>
      <vt:lpstr>Macam-macam Jihad</vt:lpstr>
      <vt:lpstr>Jihad Sebagai Upaya Mencapai Syahadah</vt:lpstr>
      <vt:lpstr>PowerPoint Presentation</vt:lpstr>
      <vt:lpstr>Any Question ???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Agama Islam</dc:title>
  <dc:creator>user</dc:creator>
  <cp:lastModifiedBy>TOSHIBA</cp:lastModifiedBy>
  <cp:revision>22</cp:revision>
  <dcterms:created xsi:type="dcterms:W3CDTF">2012-11-28T12:45:19Z</dcterms:created>
  <dcterms:modified xsi:type="dcterms:W3CDTF">2012-12-19T23:12:59Z</dcterms:modified>
</cp:coreProperties>
</file>