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9" r:id="rId3"/>
    <p:sldId id="260" r:id="rId4"/>
    <p:sldId id="261" r:id="rId5"/>
    <p:sldId id="262" r:id="rId6"/>
    <p:sldId id="266" r:id="rId7"/>
    <p:sldId id="267" r:id="rId8"/>
    <p:sldId id="268" r:id="rId9"/>
    <p:sldId id="269" r:id="rId10"/>
    <p:sldId id="270" r:id="rId11"/>
    <p:sldId id="273" r:id="rId12"/>
    <p:sldId id="274" r:id="rId13"/>
    <p:sldId id="275" r:id="rId14"/>
    <p:sldId id="27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7312" autoAdjust="0"/>
  </p:normalViewPr>
  <p:slideViewPr>
    <p:cSldViewPr>
      <p:cViewPr varScale="1">
        <p:scale>
          <a:sx n="102" d="100"/>
          <a:sy n="102" d="100"/>
        </p:scale>
        <p:origin x="-1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766AB5-2652-48FE-A4D1-20FA0B31FE57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3D48F-D6D7-442C-A885-80D01D9BDE1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C5317-9D27-4761-9840-60178021DDC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8F3B0-B6F6-4DD1-8998-0946EBE3E3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C5317-9D27-4761-9840-60178021DDC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8F3B0-B6F6-4DD1-8998-0946EBE3E3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C5317-9D27-4761-9840-60178021DDC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8F3B0-B6F6-4DD1-8998-0946EBE3E3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C5317-9D27-4761-9840-60178021DDC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8F3B0-B6F6-4DD1-8998-0946EBE3E3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C5317-9D27-4761-9840-60178021DDC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8F3B0-B6F6-4DD1-8998-0946EBE3E3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C5317-9D27-4761-9840-60178021DDC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8F3B0-B6F6-4DD1-8998-0946EBE3E3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C5317-9D27-4761-9840-60178021DDC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8F3B0-B6F6-4DD1-8998-0946EBE3E3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C5317-9D27-4761-9840-60178021DDC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8F3B0-B6F6-4DD1-8998-0946EBE3E3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C5317-9D27-4761-9840-60178021DDC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8F3B0-B6F6-4DD1-8998-0946EBE3E3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C5317-9D27-4761-9840-60178021DDC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8F3B0-B6F6-4DD1-8998-0946EBE3E3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C5317-9D27-4761-9840-60178021DDC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8F3B0-B6F6-4DD1-8998-0946EBE3E3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7C5317-9D27-4761-9840-60178021DDC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28F3B0-B6F6-4DD1-8998-0946EBE3E37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download\maher%20zein%20insyaAllah%20by%20global%20selluler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2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1"/>
            <a:ext cx="7772400" cy="1470025"/>
          </a:xfrm>
        </p:spPr>
        <p:txBody>
          <a:bodyPr/>
          <a:lstStyle/>
          <a:p>
            <a:r>
              <a:rPr lang="en-US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Pendidikan</a:t>
            </a:r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 Agama Islam</a:t>
            </a: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724400"/>
            <a:ext cx="7162800" cy="1752600"/>
          </a:xfrm>
        </p:spPr>
        <p:txBody>
          <a:bodyPr>
            <a:normAutofit/>
          </a:bodyPr>
          <a:lstStyle/>
          <a:p>
            <a:r>
              <a:rPr lang="en-US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Dakwah</a:t>
            </a:r>
            <a:r>
              <a:rPr lang="id-I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, </a:t>
            </a:r>
            <a:r>
              <a:rPr lang="en-US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Amar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Ma’ruf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Nahyi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Munkar</a:t>
            </a:r>
            <a:r>
              <a:rPr lang="id-I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 dan Jihad</a:t>
            </a:r>
            <a:endParaRPr 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4" name="maher zein insyaAllah by global selluler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57200" y="6172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5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/>
          </a:blip>
          <a:srcRect/>
          <a:stretch>
            <a:fillRect l="-44000" r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ARTI DAKWAH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lnSpc>
                <a:spcPct val="90000"/>
              </a:lnSpc>
              <a:buNone/>
            </a:pPr>
            <a:r>
              <a:rPr lang="en-US" sz="2800" b="1" dirty="0" err="1" smtClean="0">
                <a:latin typeface="AvantGarde Md BT" pitchFamily="34" charset="0"/>
              </a:rPr>
              <a:t>Etimologi</a:t>
            </a:r>
            <a:endParaRPr lang="en-US" sz="2800" b="1" dirty="0">
              <a:latin typeface="AvantGarde Md BT" pitchFamily="34" charset="0"/>
            </a:endParaRPr>
          </a:p>
          <a:p>
            <a:pPr algn="just">
              <a:lnSpc>
                <a:spcPct val="90000"/>
              </a:lnSpc>
              <a:buNone/>
            </a:pPr>
            <a:r>
              <a:rPr lang="en-US" sz="2800" dirty="0" smtClean="0">
                <a:latin typeface="AvantGarde Md BT" pitchFamily="34" charset="0"/>
              </a:rPr>
              <a:t>	</a:t>
            </a:r>
            <a:r>
              <a:rPr lang="en-US" sz="2800" dirty="0" err="1" smtClean="0">
                <a:latin typeface="AvantGarde Md BT" pitchFamily="34" charset="0"/>
              </a:rPr>
              <a:t>Da’a-yad’u-da’wah</a:t>
            </a:r>
            <a:r>
              <a:rPr lang="en-US" sz="2800" dirty="0" smtClean="0">
                <a:latin typeface="AvantGarde Md BT" pitchFamily="34" charset="0"/>
              </a:rPr>
              <a:t>, </a:t>
            </a:r>
            <a:r>
              <a:rPr lang="en-US" sz="2800" dirty="0" err="1" smtClean="0">
                <a:latin typeface="AvantGarde Md BT" pitchFamily="34" charset="0"/>
              </a:rPr>
              <a:t>artinya</a:t>
            </a:r>
            <a:r>
              <a:rPr lang="en-US" sz="2800" dirty="0" smtClean="0">
                <a:latin typeface="AvantGarde Md BT" pitchFamily="34" charset="0"/>
              </a:rPr>
              <a:t> </a:t>
            </a:r>
            <a:r>
              <a:rPr lang="en-US" sz="2800" dirty="0" err="1" smtClean="0">
                <a:latin typeface="AvantGarde Md BT" pitchFamily="34" charset="0"/>
              </a:rPr>
              <a:t>memanggil</a:t>
            </a:r>
            <a:r>
              <a:rPr lang="en-US" sz="2800" dirty="0" smtClean="0">
                <a:latin typeface="AvantGarde Md BT" pitchFamily="34" charset="0"/>
              </a:rPr>
              <a:t>, </a:t>
            </a:r>
            <a:r>
              <a:rPr lang="en-US" sz="2800" dirty="0" err="1" smtClean="0">
                <a:latin typeface="AvantGarde Md BT" pitchFamily="34" charset="0"/>
              </a:rPr>
              <a:t>mengajak</a:t>
            </a:r>
            <a:r>
              <a:rPr lang="en-US" sz="2800" dirty="0" smtClean="0">
                <a:latin typeface="AvantGarde Md BT" pitchFamily="34" charset="0"/>
              </a:rPr>
              <a:t>, </a:t>
            </a:r>
            <a:r>
              <a:rPr lang="en-US" sz="2800" dirty="0" err="1" smtClean="0">
                <a:latin typeface="AvantGarde Md BT" pitchFamily="34" charset="0"/>
              </a:rPr>
              <a:t>memohon</a:t>
            </a:r>
            <a:r>
              <a:rPr lang="en-US" sz="2800" dirty="0" smtClean="0">
                <a:latin typeface="AvantGarde Md BT" pitchFamily="34" charset="0"/>
              </a:rPr>
              <a:t>, </a:t>
            </a:r>
            <a:r>
              <a:rPr lang="en-US" sz="2800" dirty="0" err="1" smtClean="0">
                <a:latin typeface="AvantGarde Md BT" pitchFamily="34" charset="0"/>
              </a:rPr>
              <a:t>dan</a:t>
            </a:r>
            <a:r>
              <a:rPr lang="en-US" sz="2800" dirty="0" smtClean="0">
                <a:latin typeface="AvantGarde Md BT" pitchFamily="34" charset="0"/>
              </a:rPr>
              <a:t> </a:t>
            </a:r>
            <a:r>
              <a:rPr lang="en-US" sz="2800" dirty="0" err="1" smtClean="0">
                <a:latin typeface="AvantGarde Md BT" pitchFamily="34" charset="0"/>
              </a:rPr>
              <a:t>menyeru</a:t>
            </a:r>
            <a:r>
              <a:rPr lang="en-US" sz="2800" dirty="0" smtClean="0">
                <a:latin typeface="AvantGarde Md BT" pitchFamily="34" charset="0"/>
              </a:rPr>
              <a:t> (Q.S. 16: 125)</a:t>
            </a:r>
          </a:p>
          <a:p>
            <a:pPr algn="just">
              <a:lnSpc>
                <a:spcPct val="90000"/>
              </a:lnSpc>
              <a:buNone/>
            </a:pPr>
            <a:endParaRPr lang="en-US" sz="2800" dirty="0">
              <a:latin typeface="AvantGarde Md BT" pitchFamily="34" charset="0"/>
            </a:endParaRPr>
          </a:p>
          <a:p>
            <a:pPr algn="just">
              <a:lnSpc>
                <a:spcPct val="90000"/>
              </a:lnSpc>
              <a:buNone/>
            </a:pPr>
            <a:r>
              <a:rPr lang="en-US" sz="2800" dirty="0" smtClean="0"/>
              <a:t>	“</a:t>
            </a:r>
            <a:r>
              <a:rPr lang="en-US" sz="2800" dirty="0" err="1" smtClean="0"/>
              <a:t>Serulah</a:t>
            </a:r>
            <a:r>
              <a:rPr lang="en-US" sz="2800" dirty="0" smtClean="0"/>
              <a:t> (</a:t>
            </a:r>
            <a:r>
              <a:rPr lang="en-US" sz="2800" dirty="0" err="1" smtClean="0"/>
              <a:t>manusia</a:t>
            </a:r>
            <a:r>
              <a:rPr lang="en-US" sz="2800" dirty="0" smtClean="0"/>
              <a:t>) </a:t>
            </a:r>
            <a:r>
              <a:rPr lang="en-US" sz="2800" dirty="0" err="1" smtClean="0"/>
              <a:t>kepada</a:t>
            </a:r>
            <a:r>
              <a:rPr lang="en-US" sz="2800" dirty="0" smtClean="0"/>
              <a:t> </a:t>
            </a:r>
            <a:r>
              <a:rPr lang="en-US" sz="2800" dirty="0" err="1" smtClean="0"/>
              <a:t>jalan</a:t>
            </a:r>
            <a:r>
              <a:rPr lang="en-US" sz="2800" dirty="0" smtClean="0"/>
              <a:t> </a:t>
            </a:r>
            <a:r>
              <a:rPr lang="en-US" sz="2800" dirty="0" err="1" smtClean="0"/>
              <a:t>Tuhan</a:t>
            </a:r>
            <a:r>
              <a:rPr lang="en-US" sz="2800" dirty="0" smtClean="0"/>
              <a:t>-mu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hikmah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pelajaran</a:t>
            </a:r>
            <a:r>
              <a:rPr lang="en-US" sz="2800" dirty="0" smtClean="0"/>
              <a:t> yang </a:t>
            </a:r>
            <a:r>
              <a:rPr lang="en-US" sz="2800" dirty="0" err="1" smtClean="0"/>
              <a:t>baik</a:t>
            </a:r>
            <a:r>
              <a:rPr lang="en-US" sz="2800" dirty="0" smtClean="0"/>
              <a:t> </a:t>
            </a:r>
            <a:r>
              <a:rPr lang="en-US" sz="2800" dirty="0" err="1" smtClean="0"/>
              <a:t>serta</a:t>
            </a:r>
            <a:r>
              <a:rPr lang="en-US" sz="2800" dirty="0" smtClean="0"/>
              <a:t> </a:t>
            </a:r>
            <a:r>
              <a:rPr lang="en-US" sz="2800" dirty="0" err="1" smtClean="0"/>
              <a:t>bantahlah</a:t>
            </a:r>
            <a:r>
              <a:rPr lang="en-US" sz="2800" dirty="0" smtClean="0"/>
              <a:t> </a:t>
            </a:r>
            <a:r>
              <a:rPr lang="en-US" sz="2800" dirty="0" err="1" smtClean="0"/>
              <a:t>mereka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cara</a:t>
            </a:r>
            <a:r>
              <a:rPr lang="en-US" sz="2800" dirty="0" smtClean="0"/>
              <a:t> yang </a:t>
            </a:r>
            <a:r>
              <a:rPr lang="en-US" sz="2800" dirty="0" err="1" smtClean="0"/>
              <a:t>baik</a:t>
            </a:r>
            <a:r>
              <a:rPr lang="en-US" sz="2800" dirty="0" smtClean="0"/>
              <a:t>. </a:t>
            </a:r>
            <a:r>
              <a:rPr lang="en-US" sz="2800" dirty="0" err="1" smtClean="0"/>
              <a:t>Sesungguhnya</a:t>
            </a:r>
            <a:r>
              <a:rPr lang="en-US" sz="2800" dirty="0" smtClean="0"/>
              <a:t> </a:t>
            </a:r>
            <a:r>
              <a:rPr lang="en-US" sz="2800" dirty="0" err="1" smtClean="0"/>
              <a:t>Tuhanmu</a:t>
            </a:r>
            <a:r>
              <a:rPr lang="en-US" sz="2800" dirty="0" smtClean="0"/>
              <a:t> </a:t>
            </a:r>
            <a:r>
              <a:rPr lang="en-US" sz="2800" dirty="0" err="1" smtClean="0"/>
              <a:t>Dialah</a:t>
            </a:r>
            <a:r>
              <a:rPr lang="en-US" sz="2800" dirty="0" smtClean="0"/>
              <a:t> yang </a:t>
            </a:r>
            <a:r>
              <a:rPr lang="en-US" sz="2800" dirty="0" err="1" smtClean="0"/>
              <a:t>lebih</a:t>
            </a:r>
            <a:r>
              <a:rPr lang="en-US" sz="2800" dirty="0" smtClean="0"/>
              <a:t> </a:t>
            </a:r>
            <a:r>
              <a:rPr lang="en-US" sz="2800" dirty="0" err="1" smtClean="0"/>
              <a:t>mengetahui</a:t>
            </a:r>
            <a:r>
              <a:rPr lang="en-US" sz="2800" dirty="0" smtClean="0"/>
              <a:t> </a:t>
            </a:r>
            <a:r>
              <a:rPr lang="en-US" sz="2800" dirty="0" err="1" smtClean="0"/>
              <a:t>siapa</a:t>
            </a:r>
            <a:r>
              <a:rPr lang="en-US" sz="2800" dirty="0" smtClean="0"/>
              <a:t> yang </a:t>
            </a:r>
            <a:r>
              <a:rPr lang="en-US" sz="2800" dirty="0" err="1" smtClean="0"/>
              <a:t>tersesat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jalan-Nya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Yang </a:t>
            </a:r>
            <a:r>
              <a:rPr lang="en-US" sz="2800" dirty="0" err="1" smtClean="0"/>
              <a:t>lebih</a:t>
            </a:r>
            <a:r>
              <a:rPr lang="en-US" sz="2800" dirty="0" smtClean="0"/>
              <a:t> </a:t>
            </a:r>
            <a:r>
              <a:rPr lang="en-US" sz="2800" dirty="0" err="1" smtClean="0"/>
              <a:t>mengetahui</a:t>
            </a:r>
            <a:r>
              <a:rPr lang="en-US" sz="2800" dirty="0" smtClean="0"/>
              <a:t> </a:t>
            </a:r>
            <a:r>
              <a:rPr lang="en-US" sz="2800" dirty="0" err="1" smtClean="0"/>
              <a:t>orang-orang</a:t>
            </a:r>
            <a:r>
              <a:rPr lang="en-US" sz="2800" dirty="0" smtClean="0"/>
              <a:t> yang </a:t>
            </a:r>
            <a:r>
              <a:rPr lang="en-US" sz="2800" dirty="0" err="1" smtClean="0"/>
              <a:t>mendapat</a:t>
            </a:r>
            <a:r>
              <a:rPr lang="en-US" sz="2800" dirty="0" smtClean="0"/>
              <a:t> </a:t>
            </a:r>
            <a:r>
              <a:rPr lang="en-US" sz="2800" dirty="0" err="1" smtClean="0"/>
              <a:t>petunjuk</a:t>
            </a:r>
            <a:r>
              <a:rPr lang="en-US" sz="2800" dirty="0" smtClean="0"/>
              <a:t>” </a:t>
            </a:r>
            <a:endParaRPr lang="en-US" sz="2800" dirty="0" smtClean="0">
              <a:latin typeface="AvantGarde Md BT" pitchFamily="34" charset="0"/>
            </a:endParaRPr>
          </a:p>
          <a:p>
            <a:pPr algn="just"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merType Md BT" pitchFamily="18" charset="0"/>
              </a:rPr>
              <a:t>PENGERTIAN DAKWAH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en-US" sz="2400" dirty="0" err="1" smtClean="0">
                <a:latin typeface="Berlin Sans FB" pitchFamily="34" charset="0"/>
              </a:rPr>
              <a:t>Hakekat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pertama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adalah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i="1" dirty="0" err="1" smtClean="0">
                <a:latin typeface="Berlin Sans FB" pitchFamily="34" charset="0"/>
              </a:rPr>
              <a:t>amar</a:t>
            </a:r>
            <a:r>
              <a:rPr lang="en-US" sz="2400" i="1" dirty="0" smtClean="0">
                <a:latin typeface="Berlin Sans FB" pitchFamily="34" charset="0"/>
              </a:rPr>
              <a:t> </a:t>
            </a:r>
            <a:r>
              <a:rPr lang="en-US" sz="2400" i="1" dirty="0" err="1" smtClean="0">
                <a:latin typeface="Berlin Sans FB" pitchFamily="34" charset="0"/>
              </a:rPr>
              <a:t>ma’ruf</a:t>
            </a:r>
            <a:r>
              <a:rPr lang="en-US" sz="2400" dirty="0" smtClean="0">
                <a:latin typeface="Berlin Sans FB" pitchFamily="34" charset="0"/>
              </a:rPr>
              <a:t>; </a:t>
            </a:r>
            <a:r>
              <a:rPr lang="en-US" sz="2400" dirty="0" err="1" smtClean="0">
                <a:latin typeface="Berlin Sans FB" pitchFamily="34" charset="0"/>
              </a:rPr>
              <a:t>mengajak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orang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kepada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kebenaran</a:t>
            </a:r>
            <a:r>
              <a:rPr lang="en-US" sz="2400" dirty="0" smtClean="0">
                <a:latin typeface="Berlin Sans FB" pitchFamily="34" charset="0"/>
              </a:rPr>
              <a:t>, </a:t>
            </a:r>
            <a:r>
              <a:rPr lang="en-US" sz="2400" dirty="0" err="1" smtClean="0">
                <a:latin typeface="Berlin Sans FB" pitchFamily="34" charset="0"/>
              </a:rPr>
              <a:t>mengerjakan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perintah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dan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menjauhi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larangan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supaya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memperoleh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kebahagiaan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di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masa</a:t>
            </a:r>
            <a:r>
              <a:rPr lang="en-US" sz="2400" dirty="0" smtClean="0">
                <a:latin typeface="Berlin Sans FB" pitchFamily="34" charset="0"/>
              </a:rPr>
              <a:t> kin </a:t>
            </a:r>
            <a:r>
              <a:rPr lang="en-US" sz="2400" dirty="0" err="1" smtClean="0">
                <a:latin typeface="Berlin Sans FB" pitchFamily="34" charset="0"/>
              </a:rPr>
              <a:t>maupun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masa</a:t>
            </a:r>
            <a:r>
              <a:rPr lang="en-US" sz="2400" dirty="0" smtClean="0">
                <a:latin typeface="Berlin Sans FB" pitchFamily="34" charset="0"/>
              </a:rPr>
              <a:t> yang </a:t>
            </a:r>
            <a:r>
              <a:rPr lang="en-US" sz="2400" dirty="0" err="1" smtClean="0">
                <a:latin typeface="Berlin Sans FB" pitchFamily="34" charset="0"/>
              </a:rPr>
              <a:t>akan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datang</a:t>
            </a:r>
            <a:endParaRPr lang="en-US" sz="2400" dirty="0" smtClean="0">
              <a:latin typeface="Berlin Sans FB" pitchFamily="34" charset="0"/>
            </a:endParaRPr>
          </a:p>
          <a:p>
            <a:pPr algn="ctr"/>
            <a:r>
              <a:rPr lang="en-US" sz="2400" dirty="0" err="1" smtClean="0">
                <a:latin typeface="Berlin Sans FB" pitchFamily="34" charset="0"/>
              </a:rPr>
              <a:t>Hekekat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kedua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adalah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i="1" dirty="0" err="1" smtClean="0">
                <a:latin typeface="Berlin Sans FB" pitchFamily="34" charset="0"/>
              </a:rPr>
              <a:t>islah</a:t>
            </a:r>
            <a:r>
              <a:rPr lang="en-US" sz="2400" dirty="0" smtClean="0">
                <a:latin typeface="Berlin Sans FB" pitchFamily="34" charset="0"/>
              </a:rPr>
              <a:t>; </a:t>
            </a:r>
            <a:r>
              <a:rPr lang="en-US" sz="2400" dirty="0" err="1" smtClean="0">
                <a:latin typeface="Berlin Sans FB" pitchFamily="34" charset="0"/>
              </a:rPr>
              <a:t>upaya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untuk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memperbaiki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keadaan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orang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atau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masyarakat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dari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keadan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negatif</a:t>
            </a:r>
            <a:r>
              <a:rPr lang="en-US" sz="2400" dirty="0" smtClean="0">
                <a:latin typeface="Berlin Sans FB" pitchFamily="34" charset="0"/>
              </a:rPr>
              <a:t>  </a:t>
            </a:r>
            <a:r>
              <a:rPr lang="en-US" sz="2400" dirty="0" err="1" smtClean="0">
                <a:latin typeface="Berlin Sans FB" pitchFamily="34" charset="0"/>
              </a:rPr>
              <a:t>menjadi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positif</a:t>
            </a:r>
            <a:r>
              <a:rPr lang="en-US" sz="2400" dirty="0" smtClean="0">
                <a:latin typeface="Berlin Sans FB" pitchFamily="34" charset="0"/>
              </a:rPr>
              <a:t>. </a:t>
            </a:r>
            <a:r>
              <a:rPr lang="en-US" sz="2400" dirty="0" err="1" smtClean="0">
                <a:latin typeface="Berlin Sans FB" pitchFamily="34" charset="0"/>
              </a:rPr>
              <a:t>Dengan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demikian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dakwah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mempunyai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pengertian</a:t>
            </a:r>
            <a:r>
              <a:rPr lang="en-US" sz="2400" dirty="0" smtClean="0">
                <a:latin typeface="Berlin Sans FB" pitchFamily="34" charset="0"/>
              </a:rPr>
              <a:t> yang </a:t>
            </a:r>
            <a:r>
              <a:rPr lang="en-US" sz="2400" dirty="0" err="1" smtClean="0">
                <a:latin typeface="Berlin Sans FB" pitchFamily="34" charset="0"/>
              </a:rPr>
              <a:t>dinamis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karena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sasaran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kualitasnya</a:t>
            </a:r>
            <a:r>
              <a:rPr lang="en-US" sz="2400" dirty="0" smtClean="0">
                <a:latin typeface="Berlin Sans FB" pitchFamily="34" charset="0"/>
              </a:rPr>
              <a:t>  yang </a:t>
            </a:r>
            <a:r>
              <a:rPr lang="en-US" sz="2400" dirty="0" err="1" smtClean="0">
                <a:latin typeface="Berlin Sans FB" pitchFamily="34" charset="0"/>
              </a:rPr>
              <a:t>terus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bergerak</a:t>
            </a:r>
            <a:r>
              <a:rPr lang="en-US" sz="2400" dirty="0" smtClean="0">
                <a:latin typeface="Berlin Sans FB" pitchFamily="34" charset="0"/>
              </a:rPr>
              <a:t>, </a:t>
            </a:r>
            <a:r>
              <a:rPr lang="en-US" sz="2400" dirty="0" err="1" smtClean="0">
                <a:latin typeface="Berlin Sans FB" pitchFamily="34" charset="0"/>
              </a:rPr>
              <a:t>memperbaiki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masyarakat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pada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keadaan</a:t>
            </a:r>
            <a:r>
              <a:rPr lang="en-US" sz="2400" dirty="0" smtClean="0">
                <a:latin typeface="Berlin Sans FB" pitchFamily="34" charset="0"/>
              </a:rPr>
              <a:t> yang </a:t>
            </a:r>
            <a:r>
              <a:rPr lang="en-US" sz="2400" dirty="0" err="1" smtClean="0">
                <a:latin typeface="Berlin Sans FB" pitchFamily="34" charset="0"/>
              </a:rPr>
              <a:t>selalu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lebih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baik</a:t>
            </a:r>
            <a:endParaRPr lang="en-US" sz="2800" dirty="0" smtClean="0">
              <a:latin typeface="Berlin Sans FB" pitchFamily="34" charset="0"/>
            </a:endParaRPr>
          </a:p>
          <a:p>
            <a:pPr algn="ctr">
              <a:buNone/>
            </a:pPr>
            <a:endParaRPr lang="en-US" sz="2400" dirty="0" smtClean="0">
              <a:latin typeface="Berlin Sans FB" pitchFamily="34" charset="0"/>
            </a:endParaRPr>
          </a:p>
          <a:p>
            <a:pPr algn="ctr">
              <a:buNone/>
            </a:pPr>
            <a:r>
              <a:rPr lang="en-US" sz="2400" dirty="0" smtClean="0">
                <a:latin typeface="Berlin Sans FB" pitchFamily="34" charset="0"/>
              </a:rPr>
              <a:t>Dari </a:t>
            </a:r>
            <a:r>
              <a:rPr lang="en-US" sz="2400" dirty="0" err="1" smtClean="0">
                <a:latin typeface="Berlin Sans FB" pitchFamily="34" charset="0"/>
              </a:rPr>
              <a:t>kedua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pokok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pengertian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dakwah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di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atas</a:t>
            </a:r>
            <a:r>
              <a:rPr lang="en-US" sz="2400" dirty="0" smtClean="0">
                <a:latin typeface="Berlin Sans FB" pitchFamily="34" charset="0"/>
              </a:rPr>
              <a:t>, </a:t>
            </a:r>
            <a:r>
              <a:rPr lang="en-US" sz="2400" dirty="0" err="1" smtClean="0">
                <a:latin typeface="Berlin Sans FB" pitchFamily="34" charset="0"/>
              </a:rPr>
              <a:t>muaranya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adalah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perwujudan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kemaslahatan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umum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masyarakat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adil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makmur</a:t>
            </a:r>
            <a:r>
              <a:rPr lang="en-US" sz="2400" dirty="0" smtClean="0">
                <a:latin typeface="Berlin Sans FB" pitchFamily="34" charset="0"/>
              </a:rPr>
              <a:t> yang </a:t>
            </a:r>
            <a:r>
              <a:rPr lang="en-US" sz="2400" dirty="0" err="1" smtClean="0">
                <a:latin typeface="Berlin Sans FB" pitchFamily="34" charset="0"/>
              </a:rPr>
              <a:t>diridhai</a:t>
            </a:r>
            <a:r>
              <a:rPr lang="en-US" sz="2400" dirty="0" smtClean="0">
                <a:latin typeface="Berlin Sans FB" pitchFamily="34" charset="0"/>
              </a:rPr>
              <a:t> Allah </a:t>
            </a:r>
            <a:r>
              <a:rPr lang="en-US" sz="2400" dirty="0" err="1" smtClean="0">
                <a:latin typeface="Berlin Sans FB" pitchFamily="34" charset="0"/>
              </a:rPr>
              <a:t>swt</a:t>
            </a:r>
            <a:r>
              <a:rPr lang="en-US" sz="2400" dirty="0" smtClean="0">
                <a:latin typeface="Berlin Sans FB" pitchFamily="34" charset="0"/>
              </a:rPr>
              <a:t>.</a:t>
            </a:r>
          </a:p>
          <a:p>
            <a:pPr algn="ctr"/>
            <a:endParaRPr lang="en-US" sz="2400" dirty="0" smtClean="0">
              <a:latin typeface="Berlin Sans FB" pitchFamily="34" charset="0"/>
            </a:endParaRPr>
          </a:p>
          <a:p>
            <a:pPr algn="just">
              <a:lnSpc>
                <a:spcPct val="90000"/>
              </a:lnSpc>
              <a:buNone/>
            </a:pPr>
            <a:endParaRPr lang="en-US" sz="2400" b="1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071" y="188400"/>
            <a:ext cx="8228899" cy="1080394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AmerType Md BT" pitchFamily="18" charset="0"/>
              </a:rPr>
              <a:t>TUJUAN DAKWAH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553" y="1413002"/>
            <a:ext cx="8362132" cy="4713494"/>
          </a:xfrm>
        </p:spPr>
        <p:txBody>
          <a:bodyPr>
            <a:noAutofit/>
          </a:bodyPr>
          <a:lstStyle/>
          <a:p>
            <a:pPr algn="just" eaLnBrk="1" hangingPunct="1">
              <a:buFontTx/>
              <a:buNone/>
            </a:pPr>
            <a:r>
              <a:rPr lang="en-US" sz="2000" b="1" dirty="0" err="1">
                <a:latin typeface="Berlin Sans FB" pitchFamily="34" charset="0"/>
              </a:rPr>
              <a:t>Tujuan</a:t>
            </a:r>
            <a:r>
              <a:rPr lang="en-US" sz="2000" b="1" dirty="0">
                <a:latin typeface="Berlin Sans FB" pitchFamily="34" charset="0"/>
              </a:rPr>
              <a:t> individual</a:t>
            </a:r>
          </a:p>
          <a:p>
            <a:pPr algn="just" eaLnBrk="1" hangingPunct="1">
              <a:buFontTx/>
              <a:buNone/>
            </a:pPr>
            <a:r>
              <a:rPr lang="en-US" sz="2000" dirty="0">
                <a:latin typeface="Berlin Sans FB" pitchFamily="34" charset="0"/>
              </a:rPr>
              <a:t>	</a:t>
            </a:r>
            <a:r>
              <a:rPr lang="en-US" sz="2000" dirty="0" err="1">
                <a:latin typeface="Berlin Sans FB" pitchFamily="34" charset="0"/>
              </a:rPr>
              <a:t>Membentuk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pribadi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muslim</a:t>
            </a:r>
            <a:r>
              <a:rPr lang="en-US" sz="2000" dirty="0">
                <a:latin typeface="Berlin Sans FB" pitchFamily="34" charset="0"/>
              </a:rPr>
              <a:t> yang </a:t>
            </a:r>
            <a:r>
              <a:rPr lang="en-US" sz="2000" dirty="0" err="1">
                <a:latin typeface="Berlin Sans FB" pitchFamily="34" charset="0"/>
              </a:rPr>
              <a:t>memiliki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iman</a:t>
            </a:r>
            <a:r>
              <a:rPr lang="en-US" sz="2000" dirty="0">
                <a:latin typeface="Berlin Sans FB" pitchFamily="34" charset="0"/>
              </a:rPr>
              <a:t> yang </a:t>
            </a:r>
            <a:r>
              <a:rPr lang="en-US" sz="2000" dirty="0" err="1">
                <a:latin typeface="Berlin Sans FB" pitchFamily="34" charset="0"/>
              </a:rPr>
              <a:t>kuat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dan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berperilaku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sesuai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dengan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hukum</a:t>
            </a:r>
            <a:r>
              <a:rPr lang="en-US" sz="2000" dirty="0">
                <a:latin typeface="Berlin Sans FB" pitchFamily="34" charset="0"/>
              </a:rPr>
              <a:t> Allah </a:t>
            </a:r>
            <a:r>
              <a:rPr lang="en-US" sz="2000" dirty="0" err="1">
                <a:latin typeface="Berlin Sans FB" pitchFamily="34" charset="0"/>
              </a:rPr>
              <a:t>dan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berakhlak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mulia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akhlaq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karimah</a:t>
            </a:r>
            <a:r>
              <a:rPr lang="en-US" sz="2000" dirty="0">
                <a:latin typeface="Berlin Sans FB" pitchFamily="34" charset="0"/>
              </a:rPr>
              <a:t>)</a:t>
            </a:r>
          </a:p>
          <a:p>
            <a:pPr algn="just" eaLnBrk="1" hangingPunct="1">
              <a:buFontTx/>
              <a:buNone/>
            </a:pPr>
            <a:r>
              <a:rPr lang="en-US" sz="2000" b="1" dirty="0" err="1">
                <a:latin typeface="Berlin Sans FB" pitchFamily="34" charset="0"/>
              </a:rPr>
              <a:t>Tujuan</a:t>
            </a:r>
            <a:r>
              <a:rPr lang="en-US" sz="2000" b="1" dirty="0">
                <a:latin typeface="Berlin Sans FB" pitchFamily="34" charset="0"/>
              </a:rPr>
              <a:t> </a:t>
            </a:r>
            <a:r>
              <a:rPr lang="en-US" sz="2000" b="1" dirty="0" err="1">
                <a:latin typeface="Berlin Sans FB" pitchFamily="34" charset="0"/>
              </a:rPr>
              <a:t>keluarga</a:t>
            </a:r>
            <a:endParaRPr lang="en-US" sz="2000" b="1" dirty="0">
              <a:latin typeface="Berlin Sans FB" pitchFamily="34" charset="0"/>
            </a:endParaRPr>
          </a:p>
          <a:p>
            <a:pPr algn="just" eaLnBrk="1" hangingPunct="1">
              <a:buFontTx/>
              <a:buNone/>
            </a:pPr>
            <a:r>
              <a:rPr lang="en-US" sz="2000" dirty="0">
                <a:latin typeface="Berlin Sans FB" pitchFamily="34" charset="0"/>
              </a:rPr>
              <a:t>	</a:t>
            </a:r>
            <a:r>
              <a:rPr lang="en-US" sz="2000" dirty="0" err="1">
                <a:latin typeface="Berlin Sans FB" pitchFamily="34" charset="0"/>
              </a:rPr>
              <a:t>Membangun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keluarga</a:t>
            </a:r>
            <a:r>
              <a:rPr lang="en-US" sz="2000" dirty="0">
                <a:latin typeface="Berlin Sans FB" pitchFamily="34" charset="0"/>
              </a:rPr>
              <a:t> yang </a:t>
            </a:r>
            <a:r>
              <a:rPr lang="en-US" sz="2000" dirty="0" err="1">
                <a:latin typeface="Berlin Sans FB" pitchFamily="34" charset="0"/>
              </a:rPr>
              <a:t>bahagia</a:t>
            </a:r>
            <a:r>
              <a:rPr lang="en-US" sz="2000" dirty="0">
                <a:latin typeface="Berlin Sans FB" pitchFamily="34" charset="0"/>
              </a:rPr>
              <a:t> yang </a:t>
            </a:r>
            <a:r>
              <a:rPr lang="en-US" sz="2000" dirty="0" err="1">
                <a:latin typeface="Berlin Sans FB" pitchFamily="34" charset="0"/>
              </a:rPr>
              <a:t>penuh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ketentraman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dan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cinta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kasih</a:t>
            </a:r>
            <a:endParaRPr lang="en-US" sz="2000" dirty="0">
              <a:latin typeface="Berlin Sans FB" pitchFamily="34" charset="0"/>
            </a:endParaRPr>
          </a:p>
          <a:p>
            <a:pPr algn="just" eaLnBrk="1" hangingPunct="1">
              <a:buFontTx/>
              <a:buNone/>
            </a:pPr>
            <a:r>
              <a:rPr lang="en-US" sz="2000" b="1" dirty="0" err="1">
                <a:latin typeface="Berlin Sans FB" pitchFamily="34" charset="0"/>
              </a:rPr>
              <a:t>Tujuan</a:t>
            </a:r>
            <a:r>
              <a:rPr lang="en-US" sz="2000" b="1" dirty="0">
                <a:latin typeface="Berlin Sans FB" pitchFamily="34" charset="0"/>
              </a:rPr>
              <a:t> </a:t>
            </a:r>
            <a:r>
              <a:rPr lang="en-US" sz="2000" b="1" dirty="0" err="1">
                <a:latin typeface="Berlin Sans FB" pitchFamily="34" charset="0"/>
              </a:rPr>
              <a:t>sosial</a:t>
            </a:r>
            <a:endParaRPr lang="en-US" sz="2000" b="1" dirty="0">
              <a:latin typeface="Berlin Sans FB" pitchFamily="34" charset="0"/>
            </a:endParaRPr>
          </a:p>
          <a:p>
            <a:pPr algn="just" eaLnBrk="1" hangingPunct="1">
              <a:buFontTx/>
              <a:buNone/>
            </a:pPr>
            <a:r>
              <a:rPr lang="en-US" sz="2000" dirty="0">
                <a:latin typeface="Berlin Sans FB" pitchFamily="34" charset="0"/>
              </a:rPr>
              <a:t>	</a:t>
            </a:r>
            <a:r>
              <a:rPr lang="en-US" sz="2000" dirty="0" err="1">
                <a:latin typeface="Berlin Sans FB" pitchFamily="34" charset="0"/>
              </a:rPr>
              <a:t>Membentuk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masyarakat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sejahtera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penuh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dengan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suasana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keislaman</a:t>
            </a:r>
            <a:endParaRPr lang="en-US" sz="2000" dirty="0">
              <a:latin typeface="Berlin Sans FB" pitchFamily="34" charset="0"/>
            </a:endParaRPr>
          </a:p>
          <a:p>
            <a:pPr algn="just" eaLnBrk="1" hangingPunct="1">
              <a:buFontTx/>
              <a:buNone/>
            </a:pPr>
            <a:r>
              <a:rPr lang="en-US" sz="2000" b="1" dirty="0" err="1">
                <a:latin typeface="Berlin Sans FB" pitchFamily="34" charset="0"/>
              </a:rPr>
              <a:t>Tujuan</a:t>
            </a:r>
            <a:r>
              <a:rPr lang="en-US" sz="2000" b="1" dirty="0">
                <a:latin typeface="Berlin Sans FB" pitchFamily="34" charset="0"/>
              </a:rPr>
              <a:t> </a:t>
            </a:r>
            <a:r>
              <a:rPr lang="en-US" sz="2000" b="1" dirty="0" err="1">
                <a:latin typeface="Berlin Sans FB" pitchFamily="34" charset="0"/>
              </a:rPr>
              <a:t>keumatan</a:t>
            </a:r>
            <a:endParaRPr lang="en-US" sz="2000" b="1" dirty="0">
              <a:latin typeface="Berlin Sans FB" pitchFamily="34" charset="0"/>
            </a:endParaRPr>
          </a:p>
          <a:p>
            <a:pPr algn="just" eaLnBrk="1" hangingPunct="1">
              <a:buFontTx/>
              <a:buNone/>
            </a:pPr>
            <a:r>
              <a:rPr lang="en-US" sz="2000" dirty="0">
                <a:latin typeface="Berlin Sans FB" pitchFamily="34" charset="0"/>
              </a:rPr>
              <a:t>	</a:t>
            </a:r>
            <a:r>
              <a:rPr lang="en-US" sz="2000" dirty="0" err="1">
                <a:latin typeface="Berlin Sans FB" pitchFamily="34" charset="0"/>
              </a:rPr>
              <a:t>Membentuk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masyarakat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dunia</a:t>
            </a:r>
            <a:r>
              <a:rPr lang="en-US" sz="2000" dirty="0">
                <a:latin typeface="Berlin Sans FB" pitchFamily="34" charset="0"/>
              </a:rPr>
              <a:t> yang </a:t>
            </a:r>
            <a:r>
              <a:rPr lang="en-US" sz="2000" dirty="0" err="1">
                <a:latin typeface="Berlin Sans FB" pitchFamily="34" charset="0"/>
              </a:rPr>
              <a:t>penuh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kedamaian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dan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ketenangan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dengan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tegaknya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keadilan</a:t>
            </a:r>
            <a:r>
              <a:rPr lang="en-US" sz="2000" dirty="0">
                <a:latin typeface="Berlin Sans FB" pitchFamily="34" charset="0"/>
              </a:rPr>
              <a:t>, </a:t>
            </a:r>
            <a:r>
              <a:rPr lang="en-US" sz="2000" dirty="0" err="1">
                <a:latin typeface="Berlin Sans FB" pitchFamily="34" charset="0"/>
              </a:rPr>
              <a:t>persamaan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hak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dan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kewajiban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tanpa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adanya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diskriminasi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dan</a:t>
            </a:r>
            <a:r>
              <a:rPr lang="en-US" sz="2000" dirty="0">
                <a:latin typeface="Berlin Sans FB" pitchFamily="34" charset="0"/>
              </a:rPr>
              <a:t> </a:t>
            </a:r>
            <a:r>
              <a:rPr lang="en-US" sz="2000" dirty="0" err="1">
                <a:latin typeface="Berlin Sans FB" pitchFamily="34" charset="0"/>
              </a:rPr>
              <a:t>eksploitasi</a:t>
            </a:r>
            <a:endParaRPr lang="en-US" sz="2000" dirty="0">
              <a:latin typeface="Berlin Sans FB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PROFIL DA’I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H</a:t>
            </a:r>
            <a:r>
              <a:rPr lang="en-US" dirty="0" err="1" smtClean="0"/>
              <a:t>arus</a:t>
            </a:r>
            <a:r>
              <a:rPr lang="en-US" dirty="0" smtClean="0"/>
              <a:t> </a:t>
            </a:r>
            <a:r>
              <a:rPr lang="en-US" dirty="0" err="1" smtClean="0"/>
              <a:t>memilik</a:t>
            </a:r>
            <a:r>
              <a:rPr lang="en-US" dirty="0" smtClean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pengutahuan</a:t>
            </a:r>
            <a:r>
              <a:rPr lang="en-US" dirty="0"/>
              <a:t> yang </a:t>
            </a:r>
            <a:r>
              <a:rPr lang="en-US" dirty="0" err="1" smtClean="0"/>
              <a:t>luas</a:t>
            </a:r>
            <a:endParaRPr lang="en-US" dirty="0" smtClean="0"/>
          </a:p>
          <a:p>
            <a:r>
              <a:rPr lang="en-US" dirty="0" err="1"/>
              <a:t>P</a:t>
            </a:r>
            <a:r>
              <a:rPr lang="en-US" dirty="0" err="1" smtClean="0"/>
              <a:t>andangan</a:t>
            </a:r>
            <a:r>
              <a:rPr lang="en-US" dirty="0" smtClean="0"/>
              <a:t> </a:t>
            </a:r>
            <a:r>
              <a:rPr lang="en-US" dirty="0" err="1"/>
              <a:t>jauh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 smtClean="0"/>
              <a:t>depan</a:t>
            </a:r>
            <a:endParaRPr lang="en-US" dirty="0" smtClean="0"/>
          </a:p>
          <a:p>
            <a:r>
              <a:rPr lang="en-US" dirty="0" err="1"/>
              <a:t>A</a:t>
            </a:r>
            <a:r>
              <a:rPr lang="en-US" dirty="0" err="1" smtClean="0"/>
              <a:t>rif</a:t>
            </a:r>
            <a:r>
              <a:rPr lang="en-US" dirty="0" smtClean="0"/>
              <a:t> </a:t>
            </a:r>
            <a:r>
              <a:rPr lang="en-US" dirty="0" err="1" smtClean="0"/>
              <a:t>bijaksana</a:t>
            </a:r>
            <a:endParaRPr lang="en-US" dirty="0" smtClean="0"/>
          </a:p>
          <a:p>
            <a:r>
              <a:rPr lang="en-US" dirty="0" err="1" smtClean="0"/>
              <a:t>Teguh</a:t>
            </a:r>
            <a:r>
              <a:rPr lang="en-US" dirty="0" smtClean="0"/>
              <a:t> </a:t>
            </a:r>
            <a:r>
              <a:rPr lang="en-US" dirty="0" err="1" smtClean="0"/>
              <a:t>pendirian</a:t>
            </a:r>
            <a:endParaRPr lang="en-US" dirty="0" smtClean="0"/>
          </a:p>
          <a:p>
            <a:r>
              <a:rPr lang="en-US" dirty="0" err="1"/>
              <a:t>A</a:t>
            </a:r>
            <a:r>
              <a:rPr lang="en-US" dirty="0" err="1" smtClean="0"/>
              <a:t>dil</a:t>
            </a:r>
            <a:r>
              <a:rPr lang="en-US" dirty="0" smtClean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 smtClean="0"/>
              <a:t>bertindak</a:t>
            </a:r>
            <a:endParaRPr lang="en-US" dirty="0" smtClean="0"/>
          </a:p>
          <a:p>
            <a:r>
              <a:rPr lang="en-US" dirty="0" err="1"/>
              <a:t>S</a:t>
            </a:r>
            <a:r>
              <a:rPr lang="en-US" dirty="0" err="1" smtClean="0"/>
              <a:t>ehat</a:t>
            </a:r>
            <a:r>
              <a:rPr lang="en-US" dirty="0" smtClean="0"/>
              <a:t> </a:t>
            </a:r>
            <a:r>
              <a:rPr lang="en-US" dirty="0" err="1"/>
              <a:t>jasmani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rohani</a:t>
            </a:r>
            <a:endParaRPr lang="en-US" dirty="0" smtClean="0"/>
          </a:p>
          <a:p>
            <a:r>
              <a:rPr lang="en-US" dirty="0" err="1"/>
              <a:t>P</a:t>
            </a:r>
            <a:r>
              <a:rPr lang="en-US" dirty="0" err="1" smtClean="0"/>
              <a:t>andai</a:t>
            </a:r>
            <a:r>
              <a:rPr lang="en-US" dirty="0" smtClean="0"/>
              <a:t> </a:t>
            </a:r>
            <a:r>
              <a:rPr lang="en-US" dirty="0" err="1" smtClean="0"/>
              <a:t>berkomunikasi</a:t>
            </a:r>
            <a:endParaRPr lang="en-US" dirty="0"/>
          </a:p>
          <a:p>
            <a:r>
              <a:rPr lang="en-US" dirty="0" err="1" smtClean="0"/>
              <a:t>Ikhlas</a:t>
            </a:r>
            <a:endParaRPr lang="en-US" dirty="0" smtClean="0"/>
          </a:p>
          <a:p>
            <a:r>
              <a:rPr lang="en-US" dirty="0" err="1" smtClean="0"/>
              <a:t>Optimis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0" y="228600"/>
            <a:ext cx="7467600" cy="914400"/>
          </a:xfrm>
          <a:prstGeom prst="roundRect">
            <a:avLst/>
          </a:prstGeom>
          <a:solidFill>
            <a:srgbClr val="FF9933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FF0000"/>
                </a:solidFill>
              </a:rPr>
              <a:t>Urgensi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Amar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Ma’ruf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Nahyi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Munkar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8" name="Round Diagonal Corner Rectangle 7"/>
          <p:cNvSpPr/>
          <p:nvPr/>
        </p:nvSpPr>
        <p:spPr>
          <a:xfrm>
            <a:off x="228600" y="1295400"/>
            <a:ext cx="8686800" cy="5334000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Amar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ma’ruf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dan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nahyi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munkar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merupakan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puncak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kepentingan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dalam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Islam.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Untuk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itulah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para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rasul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di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utus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ke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bumi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.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Amar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ma’ruf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dan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nahyi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munkar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(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mengajak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kepada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kebaikan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dan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mencegah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skerville Old Face" pitchFamily="18" charset="0"/>
              </a:rPr>
              <a:t>kemunkaran</a:t>
            </a:r>
            <a:r>
              <a:rPr lang="en-US" sz="3200" dirty="0" smtClean="0">
                <a:solidFill>
                  <a:srgbClr val="FF0000"/>
                </a:solidFill>
                <a:latin typeface="Baskerville Old Face" pitchFamily="18" charset="0"/>
              </a:rPr>
              <a:t>).</a:t>
            </a:r>
          </a:p>
          <a:p>
            <a:pPr algn="just"/>
            <a:endParaRPr lang="en-US" sz="3000" dirty="0">
              <a:solidFill>
                <a:srgbClr val="FF0000"/>
              </a:solidFill>
              <a:latin typeface="Baskerville Old Face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>
        <p14:glitter pattern="hexagon"/>
        <p:sndAc>
          <p:stSnd>
            <p:snd r:embed="" name="breeze.wav"/>
          </p:stSnd>
        </p:sndAc>
      </p:transition>
    </mc:Choice>
    <mc:Fallback>
      <p:transition spd="slow">
        <p:fade/>
        <p:sndAc>
          <p:stSnd>
            <p:snd r:embed="rId2" name="breez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ded Corner 4"/>
          <p:cNvSpPr/>
          <p:nvPr/>
        </p:nvSpPr>
        <p:spPr>
          <a:xfrm>
            <a:off x="838200" y="1828800"/>
            <a:ext cx="7696200" cy="4572000"/>
          </a:xfrm>
          <a:prstGeom prst="foldedCorner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Amar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(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menyuruh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atau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memerintahkan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)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untuk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tindakan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menuntut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pelaksanaan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dan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kata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nahyi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(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mencegah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atau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melarang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)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untuk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tindakan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pencegahan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.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Keberuntungan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dan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kebahagiaan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orang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islam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dikaitkan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dengan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pelaksanaan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,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amar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ma’uf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dan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nahyi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arrington" pitchFamily="82" charset="0"/>
              </a:rPr>
              <a:t>munkar</a:t>
            </a:r>
            <a:r>
              <a:rPr lang="en-US" sz="3200" b="1" dirty="0" smtClean="0">
                <a:solidFill>
                  <a:schemeClr val="bg1"/>
                </a:solidFill>
                <a:latin typeface="Harrington" pitchFamily="82" charset="0"/>
              </a:rPr>
              <a:t>.</a:t>
            </a:r>
          </a:p>
          <a:p>
            <a:pPr algn="just"/>
            <a:endParaRPr lang="en-US" sz="3200" b="1" dirty="0" smtClean="0">
              <a:solidFill>
                <a:schemeClr val="bg1"/>
              </a:solidFill>
              <a:latin typeface="Harrington" pitchFamily="82" charset="0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>
            <a:off x="990600" y="228600"/>
            <a:ext cx="5410200" cy="1066800"/>
          </a:xfrm>
          <a:prstGeom prst="round2Same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rgbClr val="FF0000"/>
                </a:solidFill>
              </a:rPr>
              <a:t>Pengertian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dan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Hukum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Amar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Ma’ruf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dan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Nahyi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Munkar</a:t>
            </a:r>
            <a:endParaRPr lang="en-US" sz="2800" b="1" dirty="0" smtClean="0">
              <a:solidFill>
                <a:srgbClr val="FF0000"/>
              </a:solidFill>
              <a:latin typeface="Chiller" pitchFamily="8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32038"/>
            <a:ext cx="91440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3600" dirty="0" smtClean="0">
                <a:latin typeface="Harrington" pitchFamily="82" charset="0"/>
              </a:rPr>
              <a:t>	</a:t>
            </a:r>
            <a:r>
              <a:rPr lang="en-US" sz="3600" dirty="0" err="1" smtClean="0">
                <a:latin typeface="Harrington" pitchFamily="82" charset="0"/>
              </a:rPr>
              <a:t>Bencana</a:t>
            </a:r>
            <a:r>
              <a:rPr lang="en-US" sz="3600" dirty="0" smtClean="0">
                <a:latin typeface="Harrington" pitchFamily="82" charset="0"/>
              </a:rPr>
              <a:t> yang paling </a:t>
            </a:r>
            <a:r>
              <a:rPr lang="en-US" sz="3600" dirty="0" err="1" smtClean="0">
                <a:latin typeface="Harrington" pitchFamily="82" charset="0"/>
              </a:rPr>
              <a:t>berbahaya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mengancam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kehidupan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masyarakat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muslim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adalah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bencana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kemungkaran</a:t>
            </a:r>
            <a:r>
              <a:rPr lang="en-US" sz="3600" dirty="0" smtClean="0">
                <a:latin typeface="Harrington" pitchFamily="82" charset="0"/>
              </a:rPr>
              <a:t>.</a:t>
            </a:r>
          </a:p>
          <a:p>
            <a:pPr algn="just">
              <a:buNone/>
            </a:pPr>
            <a:r>
              <a:rPr lang="en-US" sz="3600" dirty="0" smtClean="0">
                <a:latin typeface="Harrington" pitchFamily="82" charset="0"/>
              </a:rPr>
              <a:t>	</a:t>
            </a:r>
            <a:r>
              <a:rPr lang="en-US" sz="3600" dirty="0" err="1" smtClean="0">
                <a:latin typeface="Harrington" pitchFamily="82" charset="0"/>
              </a:rPr>
              <a:t>Tidak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ada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bencana</a:t>
            </a:r>
            <a:r>
              <a:rPr lang="en-US" sz="3600" dirty="0" smtClean="0">
                <a:latin typeface="Harrington" pitchFamily="82" charset="0"/>
              </a:rPr>
              <a:t> yang </a:t>
            </a:r>
            <a:r>
              <a:rPr lang="en-US" sz="3600" dirty="0" err="1" smtClean="0">
                <a:latin typeface="Harrington" pitchFamily="82" charset="0"/>
              </a:rPr>
              <a:t>lebih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hebat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dalam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merusak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tatanan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kehidupan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muslim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melebihi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kemungkaran</a:t>
            </a:r>
            <a:r>
              <a:rPr lang="en-US" sz="3600" dirty="0" smtClean="0">
                <a:latin typeface="Harrington" pitchFamily="82" charset="0"/>
              </a:rPr>
              <a:t>.</a:t>
            </a:r>
          </a:p>
          <a:p>
            <a:pPr algn="just">
              <a:buNone/>
            </a:pPr>
            <a:endParaRPr lang="en-US" sz="3600" dirty="0">
              <a:latin typeface="Harrington" pitchFamily="82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81200" y="914400"/>
            <a:ext cx="6096000" cy="1143000"/>
          </a:xfrm>
          <a:custGeom>
            <a:avLst/>
            <a:gdLst>
              <a:gd name="connsiteX0" fmla="*/ 0 w 3759200"/>
              <a:gd name="connsiteY0" fmla="*/ 0 h 838200"/>
              <a:gd name="connsiteX1" fmla="*/ 12700 w 3759200"/>
              <a:gd name="connsiteY1" fmla="*/ 533400 h 838200"/>
              <a:gd name="connsiteX2" fmla="*/ 3619500 w 3759200"/>
              <a:gd name="connsiteY2" fmla="*/ 838200 h 838200"/>
              <a:gd name="connsiteX3" fmla="*/ 3759200 w 3759200"/>
              <a:gd name="connsiteY3" fmla="*/ 215900 h 838200"/>
              <a:gd name="connsiteX4" fmla="*/ 0 w 3759200"/>
              <a:gd name="connsiteY4" fmla="*/ 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9200" h="838200">
                <a:moveTo>
                  <a:pt x="0" y="0"/>
                </a:moveTo>
                <a:lnTo>
                  <a:pt x="12700" y="533400"/>
                </a:lnTo>
                <a:lnTo>
                  <a:pt x="3619500" y="838200"/>
                </a:lnTo>
                <a:lnTo>
                  <a:pt x="3759200" y="21590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326401">
            <a:off x="2057996" y="1071642"/>
            <a:ext cx="48992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3200" b="1" dirty="0" smtClean="0">
                <a:solidFill>
                  <a:schemeClr val="bg1"/>
                </a:solidFill>
              </a:rPr>
              <a:t>.      </a:t>
            </a:r>
            <a:r>
              <a:rPr lang="en-US" sz="3200" b="1" dirty="0" err="1" smtClean="0">
                <a:solidFill>
                  <a:schemeClr val="bg1"/>
                </a:solidFill>
              </a:rPr>
              <a:t>Pengaruh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</a:rPr>
              <a:t>Kemungkaran</a:t>
            </a:r>
            <a:endParaRPr lang="en-US" sz="3200" dirty="0" smtClean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3074110">
            <a:off x="8038710" y="1248220"/>
            <a:ext cx="536902" cy="1380037"/>
          </a:xfrm>
          <a:prstGeom prst="rect">
            <a:avLst/>
          </a:prstGeom>
          <a:blipFill dpi="0" rotWithShape="1">
            <a:blip r:embed="rId2" cstate="print">
              <a:alphaModFix amt="78000"/>
            </a:blip>
            <a:srcRect/>
            <a:stretch>
              <a:fillRect/>
            </a:stretch>
          </a:blipFill>
          <a:ln>
            <a:noFill/>
          </a:ln>
          <a:effectLst>
            <a:outerShdw blurRad="177800" dist="38100" dir="16200000" sx="103000" sy="103000" rotWithShape="0">
              <a:prstClr val="black">
                <a:alpha val="8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19668968">
            <a:off x="1684623" y="743734"/>
            <a:ext cx="516955" cy="1324501"/>
          </a:xfrm>
          <a:prstGeom prst="rect">
            <a:avLst/>
          </a:prstGeom>
          <a:blipFill dpi="0" rotWithShape="1">
            <a:blip r:embed="rId2" cstate="print">
              <a:alphaModFix amt="78000"/>
            </a:blip>
            <a:srcRect/>
            <a:stretch>
              <a:fillRect/>
            </a:stretch>
          </a:blipFill>
          <a:ln>
            <a:noFill/>
          </a:ln>
          <a:effectLst>
            <a:outerShdw blurRad="177800" dist="38100" dir="16200000" sx="103000" sy="103000" rotWithShape="0">
              <a:prstClr val="black">
                <a:alpha val="8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7" grpId="0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14550"/>
            <a:ext cx="9144000" cy="42291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sz="3600" dirty="0" err="1" smtClean="0">
                <a:latin typeface="Harrington" pitchFamily="82" charset="0"/>
              </a:rPr>
              <a:t>Tiga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tingkat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strategi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pencegahan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kemungkaran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yaitu</a:t>
            </a:r>
            <a:r>
              <a:rPr lang="en-US" sz="3600" dirty="0" smtClean="0">
                <a:latin typeface="Harrington" pitchFamily="82" charset="0"/>
              </a:rPr>
              <a:t>:</a:t>
            </a:r>
          </a:p>
          <a:p>
            <a:pPr marL="0" indent="0" algn="just"/>
            <a:r>
              <a:rPr lang="en-US" sz="3600" dirty="0" err="1" smtClean="0">
                <a:latin typeface="Harrington" pitchFamily="82" charset="0"/>
              </a:rPr>
              <a:t>pertama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dengan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tangan</a:t>
            </a:r>
            <a:r>
              <a:rPr lang="en-US" sz="3600" dirty="0" smtClean="0">
                <a:latin typeface="Harrington" pitchFamily="82" charset="0"/>
              </a:rPr>
              <a:t> yang </a:t>
            </a:r>
            <a:r>
              <a:rPr lang="en-US" sz="3600" dirty="0" err="1" smtClean="0">
                <a:latin typeface="Harrington" pitchFamily="82" charset="0"/>
              </a:rPr>
              <a:t>dapat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diartikan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kekuasaan</a:t>
            </a:r>
            <a:r>
              <a:rPr lang="en-US" sz="3600" dirty="0" smtClean="0">
                <a:latin typeface="Harrington" pitchFamily="82" charset="0"/>
              </a:rPr>
              <a:t>.</a:t>
            </a:r>
          </a:p>
          <a:p>
            <a:pPr marL="0" indent="0" algn="just"/>
            <a:r>
              <a:rPr lang="en-US" sz="3600" dirty="0" err="1" smtClean="0">
                <a:latin typeface="Harrington" pitchFamily="82" charset="0"/>
              </a:rPr>
              <a:t>Kedua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dengan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lisan</a:t>
            </a:r>
            <a:r>
              <a:rPr lang="en-US" sz="3600" dirty="0" smtClean="0">
                <a:latin typeface="Harrington" pitchFamily="82" charset="0"/>
              </a:rPr>
              <a:t>, </a:t>
            </a:r>
            <a:r>
              <a:rPr lang="en-US" sz="3600" dirty="0" err="1" smtClean="0">
                <a:latin typeface="Harrington" pitchFamily="82" charset="0"/>
              </a:rPr>
              <a:t>segala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bentuk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ucapan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dan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tulisan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berupa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ajakan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atau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nasihat</a:t>
            </a:r>
            <a:r>
              <a:rPr lang="en-US" sz="3600" dirty="0" smtClean="0">
                <a:latin typeface="Harrington" pitchFamily="82" charset="0"/>
              </a:rPr>
              <a:t>.</a:t>
            </a:r>
          </a:p>
          <a:p>
            <a:pPr marL="0" indent="0" algn="just"/>
            <a:r>
              <a:rPr lang="en-US" sz="3600" dirty="0" err="1" smtClean="0">
                <a:latin typeface="Harrington" pitchFamily="82" charset="0"/>
              </a:rPr>
              <a:t>Ketiga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dengan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hati</a:t>
            </a:r>
            <a:r>
              <a:rPr lang="en-US" sz="3600" dirty="0" smtClean="0">
                <a:latin typeface="Harrington" pitchFamily="82" charset="0"/>
              </a:rPr>
              <a:t>, </a:t>
            </a:r>
            <a:r>
              <a:rPr lang="en-US" sz="3600" dirty="0" err="1" smtClean="0">
                <a:latin typeface="Harrington" pitchFamily="82" charset="0"/>
              </a:rPr>
              <a:t>orang</a:t>
            </a:r>
            <a:r>
              <a:rPr lang="en-US" sz="3600" dirty="0" smtClean="0">
                <a:latin typeface="Harrington" pitchFamily="82" charset="0"/>
              </a:rPr>
              <a:t> yang </a:t>
            </a:r>
            <a:r>
              <a:rPr lang="en-US" sz="3600" dirty="0" err="1" smtClean="0">
                <a:latin typeface="Harrington" pitchFamily="82" charset="0"/>
              </a:rPr>
              <a:t>tidak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mampu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mencegahnya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dengan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tindakan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dan</a:t>
            </a:r>
            <a:r>
              <a:rPr lang="en-US" sz="3600" dirty="0" smtClean="0">
                <a:latin typeface="Harrington" pitchFamily="82" charset="0"/>
              </a:rPr>
              <a:t> </a:t>
            </a:r>
            <a:r>
              <a:rPr lang="en-US" sz="3600" dirty="0" err="1" smtClean="0">
                <a:latin typeface="Harrington" pitchFamily="82" charset="0"/>
              </a:rPr>
              <a:t>ucapan</a:t>
            </a:r>
            <a:r>
              <a:rPr lang="en-US" sz="3600" dirty="0" smtClean="0">
                <a:latin typeface="Harrington" pitchFamily="82" charset="0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 rot="156501">
            <a:off x="3460085" y="560633"/>
            <a:ext cx="4572681" cy="1189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 err="1" smtClean="0">
                <a:solidFill>
                  <a:schemeClr val="tx1"/>
                </a:solidFill>
                <a:latin typeface="Curlz MT" pitchFamily="82" charset="0"/>
              </a:rPr>
              <a:t>Pencegahan</a:t>
            </a:r>
            <a:r>
              <a:rPr lang="en-US" sz="3600" b="1" dirty="0" smtClean="0">
                <a:solidFill>
                  <a:schemeClr val="tx1"/>
                </a:solidFill>
                <a:latin typeface="Curlz MT" pitchFamily="8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Curlz MT" pitchFamily="82" charset="0"/>
              </a:rPr>
              <a:t>Kemungkaran</a:t>
            </a:r>
            <a:endParaRPr lang="en-US" sz="3600" dirty="0" smtClean="0">
              <a:solidFill>
                <a:schemeClr val="tx1"/>
              </a:solidFill>
              <a:latin typeface="Curlz MT" pitchFamily="82" charset="0"/>
            </a:endParaRPr>
          </a:p>
        </p:txBody>
      </p:sp>
      <p:sp>
        <p:nvSpPr>
          <p:cNvPr id="5" name="Rectangle 4"/>
          <p:cNvSpPr/>
          <p:nvPr/>
        </p:nvSpPr>
        <p:spPr>
          <a:xfrm rot="18728215">
            <a:off x="7790775" y="487748"/>
            <a:ext cx="470716" cy="875011"/>
          </a:xfrm>
          <a:prstGeom prst="rect">
            <a:avLst/>
          </a:prstGeom>
          <a:blipFill dpi="0" rotWithShape="1">
            <a:blip r:embed="rId2" cstate="print">
              <a:alphaModFix amt="78000"/>
            </a:blip>
            <a:srcRect/>
            <a:stretch>
              <a:fillRect/>
            </a:stretch>
          </a:blipFill>
          <a:ln>
            <a:noFill/>
          </a:ln>
          <a:effectLst>
            <a:outerShdw blurRad="177800" dist="38100" dir="16200000" sx="103000" sy="103000" rotWithShape="0">
              <a:prstClr val="black">
                <a:alpha val="8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18728215">
            <a:off x="3054655" y="620953"/>
            <a:ext cx="815810" cy="380003"/>
          </a:xfrm>
          <a:prstGeom prst="rect">
            <a:avLst/>
          </a:prstGeom>
          <a:blipFill dpi="0" rotWithShape="1">
            <a:blip r:embed="rId2" cstate="print">
              <a:alphaModFix amt="78000"/>
            </a:blip>
            <a:srcRect/>
            <a:stretch>
              <a:fillRect/>
            </a:stretch>
          </a:blipFill>
          <a:ln>
            <a:noFill/>
          </a:ln>
          <a:effectLst>
            <a:outerShdw blurRad="177800" dist="38100" dir="16200000" sx="103000" sy="103000" rotWithShape="0">
              <a:prstClr val="black">
                <a:alpha val="8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0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4" grpId="1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>
                <a:alpha val="50000"/>
              </a:srgbClr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KONSEP JIHAD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 smtClean="0"/>
              <a:t>Makna</a:t>
            </a:r>
            <a:r>
              <a:rPr lang="en-US" dirty="0" smtClean="0"/>
              <a:t> Jihad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:  </a:t>
            </a:r>
          </a:p>
          <a:p>
            <a:pPr algn="just">
              <a:buNone/>
            </a:pPr>
            <a:r>
              <a:rPr lang="en-US" dirty="0" smtClean="0"/>
              <a:t>	</a:t>
            </a:r>
            <a:r>
              <a:rPr lang="en-US" dirty="0" err="1" smtClean="0"/>
              <a:t>Kata</a:t>
            </a:r>
            <a:r>
              <a:rPr lang="en-US" dirty="0" smtClean="0"/>
              <a:t> jihad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</a:t>
            </a:r>
            <a:r>
              <a:rPr lang="en-US" dirty="0" err="1" smtClean="0"/>
              <a:t>arab</a:t>
            </a:r>
            <a:r>
              <a:rPr lang="en-US" dirty="0" smtClean="0"/>
              <a:t>, Yang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turunan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kata</a:t>
            </a:r>
            <a:r>
              <a:rPr lang="en-US" dirty="0" smtClean="0"/>
              <a:t>	         yang </a:t>
            </a:r>
            <a:r>
              <a:rPr lang="en-US" dirty="0" err="1" smtClean="0"/>
              <a:t>berarti</a:t>
            </a:r>
            <a:r>
              <a:rPr lang="en-US" dirty="0" smtClean="0"/>
              <a:t>:</a:t>
            </a:r>
          </a:p>
          <a:p>
            <a:pPr lvl="1" algn="just"/>
            <a:r>
              <a:rPr lang="en-US" dirty="0" err="1" smtClean="0"/>
              <a:t>kesulitan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kelelahan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perlawanan</a:t>
            </a:r>
            <a:r>
              <a:rPr lang="en-US" dirty="0" smtClean="0"/>
              <a:t> yang optimal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musuh</a:t>
            </a:r>
            <a:r>
              <a:rPr lang="en-US" dirty="0" smtClean="0"/>
              <a:t> .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2743200"/>
            <a:ext cx="1066800" cy="402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213595">
            <a:off x="3522377" y="473354"/>
            <a:ext cx="2994739" cy="646331"/>
          </a:xfrm>
          <a:prstGeom prst="rect">
            <a:avLst/>
          </a:prstGeom>
          <a:solidFill>
            <a:srgbClr val="7030A0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bg1"/>
                </a:solidFill>
                <a:latin typeface="Georgia" pitchFamily="18" charset="0"/>
              </a:rPr>
              <a:t>makna</a:t>
            </a:r>
            <a:endParaRPr lang="en-US" sz="3600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81200" y="914400"/>
            <a:ext cx="6096000" cy="1143000"/>
          </a:xfrm>
          <a:custGeom>
            <a:avLst/>
            <a:gdLst>
              <a:gd name="connsiteX0" fmla="*/ 0 w 3759200"/>
              <a:gd name="connsiteY0" fmla="*/ 0 h 838200"/>
              <a:gd name="connsiteX1" fmla="*/ 12700 w 3759200"/>
              <a:gd name="connsiteY1" fmla="*/ 533400 h 838200"/>
              <a:gd name="connsiteX2" fmla="*/ 3619500 w 3759200"/>
              <a:gd name="connsiteY2" fmla="*/ 838200 h 838200"/>
              <a:gd name="connsiteX3" fmla="*/ 3759200 w 3759200"/>
              <a:gd name="connsiteY3" fmla="*/ 215900 h 838200"/>
              <a:gd name="connsiteX4" fmla="*/ 0 w 3759200"/>
              <a:gd name="connsiteY4" fmla="*/ 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9200" h="838200">
                <a:moveTo>
                  <a:pt x="0" y="0"/>
                </a:moveTo>
                <a:lnTo>
                  <a:pt x="12700" y="533400"/>
                </a:lnTo>
                <a:lnTo>
                  <a:pt x="3619500" y="838200"/>
                </a:lnTo>
                <a:lnTo>
                  <a:pt x="3759200" y="215900"/>
                </a:lnTo>
                <a:lnTo>
                  <a:pt x="0" y="0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326401">
            <a:off x="2890953" y="1061635"/>
            <a:ext cx="38220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cs typeface="Simplified Arabic Fixed"/>
              </a:rPr>
              <a:t>Jihad </a:t>
            </a:r>
            <a:r>
              <a:rPr lang="en-US" sz="3200" dirty="0" err="1" smtClean="0">
                <a:solidFill>
                  <a:schemeClr val="bg1"/>
                </a:solidFill>
                <a:cs typeface="Simplified Arabic Fixed"/>
              </a:rPr>
              <a:t>Menurut</a:t>
            </a:r>
            <a:r>
              <a:rPr lang="en-US" sz="3200" dirty="0" smtClean="0">
                <a:solidFill>
                  <a:schemeClr val="bg1"/>
                </a:solidFill>
                <a:cs typeface="Simplified Arabic Fixed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cs typeface="Simplified Arabic Fixed"/>
              </a:rPr>
              <a:t>Istilah</a:t>
            </a:r>
            <a:r>
              <a:rPr lang="en-US" sz="3200" dirty="0" smtClean="0">
                <a:solidFill>
                  <a:schemeClr val="bg1"/>
                </a:solidFill>
                <a:cs typeface="Simplified Arabic Fixed"/>
              </a:rPr>
              <a:t>:</a:t>
            </a:r>
            <a:endParaRPr lang="en-US" sz="3200" dirty="0">
              <a:solidFill>
                <a:schemeClr val="bg1"/>
              </a:solidFill>
              <a:cs typeface="Simplified Arabic Fixed"/>
            </a:endParaRPr>
          </a:p>
        </p:txBody>
      </p:sp>
      <p:sp>
        <p:nvSpPr>
          <p:cNvPr id="8" name="Rectangle 7"/>
          <p:cNvSpPr/>
          <p:nvPr/>
        </p:nvSpPr>
        <p:spPr>
          <a:xfrm rot="3074110">
            <a:off x="7591210" y="1094337"/>
            <a:ext cx="536902" cy="1380037"/>
          </a:xfrm>
          <a:prstGeom prst="rect">
            <a:avLst/>
          </a:prstGeom>
          <a:blipFill dpi="0" rotWithShape="1">
            <a:blip r:embed="rId2" cstate="print">
              <a:alphaModFix amt="78000"/>
            </a:blip>
            <a:srcRect/>
            <a:stretch>
              <a:fillRect/>
            </a:stretch>
          </a:blipFill>
          <a:ln>
            <a:noFill/>
          </a:ln>
          <a:effectLst>
            <a:outerShdw blurRad="177800" dist="38100" dir="16200000" sx="103000" sy="103000" rotWithShape="0">
              <a:prstClr val="black">
                <a:alpha val="8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19668968">
            <a:off x="1684623" y="743734"/>
            <a:ext cx="516955" cy="1324501"/>
          </a:xfrm>
          <a:prstGeom prst="rect">
            <a:avLst/>
          </a:prstGeom>
          <a:blipFill dpi="0" rotWithShape="1">
            <a:blip r:embed="rId2" cstate="print">
              <a:alphaModFix amt="78000"/>
            </a:blip>
            <a:srcRect/>
            <a:stretch>
              <a:fillRect/>
            </a:stretch>
          </a:blipFill>
          <a:ln>
            <a:noFill/>
          </a:ln>
          <a:effectLst>
            <a:outerShdw blurRad="177800" dist="38100" dir="16200000" sx="103000" sy="103000" rotWithShape="0">
              <a:prstClr val="black">
                <a:alpha val="8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32038"/>
            <a:ext cx="8686800" cy="4525963"/>
          </a:xfrm>
        </p:spPr>
        <p:txBody>
          <a:bodyPr/>
          <a:lstStyle/>
          <a:p>
            <a:pPr algn="just">
              <a:buNone/>
            </a:pPr>
            <a:r>
              <a:rPr lang="en-US" dirty="0" smtClean="0"/>
              <a:t>	Para </a:t>
            </a:r>
            <a:r>
              <a:rPr lang="en-US" dirty="0" err="1" smtClean="0"/>
              <a:t>fuqaha</a:t>
            </a:r>
            <a:r>
              <a:rPr lang="en-US" dirty="0" smtClean="0"/>
              <a:t> </a:t>
            </a:r>
            <a:r>
              <a:rPr lang="en-US" dirty="0" err="1" smtClean="0"/>
              <a:t>mengungkapkannya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defenisi</a:t>
            </a:r>
            <a:r>
              <a:rPr lang="en-US" dirty="0" smtClean="0"/>
              <a:t> yang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rinci</a:t>
            </a:r>
            <a:r>
              <a:rPr lang="en-US" dirty="0" smtClean="0"/>
              <a:t>, </a:t>
            </a:r>
            <a:r>
              <a:rPr lang="en-US" dirty="0" err="1" smtClean="0"/>
              <a:t>yaitu</a:t>
            </a:r>
            <a:r>
              <a:rPr lang="en-US" dirty="0" smtClean="0"/>
              <a:t>: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usaha</a:t>
            </a:r>
            <a:r>
              <a:rPr lang="en-US" dirty="0" smtClean="0"/>
              <a:t> </a:t>
            </a:r>
            <a:r>
              <a:rPr lang="en-US" dirty="0" err="1" smtClean="0"/>
              <a:t>seorang</a:t>
            </a:r>
            <a:r>
              <a:rPr lang="en-US" dirty="0" smtClean="0"/>
              <a:t> </a:t>
            </a:r>
            <a:r>
              <a:rPr lang="en-US" dirty="0" err="1" smtClean="0"/>
              <a:t>muslim</a:t>
            </a:r>
            <a:r>
              <a:rPr lang="en-US" dirty="0" smtClean="0"/>
              <a:t> </a:t>
            </a:r>
            <a:r>
              <a:rPr lang="en-US" dirty="0" err="1" smtClean="0"/>
              <a:t>memerangi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kafir</a:t>
            </a:r>
            <a:r>
              <a:rPr lang="en-US" dirty="0" smtClean="0"/>
              <a:t> 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terikat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perjanjian</a:t>
            </a:r>
            <a:r>
              <a:rPr lang="en-US" dirty="0" smtClean="0"/>
              <a:t> </a:t>
            </a: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mendakwahinya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memeluk</a:t>
            </a:r>
            <a:r>
              <a:rPr lang="en-US" dirty="0" smtClean="0"/>
              <a:t> agama Islam, </a:t>
            </a:r>
            <a:r>
              <a:rPr lang="en-US" dirty="0" err="1" smtClean="0"/>
              <a:t>tetapi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menolaknya</a:t>
            </a:r>
            <a:r>
              <a:rPr lang="en-US" dirty="0" smtClean="0"/>
              <a:t>, </a:t>
            </a:r>
            <a:r>
              <a:rPr lang="en-US" dirty="0" err="1" smtClean="0"/>
              <a:t>demi</a:t>
            </a:r>
            <a:r>
              <a:rPr lang="en-US" dirty="0" smtClean="0"/>
              <a:t> </a:t>
            </a:r>
            <a:r>
              <a:rPr lang="en-US" dirty="0" err="1" smtClean="0"/>
              <a:t>menegakkan</a:t>
            </a:r>
            <a:r>
              <a:rPr lang="en-US" dirty="0" smtClean="0"/>
              <a:t> </a:t>
            </a:r>
            <a:r>
              <a:rPr lang="en-US" dirty="0" err="1" smtClean="0"/>
              <a:t>kalimat</a:t>
            </a:r>
            <a:r>
              <a:rPr lang="en-US" dirty="0" smtClean="0"/>
              <a:t> Allah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/>
      <p:bldP spid="8" grpId="0" animBg="1"/>
      <p:bldP spid="9" grpId="0" animBg="1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SABAR DALAM BERJIHAD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428750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en-US" sz="2800" dirty="0" smtClean="0">
                <a:solidFill>
                  <a:schemeClr val="bg1"/>
                </a:solidFill>
              </a:rPr>
              <a:t>Jihad </a:t>
            </a:r>
            <a:r>
              <a:rPr lang="en-US" sz="2800" dirty="0" err="1" smtClean="0">
                <a:solidFill>
                  <a:schemeClr val="bg1"/>
                </a:solidFill>
              </a:rPr>
              <a:t>terambil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dari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akar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kata</a:t>
            </a:r>
            <a:r>
              <a:rPr lang="en-US" sz="2800" dirty="0" smtClean="0">
                <a:solidFill>
                  <a:schemeClr val="bg1"/>
                </a:solidFill>
              </a:rPr>
              <a:t> “</a:t>
            </a:r>
            <a:r>
              <a:rPr lang="en-US" sz="2800" dirty="0" err="1" smtClean="0">
                <a:solidFill>
                  <a:schemeClr val="bg1"/>
                </a:solidFill>
              </a:rPr>
              <a:t>ja</a:t>
            </a:r>
            <a:r>
              <a:rPr lang="en-US" sz="2800" dirty="0" smtClean="0">
                <a:solidFill>
                  <a:schemeClr val="bg1"/>
                </a:solidFill>
              </a:rPr>
              <a:t>-ha-</a:t>
            </a:r>
            <a:r>
              <a:rPr lang="en-US" sz="2800" dirty="0" err="1" smtClean="0">
                <a:solidFill>
                  <a:schemeClr val="bg1"/>
                </a:solidFill>
              </a:rPr>
              <a:t>da</a:t>
            </a:r>
            <a:r>
              <a:rPr lang="en-US" sz="2800" dirty="0" smtClean="0">
                <a:solidFill>
                  <a:schemeClr val="bg1"/>
                </a:solidFill>
              </a:rPr>
              <a:t>”, yang </a:t>
            </a:r>
            <a:r>
              <a:rPr lang="en-US" sz="2800" dirty="0" err="1" smtClean="0">
                <a:solidFill>
                  <a:schemeClr val="bg1"/>
                </a:solidFill>
              </a:rPr>
              <a:t>artinya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sulit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dan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letih</a:t>
            </a:r>
            <a:r>
              <a:rPr lang="en-US" sz="28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en-US" sz="2800" dirty="0" err="1" smtClean="0">
                <a:solidFill>
                  <a:schemeClr val="bg1"/>
                </a:solidFill>
              </a:rPr>
              <a:t>Arti</a:t>
            </a:r>
            <a:r>
              <a:rPr lang="en-US" sz="2800" dirty="0" smtClean="0">
                <a:solidFill>
                  <a:schemeClr val="bg1"/>
                </a:solidFill>
              </a:rPr>
              <a:t> lain </a:t>
            </a:r>
            <a:r>
              <a:rPr lang="en-US" sz="2800" dirty="0" err="1" smtClean="0">
                <a:solidFill>
                  <a:schemeClr val="bg1"/>
                </a:solidFill>
              </a:rPr>
              <a:t>dari</a:t>
            </a:r>
            <a:r>
              <a:rPr lang="en-US" sz="2800" dirty="0" smtClean="0">
                <a:solidFill>
                  <a:schemeClr val="bg1"/>
                </a:solidFill>
              </a:rPr>
              <a:t> jihad </a:t>
            </a:r>
            <a:r>
              <a:rPr lang="en-US" sz="2800" dirty="0" err="1" smtClean="0">
                <a:solidFill>
                  <a:schemeClr val="bg1"/>
                </a:solidFill>
              </a:rPr>
              <a:t>adalah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kemampuan</a:t>
            </a:r>
            <a:r>
              <a:rPr lang="en-US" sz="2800" dirty="0" smtClean="0">
                <a:solidFill>
                  <a:schemeClr val="bg1"/>
                </a:solidFill>
              </a:rPr>
              <a:t>, </a:t>
            </a:r>
            <a:r>
              <a:rPr lang="en-US" sz="2800" dirty="0" err="1" smtClean="0">
                <a:solidFill>
                  <a:schemeClr val="bg1"/>
                </a:solidFill>
              </a:rPr>
              <a:t>karena</a:t>
            </a:r>
            <a:r>
              <a:rPr lang="en-US" sz="2800" dirty="0" smtClean="0">
                <a:solidFill>
                  <a:schemeClr val="bg1"/>
                </a:solidFill>
              </a:rPr>
              <a:t> jihad </a:t>
            </a:r>
            <a:r>
              <a:rPr lang="en-US" sz="2800" dirty="0" err="1" smtClean="0">
                <a:solidFill>
                  <a:schemeClr val="bg1"/>
                </a:solidFill>
              </a:rPr>
              <a:t>menuntut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orangnya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untuk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mengeluarkan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segala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daya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dan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kemampuan</a:t>
            </a:r>
            <a:r>
              <a:rPr lang="en-US" sz="2800" dirty="0" smtClean="0">
                <a:solidFill>
                  <a:schemeClr val="bg1"/>
                </a:solidFill>
              </a:rPr>
              <a:t> seta </a:t>
            </a:r>
            <a:r>
              <a:rPr lang="en-US" sz="2800" dirty="0" err="1" smtClean="0">
                <a:solidFill>
                  <a:schemeClr val="bg1"/>
                </a:solidFill>
              </a:rPr>
              <a:t>dilakukan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sebesar-besar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kemampuan</a:t>
            </a:r>
            <a:r>
              <a:rPr lang="en-US" sz="28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en-US" sz="2800" dirty="0" smtClean="0">
                <a:solidFill>
                  <a:schemeClr val="bg1"/>
                </a:solidFill>
              </a:rPr>
              <a:t>Jihad </a:t>
            </a:r>
            <a:r>
              <a:rPr lang="en-US" sz="2800" dirty="0" err="1" smtClean="0">
                <a:solidFill>
                  <a:schemeClr val="bg1"/>
                </a:solidFill>
              </a:rPr>
              <a:t>juga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mengandung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arti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ujian</a:t>
            </a:r>
            <a:r>
              <a:rPr lang="en-US" sz="2800" dirty="0" smtClean="0">
                <a:solidFill>
                  <a:schemeClr val="bg1"/>
                </a:solidFill>
              </a:rPr>
              <a:t>/</a:t>
            </a:r>
            <a:r>
              <a:rPr lang="en-US" sz="2800" dirty="0" err="1" smtClean="0">
                <a:solidFill>
                  <a:schemeClr val="bg1"/>
                </a:solidFill>
              </a:rPr>
              <a:t>cobaan</a:t>
            </a:r>
            <a:r>
              <a:rPr lang="en-US" sz="28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en-US" sz="2800" dirty="0" smtClean="0">
                <a:solidFill>
                  <a:schemeClr val="bg1"/>
                </a:solidFill>
              </a:rPr>
              <a:t>Dari </a:t>
            </a:r>
            <a:r>
              <a:rPr lang="en-US" sz="2800" dirty="0" err="1" smtClean="0">
                <a:solidFill>
                  <a:schemeClr val="bg1"/>
                </a:solidFill>
              </a:rPr>
              <a:t>sisi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kebahasaan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sudah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jelas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bahwa</a:t>
            </a:r>
            <a:r>
              <a:rPr lang="en-US" sz="2800" dirty="0" smtClean="0">
                <a:solidFill>
                  <a:schemeClr val="bg1"/>
                </a:solidFill>
              </a:rPr>
              <a:t> jihad </a:t>
            </a:r>
            <a:r>
              <a:rPr lang="en-US" sz="2800" dirty="0" err="1" smtClean="0">
                <a:solidFill>
                  <a:schemeClr val="bg1"/>
                </a:solidFill>
              </a:rPr>
              <a:t>memerlukan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kesabaran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dan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ketabahan</a:t>
            </a:r>
            <a:r>
              <a:rPr lang="en-US" sz="2800" dirty="0" smtClean="0">
                <a:solidFill>
                  <a:schemeClr val="bg1"/>
                </a:solidFill>
              </a:rPr>
              <a:t>.</a:t>
            </a:r>
          </a:p>
          <a:p>
            <a:pPr algn="just">
              <a:buNone/>
            </a:pP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Macam-macam</a:t>
            </a:r>
            <a:r>
              <a:rPr lang="en-US" b="1" dirty="0" smtClean="0"/>
              <a:t> Jihad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sz="2000" dirty="0" smtClean="0"/>
              <a:t>Jihad </a:t>
            </a:r>
            <a:r>
              <a:rPr lang="en-US" sz="2000" dirty="0" err="1" smtClean="0"/>
              <a:t>melawan</a:t>
            </a:r>
            <a:r>
              <a:rPr lang="en-US" sz="2000" dirty="0" smtClean="0"/>
              <a:t> </a:t>
            </a:r>
            <a:r>
              <a:rPr lang="en-US" sz="2000" dirty="0" err="1" smtClean="0"/>
              <a:t>jiwa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hawa</a:t>
            </a:r>
            <a:r>
              <a:rPr lang="en-US" sz="2000" dirty="0" smtClean="0"/>
              <a:t> </a:t>
            </a:r>
            <a:r>
              <a:rPr lang="en-US" sz="2000" dirty="0" err="1" smtClean="0"/>
              <a:t>nafsu</a:t>
            </a:r>
            <a:r>
              <a:rPr lang="en-US" sz="2000" dirty="0" smtClean="0"/>
              <a:t>  (Jihad an-</a:t>
            </a:r>
            <a:r>
              <a:rPr lang="en-US" sz="2000" dirty="0" err="1" smtClean="0"/>
              <a:t>nafs</a:t>
            </a:r>
            <a:r>
              <a:rPr lang="en-US" sz="2000" dirty="0" smtClean="0"/>
              <a:t>) </a:t>
            </a:r>
            <a:r>
              <a:rPr lang="en-US" sz="2000" dirty="0" err="1" smtClean="0"/>
              <a:t>yaitu</a:t>
            </a:r>
            <a:r>
              <a:rPr lang="en-US" sz="2000" dirty="0" smtClean="0"/>
              <a:t> </a:t>
            </a:r>
            <a:r>
              <a:rPr lang="en-US" sz="2000" dirty="0" err="1" smtClean="0"/>
              <a:t>berjihad</a:t>
            </a:r>
            <a:r>
              <a:rPr lang="en-US" sz="2000" dirty="0" smtClean="0"/>
              <a:t> </a:t>
            </a:r>
            <a:r>
              <a:rPr lang="en-US" sz="2000" dirty="0" err="1" smtClean="0"/>
              <a:t>melawan</a:t>
            </a:r>
            <a:r>
              <a:rPr lang="en-US" sz="2000" dirty="0" smtClean="0"/>
              <a:t> </a:t>
            </a:r>
            <a:r>
              <a:rPr lang="en-US" sz="2000" dirty="0" err="1" smtClean="0"/>
              <a:t>hawa</a:t>
            </a:r>
            <a:r>
              <a:rPr lang="en-US" sz="2000" dirty="0" smtClean="0"/>
              <a:t> </a:t>
            </a:r>
            <a:r>
              <a:rPr lang="en-US" sz="2000" dirty="0" err="1" smtClean="0"/>
              <a:t>nafsu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belajar</a:t>
            </a:r>
            <a:r>
              <a:rPr lang="en-US" sz="2000" dirty="0" smtClean="0"/>
              <a:t> agama, Jihad </a:t>
            </a:r>
            <a:r>
              <a:rPr lang="en-US" sz="2000" dirty="0" err="1" smtClean="0"/>
              <a:t>melawan</a:t>
            </a:r>
            <a:r>
              <a:rPr lang="en-US" sz="2000" dirty="0" smtClean="0"/>
              <a:t> </a:t>
            </a:r>
            <a:r>
              <a:rPr lang="en-US" sz="2000" dirty="0" err="1" smtClean="0"/>
              <a:t>orang-orang</a:t>
            </a:r>
            <a:r>
              <a:rPr lang="en-US" sz="2000" dirty="0" smtClean="0"/>
              <a:t> yang </a:t>
            </a:r>
            <a:r>
              <a:rPr lang="en-US" sz="2000" dirty="0" err="1" smtClean="0"/>
              <a:t>dzalim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pelaku</a:t>
            </a:r>
            <a:r>
              <a:rPr lang="en-US" sz="2000" dirty="0" smtClean="0"/>
              <a:t> </a:t>
            </a:r>
            <a:r>
              <a:rPr lang="en-US" sz="2000" dirty="0" err="1" smtClean="0"/>
              <a:t>bid'ah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kemungkaran</a:t>
            </a:r>
            <a:r>
              <a:rPr lang="en-US" sz="2000" dirty="0" smtClean="0"/>
              <a:t>, </a:t>
            </a:r>
            <a:r>
              <a:rPr lang="en-US" sz="2000" dirty="0" err="1" smtClean="0"/>
              <a:t>yaitu</a:t>
            </a:r>
            <a:r>
              <a:rPr lang="en-US" sz="2000" dirty="0" smtClean="0"/>
              <a:t> </a:t>
            </a:r>
            <a:r>
              <a:rPr lang="en-US" sz="2000" dirty="0" err="1" smtClean="0"/>
              <a:t>berjihad</a:t>
            </a:r>
            <a:r>
              <a:rPr lang="en-US" sz="2000" dirty="0" smtClean="0"/>
              <a:t> </a:t>
            </a:r>
            <a:r>
              <a:rPr lang="en-US" sz="2000" dirty="0" err="1" smtClean="0"/>
              <a:t>melawan</a:t>
            </a:r>
            <a:r>
              <a:rPr lang="en-US" sz="2000" dirty="0" smtClean="0"/>
              <a:t> </a:t>
            </a:r>
            <a:r>
              <a:rPr lang="en-US" sz="2000" dirty="0" err="1" smtClean="0"/>
              <a:t>mereka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menggunakan</a:t>
            </a:r>
            <a:r>
              <a:rPr lang="en-US" sz="2000" dirty="0" smtClean="0"/>
              <a:t> </a:t>
            </a:r>
            <a:r>
              <a:rPr lang="en-US" sz="2000" dirty="0" err="1" smtClean="0"/>
              <a:t>tangan</a:t>
            </a:r>
            <a:r>
              <a:rPr lang="en-US" sz="2000" dirty="0" smtClean="0"/>
              <a:t> (</a:t>
            </a:r>
            <a:r>
              <a:rPr lang="en-US" sz="2000" dirty="0" err="1" smtClean="0"/>
              <a:t>kekuatan</a:t>
            </a:r>
            <a:r>
              <a:rPr lang="en-US" sz="2000" dirty="0" smtClean="0"/>
              <a:t>) </a:t>
            </a:r>
            <a:r>
              <a:rPr lang="en-US" sz="2000" dirty="0" err="1" smtClean="0"/>
              <a:t>jika</a:t>
            </a:r>
            <a:r>
              <a:rPr lang="en-US" sz="2000" dirty="0" smtClean="0"/>
              <a:t> </a:t>
            </a:r>
            <a:r>
              <a:rPr lang="en-US" sz="2000" dirty="0" err="1" smtClean="0"/>
              <a:t>mampu</a:t>
            </a:r>
            <a:r>
              <a:rPr lang="en-US" sz="2000" dirty="0" smtClean="0"/>
              <a:t>,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jika</a:t>
            </a:r>
            <a:r>
              <a:rPr lang="en-US" sz="2000" dirty="0" smtClean="0"/>
              <a:t> </a:t>
            </a:r>
            <a:r>
              <a:rPr lang="en-US" sz="2000" dirty="0" err="1" smtClean="0"/>
              <a:t>tidak</a:t>
            </a:r>
            <a:r>
              <a:rPr lang="en-US" sz="2000" dirty="0" smtClean="0"/>
              <a:t> </a:t>
            </a:r>
            <a:r>
              <a:rPr lang="en-US" sz="2000" dirty="0" err="1" smtClean="0"/>
              <a:t>maka</a:t>
            </a:r>
            <a:r>
              <a:rPr lang="en-US" sz="2000" dirty="0" smtClean="0"/>
              <a:t> </a:t>
            </a:r>
            <a:r>
              <a:rPr lang="en-US" sz="2000" dirty="0" err="1" smtClean="0"/>
              <a:t>menggunakan</a:t>
            </a:r>
            <a:r>
              <a:rPr lang="en-US" sz="2000" dirty="0" smtClean="0"/>
              <a:t> </a:t>
            </a:r>
            <a:r>
              <a:rPr lang="en-US" sz="2000" dirty="0" err="1" smtClean="0"/>
              <a:t>lisan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hati</a:t>
            </a:r>
            <a:r>
              <a:rPr lang="en-US" sz="2000" dirty="0" smtClean="0"/>
              <a:t>, </a:t>
            </a:r>
            <a:r>
              <a:rPr lang="en-US" sz="2000" dirty="0" err="1" smtClean="0"/>
              <a:t>sesuai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kondisi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maslahat</a:t>
            </a:r>
            <a:r>
              <a:rPr lang="en-US" sz="2000" dirty="0" smtClean="0"/>
              <a:t> yang </a:t>
            </a:r>
            <a:r>
              <a:rPr lang="en-US" sz="2000" dirty="0" err="1" smtClean="0"/>
              <a:t>terbaik</a:t>
            </a:r>
            <a:r>
              <a:rPr lang="en-US" sz="2000" dirty="0" smtClean="0"/>
              <a:t> </a:t>
            </a:r>
            <a:r>
              <a:rPr lang="en-US" sz="2000" dirty="0" err="1" smtClean="0"/>
              <a:t>bagi</a:t>
            </a:r>
            <a:r>
              <a:rPr lang="en-US" sz="2000" dirty="0" smtClean="0"/>
              <a:t> Islam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kaum</a:t>
            </a:r>
            <a:r>
              <a:rPr lang="en-US" sz="2000" dirty="0" smtClean="0"/>
              <a:t> </a:t>
            </a:r>
            <a:r>
              <a:rPr lang="en-US" sz="2000" dirty="0" err="1" smtClean="0"/>
              <a:t>muslimin</a:t>
            </a:r>
            <a:r>
              <a:rPr lang="en-US" sz="2000" dirty="0" smtClean="0"/>
              <a:t>.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000" dirty="0" smtClean="0"/>
              <a:t>Jihad </a:t>
            </a:r>
            <a:r>
              <a:rPr lang="en-US" sz="2000" dirty="0" err="1" smtClean="0"/>
              <a:t>melawan</a:t>
            </a:r>
            <a:r>
              <a:rPr lang="en-US" sz="2000" dirty="0" smtClean="0"/>
              <a:t> </a:t>
            </a:r>
            <a:r>
              <a:rPr lang="en-US" sz="2000" dirty="0" err="1" smtClean="0"/>
              <a:t>orang</a:t>
            </a:r>
            <a:r>
              <a:rPr lang="en-US" sz="2000" dirty="0" smtClean="0"/>
              <a:t> </a:t>
            </a:r>
            <a:r>
              <a:rPr lang="en-US" sz="2000" dirty="0" err="1" smtClean="0"/>
              <a:t>kafir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munafik</a:t>
            </a:r>
            <a:r>
              <a:rPr lang="en-US" sz="2000" dirty="0" smtClean="0"/>
              <a:t>: </a:t>
            </a:r>
            <a:r>
              <a:rPr lang="en-US" sz="2000" dirty="0" err="1" smtClean="0"/>
              <a:t>yaitu</a:t>
            </a:r>
            <a:r>
              <a:rPr lang="en-US" sz="2000" dirty="0" smtClean="0"/>
              <a:t> </a:t>
            </a:r>
            <a:r>
              <a:rPr lang="en-US" sz="2000" dirty="0" err="1" smtClean="0"/>
              <a:t>berjihad</a:t>
            </a:r>
            <a:r>
              <a:rPr lang="en-US" sz="2000" dirty="0" smtClean="0"/>
              <a:t> </a:t>
            </a:r>
            <a:r>
              <a:rPr lang="en-US" sz="2000" dirty="0" err="1" smtClean="0"/>
              <a:t>melawan</a:t>
            </a:r>
            <a:r>
              <a:rPr lang="en-US" sz="2000" dirty="0" smtClean="0"/>
              <a:t> </a:t>
            </a:r>
            <a:r>
              <a:rPr lang="en-US" sz="2000" dirty="0" err="1" smtClean="0"/>
              <a:t>mereka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menggunakan</a:t>
            </a:r>
            <a:r>
              <a:rPr lang="en-US" sz="2000" dirty="0" smtClean="0"/>
              <a:t> </a:t>
            </a:r>
            <a:r>
              <a:rPr lang="en-US" sz="2000" dirty="0" err="1" smtClean="0"/>
              <a:t>hati</a:t>
            </a:r>
            <a:r>
              <a:rPr lang="en-US" sz="2000" dirty="0" smtClean="0"/>
              <a:t>, </a:t>
            </a:r>
            <a:r>
              <a:rPr lang="en-US" sz="2000" dirty="0" err="1" smtClean="0"/>
              <a:t>lisan</a:t>
            </a:r>
            <a:r>
              <a:rPr lang="en-US" sz="2000" dirty="0" smtClean="0"/>
              <a:t>, </a:t>
            </a:r>
            <a:r>
              <a:rPr lang="en-US" sz="2000" dirty="0" err="1" smtClean="0"/>
              <a:t>harta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jiwa</a:t>
            </a:r>
            <a:r>
              <a:rPr lang="en-US" sz="2000" dirty="0" smtClean="0"/>
              <a:t> –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inilah</a:t>
            </a:r>
            <a:r>
              <a:rPr lang="en-US" sz="2000" dirty="0" smtClean="0"/>
              <a:t> yang </a:t>
            </a:r>
            <a:r>
              <a:rPr lang="en-US" sz="2000" dirty="0" err="1" smtClean="0"/>
              <a:t>dimaksud</a:t>
            </a:r>
            <a:r>
              <a:rPr lang="en-US" sz="2000" dirty="0" smtClean="0"/>
              <a:t> </a:t>
            </a:r>
            <a:r>
              <a:rPr lang="en-US" sz="2000" dirty="0" err="1" smtClean="0"/>
              <a:t>disini</a:t>
            </a:r>
            <a:r>
              <a:rPr lang="en-US" sz="2000" dirty="0" smtClean="0"/>
              <a:t>- (</a:t>
            </a:r>
            <a:r>
              <a:rPr lang="en-US" sz="2000" dirty="0" err="1" smtClean="0"/>
              <a:t>perang</a:t>
            </a:r>
            <a:r>
              <a:rPr lang="en-US" sz="2000" dirty="0" smtClean="0"/>
              <a:t> </a:t>
            </a:r>
            <a:r>
              <a:rPr lang="en-US" sz="2000" dirty="0" err="1" smtClean="0"/>
              <a:t>melawan</a:t>
            </a:r>
            <a:r>
              <a:rPr lang="en-US" sz="2000" dirty="0" smtClean="0"/>
              <a:t> </a:t>
            </a:r>
            <a:r>
              <a:rPr lang="en-US" sz="2000" dirty="0" err="1" smtClean="0"/>
              <a:t>orang-orang</a:t>
            </a:r>
            <a:r>
              <a:rPr lang="en-US" sz="2000" dirty="0" smtClean="0"/>
              <a:t> </a:t>
            </a:r>
            <a:r>
              <a:rPr lang="en-US" sz="2000" dirty="0" err="1" smtClean="0"/>
              <a:t>kafir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munafik</a:t>
            </a:r>
            <a:r>
              <a:rPr lang="en-US" sz="2000" dirty="0" smtClean="0"/>
              <a:t>).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000" dirty="0" err="1" smtClean="0"/>
              <a:t>mengamalkan</a:t>
            </a:r>
            <a:r>
              <a:rPr lang="en-US" sz="2000" dirty="0" smtClean="0"/>
              <a:t>, </a:t>
            </a:r>
            <a:r>
              <a:rPr lang="en-US" sz="2000" dirty="0" err="1" smtClean="0"/>
              <a:t>berdakwah</a:t>
            </a:r>
            <a:r>
              <a:rPr lang="en-US" sz="2000" dirty="0" smtClean="0"/>
              <a:t> </a:t>
            </a:r>
            <a:r>
              <a:rPr lang="en-US" sz="2000" dirty="0" err="1" smtClean="0"/>
              <a:t>terhadapnya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bersabar</a:t>
            </a:r>
            <a:r>
              <a:rPr lang="en-US" sz="2000" dirty="0" smtClean="0"/>
              <a:t> </a:t>
            </a:r>
            <a:r>
              <a:rPr lang="en-US" sz="2000" dirty="0" err="1" smtClean="0"/>
              <a:t>terhadap</a:t>
            </a:r>
            <a:r>
              <a:rPr lang="en-US" sz="2000" dirty="0" smtClean="0"/>
              <a:t> </a:t>
            </a:r>
            <a:r>
              <a:rPr lang="en-US" sz="2000" dirty="0" err="1" smtClean="0"/>
              <a:t>cobaan</a:t>
            </a:r>
            <a:r>
              <a:rPr lang="en-US" sz="2000" dirty="0" smtClean="0"/>
              <a:t> yang </a:t>
            </a:r>
            <a:r>
              <a:rPr lang="en-US" sz="2000" dirty="0" err="1" smtClean="0"/>
              <a:t>dihadapinya</a:t>
            </a:r>
            <a:r>
              <a:rPr lang="en-US" sz="2000" dirty="0" smtClean="0"/>
              <a:t>.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000" dirty="0" smtClean="0"/>
              <a:t>Jihad </a:t>
            </a:r>
            <a:r>
              <a:rPr lang="en-US" sz="2000" dirty="0" err="1" smtClean="0"/>
              <a:t>melawan</a:t>
            </a:r>
            <a:r>
              <a:rPr lang="en-US" sz="2000" dirty="0" smtClean="0"/>
              <a:t> </a:t>
            </a:r>
            <a:r>
              <a:rPr lang="en-US" sz="2000" dirty="0" err="1" smtClean="0"/>
              <a:t>setan</a:t>
            </a:r>
            <a:r>
              <a:rPr lang="en-US" sz="2000" dirty="0" smtClean="0"/>
              <a:t>  (jihad </a:t>
            </a:r>
            <a:r>
              <a:rPr lang="en-US" sz="2000" dirty="0" err="1" smtClean="0"/>
              <a:t>asy-syaitan</a:t>
            </a:r>
            <a:r>
              <a:rPr lang="en-US" sz="2000" dirty="0" smtClean="0"/>
              <a:t>): </a:t>
            </a:r>
            <a:r>
              <a:rPr lang="en-US" sz="2000" dirty="0" err="1" smtClean="0"/>
              <a:t>yaitu</a:t>
            </a:r>
            <a:r>
              <a:rPr lang="en-US" sz="2000" dirty="0" smtClean="0"/>
              <a:t> </a:t>
            </a:r>
            <a:r>
              <a:rPr lang="en-US" sz="2000" dirty="0" err="1" smtClean="0"/>
              <a:t>berjihad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melawan</a:t>
            </a:r>
            <a:r>
              <a:rPr lang="en-US" sz="2000" dirty="0" smtClean="0"/>
              <a:t> </a:t>
            </a:r>
            <a:r>
              <a:rPr lang="en-US" sz="2000" dirty="0" err="1" smtClean="0"/>
              <a:t>apa</a:t>
            </a:r>
            <a:r>
              <a:rPr lang="en-US" sz="2000" dirty="0" smtClean="0"/>
              <a:t> yang </a:t>
            </a:r>
            <a:r>
              <a:rPr lang="en-US" sz="2000" dirty="0" err="1" smtClean="0"/>
              <a:t>disebarkan</a:t>
            </a:r>
            <a:r>
              <a:rPr lang="en-US" sz="2000" dirty="0" smtClean="0"/>
              <a:t> </a:t>
            </a:r>
            <a:r>
              <a:rPr lang="en-US" sz="2000" dirty="0" err="1" smtClean="0"/>
              <a:t>oleh</a:t>
            </a:r>
            <a:r>
              <a:rPr lang="en-US" sz="2000" dirty="0" smtClean="0"/>
              <a:t> </a:t>
            </a:r>
            <a:r>
              <a:rPr lang="en-US" sz="2000" dirty="0" err="1" smtClean="0"/>
              <a:t>syetan</a:t>
            </a:r>
            <a:r>
              <a:rPr lang="en-US" sz="2000" dirty="0" smtClean="0"/>
              <a:t> </a:t>
            </a:r>
            <a:r>
              <a:rPr lang="en-US" sz="2000" dirty="0" err="1" smtClean="0"/>
              <a:t>berupa</a:t>
            </a:r>
            <a:r>
              <a:rPr lang="en-US" sz="2000" dirty="0" smtClean="0"/>
              <a:t> </a:t>
            </a:r>
            <a:r>
              <a:rPr lang="en-US" sz="2000" dirty="0" err="1" smtClean="0"/>
              <a:t>keraguan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syahwat</a:t>
            </a:r>
            <a:r>
              <a:rPr lang="en-US" sz="2000" dirty="0" smtClean="0"/>
              <a:t> </a:t>
            </a:r>
            <a:r>
              <a:rPr lang="en-US" sz="2000" dirty="0" err="1" smtClean="0"/>
              <a:t>kepada</a:t>
            </a:r>
            <a:r>
              <a:rPr lang="en-US" sz="2000" dirty="0" smtClean="0"/>
              <a:t> </a:t>
            </a:r>
            <a:r>
              <a:rPr lang="en-US" sz="2000" dirty="0" err="1" smtClean="0"/>
              <a:t>seorang</a:t>
            </a:r>
            <a:r>
              <a:rPr lang="en-US" sz="2000" dirty="0" smtClean="0"/>
              <a:t> </a:t>
            </a:r>
            <a:r>
              <a:rPr lang="en-US" sz="2000" dirty="0" err="1" smtClean="0"/>
              <a:t>hamba</a:t>
            </a:r>
            <a:r>
              <a:rPr lang="en-US" sz="2000" dirty="0" smtClean="0"/>
              <a:t>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3600" b="1" dirty="0" smtClean="0"/>
              <a:t>Jihad </a:t>
            </a:r>
            <a:r>
              <a:rPr lang="en-US" sz="3600" b="1" dirty="0" err="1" smtClean="0"/>
              <a:t>Sebagai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Upaya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Mencapai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Syahadah</a:t>
            </a:r>
            <a:endParaRPr lang="en-US" sz="3600" dirty="0"/>
          </a:p>
        </p:txBody>
      </p:sp>
      <p:sp>
        <p:nvSpPr>
          <p:cNvPr id="5" name="Rounded Rectangle 4"/>
          <p:cNvSpPr/>
          <p:nvPr/>
        </p:nvSpPr>
        <p:spPr>
          <a:xfrm rot="261442">
            <a:off x="609600" y="1676400"/>
            <a:ext cx="7848600" cy="441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 rot="21196900">
            <a:off x="1160547" y="2339904"/>
            <a:ext cx="6324600" cy="32766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latin typeface="Harrington" pitchFamily="82" charset="0"/>
              </a:rPr>
              <a:t>Syahadah</a:t>
            </a:r>
            <a:r>
              <a:rPr lang="en-US" sz="3200" b="1" dirty="0" smtClean="0">
                <a:latin typeface="Harrington" pitchFamily="82" charset="0"/>
              </a:rPr>
              <a:t> </a:t>
            </a:r>
            <a:r>
              <a:rPr lang="en-US" sz="3200" b="1" dirty="0" err="1" smtClean="0">
                <a:latin typeface="Harrington" pitchFamily="82" charset="0"/>
              </a:rPr>
              <a:t>artinya</a:t>
            </a:r>
            <a:r>
              <a:rPr lang="en-US" sz="3200" b="1" dirty="0" smtClean="0">
                <a:latin typeface="Harrington" pitchFamily="82" charset="0"/>
              </a:rPr>
              <a:t> </a:t>
            </a:r>
            <a:r>
              <a:rPr lang="en-US" sz="3200" b="1" dirty="0" err="1" smtClean="0">
                <a:latin typeface="Harrington" pitchFamily="82" charset="0"/>
              </a:rPr>
              <a:t>kesaksian</a:t>
            </a:r>
            <a:r>
              <a:rPr lang="en-US" sz="3200" b="1" dirty="0" smtClean="0">
                <a:latin typeface="Harrington" pitchFamily="82" charset="0"/>
              </a:rPr>
              <a:t> </a:t>
            </a:r>
            <a:r>
              <a:rPr lang="en-US" sz="3200" b="1" dirty="0" err="1" smtClean="0">
                <a:latin typeface="Harrington" pitchFamily="82" charset="0"/>
              </a:rPr>
              <a:t>atau</a:t>
            </a:r>
            <a:r>
              <a:rPr lang="en-US" sz="3200" b="1" dirty="0" smtClean="0">
                <a:latin typeface="Harrington" pitchFamily="82" charset="0"/>
              </a:rPr>
              <a:t> </a:t>
            </a:r>
            <a:r>
              <a:rPr lang="en-US" sz="3200" b="1" dirty="0" err="1" smtClean="0">
                <a:latin typeface="Harrington" pitchFamily="82" charset="0"/>
              </a:rPr>
              <a:t>bukti</a:t>
            </a:r>
            <a:r>
              <a:rPr lang="en-US" sz="3200" b="1" dirty="0" smtClean="0">
                <a:latin typeface="Harrington" pitchFamily="82" charset="0"/>
              </a:rPr>
              <a:t>. </a:t>
            </a:r>
            <a:r>
              <a:rPr lang="en-US" sz="3200" b="1" dirty="0" err="1" smtClean="0">
                <a:latin typeface="Harrington" pitchFamily="82" charset="0"/>
              </a:rPr>
              <a:t>Kematian</a:t>
            </a:r>
            <a:r>
              <a:rPr lang="en-US" sz="3200" b="1" dirty="0" smtClean="0">
                <a:latin typeface="Harrington" pitchFamily="82" charset="0"/>
              </a:rPr>
              <a:t> </a:t>
            </a:r>
            <a:r>
              <a:rPr lang="en-US" sz="3200" b="1" dirty="0" err="1" smtClean="0">
                <a:latin typeface="Harrington" pitchFamily="82" charset="0"/>
              </a:rPr>
              <a:t>adalah</a:t>
            </a:r>
            <a:r>
              <a:rPr lang="en-US" sz="3200" b="1" dirty="0" smtClean="0">
                <a:latin typeface="Harrington" pitchFamily="82" charset="0"/>
              </a:rPr>
              <a:t> </a:t>
            </a:r>
            <a:r>
              <a:rPr lang="en-US" sz="3200" b="1" dirty="0" err="1" smtClean="0">
                <a:latin typeface="Harrington" pitchFamily="82" charset="0"/>
              </a:rPr>
              <a:t>bentuk</a:t>
            </a:r>
            <a:r>
              <a:rPr lang="en-US" sz="3200" b="1" dirty="0" smtClean="0">
                <a:latin typeface="Harrington" pitchFamily="82" charset="0"/>
              </a:rPr>
              <a:t> </a:t>
            </a:r>
            <a:r>
              <a:rPr lang="en-US" sz="3200" b="1" dirty="0" err="1" smtClean="0">
                <a:latin typeface="Harrington" pitchFamily="82" charset="0"/>
              </a:rPr>
              <a:t>pengorbanan</a:t>
            </a:r>
            <a:r>
              <a:rPr lang="en-US" sz="3200" b="1" dirty="0" smtClean="0">
                <a:latin typeface="Harrington" pitchFamily="82" charset="0"/>
              </a:rPr>
              <a:t> yang paling final.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489</Words>
  <Application>Microsoft Office PowerPoint</Application>
  <PresentationFormat>On-screen Show (4:3)</PresentationFormat>
  <Paragraphs>64</Paragraphs>
  <Slides>14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Pendidikan Agama Islam</vt:lpstr>
      <vt:lpstr>ARTI DAKWAH</vt:lpstr>
      <vt:lpstr>PENGERTIAN DAKWAH</vt:lpstr>
      <vt:lpstr>TUJUAN DAKWAH</vt:lpstr>
      <vt:lpstr>PROFIL DA’I</vt:lpstr>
      <vt:lpstr>Slide 6</vt:lpstr>
      <vt:lpstr>Slide 7</vt:lpstr>
      <vt:lpstr> </vt:lpstr>
      <vt:lpstr>Slide 9</vt:lpstr>
      <vt:lpstr>KONSEP JIHAD</vt:lpstr>
      <vt:lpstr> </vt:lpstr>
      <vt:lpstr>SABAR DALAM BERJIHAD</vt:lpstr>
      <vt:lpstr>Macam-macam Jihad</vt:lpstr>
      <vt:lpstr>Jihad Sebagai Upaya Mencapai Syahadah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Pendidikan Agama Islam</dc:title>
  <dc:creator>user</dc:creator>
  <cp:lastModifiedBy>Teknisi</cp:lastModifiedBy>
  <cp:revision>22</cp:revision>
  <dcterms:created xsi:type="dcterms:W3CDTF">2012-11-28T12:45:19Z</dcterms:created>
  <dcterms:modified xsi:type="dcterms:W3CDTF">2012-12-27T06:46:09Z</dcterms:modified>
</cp:coreProperties>
</file>