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8" r:id="rId12"/>
    <p:sldId id="269" r:id="rId13"/>
    <p:sldId id="266" r:id="rId14"/>
    <p:sldId id="267" r:id="rId15"/>
  </p:sldIdLst>
  <p:sldSz cx="9144000" cy="6858000" type="screen4x3"/>
  <p:notesSz cx="7023100" cy="12052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42" d="100"/>
          <a:sy n="42" d="100"/>
        </p:scale>
        <p:origin x="-8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086" tIns="52043" rIns="104086" bIns="52043" numCol="1" anchor="t" anchorCtr="0" compatLnSpc="1">
            <a:prstTxWarp prst="textNoShape">
              <a:avLst/>
            </a:prstTxWarp>
          </a:bodyPr>
          <a:lstStyle>
            <a:lvl1pPr defTabSz="1041400">
              <a:defRPr sz="1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3238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086" tIns="52043" rIns="104086" bIns="52043" numCol="1" anchor="t" anchorCtr="0" compatLnSpc="1">
            <a:prstTxWarp prst="textNoShape">
              <a:avLst/>
            </a:prstTxWarp>
          </a:bodyPr>
          <a:lstStyle>
            <a:lvl1pPr algn="r" defTabSz="1041400">
              <a:defRPr sz="1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1447463"/>
            <a:ext cx="304323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086" tIns="52043" rIns="104086" bIns="52043" numCol="1" anchor="b" anchorCtr="0" compatLnSpc="1">
            <a:prstTxWarp prst="textNoShape">
              <a:avLst/>
            </a:prstTxWarp>
          </a:bodyPr>
          <a:lstStyle>
            <a:lvl1pPr defTabSz="1041400">
              <a:defRPr sz="1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11447463"/>
            <a:ext cx="304323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086" tIns="52043" rIns="104086" bIns="52043" numCol="1" anchor="b" anchorCtr="0" compatLnSpc="1">
            <a:prstTxWarp prst="textNoShape">
              <a:avLst/>
            </a:prstTxWarp>
          </a:bodyPr>
          <a:lstStyle>
            <a:lvl1pPr algn="r" defTabSz="1041400">
              <a:defRPr sz="1400">
                <a:latin typeface="Times New Roman" pitchFamily="18" charset="0"/>
              </a:defRPr>
            </a:lvl1pPr>
          </a:lstStyle>
          <a:p>
            <a:fld id="{5B7EA9A3-657E-4228-80F0-719149A4D2B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4099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4100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1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2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3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4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5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6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7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8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9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0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1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2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3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4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5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8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9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0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1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2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3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4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5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6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8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9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0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1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2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3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4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5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6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7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8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9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0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1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2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3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4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5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6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7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8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9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0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1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2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3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4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5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6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7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8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9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1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62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65" name="Rectangle 69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66" name="Rectangle 7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67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F5B80CD-016D-45E3-AE53-B67D0BE245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28E54-A735-4DF4-B693-CC4120B3AB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C4F3B-6AA6-4B2C-A6F3-4E62AA35D8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D9F16A-C9C2-488E-96AB-A0EE08C28C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A2AEC-0AD8-462B-BEF4-20EF1F3650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3E03-09EB-4AB3-AF26-E88E36E1A6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F1039-D6FA-41C4-BAAF-D3CE34C04F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70658-5E66-4A25-9163-6AB833413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D7721-6102-4AFF-9305-E74BD05C08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06000-DD5B-44AF-A830-02449AFFF1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377EC-2D81-4B22-9272-9DCF4AC16A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9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0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1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4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6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1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3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5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6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7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8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9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0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1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2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3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4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5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6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7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8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9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0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1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2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4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5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6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7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8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9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1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2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3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4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5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6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7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8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9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0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1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2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3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4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5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6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37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138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39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E2C26DF-EF2F-4F2F-A888-8C3FFBB4B9D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2819400"/>
            <a:ext cx="6553200" cy="579438"/>
          </a:xfrm>
        </p:spPr>
        <p:txBody>
          <a:bodyPr/>
          <a:lstStyle/>
          <a:p>
            <a:pPr algn="ctr"/>
            <a:r>
              <a:rPr lang="en-US" sz="3200"/>
              <a:t>Rancangan Penelitian Kualitatif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104900"/>
            <a:ext cx="8162925" cy="519113"/>
          </a:xfrm>
        </p:spPr>
        <p:txBody>
          <a:bodyPr/>
          <a:lstStyle/>
          <a:p>
            <a:pPr algn="ctr"/>
            <a:r>
              <a:rPr lang="en-US" sz="2800"/>
              <a:t>Asumsi Utama Penelitian Kualitatif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8077200" cy="4191000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Peneliti memfokuskan pada proses.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lnSpc>
                <a:spcPct val="90000"/>
              </a:lnSpc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Memperhatikan pemaknaan terhadap sesuatu.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lnSpc>
                <a:spcPct val="90000"/>
              </a:lnSpc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Peneliti merupakan instrumen utama.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lnSpc>
                <a:spcPct val="90000"/>
              </a:lnSpc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Melibatkan penelitian lapangan.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lnSpc>
                <a:spcPct val="90000"/>
              </a:lnSpc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Bersifat deskriptif, harus memperhatikan proses, makna dan pemahaman melalui kata atau gambar.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lnSpc>
                <a:spcPct val="90000"/>
              </a:lnSpc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Bersifat induktif, dengan membangun abstraksi, konsep, hipotesis, dan teori dari data yang diperoleh.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lnSpc>
                <a:spcPct val="90000"/>
              </a:lnSpc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Fleksibel.</a:t>
            </a:r>
            <a:r>
              <a:rPr lang="en-US" sz="2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7772400" cy="4191000"/>
          </a:xfrm>
        </p:spPr>
        <p:txBody>
          <a:bodyPr/>
          <a:lstStyle/>
          <a:p>
            <a:pPr marL="0" indent="0">
              <a:spcBef>
                <a:spcPct val="50000"/>
              </a:spcBef>
              <a:buFontTx/>
              <a:buNone/>
            </a:pPr>
            <a:r>
              <a:rPr lang="en-US" sz="2400">
                <a:cs typeface="Times New Roman" pitchFamily="18" charset="0"/>
              </a:rPr>
              <a:t>Tahapan penelitian kualitatif menunjukkan pola </a:t>
            </a:r>
            <a:r>
              <a:rPr lang="en-US" sz="2400" u="sng">
                <a:cs typeface="Times New Roman" pitchFamily="18" charset="0"/>
              </a:rPr>
              <a:t>non-linear atau cyclical</a:t>
            </a:r>
            <a:endParaRPr lang="en-US" sz="2400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104900"/>
            <a:ext cx="8162925" cy="519113"/>
          </a:xfrm>
        </p:spPr>
        <p:txBody>
          <a:bodyPr/>
          <a:lstStyle/>
          <a:p>
            <a:r>
              <a:rPr lang="en-US" sz="2800"/>
              <a:t>Tahapan Penelitian Kualitatif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697787" cy="4191000"/>
          </a:xfrm>
        </p:spPr>
        <p:txBody>
          <a:bodyPr/>
          <a:lstStyle/>
          <a:p>
            <a:pPr marL="609600" indent="-609600" algn="just"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Penentuan topik penelitian.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Penyusunan rencana penelitian.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/>
            <a:r>
              <a:rPr lang="en-US" sz="2200">
                <a:cs typeface="Times New Roman" pitchFamily="18" charset="0"/>
              </a:rPr>
              <a:t>Menentukan permasalahan penelitian.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/>
            <a:r>
              <a:rPr lang="en-US" sz="2200">
                <a:cs typeface="Times New Roman" pitchFamily="18" charset="0"/>
              </a:rPr>
              <a:t>Mengajukan pertanyaan penelitian.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/>
            <a:r>
              <a:rPr lang="en-US" sz="2200">
                <a:cs typeface="Times New Roman" pitchFamily="18" charset="0"/>
              </a:rPr>
              <a:t>Menentukan teori untuk menyusun kerangka dasar/batasan awal.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/>
            <a:r>
              <a:rPr lang="en-US" sz="2200">
                <a:cs typeface="Times New Roman" pitchFamily="18" charset="0"/>
              </a:rPr>
              <a:t>Merumuskan cara pengumpulan data.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/>
            <a:r>
              <a:rPr lang="en-US" sz="2200">
                <a:cs typeface="Times New Roman" pitchFamily="18" charset="0"/>
              </a:rPr>
              <a:t>Menentukan narasumber.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Pengumpulan, pengolahan dan analisis data.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Penulisan laporan</a:t>
            </a:r>
            <a:r>
              <a:rPr lang="en-US" sz="22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104900"/>
            <a:ext cx="8162925" cy="519113"/>
          </a:xfrm>
        </p:spPr>
        <p:txBody>
          <a:bodyPr/>
          <a:lstStyle/>
          <a:p>
            <a:pPr algn="ctr"/>
            <a:r>
              <a:rPr lang="en-US" sz="2800"/>
              <a:t>Diagram Tahapan Penelitian Kualitatif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048000" y="1981200"/>
            <a:ext cx="2819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Menentukan Topik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85800" y="2971800"/>
            <a:ext cx="3657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Penulisan Laporan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85800" y="4267200"/>
            <a:ext cx="3657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Interpretasi Data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5181600" y="2895600"/>
            <a:ext cx="365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Menentukan Fokus Pertanyaan Penelitian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181600" y="4267200"/>
            <a:ext cx="365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Menyusun Rencana Penelitian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181600" y="5791200"/>
            <a:ext cx="3657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Mengumpulkan Data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85800" y="5791200"/>
            <a:ext cx="3657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Menganalisis Data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2438400" y="3581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2438400" y="4876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4495800" y="6019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7010400" y="5257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70104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2438400" y="22098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H="1" flipV="1">
            <a:off x="6019800" y="22860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104900"/>
            <a:ext cx="8162925" cy="519113"/>
          </a:xfrm>
        </p:spPr>
        <p:txBody>
          <a:bodyPr/>
          <a:lstStyle/>
          <a:p>
            <a:r>
              <a:rPr lang="en-US" sz="2800"/>
              <a:t>Format Penelitian Kualitatif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697787" cy="4191000"/>
          </a:xfrm>
        </p:spPr>
        <p:txBody>
          <a:bodyPr/>
          <a:lstStyle/>
          <a:p>
            <a:pPr marL="609600" indent="-609600" algn="just">
              <a:spcBef>
                <a:spcPct val="50000"/>
              </a:spcBef>
              <a:buSzTx/>
              <a:buFontTx/>
              <a:buAutoNum type="arabicPeriod"/>
            </a:pPr>
            <a:r>
              <a:rPr lang="en-US" sz="2200">
                <a:cs typeface="Times New Roman" pitchFamily="18" charset="0"/>
              </a:rPr>
              <a:t>Pendahuluan.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50000"/>
              </a:spcBef>
            </a:pPr>
            <a:r>
              <a:rPr lang="en-US" sz="2200">
                <a:cs typeface="Times New Roman" pitchFamily="18" charset="0"/>
              </a:rPr>
              <a:t>Permasalahan penelitian.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50000"/>
              </a:spcBef>
            </a:pPr>
            <a:r>
              <a:rPr lang="en-US" sz="2200">
                <a:cs typeface="Times New Roman" pitchFamily="18" charset="0"/>
              </a:rPr>
              <a:t>Tujuan penelitian.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50000"/>
              </a:spcBef>
            </a:pPr>
            <a:r>
              <a:rPr lang="en-US" sz="2200">
                <a:cs typeface="Times New Roman" pitchFamily="18" charset="0"/>
              </a:rPr>
              <a:t>Pertanyaan penelitian (pertanyaan umum dan khusus).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50000"/>
              </a:spcBef>
            </a:pPr>
            <a:r>
              <a:rPr lang="en-US" sz="2200">
                <a:cs typeface="Times New Roman" pitchFamily="18" charset="0"/>
              </a:rPr>
              <a:t>Definisi.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50000"/>
              </a:spcBef>
            </a:pPr>
            <a:r>
              <a:rPr lang="en-US" sz="2200">
                <a:cs typeface="Times New Roman" pitchFamily="18" charset="0"/>
              </a:rPr>
              <a:t>Ruang lingkup penelitian.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50000"/>
              </a:spcBef>
            </a:pPr>
            <a:r>
              <a:rPr lang="en-US" sz="2200">
                <a:cs typeface="Times New Roman" pitchFamily="18" charset="0"/>
              </a:rPr>
              <a:t>Signifikansi studi.</a:t>
            </a:r>
            <a:endParaRPr lang="en-US" sz="2200" b="1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104900"/>
            <a:ext cx="8162925" cy="519113"/>
          </a:xfrm>
        </p:spPr>
        <p:txBody>
          <a:bodyPr/>
          <a:lstStyle/>
          <a:p>
            <a:r>
              <a:rPr lang="en-US" sz="2800"/>
              <a:t>Format Penelitian Kualitatif</a:t>
            </a:r>
            <a:endParaRPr lang="en-US" sz="2800" i="1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just">
              <a:spcBef>
                <a:spcPct val="0"/>
              </a:spcBef>
              <a:buSzTx/>
              <a:buFont typeface="Wingdings" pitchFamily="2" charset="2"/>
              <a:buAutoNum type="arabicPeriod" startAt="2"/>
            </a:pPr>
            <a:r>
              <a:rPr lang="en-US" sz="2200">
                <a:cs typeface="Times New Roman" pitchFamily="18" charset="0"/>
              </a:rPr>
              <a:t>Prosedur.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0"/>
              </a:spcBef>
            </a:pPr>
            <a:r>
              <a:rPr lang="en-US" sz="2200">
                <a:cs typeface="Times New Roman" pitchFamily="18" charset="0"/>
              </a:rPr>
              <a:t>Asumsi dan rasionalitas metode.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0"/>
              </a:spcBef>
            </a:pPr>
            <a:r>
              <a:rPr lang="en-US" sz="2200">
                <a:cs typeface="Times New Roman" pitchFamily="18" charset="0"/>
              </a:rPr>
              <a:t>Tipe penelitian.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0"/>
              </a:spcBef>
            </a:pPr>
            <a:r>
              <a:rPr lang="en-US" sz="2200">
                <a:cs typeface="Times New Roman" pitchFamily="18" charset="0"/>
              </a:rPr>
              <a:t>Peran peneliti.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0"/>
              </a:spcBef>
            </a:pPr>
            <a:r>
              <a:rPr lang="en-US" sz="2200">
                <a:cs typeface="Times New Roman" pitchFamily="18" charset="0"/>
              </a:rPr>
              <a:t>Prosedur pengumpulan data.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0"/>
              </a:spcBef>
            </a:pPr>
            <a:r>
              <a:rPr lang="en-US" sz="2200">
                <a:cs typeface="Times New Roman" pitchFamily="18" charset="0"/>
              </a:rPr>
              <a:t>Prosedur analisis data.</a:t>
            </a:r>
            <a:endParaRPr lang="en-US" sz="2200" b="1">
              <a:cs typeface="Times New Roman" pitchFamily="18" charset="0"/>
            </a:endParaRPr>
          </a:p>
          <a:p>
            <a:pPr marL="1371600" lvl="2" indent="-457200" algn="just">
              <a:spcBef>
                <a:spcPct val="0"/>
              </a:spcBef>
            </a:pPr>
            <a:r>
              <a:rPr lang="en-US" sz="2200">
                <a:cs typeface="Times New Roman" pitchFamily="18" charset="0"/>
              </a:rPr>
              <a:t>Metode verifikasi data.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spcBef>
                <a:spcPct val="0"/>
              </a:spcBef>
              <a:buSzTx/>
              <a:buFont typeface="Wingdings" pitchFamily="2" charset="2"/>
              <a:buAutoNum type="arabicPeriod" startAt="2"/>
            </a:pPr>
            <a:r>
              <a:rPr lang="en-US" sz="2200">
                <a:cs typeface="Times New Roman" pitchFamily="18" charset="0"/>
              </a:rPr>
              <a:t>Hasil penelitian dan keterkaitannya dengan teori/kajian pustaka.</a:t>
            </a:r>
            <a:endParaRPr lang="en-US" sz="2200" b="1">
              <a:cs typeface="Times New Roman" pitchFamily="18" charset="0"/>
            </a:endParaRPr>
          </a:p>
          <a:p>
            <a:pPr marL="609600" indent="-609600">
              <a:spcBef>
                <a:spcPct val="0"/>
              </a:spcBef>
              <a:buSzTx/>
              <a:buFont typeface="Wingdings" pitchFamily="2" charset="2"/>
              <a:buAutoNum type="arabicPeriod" startAt="2"/>
            </a:pPr>
            <a:r>
              <a:rPr lang="en-US" sz="2200">
                <a:cs typeface="Times New Roman" pitchFamily="18" charset="0"/>
              </a:rPr>
              <a:t>Lampiran.</a:t>
            </a: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104900"/>
            <a:ext cx="8162925" cy="519113"/>
          </a:xfrm>
        </p:spPr>
        <p:txBody>
          <a:bodyPr/>
          <a:lstStyle/>
          <a:p>
            <a:pPr algn="ctr"/>
            <a:r>
              <a:rPr lang="en-US" sz="2800"/>
              <a:t>Tahap-tahapan Penelitian Kualitatif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743200" y="1828800"/>
            <a:ext cx="320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Pengumpulan Data Etnografis/Lapangan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09600" y="3048000"/>
            <a:ext cx="365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Mengajukan Pertanyaan Etnografis/Lapangan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4343400"/>
            <a:ext cx="32004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Peentuan Permasalahan/Fokus Penelitian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086600" y="2962275"/>
            <a:ext cx="18288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Pembuatan Catatan Lapangan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858000" y="5400675"/>
            <a:ext cx="205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Menganalisis Data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191000" y="5791200"/>
            <a:ext cx="1676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Penulisan Laporan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1905000" y="22098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4419600" y="3962400"/>
            <a:ext cx="228600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>
            <a:off x="3962400" y="43434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5105400" y="50292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V="1">
            <a:off x="5943600" y="52578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 flipV="1">
            <a:off x="7924800" y="4267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 flipH="1" flipV="1">
            <a:off x="6096000" y="21336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469187" cy="4191000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Penelitian kualitatif membangun atau menghasilkan teori dari bawah (induktif), dimana peneliti mengumpulkan data/informasi, kemudian mengklasifikasinya data berdasarkan kategori-kategori dalam upaya menemukan pola atas realitas/gejala yang dikajinya.</a:t>
            </a:r>
            <a:endParaRPr lang="en-US" sz="2200" b="1">
              <a:cs typeface="Times New Roman" pitchFamily="18" charset="0"/>
            </a:endParaRPr>
          </a:p>
          <a:p>
            <a:pPr marL="0" indent="0" algn="just">
              <a:lnSpc>
                <a:spcPct val="90000"/>
              </a:lnSpc>
              <a:buFont typeface="Wingdings" pitchFamily="2" charset="2"/>
              <a:buNone/>
            </a:pPr>
            <a:endParaRPr lang="en-US" sz="2200">
              <a:cs typeface="Times New Roman" pitchFamily="18" charset="0"/>
            </a:endParaRPr>
          </a:p>
          <a:p>
            <a:pPr marL="0" indent="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Dalam studi kualitatif, pemfokusan topik penelitian </a:t>
            </a:r>
          </a:p>
          <a:p>
            <a:pPr marL="0" indent="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akan tercermin dari rumusan pertanyaan penelitian. </a:t>
            </a:r>
          </a:p>
          <a:p>
            <a:pPr marL="0" indent="0" algn="just">
              <a:lnSpc>
                <a:spcPct val="90000"/>
              </a:lnSpc>
              <a:buFont typeface="Wingdings" pitchFamily="2" charset="2"/>
              <a:buNone/>
            </a:pPr>
            <a:endParaRPr lang="en-US" sz="220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801688"/>
            <a:ext cx="7891462" cy="822325"/>
          </a:xfrm>
        </p:spPr>
        <p:txBody>
          <a:bodyPr/>
          <a:lstStyle/>
          <a:p>
            <a:pPr algn="r"/>
            <a:r>
              <a:rPr lang="en-US" sz="2400">
                <a:cs typeface="Times New Roman" pitchFamily="18" charset="0"/>
              </a:rPr>
              <a:t>Beberapa Hal yang Perlu Diperhatikan dalam Perumusan Penelitian Kualitatif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926387" cy="419100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Tentukan pertanyaan umum (</a:t>
            </a:r>
            <a:r>
              <a:rPr lang="en-US" sz="2200" i="1">
                <a:cs typeface="Times New Roman" pitchFamily="18" charset="0"/>
              </a:rPr>
              <a:t>grand tour question</a:t>
            </a:r>
            <a:r>
              <a:rPr lang="en-US" sz="2200">
                <a:cs typeface="Times New Roman" pitchFamily="18" charset="0"/>
              </a:rPr>
              <a:t>), yang kemudian diturunkan atau dijabarkan ke dalam sub-sub pertanyaan khusus yang semakin spesifik.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Pertanyaan harus sesuai dengan jenis penelitian.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Formulasi atau rumusan pertanyaan penelitian secara tidak langsung menyebutkan hubungan sebab-akibat.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Pertanyaan akan berkembang bahkan berubah sejalan dengan perkembangan penelitian.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Pertanyaan penelitian sebaiknya menggunakan pertanyaan terbuka.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lnSpc>
                <a:spcPct val="90000"/>
              </a:lnSpc>
              <a:buSzTx/>
              <a:buFont typeface="Wingdings" pitchFamily="2" charset="2"/>
              <a:buNone/>
            </a:pP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862013"/>
            <a:ext cx="8162925" cy="762000"/>
          </a:xfrm>
        </p:spPr>
        <p:txBody>
          <a:bodyPr/>
          <a:lstStyle/>
          <a:p>
            <a:r>
              <a:rPr lang="en-US"/>
              <a:t>Pertanyaan Penelitian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850187" cy="41910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800" dirty="0" err="1"/>
              <a:t>Pertanyaan</a:t>
            </a:r>
            <a:r>
              <a:rPr lang="en-US" sz="2800" dirty="0"/>
              <a:t> </a:t>
            </a:r>
            <a:r>
              <a:rPr lang="en-US" sz="2800" dirty="0" err="1"/>
              <a:t>Umum</a:t>
            </a:r>
            <a:r>
              <a:rPr lang="en-US" sz="2800" dirty="0"/>
              <a:t> :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Bagaimana</a:t>
            </a:r>
            <a:r>
              <a:rPr lang="en-US" sz="2800" dirty="0" smtClean="0"/>
              <a:t> </a:t>
            </a:r>
            <a:r>
              <a:rPr lang="en-US" sz="2800" dirty="0" err="1" smtClean="0"/>
              <a:t>implementasi</a:t>
            </a:r>
            <a:r>
              <a:rPr lang="en-US" sz="2800" dirty="0" smtClean="0"/>
              <a:t> </a:t>
            </a:r>
            <a:r>
              <a:rPr lang="en-US" sz="2800" dirty="0" err="1" smtClean="0"/>
              <a:t>pelaksanaan</a:t>
            </a:r>
            <a:r>
              <a:rPr lang="en-US" sz="2800" dirty="0" smtClean="0"/>
              <a:t> </a:t>
            </a:r>
            <a:r>
              <a:rPr lang="en-US" sz="2800" dirty="0" err="1" smtClean="0"/>
              <a:t>wajar</a:t>
            </a:r>
            <a:r>
              <a:rPr lang="en-US" sz="2800" dirty="0" smtClean="0"/>
              <a:t> </a:t>
            </a:r>
            <a:r>
              <a:rPr lang="en-US" sz="2800" dirty="0" err="1" smtClean="0"/>
              <a:t>dikdas</a:t>
            </a:r>
            <a:r>
              <a:rPr lang="en-US" sz="2800" dirty="0" smtClean="0"/>
              <a:t> 9 </a:t>
            </a:r>
            <a:r>
              <a:rPr lang="en-US" sz="2800" dirty="0" err="1" smtClean="0"/>
              <a:t>tahun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kabupaten</a:t>
            </a:r>
            <a:r>
              <a:rPr lang="en-US" sz="2800" dirty="0" smtClean="0"/>
              <a:t> </a:t>
            </a:r>
            <a:r>
              <a:rPr lang="en-US" sz="2800" dirty="0" err="1" smtClean="0"/>
              <a:t>cianjur</a:t>
            </a:r>
            <a:r>
              <a:rPr lang="en-US" sz="2800" dirty="0" smtClean="0"/>
              <a:t> </a:t>
            </a:r>
            <a:r>
              <a:rPr lang="en-US" sz="2800" dirty="0"/>
              <a:t>?</a:t>
            </a:r>
          </a:p>
          <a:p>
            <a:pPr algn="just">
              <a:lnSpc>
                <a:spcPct val="90000"/>
              </a:lnSpc>
            </a:pPr>
            <a:r>
              <a:rPr lang="en-US" sz="2800" dirty="0" err="1"/>
              <a:t>Pertanyaan</a:t>
            </a:r>
            <a:r>
              <a:rPr lang="en-US" sz="2800" dirty="0"/>
              <a:t> </a:t>
            </a:r>
            <a:r>
              <a:rPr lang="en-US" sz="2800" dirty="0" err="1"/>
              <a:t>Khusus</a:t>
            </a:r>
            <a:r>
              <a:rPr lang="en-US" sz="2800" dirty="0"/>
              <a:t> :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	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 </a:t>
            </a:r>
            <a:r>
              <a:rPr lang="en-US" sz="2800" dirty="0" err="1"/>
              <a:t>kendala</a:t>
            </a:r>
            <a:r>
              <a:rPr lang="en-US" sz="2800" dirty="0"/>
              <a:t> </a:t>
            </a:r>
            <a:r>
              <a:rPr lang="en-US" sz="2800" dirty="0" err="1" smtClean="0"/>
              <a:t>dinas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kebudayaan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pelaksanaan</a:t>
            </a:r>
            <a:r>
              <a:rPr lang="en-US" sz="2800" dirty="0" smtClean="0"/>
              <a:t> </a:t>
            </a:r>
            <a:r>
              <a:rPr lang="en-US" sz="2800" dirty="0" err="1" smtClean="0"/>
              <a:t>wajar</a:t>
            </a:r>
            <a:r>
              <a:rPr lang="en-US" sz="2800" dirty="0" smtClean="0"/>
              <a:t> </a:t>
            </a:r>
            <a:r>
              <a:rPr lang="en-US" sz="2800" dirty="0" err="1" smtClean="0"/>
              <a:t>dikdas</a:t>
            </a:r>
            <a:r>
              <a:rPr lang="en-US" sz="2800" dirty="0" smtClean="0"/>
              <a:t> 9 </a:t>
            </a:r>
            <a:r>
              <a:rPr lang="en-US" sz="2800" dirty="0" err="1" smtClean="0"/>
              <a:t>tahun</a:t>
            </a:r>
            <a:r>
              <a:rPr lang="en-US" sz="2800" dirty="0" smtClean="0"/>
              <a:t>?</a:t>
            </a:r>
            <a:endParaRPr lang="en-US" sz="2800" dirty="0"/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	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 </a:t>
            </a:r>
            <a:r>
              <a:rPr lang="en-US" sz="2800" dirty="0" err="1"/>
              <a:t>upaya</a:t>
            </a:r>
            <a:r>
              <a:rPr lang="en-US" sz="2800" dirty="0"/>
              <a:t> </a:t>
            </a:r>
            <a:r>
              <a:rPr lang="en-US" sz="2800" dirty="0" smtClean="0"/>
              <a:t>yang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 </a:t>
            </a:r>
            <a:r>
              <a:rPr lang="en-US" sz="2800" dirty="0" err="1" smtClean="0"/>
              <a:t>kabupaten</a:t>
            </a:r>
            <a:r>
              <a:rPr lang="en-US" sz="2800" dirty="0" smtClean="0"/>
              <a:t> </a:t>
            </a:r>
            <a:r>
              <a:rPr lang="en-US" sz="2800" dirty="0" err="1" smtClean="0"/>
              <a:t>cianjur</a:t>
            </a:r>
            <a:r>
              <a:rPr lang="en-US" sz="2800" dirty="0" smtClean="0"/>
              <a:t> agar </a:t>
            </a:r>
            <a:r>
              <a:rPr lang="en-US" sz="2800" dirty="0" err="1" smtClean="0"/>
              <a:t>wajar</a:t>
            </a:r>
            <a:r>
              <a:rPr lang="en-US" sz="2800" dirty="0" smtClean="0"/>
              <a:t> </a:t>
            </a:r>
            <a:r>
              <a:rPr lang="en-US" sz="2800" dirty="0" err="1" smtClean="0"/>
              <a:t>dikdas</a:t>
            </a:r>
            <a:r>
              <a:rPr lang="en-US" sz="2800" dirty="0" smtClean="0"/>
              <a:t> 9 </a:t>
            </a:r>
            <a:r>
              <a:rPr lang="en-US" sz="2800" dirty="0" err="1" smtClean="0"/>
              <a:t>tahun</a:t>
            </a:r>
            <a:r>
              <a:rPr lang="en-US" sz="2800" dirty="0" smtClean="0"/>
              <a:t> </a:t>
            </a:r>
            <a:r>
              <a:rPr lang="en-US" sz="2800" dirty="0" err="1" smtClean="0"/>
              <a:t>berhasil</a:t>
            </a:r>
            <a:r>
              <a:rPr lang="en-US" sz="2800" dirty="0" smtClean="0"/>
              <a:t> </a:t>
            </a:r>
            <a:r>
              <a:rPr lang="en-US" sz="2800" dirty="0"/>
              <a:t>?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044575"/>
            <a:ext cx="8162925" cy="579438"/>
          </a:xfrm>
        </p:spPr>
        <p:txBody>
          <a:bodyPr/>
          <a:lstStyle/>
          <a:p>
            <a:pPr algn="ctr"/>
            <a:r>
              <a:rPr lang="en-US" sz="3200"/>
              <a:t>Jenis Penelitian Kualitatif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697787" cy="44196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400"/>
              <a:t>Penelitian Grounded, jika tujuannnya mengungkapkan atau menemukan</a:t>
            </a:r>
          </a:p>
          <a:p>
            <a:pPr algn="just">
              <a:lnSpc>
                <a:spcPct val="90000"/>
              </a:lnSpc>
            </a:pPr>
            <a:r>
              <a:rPr lang="en-US" sz="2400"/>
              <a:t>Etnografi, jika memahami suatu gejala</a:t>
            </a:r>
          </a:p>
          <a:p>
            <a:pPr algn="just">
              <a:lnSpc>
                <a:spcPct val="90000"/>
              </a:lnSpc>
            </a:pPr>
            <a:r>
              <a:rPr lang="en-US" sz="2400"/>
              <a:t>Case Study, jika peneliti berupaya menitikberatkan studinya pada identifikasi bagaimana proses yang terjadi dalam suatu lembaga/individu/kelompok</a:t>
            </a:r>
          </a:p>
          <a:p>
            <a:pPr algn="just">
              <a:lnSpc>
                <a:spcPct val="90000"/>
              </a:lnSpc>
            </a:pPr>
            <a:r>
              <a:rPr lang="en-US" sz="2400"/>
              <a:t>Fenomenologi, jika penelitian berangkat dari tujuan untuk mendeskripsikan atau memaparkan pengalaman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92987" cy="4191000"/>
          </a:xfrm>
        </p:spPr>
        <p:txBody>
          <a:bodyPr/>
          <a:lstStyle/>
          <a:p>
            <a:pPr marL="609600" indent="-609600" algn="just"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Untuk mengembangkan disain penelitian kualitatif, </a:t>
            </a:r>
          </a:p>
          <a:p>
            <a:pPr marL="609600" indent="-609600" algn="just"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perlu diperhatikan :</a:t>
            </a:r>
            <a:endParaRPr lang="en-US" sz="2200" b="1">
              <a:cs typeface="Times New Roman" pitchFamily="18" charset="0"/>
            </a:endParaRPr>
          </a:p>
          <a:p>
            <a:pPr marL="609600" indent="-609600" algn="just"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Siapa (dan apa) saja sumber data/informasi yang perlu diwawancarai untuk memperoleh data atau diamati.</a:t>
            </a:r>
            <a:endParaRPr lang="en-US" sz="2200" b="1">
              <a:cs typeface="Times New Roman" pitchFamily="18" charset="0"/>
            </a:endParaRPr>
          </a:p>
          <a:p>
            <a:pPr marL="609600" indent="-609600"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Hal apa yang akan diwawancarai atau diamati</a:t>
            </a:r>
            <a:r>
              <a:rPr lang="en-US" sz="22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677863"/>
            <a:ext cx="7891462" cy="946150"/>
          </a:xfrm>
        </p:spPr>
        <p:txBody>
          <a:bodyPr/>
          <a:lstStyle/>
          <a:p>
            <a:pPr algn="r"/>
            <a:r>
              <a:rPr lang="en-US" sz="2800">
                <a:cs typeface="Times New Roman" pitchFamily="18" charset="0"/>
              </a:rPr>
              <a:t>Tahapan-tahapan Pengumpulan Data Penelitian Kualitatif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850187" cy="4191000"/>
          </a:xfrm>
        </p:spPr>
        <p:txBody>
          <a:bodyPr/>
          <a:lstStyle/>
          <a:p>
            <a:pPr marL="533400" indent="-533400" algn="just">
              <a:buSzTx/>
              <a:buFont typeface="Wingdings" pitchFamily="2" charset="2"/>
              <a:buAutoNum type="arabicPeriod"/>
            </a:pPr>
            <a:r>
              <a:rPr lang="en-US" sz="2200">
                <a:cs typeface="Times New Roman" pitchFamily="18" charset="0"/>
              </a:rPr>
              <a:t>Tahap Deskriptif.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buSzTx/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	Mendeskripsikan karakteristik suatu fenomena sosial dan konteksnya.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buSzTx/>
              <a:buFont typeface="Wingdings" pitchFamily="2" charset="2"/>
              <a:buAutoNum type="arabicPeriod" startAt="2"/>
            </a:pPr>
            <a:r>
              <a:rPr lang="en-US" sz="2200">
                <a:cs typeface="Times New Roman" pitchFamily="18" charset="0"/>
              </a:rPr>
              <a:t>Tahap Fokus.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buSzTx/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	Tahap yang memfokuskan perhatian pada bagaimana/proses berlangsungnya suatu fenomena sosial tertentu.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buSzTx/>
              <a:buFont typeface="Wingdings" pitchFamily="2" charset="2"/>
              <a:buAutoNum type="arabicPeriod" startAt="3"/>
            </a:pPr>
            <a:r>
              <a:rPr lang="en-US" sz="2200">
                <a:cs typeface="Times New Roman" pitchFamily="18" charset="0"/>
              </a:rPr>
              <a:t>Tahap Selektif/Hipotesis.</a:t>
            </a:r>
            <a:endParaRPr lang="en-US" sz="2200" b="1">
              <a:cs typeface="Times New Roman" pitchFamily="18" charset="0"/>
            </a:endParaRPr>
          </a:p>
          <a:p>
            <a:pPr marL="533400" indent="-533400" algn="just">
              <a:buSzTx/>
              <a:buFont typeface="Wingdings" pitchFamily="2" charset="2"/>
              <a:buNone/>
            </a:pPr>
            <a:r>
              <a:rPr lang="en-US" sz="2200">
                <a:cs typeface="Times New Roman" pitchFamily="18" charset="0"/>
              </a:rPr>
              <a:t>	Tahap dimana peneliti menekankan pada hal-hal pengecualian dan atau hal-hal yang merupakan konsekuensi dari suatu fenomena sosial tertentu.</a:t>
            </a:r>
            <a:endParaRPr lang="en-US" sz="2200" b="1">
              <a:cs typeface="Times New Roman" pitchFamily="18" charset="0"/>
            </a:endParaRPr>
          </a:p>
          <a:p>
            <a:pPr marL="533400" indent="-533400"/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Designs\Bold Stripes.pot</Template>
  <TotalTime>438</TotalTime>
  <Words>424</Words>
  <Application>Microsoft Office PowerPoint</Application>
  <PresentationFormat>On-screen Show (4:3)</PresentationFormat>
  <Paragraphs>85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Bold Stripes</vt:lpstr>
      <vt:lpstr>Rancangan Penelitian Kualitatif</vt:lpstr>
      <vt:lpstr>Asumsi Utama Penelitian Kualitatif</vt:lpstr>
      <vt:lpstr>Slide 3</vt:lpstr>
      <vt:lpstr>Tahapan Penelitian Kualitatif</vt:lpstr>
      <vt:lpstr>Diagram Tahapan Penelitian Kualitatif</vt:lpstr>
      <vt:lpstr>Format Penelitian Kualitatif</vt:lpstr>
      <vt:lpstr>Format Penelitian Kualitatif</vt:lpstr>
      <vt:lpstr>Tahap-tahapan Penelitian Kualitatif</vt:lpstr>
      <vt:lpstr>Slide 9</vt:lpstr>
      <vt:lpstr>Beberapa Hal yang Perlu Diperhatikan dalam Perumusan Penelitian Kualitatif</vt:lpstr>
      <vt:lpstr>Pertanyaan Penelitian</vt:lpstr>
      <vt:lpstr>Jenis Penelitian Kualitatif</vt:lpstr>
      <vt:lpstr>Slide 13</vt:lpstr>
      <vt:lpstr>Tahapan-tahapan Pengumpulan Data Penelitian Kualitatif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Ragam Penelitian Kuantitatif</dc:title>
  <dc:creator>Lutfi</dc:creator>
  <cp:lastModifiedBy>Dedi</cp:lastModifiedBy>
  <cp:revision>20</cp:revision>
  <dcterms:created xsi:type="dcterms:W3CDTF">2005-11-05T02:04:28Z</dcterms:created>
  <dcterms:modified xsi:type="dcterms:W3CDTF">2012-04-05T02:04:03Z</dcterms:modified>
</cp:coreProperties>
</file>