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8" r:id="rId2"/>
    <p:sldId id="274" r:id="rId3"/>
    <p:sldId id="260" r:id="rId4"/>
    <p:sldId id="265" r:id="rId5"/>
    <p:sldId id="261" r:id="rId6"/>
    <p:sldId id="267" r:id="rId7"/>
    <p:sldId id="269" r:id="rId8"/>
    <p:sldId id="273" r:id="rId9"/>
    <p:sldId id="262" r:id="rId10"/>
    <p:sldId id="271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763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156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955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926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2591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199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8070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615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1347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930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3522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7942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5499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4130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4112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296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BA5C-3C98-497E-9508-D9193708B6C7}" type="datetimeFigureOut">
              <a:rPr lang="en-ID" smtClean="0"/>
              <a:t>16/03/2024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FE5A5F-EC6A-482D-BB69-6DD88E8A63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297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274C-A9B4-AF1E-FD0B-48A5DEEF8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74A0E-B939-9F18-FA28-AA1EE34BB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058979"/>
            <a:ext cx="7766936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ID" sz="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Bismillaah</a:t>
            </a:r>
            <a:r>
              <a:rPr lang="en-ID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Lailatul</a:t>
            </a:r>
            <a: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Qodar</a:t>
            </a:r>
            <a:r>
              <a:rPr lang="en-ID" sz="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Allooh</a:t>
            </a:r>
            <a:r>
              <a:rPr lang="en-ID" sz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Rasulullah SAW</a:t>
            </a:r>
            <a: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br>
              <a:rPr lang="en-I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ID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C1999-F2E0-4188-B16D-FFECCFA5D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535" y="4130748"/>
            <a:ext cx="9144000" cy="3822405"/>
          </a:xfrm>
        </p:spPr>
        <p:txBody>
          <a:bodyPr>
            <a:normAutofit/>
          </a:bodyPr>
          <a:lstStyle/>
          <a:p>
            <a:endParaRPr lang="en-ID" dirty="0"/>
          </a:p>
          <a:p>
            <a:endParaRPr lang="en-ID" dirty="0"/>
          </a:p>
          <a:p>
            <a:pPr algn="ctr"/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Mumu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Komaro</a:t>
            </a:r>
            <a:endParaRPr lang="en-ID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ID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UNIVERSITAS DIPANOGORO</a:t>
            </a:r>
          </a:p>
          <a:p>
            <a:pPr algn="ctr"/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BF653B-6B23-5380-774D-09A422F1A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955" y="3279813"/>
            <a:ext cx="3078747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7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02FB-71B8-848C-3209-C10C4930C7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2B6FD-A067-CC86-AA39-E006F0F88E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0432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024EF-3D75-ACA1-CE68-19077C912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7C583-08DC-FE9E-F149-71F4B297B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931" y="95693"/>
            <a:ext cx="9144000" cy="2052084"/>
          </a:xfrm>
        </p:spPr>
        <p:txBody>
          <a:bodyPr>
            <a:normAutofit/>
          </a:bodyPr>
          <a:lstStyle/>
          <a:p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arti dan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makna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endParaRPr lang="en-ID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29F9D8-6FE2-FC85-1C15-D88C68327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8316" y="2073349"/>
            <a:ext cx="8739963" cy="4603897"/>
          </a:xfrm>
        </p:spPr>
        <p:txBody>
          <a:bodyPr>
            <a:normAutofit fontScale="85000" lnSpcReduction="10000"/>
          </a:bodyPr>
          <a:lstStyle/>
          <a:p>
            <a:endParaRPr lang="en-ID" dirty="0"/>
          </a:p>
          <a:p>
            <a:pPr algn="l"/>
            <a:r>
              <a:rPr lang="en-ID" sz="3200" dirty="0">
                <a:solidFill>
                  <a:srgbClr val="00B0F0"/>
                </a:solidFill>
              </a:rPr>
              <a:t>“</a:t>
            </a:r>
            <a:r>
              <a:rPr lang="en-ID" sz="3200" dirty="0" err="1">
                <a:solidFill>
                  <a:srgbClr val="00B0F0"/>
                </a:solidFill>
              </a:rPr>
              <a:t>Kepemimpinan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adalah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kemampuan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seseorang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bagaimana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cara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mempengaruhi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seseorang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atau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kelompok</a:t>
            </a:r>
            <a:r>
              <a:rPr lang="en-ID" sz="3200" dirty="0">
                <a:solidFill>
                  <a:srgbClr val="00B0F0"/>
                </a:solidFill>
              </a:rPr>
              <a:t> lain </a:t>
            </a:r>
            <a:r>
              <a:rPr lang="en-ID" sz="3200" dirty="0" err="1">
                <a:solidFill>
                  <a:srgbClr val="00B0F0"/>
                </a:solidFill>
              </a:rPr>
              <a:t>untuk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mencapai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tujuannya</a:t>
            </a:r>
            <a:r>
              <a:rPr lang="en-ID" sz="3200" dirty="0">
                <a:solidFill>
                  <a:srgbClr val="00B0F0"/>
                </a:solidFill>
              </a:rPr>
              <a:t>. </a:t>
            </a:r>
          </a:p>
          <a:p>
            <a:pPr algn="l"/>
            <a:endParaRPr lang="en-ID" sz="3200" dirty="0">
              <a:solidFill>
                <a:srgbClr val="00B0F0"/>
              </a:solidFill>
            </a:endParaRPr>
          </a:p>
          <a:p>
            <a:pPr algn="l"/>
            <a:r>
              <a:rPr lang="en-ID" sz="3200" dirty="0">
                <a:solidFill>
                  <a:srgbClr val="00B0F0"/>
                </a:solidFill>
              </a:rPr>
              <a:t>Proses </a:t>
            </a:r>
            <a:r>
              <a:rPr lang="en-ID" sz="3200" dirty="0" err="1">
                <a:solidFill>
                  <a:srgbClr val="00B0F0"/>
                </a:solidFill>
              </a:rPr>
              <a:t>mempengaruhi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tersebut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dilakukan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dengan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cara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mengolah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kalimat</a:t>
            </a:r>
            <a:r>
              <a:rPr lang="en-ID" sz="3200" dirty="0">
                <a:solidFill>
                  <a:srgbClr val="00B0F0"/>
                </a:solidFill>
              </a:rPr>
              <a:t> dan kata-kata, </a:t>
            </a:r>
            <a:r>
              <a:rPr lang="en-ID" sz="3200" dirty="0" err="1">
                <a:solidFill>
                  <a:srgbClr val="00B0F0"/>
                </a:solidFill>
              </a:rPr>
              <a:t>lalu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memberikan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contoh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teladan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terhadap</a:t>
            </a:r>
            <a:r>
              <a:rPr lang="en-ID" sz="3200" dirty="0">
                <a:solidFill>
                  <a:srgbClr val="00B0F0"/>
                </a:solidFill>
              </a:rPr>
              <a:t> yang </a:t>
            </a:r>
            <a:r>
              <a:rPr lang="en-ID" sz="3200" dirty="0" err="1">
                <a:solidFill>
                  <a:srgbClr val="00B0F0"/>
                </a:solidFill>
              </a:rPr>
              <a:t>dipimpinnya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melalui</a:t>
            </a:r>
            <a:r>
              <a:rPr lang="en-ID" sz="3200" dirty="0">
                <a:solidFill>
                  <a:srgbClr val="00B0F0"/>
                </a:solidFill>
              </a:rPr>
              <a:t> </a:t>
            </a:r>
            <a:r>
              <a:rPr lang="en-ID" sz="3200" dirty="0" err="1">
                <a:solidFill>
                  <a:srgbClr val="00B0F0"/>
                </a:solidFill>
              </a:rPr>
              <a:t>nasihat-nasihat</a:t>
            </a:r>
            <a:r>
              <a:rPr lang="en-ID" sz="3200" dirty="0">
                <a:solidFill>
                  <a:srgbClr val="00B0F0"/>
                </a:solidFill>
              </a:rPr>
              <a:t> dan </a:t>
            </a:r>
            <a:r>
              <a:rPr lang="en-ID" sz="3200" dirty="0" err="1">
                <a:solidFill>
                  <a:srgbClr val="00B0F0"/>
                </a:solidFill>
              </a:rPr>
              <a:t>kebijakannya</a:t>
            </a:r>
            <a:r>
              <a:rPr lang="en-ID" sz="3200" dirty="0">
                <a:solidFill>
                  <a:srgbClr val="00B0F0"/>
                </a:solidFill>
              </a:rPr>
              <a:t>” (Husain, 2023).</a:t>
            </a:r>
          </a:p>
          <a:p>
            <a:pPr algn="l"/>
            <a:endParaRPr lang="en-ID" sz="2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ID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 </a:t>
            </a:r>
            <a:r>
              <a:rPr lang="en-ID" sz="10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</a:t>
            </a:r>
            <a:r>
              <a:rPr lang="en-ID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10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endParaRPr lang="en-ID" sz="1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ID" sz="1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ID" sz="1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Makna</a:t>
            </a:r>
            <a:r>
              <a:rPr kumimoji="0" lang="en-ID" sz="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1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sebuah</a:t>
            </a:r>
            <a:r>
              <a:rPr kumimoji="0" lang="en-ID" sz="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1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Kepemimpinan</a:t>
            </a:r>
            <a:endParaRPr kumimoji="0" lang="en-ID" sz="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0575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BD6ADC-2D38-4B87-D387-E016823D2B98}"/>
              </a:ext>
            </a:extLst>
          </p:cNvPr>
          <p:cNvSpPr txBox="1"/>
          <p:nvPr/>
        </p:nvSpPr>
        <p:spPr>
          <a:xfrm>
            <a:off x="1796902" y="2537583"/>
            <a:ext cx="6911162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Rasulullah Saw., </a:t>
            </a:r>
            <a:r>
              <a:rPr lang="en-ID" dirty="0" err="1"/>
              <a:t>bersabda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riwayat</a:t>
            </a:r>
            <a:r>
              <a:rPr lang="en-ID" dirty="0"/>
              <a:t> Imam Bukhari </a:t>
            </a:r>
            <a:r>
              <a:rPr lang="en-ID" dirty="0" err="1"/>
              <a:t>dari</a:t>
            </a:r>
            <a:r>
              <a:rPr lang="en-ID" dirty="0"/>
              <a:t> Ibnu Umar Ra:</a:t>
            </a:r>
          </a:p>
          <a:p>
            <a:endParaRPr lang="en-ID" dirty="0"/>
          </a:p>
          <a:p>
            <a:pPr algn="r"/>
            <a:r>
              <a:rPr lang="ar-A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كُلُّكُمْ رَاعٍ وَكُلُّكُمْ مَسْئُولٌ عَنْ رَعِيَّتِهِ</a:t>
            </a:r>
          </a:p>
          <a:p>
            <a:endParaRPr lang="ar-AE" dirty="0"/>
          </a:p>
          <a:p>
            <a:r>
              <a:rPr lang="en-US" dirty="0"/>
              <a:t>“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kalian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dan </a:t>
            </a:r>
            <a:r>
              <a:rPr lang="en-ID" dirty="0" err="1"/>
              <a:t>tiap</a:t>
            </a:r>
            <a:r>
              <a:rPr lang="en-ID" dirty="0"/>
              <a:t> </a:t>
            </a:r>
            <a:r>
              <a:rPr lang="en-ID" dirty="0" err="1"/>
              <a:t>tiap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dimintai</a:t>
            </a:r>
            <a:r>
              <a:rPr lang="en-ID" dirty="0"/>
              <a:t> </a:t>
            </a:r>
            <a:r>
              <a:rPr lang="en-ID" dirty="0" err="1"/>
              <a:t>pertanggung</a:t>
            </a:r>
            <a:r>
              <a:rPr lang="en-ID" dirty="0"/>
              <a:t> </a:t>
            </a:r>
            <a:r>
              <a:rPr lang="en-ID" dirty="0" err="1"/>
              <a:t>jawaban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dipimpinnya</a:t>
            </a:r>
            <a:r>
              <a:rPr lang="en-ID" dirty="0"/>
              <a:t>” (HR. Bukhari).</a:t>
            </a:r>
          </a:p>
          <a:p>
            <a:endParaRPr lang="en-ID" dirty="0"/>
          </a:p>
          <a:p>
            <a:r>
              <a:rPr lang="en-ID" dirty="0"/>
              <a:t>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1E777F-675E-EE6A-0C04-3D60B4D1B6E1}"/>
              </a:ext>
            </a:extLst>
          </p:cNvPr>
          <p:cNvSpPr txBox="1"/>
          <p:nvPr/>
        </p:nvSpPr>
        <p:spPr>
          <a:xfrm>
            <a:off x="1318437" y="859879"/>
            <a:ext cx="75916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3200" b="1" dirty="0">
                <a:solidFill>
                  <a:srgbClr val="0070C0"/>
                </a:solidFill>
              </a:rPr>
              <a:t>Harus </a:t>
            </a:r>
            <a:r>
              <a:rPr lang="en-ID" sz="3200" b="1" dirty="0" err="1">
                <a:solidFill>
                  <a:srgbClr val="0070C0"/>
                </a:solidFill>
              </a:rPr>
              <a:t>diyakini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siapapun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kita</a:t>
            </a:r>
            <a:r>
              <a:rPr lang="en-ID" sz="3200" b="1" dirty="0">
                <a:solidFill>
                  <a:srgbClr val="0070C0"/>
                </a:solidFill>
              </a:rPr>
              <a:t>, </a:t>
            </a:r>
            <a:r>
              <a:rPr lang="en-ID" sz="3200" b="1" dirty="0" err="1">
                <a:solidFill>
                  <a:srgbClr val="0070C0"/>
                </a:solidFill>
              </a:rPr>
              <a:t>maka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kita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adalah</a:t>
            </a:r>
            <a:r>
              <a:rPr lang="en-ID" sz="3200" b="1" dirty="0">
                <a:solidFill>
                  <a:srgbClr val="0070C0"/>
                </a:solidFill>
              </a:rPr>
              <a:t> </a:t>
            </a:r>
            <a:r>
              <a:rPr lang="en-ID" sz="3200" b="1" dirty="0" err="1">
                <a:solidFill>
                  <a:srgbClr val="0070C0"/>
                </a:solidFill>
              </a:rPr>
              <a:t>pemimpin</a:t>
            </a:r>
            <a:endParaRPr lang="en-ID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5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898BA-E9FF-0C9D-7ADE-6F1C04611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F19B9-F5E7-C8B1-3F88-11AB543B5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013" y="829341"/>
            <a:ext cx="8445795" cy="2392324"/>
          </a:xfrm>
        </p:spPr>
        <p:txBody>
          <a:bodyPr>
            <a:normAutofit fontScale="90000"/>
          </a:bodyPr>
          <a:lstStyle/>
          <a:p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dampak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baik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buruknya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</a:t>
            </a:r>
            <a:r>
              <a:rPr lang="en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endParaRPr lang="en-ID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9B909-5A43-FC75-571D-86903930A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6335"/>
            <a:ext cx="9144000" cy="4603897"/>
          </a:xfrm>
        </p:spPr>
        <p:txBody>
          <a:bodyPr>
            <a:normAutofit/>
          </a:bodyPr>
          <a:lstStyle/>
          <a:p>
            <a:endParaRPr lang="en-ID" dirty="0"/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Dampak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baik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buruknya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sebuah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kepemimpinan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n-ea"/>
                <a:cs typeface="+mn-cs"/>
              </a:rPr>
              <a:t>: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AutoNum type="arabicPeriod"/>
              <a:tabLst/>
              <a:defRPr/>
            </a:pP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Berdampak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baik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atau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buruk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untuk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pribadi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pemimpinnya</a:t>
            </a:r>
            <a:endParaRPr lang="en-ID" sz="2400" dirty="0">
              <a:solidFill>
                <a:schemeClr val="tx2"/>
              </a:solidFill>
              <a:latin typeface="Trebuchet MS" panose="020B0603020202020204"/>
            </a:endParaRPr>
          </a:p>
          <a:p>
            <a:pPr marL="457200" indent="-457200" algn="just">
              <a:buClr>
                <a:srgbClr val="5FCBEF"/>
              </a:buClr>
              <a:buFont typeface="Wingdings 3" charset="2"/>
              <a:buAutoNum type="arabicPeriod"/>
              <a:defRPr/>
            </a:pP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Berdampak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baik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atau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buruk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untuk</a:t>
            </a:r>
            <a:r>
              <a:rPr lang="en-ID" sz="2400" dirty="0">
                <a:solidFill>
                  <a:schemeClr val="tx2"/>
                </a:solidFill>
                <a:latin typeface="Trebuchet MS" panose="020B0603020202020204"/>
              </a:rPr>
              <a:t> yang </a:t>
            </a:r>
            <a:r>
              <a:rPr lang="en-ID" sz="2400" dirty="0" err="1">
                <a:solidFill>
                  <a:schemeClr val="tx2"/>
                </a:solidFill>
                <a:latin typeface="Trebuchet MS" panose="020B0603020202020204"/>
              </a:rPr>
              <a:t>dipimpinnya</a:t>
            </a:r>
            <a:endParaRPr lang="en-ID" sz="2400" dirty="0">
              <a:solidFill>
                <a:schemeClr val="tx2"/>
              </a:solidFill>
              <a:latin typeface="Trebuchet MS" panose="020B0603020202020204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AutoNum type="arabicPeriod"/>
              <a:tabLst/>
              <a:defRPr/>
            </a:pPr>
            <a:endParaRPr kumimoji="0" lang="en-ID" sz="23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57200" indent="-457200" algn="just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43078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31F77-D963-D96A-6F26-948259A70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1858" y="4796859"/>
            <a:ext cx="7766936" cy="1646302"/>
          </a:xfrm>
        </p:spPr>
        <p:txBody>
          <a:bodyPr/>
          <a:lstStyle/>
          <a:p>
            <a:r>
              <a:rPr lang="en-US" dirty="0"/>
              <a:t>.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786A60-D50F-C51D-E351-1566E2109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6540" y="2209829"/>
            <a:ext cx="8165804" cy="42333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30"/>
              </a:spcBef>
            </a:pPr>
            <a:endParaRPr lang="en-ID" sz="3500" dirty="0">
              <a:solidFill>
                <a:schemeClr val="tx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  <a:spcBef>
                <a:spcPts val="30"/>
              </a:spcBef>
            </a:pPr>
            <a:r>
              <a:rPr lang="id-ID" sz="35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 كَبُرَ مَقْتًا عِنْدَ اللَّهِ أَنْ تَقُولُوا مَا لَا تَفْعَلُونَ</a:t>
            </a:r>
            <a:endParaRPr lang="en-ID" sz="35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"/>
              </a:spcBef>
            </a:pPr>
            <a:endParaRPr lang="en-US" sz="2300" dirty="0">
              <a:solidFill>
                <a:schemeClr val="tx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50000"/>
              </a:lnSpc>
              <a:spcBef>
                <a:spcPts val="30"/>
              </a:spcBef>
            </a:pPr>
            <a:r>
              <a:rPr lang="en-US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</a:t>
            </a:r>
            <a:r>
              <a:rPr lang="id-ID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Amat besar kebencian di sisi Allah bahwa kamu mengatakan apa-apa yang tidak kamu kerjakan</a:t>
            </a:r>
            <a:r>
              <a:rPr lang="en-US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” </a:t>
            </a:r>
          </a:p>
          <a:p>
            <a:pPr algn="l">
              <a:lnSpc>
                <a:spcPct val="150000"/>
              </a:lnSpc>
              <a:spcBef>
                <a:spcPts val="30"/>
              </a:spcBef>
            </a:pPr>
            <a:r>
              <a:rPr lang="en-US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(QS. 61. Ayat 2)</a:t>
            </a:r>
            <a:r>
              <a:rPr lang="id-ID" sz="2300" dirty="0">
                <a:solidFill>
                  <a:schemeClr val="tx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ID" sz="2300" dirty="0">
              <a:solidFill>
                <a:schemeClr val="tx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48C70D0-250A-36E7-D4CA-C0E80FD00990}"/>
              </a:ext>
            </a:extLst>
          </p:cNvPr>
          <p:cNvSpPr txBox="1">
            <a:spLocks/>
          </p:cNvSpPr>
          <p:nvPr/>
        </p:nvSpPr>
        <p:spPr>
          <a:xfrm>
            <a:off x="862444" y="1063256"/>
            <a:ext cx="8910083" cy="16463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spcBef>
                <a:spcPts val="30"/>
              </a:spcBef>
              <a:buFont typeface="+mj-lt"/>
              <a:buAutoNum type="arabicParenR"/>
            </a:pP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Menyebabkan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kemurkaan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Allooh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Jika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Ucapan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tidak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sesuai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4298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A92818-4E5B-58E3-FD03-993432EC8E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23D93C-BB51-9DE2-1B51-B0C3A436ACD4}"/>
              </a:ext>
            </a:extLst>
          </p:cNvPr>
          <p:cNvSpPr txBox="1"/>
          <p:nvPr/>
        </p:nvSpPr>
        <p:spPr>
          <a:xfrm>
            <a:off x="972707" y="3322009"/>
            <a:ext cx="88356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ar-AE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r-AE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سَبْعَةٌ يُظِلُّهُمْ اللهُ فِي ظِلِّهِ يَوْمَ لَا ظِلَّ إِلَّا ظِلُّهُ الْإِمَامُ الْعَادِلُ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       </a:t>
            </a:r>
            <a:r>
              <a:rPr lang="en-ID" dirty="0"/>
              <a:t>Ada </a:t>
            </a:r>
            <a:r>
              <a:rPr lang="en-ID" dirty="0" err="1"/>
              <a:t>tujuh</a:t>
            </a:r>
            <a:r>
              <a:rPr lang="en-ID" dirty="0"/>
              <a:t> </a:t>
            </a:r>
            <a:r>
              <a:rPr lang="en-ID" dirty="0" err="1"/>
              <a:t>golongan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mendapatkan</a:t>
            </a:r>
            <a:r>
              <a:rPr lang="en-ID" dirty="0"/>
              <a:t> </a:t>
            </a:r>
            <a:r>
              <a:rPr lang="en-ID" dirty="0" err="1"/>
              <a:t>naungan</a:t>
            </a:r>
            <a:r>
              <a:rPr lang="en-ID" dirty="0"/>
              <a:t> Allah di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kiamat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naungan</a:t>
            </a:r>
            <a:r>
              <a:rPr lang="en-ID" dirty="0"/>
              <a:t> </a:t>
            </a:r>
            <a:r>
              <a:rPr lang="en-ID" dirty="0" err="1"/>
              <a:t>kecuali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Allah, di </a:t>
            </a:r>
            <a:r>
              <a:rPr lang="en-ID" dirty="0" err="1"/>
              <a:t>antaranya</a:t>
            </a:r>
            <a:r>
              <a:rPr lang="en-ID" dirty="0"/>
              <a:t> yang </a:t>
            </a:r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imam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yang </a:t>
            </a:r>
            <a:r>
              <a:rPr lang="en-ID" dirty="0" err="1"/>
              <a:t>adil</a:t>
            </a:r>
            <a:r>
              <a:rPr lang="en-ID" dirty="0"/>
              <a:t>… (HR. al-Bukhari)</a:t>
            </a:r>
          </a:p>
          <a:p>
            <a:endParaRPr lang="en-ID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A9CDB8-5059-0CC3-6565-5A6E284CD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740" y="1311295"/>
            <a:ext cx="7766936" cy="1646302"/>
          </a:xfrm>
        </p:spPr>
        <p:txBody>
          <a:bodyPr/>
          <a:lstStyle/>
          <a:p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2).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Pemimpin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Adil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pertama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dinaungi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Allooh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pada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hari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kiamat</a:t>
            </a:r>
            <a:endParaRPr lang="en-ID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9298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B3EEC-D7E7-B19C-5438-0D6D68472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DC90FF4-1F6D-1542-3683-A3E252A2D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08AB1B-E789-6E28-ED1C-5CD227D5AB09}"/>
              </a:ext>
            </a:extLst>
          </p:cNvPr>
          <p:cNvSpPr txBox="1"/>
          <p:nvPr/>
        </p:nvSpPr>
        <p:spPr>
          <a:xfrm>
            <a:off x="2285997" y="3005573"/>
            <a:ext cx="7123815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Rasulullah Saw., </a:t>
            </a:r>
            <a:r>
              <a:rPr lang="en-ID" dirty="0" err="1"/>
              <a:t>bersabda</a:t>
            </a:r>
            <a:r>
              <a:rPr lang="en-ID" dirty="0"/>
              <a:t>:</a:t>
            </a:r>
          </a:p>
          <a:p>
            <a:endParaRPr lang="en-ID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لَا إِيْمَانَ لِمَنْ لَا أَمَانَةَ لَهُ، وَلَا دِيْنَ لِمَنْ لَا عَهْدَ لَهْ </a:t>
            </a:r>
          </a:p>
          <a:p>
            <a:endParaRPr lang="ar-AE" dirty="0"/>
          </a:p>
          <a:p>
            <a:r>
              <a:rPr lang="en-ID" dirty="0"/>
              <a:t>“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beriman</a:t>
            </a:r>
            <a:r>
              <a:rPr lang="en-ID" dirty="0"/>
              <a:t> orang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amanah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beragama</a:t>
            </a:r>
            <a:r>
              <a:rPr lang="en-ID" dirty="0"/>
              <a:t> orang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menepati</a:t>
            </a:r>
            <a:r>
              <a:rPr lang="en-ID" dirty="0"/>
              <a:t> </a:t>
            </a:r>
            <a:r>
              <a:rPr lang="en-ID" dirty="0" err="1"/>
              <a:t>janji</a:t>
            </a:r>
            <a:r>
              <a:rPr lang="en-ID" dirty="0"/>
              <a:t>”. (HR. Ahmad)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A4763A-B671-3FBF-E175-E437D40A2B5E}"/>
              </a:ext>
            </a:extLst>
          </p:cNvPr>
          <p:cNvSpPr txBox="1"/>
          <p:nvPr/>
        </p:nvSpPr>
        <p:spPr>
          <a:xfrm>
            <a:off x="1376744" y="648439"/>
            <a:ext cx="802758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D" sz="2000" dirty="0"/>
          </a:p>
          <a:p>
            <a:pPr algn="r"/>
            <a:r>
              <a:rPr lang="en-ID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3). </a:t>
            </a:r>
            <a:r>
              <a:rPr lang="en-ID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erdampak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terhadap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tananan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kehidupan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bermasyarakat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bernegara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Jujur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ID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I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Amanah</a:t>
            </a:r>
            <a:r>
              <a:rPr lang="en-ID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D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6558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56998-8D5F-E888-BCE7-39D403979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5F005-7C9A-1D5B-097B-1E033FFBE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618" y="1156606"/>
            <a:ext cx="8513136" cy="950986"/>
          </a:xfrm>
        </p:spPr>
        <p:txBody>
          <a:bodyPr>
            <a:noAutofit/>
          </a:bodyPr>
          <a:lstStyle/>
          <a:p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Seperti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sudah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dicontohkan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oleh Rasulullah SAW, dan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</a:t>
            </a:r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meneladaninya</a:t>
            </a:r>
            <a:endParaRPr lang="en-ID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D461A-E71F-5298-EB67-981157FE1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28" y="2405305"/>
            <a:ext cx="9760689" cy="375094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ID" sz="3300" dirty="0" err="1">
                <a:solidFill>
                  <a:schemeClr val="tx2"/>
                </a:solidFill>
              </a:rPr>
              <a:t>Contoh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baik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dari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Rasulullaah</a:t>
            </a:r>
            <a:r>
              <a:rPr lang="en-ID" sz="3300" dirty="0">
                <a:solidFill>
                  <a:schemeClr val="tx2"/>
                </a:solidFill>
              </a:rPr>
              <a:t> SAW, </a:t>
            </a:r>
            <a:r>
              <a:rPr lang="en-ID" sz="3300" dirty="0" err="1">
                <a:solidFill>
                  <a:schemeClr val="tx2"/>
                </a:solidFill>
              </a:rPr>
              <a:t>bagi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pengikut</a:t>
            </a:r>
            <a:r>
              <a:rPr lang="en-ID" sz="3300" dirty="0">
                <a:solidFill>
                  <a:schemeClr val="tx2"/>
                </a:solidFill>
              </a:rPr>
              <a:t> yang </a:t>
            </a:r>
            <a:r>
              <a:rPr lang="en-ID" sz="3300" dirty="0" err="1">
                <a:solidFill>
                  <a:schemeClr val="tx2"/>
                </a:solidFill>
              </a:rPr>
              <a:t>memiliki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tiga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sifat</a:t>
            </a:r>
            <a:r>
              <a:rPr lang="en-ID" sz="3300" dirty="0">
                <a:solidFill>
                  <a:schemeClr val="tx2"/>
                </a:solidFill>
              </a:rPr>
              <a:t>, </a:t>
            </a:r>
            <a:r>
              <a:rPr lang="en-ID" sz="3300" dirty="0" err="1">
                <a:solidFill>
                  <a:schemeClr val="tx2"/>
                </a:solidFill>
              </a:rPr>
              <a:t>yaitu</a:t>
            </a:r>
            <a:r>
              <a:rPr lang="en-ID" sz="3300" dirty="0">
                <a:solidFill>
                  <a:schemeClr val="tx2"/>
                </a:solidFill>
              </a:rPr>
              <a:t>: 1. yang </a:t>
            </a:r>
            <a:r>
              <a:rPr lang="en-ID" sz="3300" dirty="0" err="1">
                <a:solidFill>
                  <a:schemeClr val="tx2"/>
                </a:solidFill>
              </a:rPr>
              <a:t>mengharap</a:t>
            </a:r>
            <a:r>
              <a:rPr lang="en-ID" sz="3300" dirty="0">
                <a:solidFill>
                  <a:schemeClr val="tx2"/>
                </a:solidFill>
              </a:rPr>
              <a:t> Allah; 2.  </a:t>
            </a:r>
            <a:r>
              <a:rPr lang="en-ID" sz="3300" dirty="0" err="1">
                <a:solidFill>
                  <a:schemeClr val="tx2"/>
                </a:solidFill>
              </a:rPr>
              <a:t>mengharap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Akhirat</a:t>
            </a:r>
            <a:r>
              <a:rPr lang="en-ID" sz="3300" dirty="0">
                <a:solidFill>
                  <a:schemeClr val="tx2"/>
                </a:solidFill>
              </a:rPr>
              <a:t>, dan 3. </a:t>
            </a:r>
            <a:r>
              <a:rPr lang="en-ID" sz="3300" dirty="0" err="1">
                <a:solidFill>
                  <a:schemeClr val="tx2"/>
                </a:solidFill>
              </a:rPr>
              <a:t>banyak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menyebut</a:t>
            </a:r>
            <a:r>
              <a:rPr lang="en-ID" sz="3300" dirty="0">
                <a:solidFill>
                  <a:schemeClr val="tx2"/>
                </a:solidFill>
              </a:rPr>
              <a:t> Allah.</a:t>
            </a:r>
          </a:p>
          <a:p>
            <a:pPr algn="just"/>
            <a:endParaRPr lang="en-ID" sz="3300" dirty="0">
              <a:solidFill>
                <a:schemeClr val="tx2"/>
              </a:solidFill>
              <a:ea typeface="+mj-ea"/>
              <a:cs typeface="+mj-cs"/>
            </a:endParaRPr>
          </a:p>
          <a:p>
            <a:pPr marL="457200" indent="-457200" algn="just">
              <a:buAutoNum type="arabicPeriod"/>
            </a:pP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K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epemimpinan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 yang 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sudah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 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dicontohkan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j-ea"/>
                <a:cs typeface="+mj-cs"/>
              </a:rPr>
              <a:t> oleh Rasulullah SAW, </a:t>
            </a:r>
          </a:p>
          <a:p>
            <a:pPr algn="just"/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   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dengan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4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sifat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pribadi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kenabian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, dan 5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sifat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3300" dirty="0" err="1">
                <a:solidFill>
                  <a:schemeClr val="tx2"/>
                </a:solidFill>
                <a:ea typeface="+mj-ea"/>
                <a:cs typeface="+mj-cs"/>
              </a:rPr>
              <a:t>Kepemimpinannya</a:t>
            </a:r>
            <a:r>
              <a:rPr lang="en-ID" sz="3300" dirty="0">
                <a:solidFill>
                  <a:schemeClr val="tx2"/>
                </a:solidFill>
                <a:ea typeface="+mj-ea"/>
                <a:cs typeface="+mj-cs"/>
              </a:rPr>
              <a:t>: </a:t>
            </a:r>
            <a:endParaRPr kumimoji="0" lang="en-ID" sz="33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uLnTx/>
              <a:uFillTx/>
              <a:ea typeface="+mj-ea"/>
              <a:cs typeface="+mj-cs"/>
            </a:endParaRPr>
          </a:p>
          <a:p>
            <a:pPr algn="just"/>
            <a:r>
              <a:rPr lang="en-ID" sz="3300" dirty="0">
                <a:solidFill>
                  <a:schemeClr val="tx2"/>
                </a:solidFill>
              </a:rPr>
              <a:t>2.  </a:t>
            </a:r>
            <a:r>
              <a:rPr lang="en-ID" sz="3300" dirty="0" err="1">
                <a:solidFill>
                  <a:schemeClr val="tx2"/>
                </a:solidFill>
              </a:rPr>
              <a:t>Meneladani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kumimoji="0" lang="en-ID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ea typeface="+mn-ea"/>
                <a:cs typeface="+mn-cs"/>
              </a:rPr>
              <a:t>Kepemimpinan</a:t>
            </a:r>
            <a:r>
              <a:rPr kumimoji="0" lang="en-ID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ea typeface="+mn-ea"/>
                <a:cs typeface="+mn-cs"/>
              </a:rPr>
              <a:t> Rasulullah SAW.</a:t>
            </a:r>
          </a:p>
          <a:p>
            <a:pPr algn="just"/>
            <a:r>
              <a:rPr lang="en-ID" sz="3300" dirty="0">
                <a:solidFill>
                  <a:schemeClr val="tx2"/>
                </a:solidFill>
              </a:rPr>
              <a:t>	</a:t>
            </a:r>
            <a:r>
              <a:rPr lang="en-ID" sz="3300" dirty="0" err="1">
                <a:solidFill>
                  <a:schemeClr val="tx2"/>
                </a:solidFill>
              </a:rPr>
              <a:t>Ikuti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sifat</a:t>
            </a:r>
            <a:r>
              <a:rPr lang="en-ID" sz="3300" dirty="0">
                <a:solidFill>
                  <a:schemeClr val="tx2"/>
                </a:solidFill>
              </a:rPr>
              <a:t> </a:t>
            </a:r>
            <a:r>
              <a:rPr lang="en-ID" sz="3300" dirty="0" err="1">
                <a:solidFill>
                  <a:schemeClr val="tx2"/>
                </a:solidFill>
              </a:rPr>
              <a:t>pribadi</a:t>
            </a:r>
            <a:r>
              <a:rPr lang="en-ID" sz="3300" dirty="0">
                <a:solidFill>
                  <a:schemeClr val="tx2"/>
                </a:solidFill>
              </a:rPr>
              <a:t> dan </a:t>
            </a:r>
            <a:r>
              <a:rPr lang="en-ID" sz="3300" dirty="0" err="1">
                <a:solidFill>
                  <a:schemeClr val="tx2"/>
                </a:solidFill>
              </a:rPr>
              <a:t>kepemimpinan</a:t>
            </a:r>
            <a:r>
              <a:rPr lang="en-ID" sz="3300" dirty="0">
                <a:solidFill>
                  <a:schemeClr val="tx2"/>
                </a:solidFill>
              </a:rPr>
              <a:t> Rasul saw.</a:t>
            </a:r>
            <a:endParaRPr kumimoji="0" lang="en-ID" sz="33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uLnTx/>
              <a:uFillTx/>
            </a:endParaRPr>
          </a:p>
          <a:p>
            <a:pPr marL="457200" indent="-457200" algn="just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52995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7EA13-65AC-AB7C-1556-4E8B3454C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1992" y="3949995"/>
            <a:ext cx="8899450" cy="2200940"/>
          </a:xfrm>
        </p:spPr>
        <p:txBody>
          <a:bodyPr/>
          <a:lstStyle/>
          <a:p>
            <a:pPr algn="l"/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Sifat-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sifat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Rasulullah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ﷺ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adalah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1.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Shiddiq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2. Amanah; 3.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Fathanah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4.Tabligh.</a:t>
            </a:r>
            <a:b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</a:br>
            <a:b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</a:b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Sedangkan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sifat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dalam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Kepemimpinan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Rasulullah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ﷺ: 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1.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Berakhlakul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Karimah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2 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Bijaksana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3.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Mendahulukan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Kepentingan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Bersama; 4.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Mengedepankan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Musyawarah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; 5. </a:t>
            </a:r>
            <a:r>
              <a:rPr lang="en-US" sz="2400" spc="-15" dirty="0" err="1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Rendah</a:t>
            </a:r>
            <a:r>
              <a:rPr lang="en-US" sz="2400" spc="-15" dirty="0">
                <a:solidFill>
                  <a:schemeClr val="tx2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Hati. </a:t>
            </a:r>
            <a:endParaRPr lang="en-ID" sz="66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13381-93A0-4F5C-43D3-BE9EAE11F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6929" y="467661"/>
            <a:ext cx="9303489" cy="3482334"/>
          </a:xfrm>
        </p:spPr>
        <p:txBody>
          <a:bodyPr>
            <a:normAutofit/>
          </a:bodyPr>
          <a:lstStyle/>
          <a:p>
            <a:pPr algn="l"/>
            <a:r>
              <a:rPr lang="en-US" sz="1100" dirty="0"/>
              <a:t>411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endParaRPr kumimoji="0" lang="en-ID" sz="23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120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800" b="0" i="0" u="none" strike="noStrike" kern="1200" cap="none" spc="-15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لَقَدْ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كَانَ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لَكُمْ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فِي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رَسُولِ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اللَّهِ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أُسْوَةٌ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حَسَنَةٌ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لِمَنْ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كَانَ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يَرْجُو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اللَّهَ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وَالْيَوْمَ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الْآخِرَ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وَذَكَرَ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اللَّهَ</a:t>
            </a:r>
            <a:r>
              <a:rPr kumimoji="0" lang="en-US" sz="28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كَثِيرًا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C3C4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120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“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Sungguh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telah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ada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pada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diri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Rasulullah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itu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suri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teladan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yang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baik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bagi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kalian, (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yaitu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)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bagi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orang yang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mengharap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(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rahmat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) Allah dan (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kedatangan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) Hari Akhir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serta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banyak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menyebut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Allah” (QS al-</a:t>
            </a:r>
            <a:r>
              <a:rPr kumimoji="0" lang="en-US" sz="2400" b="1" i="0" u="none" strike="noStrike" kern="1200" cap="none" spc="-15" normalizeH="0" baseline="0" noProof="0" dirty="0" err="1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Ahzab</a:t>
            </a:r>
            <a:r>
              <a:rPr kumimoji="0" lang="en-US" sz="2400" b="1" i="0" u="none" strike="noStrike" kern="1200" cap="none" spc="-15" normalizeH="0" baseline="0" noProof="0" dirty="0">
                <a:ln>
                  <a:noFill/>
                </a:ln>
                <a:solidFill>
                  <a:srgbClr val="2C3C43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Calibri" panose="020F0502020204030204" pitchFamily="34" charset="0"/>
                <a:cs typeface="Algerian" panose="04020705040A02060702" pitchFamily="82" charset="0"/>
              </a:rPr>
              <a:t> [33]: 21).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2C3C4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73501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9B35A-75DE-03D5-7C53-291C84594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3059-5749-1115-8F86-20B6E333A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048" y="1255270"/>
            <a:ext cx="9144000" cy="950986"/>
          </a:xfrm>
        </p:spPr>
        <p:txBody>
          <a:bodyPr>
            <a:noAutofit/>
          </a:bodyPr>
          <a:lstStyle/>
          <a:p>
            <a:pPr algn="l"/>
            <a:r>
              <a:rPr lang="en-ID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menerapkan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kepemimpinan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baik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masa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sekarang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serta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memilih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memilah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pemimpin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saat</a:t>
            </a:r>
            <a:r>
              <a:rPr lang="en-ID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n-ID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D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9B75E6-D41A-3BD7-359A-2D9E65A74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373" y="2721935"/>
            <a:ext cx="9144000" cy="308875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Cara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menerapkan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kepemimpinan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yang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baik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di masa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sekarang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,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diantaranya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dengan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mengapilkasikan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sifat-saifat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Rasul saw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sebagai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pribadi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dan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sebagai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r>
              <a:rPr kumimoji="0" lang="en-ID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kumimoji="0" lang="en-ID" sz="25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uLnTx/>
                <a:uFillTx/>
                <a:latin typeface="Trebuchet MS" panose="020B0603020202020204"/>
                <a:ea typeface="+mj-ea"/>
                <a:cs typeface="+mj-cs"/>
              </a:rPr>
              <a:t>.</a:t>
            </a:r>
          </a:p>
          <a:p>
            <a:pPr algn="just"/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Aplikasikan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pemilihan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di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jaman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Rasul saw dan para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Shahabat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,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yakni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yang paling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bertaqwa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:</a:t>
            </a:r>
          </a:p>
          <a:p>
            <a:pPr algn="just"/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Contoh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: </a:t>
            </a:r>
          </a:p>
          <a:p>
            <a:pPr marL="457200" indent="-457200" algn="just">
              <a:buAutoNum type="arabicPeriod"/>
            </a:pP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Pemilihan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pengganti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Rasul saw. (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Khulafaaur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Rasyidin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)</a:t>
            </a:r>
          </a:p>
          <a:p>
            <a:pPr marL="457200" indent="-457200" algn="just">
              <a:buAutoNum type="arabicPeriod"/>
            </a:pP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Rasul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bertanya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pada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Muadz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bin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Jabbal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Ketika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menjadi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dan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mendasari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keputusannya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Kriteria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pemimpin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dalam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sholat</a:t>
            </a:r>
            <a:endParaRPr lang="en-ID" sz="2500" dirty="0">
              <a:solidFill>
                <a:schemeClr val="tx2"/>
              </a:solidFill>
              <a:latin typeface="Trebuchet MS" panose="020B0603020202020204"/>
              <a:ea typeface="+mj-ea"/>
              <a:cs typeface="+mj-cs"/>
            </a:endParaRPr>
          </a:p>
          <a:p>
            <a:pPr marL="457200" indent="-457200" algn="just">
              <a:buAutoNum type="arabicPeriod"/>
            </a:pPr>
            <a:r>
              <a:rPr lang="en-ID" sz="2500" dirty="0" err="1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Urutan</a:t>
            </a:r>
            <a:r>
              <a:rPr lang="en-ID" sz="2500" dirty="0">
                <a:solidFill>
                  <a:schemeClr val="tx2"/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pemakaman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ID" sz="2500" dirty="0" err="1">
                <a:solidFill>
                  <a:schemeClr val="tx2"/>
                </a:solidFill>
                <a:ea typeface="+mj-ea"/>
                <a:cs typeface="+mj-cs"/>
              </a:rPr>
              <a:t>shahabat</a:t>
            </a:r>
            <a:r>
              <a:rPr lang="en-ID" sz="25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endParaRPr lang="en-ID" sz="2500" dirty="0">
              <a:solidFill>
                <a:schemeClr val="tx2"/>
              </a:solidFill>
              <a:latin typeface="Trebuchet MS" panose="020B0603020202020204"/>
              <a:ea typeface="+mj-ea"/>
              <a:cs typeface="+mj-cs"/>
            </a:endParaRPr>
          </a:p>
          <a:p>
            <a:pPr algn="just"/>
            <a:endParaRPr lang="en-ID" sz="25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85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5904-3B43-D83C-94B2-75251A01D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571" y="1651590"/>
            <a:ext cx="8596668" cy="1320800"/>
          </a:xfrm>
        </p:spPr>
        <p:txBody>
          <a:bodyPr/>
          <a:lstStyle/>
          <a:p>
            <a:r>
              <a:rPr lang="en-US" dirty="0"/>
              <a:t>ALLOOHU A’LIIM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75D94-9F1B-8122-E83D-58D0029D7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1074" y="2977227"/>
            <a:ext cx="8596668" cy="3880773"/>
          </a:xfrm>
        </p:spPr>
        <p:txBody>
          <a:bodyPr/>
          <a:lstStyle/>
          <a:p>
            <a:r>
              <a:rPr lang="en-US" dirty="0"/>
              <a:t>ALHAMDULILLAAH,</a:t>
            </a:r>
          </a:p>
          <a:p>
            <a:r>
              <a:rPr lang="en-US" dirty="0"/>
              <a:t>JAZAAKUMULLAHU KHOIIR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734235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245</TotalTime>
  <Words>624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Bahnschrift Light SemiCondensed</vt:lpstr>
      <vt:lpstr>Calibri</vt:lpstr>
      <vt:lpstr>Roboto</vt:lpstr>
      <vt:lpstr>Times New Roman</vt:lpstr>
      <vt:lpstr>Trebuchet MS</vt:lpstr>
      <vt:lpstr>Wingdings 3</vt:lpstr>
      <vt:lpstr>Facet</vt:lpstr>
      <vt:lpstr>“BismillaahLailatul QodarAllooh dan Rasulullah SAW" </vt:lpstr>
      <vt:lpstr>PowerPoint Presentation</vt:lpstr>
      <vt:lpstr>1. Apa arti dan makna dari sebuah Kepemimpinan</vt:lpstr>
      <vt:lpstr>PowerPoint Presentation</vt:lpstr>
      <vt:lpstr>2. Bagaimana dampak baik buruknya sebuah kepemimpinan</vt:lpstr>
      <vt:lpstr>.</vt:lpstr>
      <vt:lpstr>2). Pemimpin Adil adalah yang pertama dinaungi Allooh pada hari kiamat</vt:lpstr>
      <vt:lpstr>PowerPoint Presentation</vt:lpstr>
      <vt:lpstr>3. Seperti apa kepemimpinan yang sudah dicontohkan oleh Rasulullah SAW, dan bagaimana kita meneladaninya</vt:lpstr>
      <vt:lpstr>Sifat-sifat Rasulullah ﷺ adalah: 1. Shiddiq; 2. Amanah; 3. Fathanah; 4.Tabligh.  Sedangkan sifat dalam Kepemimpinan Rasulullah ﷺ: 1. Berakhlakul Karimah; 2 . Bijaksana; 3. Mendahulukan Kepentingan Bersama; 4. Mengedepankan Musyawarah; 5. Rendah Hati. </vt:lpstr>
      <vt:lpstr>4. Bagaimana menerapkan kepemimpinan yang baik di masa sekarang, serta bagaimana memilih dan memilah pemimpin di saat ini.</vt:lpstr>
      <vt:lpstr>ALLOOHU A’LIIM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"Meneladani Kepemimpinan Rasulullah SAW"</dc:title>
  <dc:creator>Achmad Faizal Maulana</dc:creator>
  <cp:lastModifiedBy>Achmad Faizal Maulana</cp:lastModifiedBy>
  <cp:revision>51</cp:revision>
  <dcterms:created xsi:type="dcterms:W3CDTF">2024-02-08T02:57:35Z</dcterms:created>
  <dcterms:modified xsi:type="dcterms:W3CDTF">2024-03-16T03:17:32Z</dcterms:modified>
</cp:coreProperties>
</file>