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0" r:id="rId4"/>
    <p:sldId id="261" r:id="rId5"/>
    <p:sldId id="271" r:id="rId6"/>
    <p:sldId id="272" r:id="rId7"/>
    <p:sldId id="262" r:id="rId8"/>
    <p:sldId id="269" r:id="rId9"/>
    <p:sldId id="263" r:id="rId10"/>
    <p:sldId id="265" r:id="rId11"/>
    <p:sldId id="264" r:id="rId12"/>
    <p:sldId id="266" r:id="rId13"/>
    <p:sldId id="258" r:id="rId14"/>
    <p:sldId id="259" r:id="rId15"/>
    <p:sldId id="270" r:id="rId1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51" autoAdjust="0"/>
  </p:normalViewPr>
  <p:slideViewPr>
    <p:cSldViewPr>
      <p:cViewPr>
        <p:scale>
          <a:sx n="73" d="100"/>
          <a:sy n="73" d="100"/>
        </p:scale>
        <p:origin x="-426" y="10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19E443-1055-454F-AB35-E90B274FADA1}" type="datetimeFigureOut">
              <a:rPr lang="id-ID" smtClean="0"/>
              <a:pPr/>
              <a:t>09/11/2011</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2D19FA-0ACE-4E7B-8CA7-426DD32E7142}"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442D19FA-0ACE-4E7B-8CA7-426DD32E7142}" type="slidenum">
              <a:rPr lang="id-ID" smtClean="0"/>
              <a:pPr/>
              <a:t>2</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SUMBER PUSTAKA</a:t>
            </a:r>
            <a:r>
              <a:rPr lang="id-ID" baseline="0" dirty="0" smtClean="0"/>
              <a:t> TIDAK DICANTUMKAN UNTUK ALASAN ETIKA</a:t>
            </a:r>
            <a:endParaRPr lang="id-ID" dirty="0"/>
          </a:p>
        </p:txBody>
      </p:sp>
      <p:sp>
        <p:nvSpPr>
          <p:cNvPr id="4" name="Slide Number Placeholder 3"/>
          <p:cNvSpPr>
            <a:spLocks noGrp="1"/>
          </p:cNvSpPr>
          <p:nvPr>
            <p:ph type="sldNum" sz="quarter" idx="10"/>
          </p:nvPr>
        </p:nvSpPr>
        <p:spPr/>
        <p:txBody>
          <a:bodyPr/>
          <a:lstStyle/>
          <a:p>
            <a:fld id="{442D19FA-0ACE-4E7B-8CA7-426DD32E7142}" type="slidenum">
              <a:rPr lang="id-ID" smtClean="0"/>
              <a:pPr/>
              <a:t>7</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442D19FA-0ACE-4E7B-8CA7-426DD32E7142}" type="slidenum">
              <a:rPr lang="id-ID" smtClean="0"/>
              <a:pPr/>
              <a:t>10</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636ABAE-29A2-4A64-9A43-716C49236E0C}" type="datetimeFigureOut">
              <a:rPr lang="id-ID" smtClean="0"/>
              <a:pPr/>
              <a:t>09/11/2011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8CC1F55-8ABE-4E9A-8F51-F7CF8C69E80E}"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36ABAE-29A2-4A64-9A43-716C49236E0C}" type="datetimeFigureOut">
              <a:rPr lang="id-ID" smtClean="0"/>
              <a:pPr/>
              <a:t>09/11/2011</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CC1F55-8ABE-4E9A-8F51-F7CF8C69E80E}"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file:///C:\Users\User\Videos\BALI%20%20Exotic%20Kecak%20Cult%20Monkey%20Dance%20Ritual.avi"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id-ID" smtClean="0"/>
              <a:t>MENYIKAPI PRO-KONTRA </a:t>
            </a:r>
            <a:br>
              <a:rPr lang="id-ID" smtClean="0"/>
            </a:br>
            <a:r>
              <a:rPr lang="id-ID" smtClean="0"/>
              <a:t>PEMBAHASAN NOTASI BALOK PADA BAHAN AJAR MUSIK</a:t>
            </a:r>
            <a:br>
              <a:rPr lang="id-ID" smtClean="0"/>
            </a:br>
            <a:r>
              <a:rPr lang="id-ID" smtClean="0"/>
              <a:t> UNTUK SEKOLAH </a:t>
            </a:r>
            <a:endParaRPr lang="id-ID" dirty="0"/>
          </a:p>
        </p:txBody>
      </p:sp>
      <p:sp>
        <p:nvSpPr>
          <p:cNvPr id="3" name="Subtitle 2"/>
          <p:cNvSpPr>
            <a:spLocks noGrp="1"/>
          </p:cNvSpPr>
          <p:nvPr>
            <p:ph type="subTitle" idx="1"/>
          </p:nvPr>
        </p:nvSpPr>
        <p:spPr>
          <a:xfrm>
            <a:off x="1371600" y="4797152"/>
            <a:ext cx="6400800" cy="841648"/>
          </a:xfrm>
        </p:spPr>
        <p:txBody>
          <a:bodyPr/>
          <a:lstStyle/>
          <a:p>
            <a:r>
              <a:rPr lang="id-ID" smtClean="0"/>
              <a:t>RITA MILYARTINI</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LATAR BELAKANG</a:t>
            </a:r>
            <a:endParaRPr lang="id-ID" dirty="0"/>
          </a:p>
        </p:txBody>
      </p:sp>
      <p:sp>
        <p:nvSpPr>
          <p:cNvPr id="3" name="Content Placeholder 2"/>
          <p:cNvSpPr>
            <a:spLocks noGrp="1"/>
          </p:cNvSpPr>
          <p:nvPr>
            <p:ph idx="1"/>
          </p:nvPr>
        </p:nvSpPr>
        <p:spPr/>
        <p:txBody>
          <a:bodyPr>
            <a:normAutofit fontScale="85000" lnSpcReduction="10000"/>
          </a:bodyPr>
          <a:lstStyle/>
          <a:p>
            <a:r>
              <a:rPr lang="id-ID" dirty="0" smtClean="0"/>
              <a:t>DASAR PEMIKIRAN PENGEMBANGAN BUKU TEKS</a:t>
            </a:r>
            <a:r>
              <a:rPr lang="id-ID" dirty="0" smtClean="0">
                <a:hlinkClick r:id="rId3" action="ppaction://hlinksldjump"/>
              </a:rPr>
              <a:t>1</a:t>
            </a:r>
            <a:r>
              <a:rPr lang="id-ID" dirty="0" smtClean="0">
                <a:hlinkClick r:id="rId4" action="ppaction://hlinksldjump"/>
              </a:rPr>
              <a:t>2</a:t>
            </a:r>
            <a:endParaRPr lang="id-ID" dirty="0" smtClean="0"/>
          </a:p>
          <a:p>
            <a:r>
              <a:rPr lang="id-ID" dirty="0" smtClean="0"/>
              <a:t>BERDASARKAN SELEKSI BUKU TEKS TAHUN 2009 DAN 2011 JUMLAH BUKU TEKS PELAJARAN MUSIK UNTUK SMP HINGGA SMA MASIH AMAT MINIM DAN KUALITAS PEMBAHASAN MUSIK PADA BUKU SBK  RATA-RATA DINILAI CUKUP (DARI KLASIFIKASI AMAT BAIK, BAIK, CUKUP DAN KURANG)</a:t>
            </a:r>
          </a:p>
          <a:p>
            <a:r>
              <a:rPr lang="id-ID" dirty="0" smtClean="0"/>
              <a:t>PENYAJIAN NOTASI BALOK MERUPAKAN SALAH SATU ASPEK PENTING YANG AMAT MEMPENGARUHI LOLOS TIDAKNYA BUKU TEKS PELAJARAN MUSIK TERSEBUT</a:t>
            </a:r>
          </a:p>
          <a:p>
            <a:endParaRPr lang="id-ID" dirty="0" smtClean="0"/>
          </a:p>
          <a:p>
            <a:endParaRPr lang="id-ID" dirty="0" smtClean="0"/>
          </a:p>
          <a:p>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PERMASALAHAN</a:t>
            </a:r>
            <a:endParaRPr lang="id-ID" dirty="0"/>
          </a:p>
        </p:txBody>
      </p:sp>
      <p:sp>
        <p:nvSpPr>
          <p:cNvPr id="3" name="Content Placeholder 2"/>
          <p:cNvSpPr>
            <a:spLocks noGrp="1"/>
          </p:cNvSpPr>
          <p:nvPr>
            <p:ph idx="1"/>
          </p:nvPr>
        </p:nvSpPr>
        <p:spPr/>
        <p:txBody>
          <a:bodyPr>
            <a:normAutofit/>
          </a:bodyPr>
          <a:lstStyle/>
          <a:p>
            <a:r>
              <a:rPr lang="id-ID" dirty="0" smtClean="0"/>
              <a:t>Apakah pembahasan tentang notasi balok perlu ada dalam buku teks seni musik?</a:t>
            </a:r>
          </a:p>
          <a:p>
            <a:r>
              <a:rPr lang="id-ID" dirty="0" smtClean="0"/>
              <a:t>Mengapa perlu dan mengapa tidak?</a:t>
            </a:r>
          </a:p>
          <a:p>
            <a:r>
              <a:rPr lang="id-ID" dirty="0" smtClean="0"/>
              <a:t>Apakah mempelajari notasi balok dapat membantu siswa mengapresiasi dan mengekspresikan diri melalui musik dari beragam budaya di Indonesia maupun mancanegara?</a:t>
            </a:r>
          </a:p>
          <a:p>
            <a:pPr>
              <a:buNone/>
            </a:pP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PEMBAHASAN</a:t>
            </a:r>
            <a:endParaRPr lang="id-ID" dirty="0"/>
          </a:p>
        </p:txBody>
      </p:sp>
      <p:sp>
        <p:nvSpPr>
          <p:cNvPr id="4" name="Text Placeholder 3"/>
          <p:cNvSpPr>
            <a:spLocks noGrp="1"/>
          </p:cNvSpPr>
          <p:nvPr>
            <p:ph type="body" idx="1"/>
          </p:nvPr>
        </p:nvSpPr>
        <p:spPr/>
        <p:txBody>
          <a:bodyPr/>
          <a:lstStyle/>
          <a:p>
            <a:r>
              <a:rPr lang="id-ID" dirty="0" smtClean="0"/>
              <a:t>PERLU DIAJARKAN</a:t>
            </a:r>
            <a:endParaRPr lang="id-ID" dirty="0"/>
          </a:p>
        </p:txBody>
      </p:sp>
      <p:sp>
        <p:nvSpPr>
          <p:cNvPr id="5" name="Content Placeholder 4"/>
          <p:cNvSpPr>
            <a:spLocks noGrp="1"/>
          </p:cNvSpPr>
          <p:nvPr>
            <p:ph sz="half" idx="2"/>
          </p:nvPr>
        </p:nvSpPr>
        <p:spPr/>
        <p:txBody>
          <a:bodyPr>
            <a:normAutofit fontScale="92500" lnSpcReduction="20000"/>
          </a:bodyPr>
          <a:lstStyle/>
          <a:p>
            <a:r>
              <a:rPr lang="id-ID" dirty="0" smtClean="0"/>
              <a:t>BILA MERUJUK STANDAR ISI, NOTASI BALOK SUDAH DIPERKENALKAN SEJAK KELAS 3 SD</a:t>
            </a:r>
          </a:p>
          <a:p>
            <a:r>
              <a:rPr lang="id-ID" dirty="0" smtClean="0"/>
              <a:t>NOTASI BALOK SEPERTI BAHASA INGGRIS, MEDIA UNTUK BERKOMUNIKASI MUSIK SECARA INTERNASIONAL</a:t>
            </a:r>
          </a:p>
          <a:p>
            <a:r>
              <a:rPr lang="id-ID" dirty="0" smtClean="0"/>
              <a:t>NOTASI BALOK MEREPRESENTASIKAN TINGGI-RENDAH NADA DAN DURASI DENGAN JELAS</a:t>
            </a:r>
          </a:p>
          <a:p>
            <a:endParaRPr lang="id-ID" dirty="0"/>
          </a:p>
        </p:txBody>
      </p:sp>
      <p:sp>
        <p:nvSpPr>
          <p:cNvPr id="6" name="Text Placeholder 5"/>
          <p:cNvSpPr>
            <a:spLocks noGrp="1"/>
          </p:cNvSpPr>
          <p:nvPr>
            <p:ph type="body" sz="quarter" idx="3"/>
          </p:nvPr>
        </p:nvSpPr>
        <p:spPr/>
        <p:txBody>
          <a:bodyPr/>
          <a:lstStyle/>
          <a:p>
            <a:r>
              <a:rPr lang="id-ID" dirty="0" smtClean="0"/>
              <a:t>TIDAK PERLU DIAJARKAN</a:t>
            </a:r>
            <a:endParaRPr lang="id-ID" dirty="0"/>
          </a:p>
        </p:txBody>
      </p:sp>
      <p:sp>
        <p:nvSpPr>
          <p:cNvPr id="7" name="Content Placeholder 6"/>
          <p:cNvSpPr>
            <a:spLocks noGrp="1"/>
          </p:cNvSpPr>
          <p:nvPr>
            <p:ph sz="quarter" idx="4"/>
          </p:nvPr>
        </p:nvSpPr>
        <p:spPr/>
        <p:txBody>
          <a:bodyPr>
            <a:normAutofit fontScale="92500" lnSpcReduction="20000"/>
          </a:bodyPr>
          <a:lstStyle/>
          <a:p>
            <a:r>
              <a:rPr lang="id-ID" dirty="0" smtClean="0"/>
              <a:t>TIDAK SEMUA GURU BISA NOTASI BALOK</a:t>
            </a:r>
          </a:p>
          <a:p>
            <a:r>
              <a:rPr lang="id-ID" dirty="0" smtClean="0"/>
              <a:t>NOTASI HANYA ALAT BANTU BELAJAR MUSIK</a:t>
            </a:r>
          </a:p>
          <a:p>
            <a:r>
              <a:rPr lang="id-ID" dirty="0" smtClean="0"/>
              <a:t>RAGAM MUSIK NON DIATONIS TIDAK DAPAT DIWADAHI DENGAN NOTASI BALOK</a:t>
            </a:r>
          </a:p>
          <a:p>
            <a:r>
              <a:rPr lang="id-ID" dirty="0" smtClean="0"/>
              <a:t>PELAJARAN MUSIK DI SEKOLAH LEBIH MENGUTAMAKAN PENGALAMAN ESTETIK DARIPADA TEORI SEPERTI NOTASI BALOK</a:t>
            </a:r>
          </a:p>
          <a:p>
            <a:endParaRPr lang="id-ID" dirty="0" smtClean="0"/>
          </a:p>
          <a:p>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d-ID" dirty="0" smtClean="0"/>
              <a:t>Peran Pendidikan Seni Budaya</a:t>
            </a:r>
            <a:endParaRPr lang="id-ID" dirty="0"/>
          </a:p>
        </p:txBody>
      </p:sp>
      <p:sp>
        <p:nvSpPr>
          <p:cNvPr id="8" name="Content Placeholder 7"/>
          <p:cNvSpPr>
            <a:spLocks noGrp="1"/>
          </p:cNvSpPr>
          <p:nvPr>
            <p:ph idx="1"/>
          </p:nvPr>
        </p:nvSpPr>
        <p:spPr/>
        <p:txBody>
          <a:bodyPr>
            <a:normAutofit lnSpcReduction="10000"/>
          </a:bodyPr>
          <a:lstStyle/>
          <a:p>
            <a:r>
              <a:rPr lang="id-ID" dirty="0" smtClean="0"/>
              <a:t>Pendidikan Seni Budaya dan Keterampilan diberikan  di sekolah karena keunikan, kebermaknaan, dan kebermanfaatan terhadap kebutuhan perkembangan peserta didik, yang terletak pada pemberian pengalaman estetik dalam bentuk kegiatan berekspresi/berkreasi dan berapresiasi  melalui pendekatan: “belajar dengan seni,” “belajar melalui seni” dan “belajar tentang seni.” Peran ini tidak dapat diberikan oleh mata pelajaran lain.  </a:t>
            </a:r>
          </a:p>
          <a:p>
            <a:endParaRPr lang="id-ID" dirty="0"/>
          </a:p>
        </p:txBody>
      </p:sp>
      <p:sp>
        <p:nvSpPr>
          <p:cNvPr id="4" name="Footer Placeholder 3"/>
          <p:cNvSpPr>
            <a:spLocks noGrp="1"/>
          </p:cNvSpPr>
          <p:nvPr>
            <p:ph type="ftr" sz="quarter" idx="11"/>
          </p:nvPr>
        </p:nvSpPr>
        <p:spPr/>
        <p:txBody>
          <a:bodyPr/>
          <a:lstStyle/>
          <a:p>
            <a:r>
              <a:rPr lang="id-ID" smtClean="0"/>
              <a:t>Standar Isi (2006)</a:t>
            </a:r>
            <a:endParaRPr lang="id-ID"/>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Pendidikan Seni Budaya</a:t>
            </a:r>
            <a:endParaRPr lang="id-ID" dirty="0"/>
          </a:p>
        </p:txBody>
      </p:sp>
      <p:sp>
        <p:nvSpPr>
          <p:cNvPr id="3" name="Content Placeholder 2"/>
          <p:cNvSpPr>
            <a:spLocks noGrp="1"/>
          </p:cNvSpPr>
          <p:nvPr>
            <p:ph idx="1"/>
          </p:nvPr>
        </p:nvSpPr>
        <p:spPr/>
        <p:txBody>
          <a:bodyPr>
            <a:normAutofit fontScale="92500"/>
          </a:bodyPr>
          <a:lstStyle/>
          <a:p>
            <a:pPr>
              <a:buNone/>
            </a:pPr>
            <a:r>
              <a:rPr lang="id-ID" dirty="0" smtClean="0"/>
              <a:t>Mata pelajaran Seni Budaya bertujuan agar peserta</a:t>
            </a:r>
          </a:p>
          <a:p>
            <a:pPr>
              <a:buNone/>
            </a:pPr>
            <a:r>
              <a:rPr lang="id-ID" dirty="0" smtClean="0"/>
              <a:t>didik memiliki kemampuan sebagai berikut:</a:t>
            </a:r>
          </a:p>
          <a:p>
            <a:pPr>
              <a:buNone/>
            </a:pPr>
            <a:r>
              <a:rPr lang="id-ID" dirty="0" smtClean="0"/>
              <a:t>1. Memahami konsep dan pentingnya seni budaya</a:t>
            </a:r>
          </a:p>
          <a:p>
            <a:pPr>
              <a:buNone/>
            </a:pPr>
            <a:r>
              <a:rPr lang="id-ID" dirty="0" smtClean="0"/>
              <a:t>2. Menampilkan sikap apresiasi terhadap seni budaya</a:t>
            </a:r>
          </a:p>
          <a:p>
            <a:pPr>
              <a:buNone/>
            </a:pPr>
            <a:r>
              <a:rPr lang="id-ID" dirty="0" smtClean="0"/>
              <a:t>3. Menampilkan kreativitas melalui seni budaya </a:t>
            </a:r>
          </a:p>
          <a:p>
            <a:pPr>
              <a:buNone/>
            </a:pPr>
            <a:r>
              <a:rPr lang="id-ID" dirty="0" smtClean="0"/>
              <a:t>4. Menampilkan peran serta dalam seni budaya dalam tingkat lokal, regional, maupun global.</a:t>
            </a:r>
          </a:p>
          <a:p>
            <a:endParaRPr lang="id-ID" dirty="0"/>
          </a:p>
        </p:txBody>
      </p:sp>
      <p:sp>
        <p:nvSpPr>
          <p:cNvPr id="4" name="Footer Placeholder 3"/>
          <p:cNvSpPr>
            <a:spLocks noGrp="1"/>
          </p:cNvSpPr>
          <p:nvPr>
            <p:ph type="ftr" sz="quarter" idx="11"/>
          </p:nvPr>
        </p:nvSpPr>
        <p:spPr/>
        <p:txBody>
          <a:bodyPr/>
          <a:lstStyle/>
          <a:p>
            <a:r>
              <a:rPr lang="id-ID" smtClean="0"/>
              <a:t>Standar Isi (2006)</a:t>
            </a:r>
            <a:endParaRPr lang="id-ID"/>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d-ID" dirty="0" smtClean="0"/>
              <a:t>ANALISIS NOTASI BALOK PADA BUKU TEKS MUSIK KELAS 9</a:t>
            </a:r>
            <a:endParaRPr lang="id-ID" dirty="0"/>
          </a:p>
        </p:txBody>
      </p:sp>
      <p:sp>
        <p:nvSpPr>
          <p:cNvPr id="9" name="Text Placeholder 8"/>
          <p:cNvSpPr>
            <a:spLocks noGrp="1"/>
          </p:cNvSpPr>
          <p:nvPr>
            <p:ph type="body" sz="half" idx="2"/>
          </p:nvPr>
        </p:nvSpPr>
        <p:spPr/>
        <p:txBody>
          <a:bodyPr/>
          <a:lstStyle/>
          <a:p>
            <a:pPr marL="342900" indent="-342900">
              <a:buFont typeface="+mj-lt"/>
              <a:buAutoNum type="arabicPeriod"/>
            </a:pPr>
            <a:r>
              <a:rPr lang="id-ID" sz="1800" dirty="0" smtClean="0"/>
              <a:t>KOMPETENSI DASAR :  MENGAPRESIASI MUSIK MANCANEGARA (ASIA)</a:t>
            </a:r>
          </a:p>
          <a:p>
            <a:pPr marL="342900" indent="-342900">
              <a:buFont typeface="+mj-lt"/>
              <a:buAutoNum type="arabicPeriod"/>
            </a:pPr>
            <a:r>
              <a:rPr lang="id-ID" sz="1800" dirty="0" smtClean="0"/>
              <a:t>KALAU ANDA JADI SISWA  SMP TERTARIK UNTUK MEMAINKANNYA ATAU PUSING?</a:t>
            </a:r>
          </a:p>
          <a:p>
            <a:pPr marL="342900" indent="-342900">
              <a:buFont typeface="+mj-lt"/>
              <a:buAutoNum type="arabicPeriod"/>
            </a:pPr>
            <a:r>
              <a:rPr lang="id-ID" sz="1800" dirty="0" smtClean="0"/>
              <a:t>KALAU ANDA MAHASISWA MUSIK KARYA INI MUDAH ATAU SULIT UNTUK ANDA NYANYIKAN?</a:t>
            </a:r>
          </a:p>
          <a:p>
            <a:pPr marL="342900" indent="-342900">
              <a:buFont typeface="+mj-lt"/>
              <a:buAutoNum type="arabicPeriod"/>
            </a:pPr>
            <a:r>
              <a:rPr lang="id-ID" sz="1800" dirty="0" smtClean="0"/>
              <a:t>KALAU ANDA GURU BISA MENYANYIKANNYA ATAU TIDAK?</a:t>
            </a:r>
          </a:p>
          <a:p>
            <a:pPr marL="342900" indent="-342900">
              <a:buFont typeface="+mj-lt"/>
              <a:buAutoNum type="arabicPeriod"/>
            </a:pPr>
            <a:endParaRPr lang="id-ID" dirty="0" smtClean="0"/>
          </a:p>
          <a:p>
            <a:pPr marL="342900" indent="-342900">
              <a:buFont typeface="+mj-lt"/>
              <a:buAutoNum type="arabicPeriod"/>
            </a:pPr>
            <a:endParaRPr lang="id-ID" dirty="0" smtClean="0"/>
          </a:p>
        </p:txBody>
      </p:sp>
      <p:pic>
        <p:nvPicPr>
          <p:cNvPr id="1026" name="Picture 2" descr="E:\scan0005.jpg"/>
          <p:cNvPicPr>
            <a:picLocks noGrp="1" noChangeAspect="1" noChangeArrowheads="1"/>
          </p:cNvPicPr>
          <p:nvPr>
            <p:ph idx="1"/>
          </p:nvPr>
        </p:nvPicPr>
        <p:blipFill>
          <a:blip r:embed="rId3" cstate="print"/>
          <a:srcRect/>
          <a:stretch>
            <a:fillRect/>
          </a:stretch>
        </p:blipFill>
        <p:spPr bwMode="auto">
          <a:xfrm>
            <a:off x="3601225" y="332656"/>
            <a:ext cx="4859207" cy="597666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GAMBAR SENANG.jpg"/>
          <p:cNvPicPr>
            <a:picLocks noGrp="1" noChangeAspect="1"/>
          </p:cNvPicPr>
          <p:nvPr isPhoto="1">
            <p:ph sz="quarter" idx="4"/>
          </p:nvPr>
        </p:nvPicPr>
        <p:blipFill>
          <a:blip r:embed="rId2" cstate="print">
            <a:duotone>
              <a:schemeClr val="accent6">
                <a:shade val="45000"/>
                <a:satMod val="135000"/>
              </a:schemeClr>
              <a:prstClr val="white"/>
            </a:duotone>
          </a:blip>
          <a:stretch>
            <a:fillRect/>
          </a:stretch>
        </p:blipFill>
        <p:spPr>
          <a:xfrm>
            <a:off x="4645025" y="2420888"/>
            <a:ext cx="4041775" cy="3600400"/>
          </a:xfrm>
          <a:prstGeom prst="rect">
            <a:avLst/>
          </a:prstGeom>
          <a:ln>
            <a:noFill/>
          </a:ln>
          <a:effectLst>
            <a:softEdge rad="127000"/>
          </a:effectLst>
        </p:spPr>
      </p:pic>
      <p:sp>
        <p:nvSpPr>
          <p:cNvPr id="3" name="Title 2"/>
          <p:cNvSpPr>
            <a:spLocks noGrp="1"/>
          </p:cNvSpPr>
          <p:nvPr>
            <p:ph type="title"/>
          </p:nvPr>
        </p:nvSpPr>
        <p:spPr/>
        <p:txBody>
          <a:bodyPr>
            <a:normAutofit fontScale="90000"/>
          </a:bodyPr>
          <a:lstStyle/>
          <a:p>
            <a:r>
              <a:rPr lang="id-ID" sz="2400" dirty="0" smtClean="0">
                <a:latin typeface="Arial" pitchFamily="34" charset="0"/>
                <a:cs typeface="Arial" pitchFamily="34" charset="0"/>
              </a:rPr>
              <a:t>“The process of learning music is much the same as that for languange’’ ( GORDON)</a:t>
            </a:r>
            <a:br>
              <a:rPr lang="id-ID" sz="2400" dirty="0" smtClean="0">
                <a:latin typeface="Arial" pitchFamily="34" charset="0"/>
                <a:cs typeface="Arial" pitchFamily="34" charset="0"/>
              </a:rPr>
            </a:br>
            <a:endParaRPr lang="id-ID" sz="2400" dirty="0"/>
          </a:p>
        </p:txBody>
      </p:sp>
      <p:sp>
        <p:nvSpPr>
          <p:cNvPr id="4" name="Text Placeholder 3"/>
          <p:cNvSpPr>
            <a:spLocks noGrp="1"/>
          </p:cNvSpPr>
          <p:nvPr>
            <p:ph type="body" idx="1"/>
          </p:nvPr>
        </p:nvSpPr>
        <p:spPr>
          <a:xfrm>
            <a:off x="457200" y="1535113"/>
            <a:ext cx="4040188" cy="639762"/>
          </a:xfrm>
        </p:spPr>
        <p:txBody>
          <a:bodyPr anchor="ctr">
            <a:noAutofit/>
          </a:bodyPr>
          <a:lstStyle/>
          <a:p>
            <a:pPr lvl="0"/>
            <a:endParaRPr lang="id-ID" dirty="0" smtClean="0">
              <a:latin typeface="Arial" pitchFamily="34" charset="0"/>
              <a:cs typeface="Arial" pitchFamily="34" charset="0"/>
            </a:endParaRPr>
          </a:p>
          <a:p>
            <a:pPr lvl="0"/>
            <a:endParaRPr lang="id-ID" sz="2000" dirty="0" smtClean="0">
              <a:latin typeface="Arial" pitchFamily="34" charset="0"/>
              <a:cs typeface="Arial" pitchFamily="34" charset="0"/>
            </a:endParaRPr>
          </a:p>
          <a:p>
            <a:pPr lvl="0" algn="ctr">
              <a:spcBef>
                <a:spcPts val="0"/>
              </a:spcBef>
            </a:pPr>
            <a:r>
              <a:rPr lang="id-ID" sz="2000" dirty="0" smtClean="0">
                <a:latin typeface="Arial" pitchFamily="34" charset="0"/>
                <a:cs typeface="Arial" pitchFamily="34" charset="0"/>
              </a:rPr>
              <a:t>LANGUAGE</a:t>
            </a:r>
            <a:endParaRPr lang="fr-FR" sz="2000" dirty="0" smtClean="0">
              <a:latin typeface="Arial" pitchFamily="34" charset="0"/>
              <a:cs typeface="Arial" pitchFamily="34" charset="0"/>
            </a:endParaRPr>
          </a:p>
          <a:p>
            <a:endParaRPr lang="id-ID" dirty="0"/>
          </a:p>
        </p:txBody>
      </p:sp>
      <p:sp>
        <p:nvSpPr>
          <p:cNvPr id="6" name="Text Placeholder 5"/>
          <p:cNvSpPr>
            <a:spLocks noGrp="1"/>
          </p:cNvSpPr>
          <p:nvPr>
            <p:ph type="body" sz="quarter" idx="3"/>
          </p:nvPr>
        </p:nvSpPr>
        <p:spPr/>
        <p:txBody>
          <a:bodyPr/>
          <a:lstStyle/>
          <a:p>
            <a:pPr algn="ctr"/>
            <a:r>
              <a:rPr lang="id-ID" sz="2800" dirty="0" smtClean="0"/>
              <a:t>MUSIC</a:t>
            </a:r>
            <a:endParaRPr lang="id-ID" sz="2800" dirty="0"/>
          </a:p>
        </p:txBody>
      </p:sp>
      <p:pic>
        <p:nvPicPr>
          <p:cNvPr id="8" name="Content Placeholder 7" descr="F:\GORESANKU\KULIAH\KONSEP DAN STRATEGI\Edwin Gordon\baby talk.jpg"/>
          <p:cNvPicPr>
            <a:picLocks noGrp="1"/>
          </p:cNvPicPr>
          <p:nvPr>
            <p:ph sz="half" idx="2"/>
          </p:nvPr>
        </p:nvPicPr>
        <p:blipFill>
          <a:blip r:embed="rId3" cstate="print">
            <a:duotone>
              <a:schemeClr val="accent3">
                <a:shade val="45000"/>
                <a:satMod val="135000"/>
              </a:schemeClr>
              <a:prstClr val="white"/>
            </a:duotone>
          </a:blip>
          <a:srcRect/>
          <a:stretch>
            <a:fillRect/>
          </a:stretch>
        </p:blipFill>
        <p:spPr bwMode="auto">
          <a:xfrm>
            <a:off x="539552" y="2348879"/>
            <a:ext cx="3900802" cy="3777283"/>
          </a:xfrm>
          <a:prstGeom prst="rect">
            <a:avLst/>
          </a:prstGeom>
          <a:ln>
            <a:noFill/>
          </a:ln>
          <a:effectLst>
            <a:softEdge rad="127000"/>
          </a:effectLst>
        </p:spPr>
        <p:style>
          <a:lnRef idx="1">
            <a:schemeClr val="accent5"/>
          </a:lnRef>
          <a:fillRef idx="2">
            <a:schemeClr val="accent5"/>
          </a:fillRef>
          <a:effectRef idx="1">
            <a:schemeClr val="accent5"/>
          </a:effectRef>
          <a:fontRef idx="minor">
            <a:schemeClr val="dk1"/>
          </a:fontRef>
        </p:style>
      </p:pic>
      <p:sp>
        <p:nvSpPr>
          <p:cNvPr id="9" name="Rectangle 8"/>
          <p:cNvSpPr/>
          <p:nvPr/>
        </p:nvSpPr>
        <p:spPr>
          <a:xfrm>
            <a:off x="539552" y="2492896"/>
            <a:ext cx="3888432" cy="2338717"/>
          </a:xfrm>
          <a:prstGeom prst="rect">
            <a:avLst/>
          </a:prstGeom>
        </p:spPr>
        <p:txBody>
          <a:bodyPr wrap="square">
            <a:spAutoFit/>
          </a:bodyPr>
          <a:lstStyle/>
          <a:p>
            <a:pPr marL="342900" indent="-342900" algn="ctr">
              <a:lnSpc>
                <a:spcPct val="150000"/>
              </a:lnSpc>
              <a:spcBef>
                <a:spcPct val="20000"/>
              </a:spcBef>
            </a:pPr>
            <a:r>
              <a:rPr lang="en-US" b="1" dirty="0" smtClean="0">
                <a:latin typeface="Arial Narrow" pitchFamily="34" charset="0"/>
              </a:rPr>
              <a:t>first listen</a:t>
            </a:r>
          </a:p>
          <a:p>
            <a:pPr marL="342900" indent="-342900" algn="ctr">
              <a:lnSpc>
                <a:spcPct val="150000"/>
              </a:lnSpc>
              <a:spcBef>
                <a:spcPct val="20000"/>
              </a:spcBef>
            </a:pPr>
            <a:r>
              <a:rPr lang="en-US" b="1" dirty="0" smtClean="0">
                <a:latin typeface="Arial Narrow" pitchFamily="34" charset="0"/>
              </a:rPr>
              <a:t>Soon after,</a:t>
            </a:r>
            <a:r>
              <a:rPr lang="id-ID" b="1" dirty="0" smtClean="0">
                <a:latin typeface="Arial Narrow" pitchFamily="34" charset="0"/>
              </a:rPr>
              <a:t>..</a:t>
            </a:r>
            <a:r>
              <a:rPr lang="en-US" b="1" dirty="0" smtClean="0">
                <a:latin typeface="Arial Narrow" pitchFamily="34" charset="0"/>
              </a:rPr>
              <a:t> begin to imitate </a:t>
            </a:r>
          </a:p>
          <a:p>
            <a:pPr marL="342900" indent="-342900" algn="ctr">
              <a:lnSpc>
                <a:spcPct val="150000"/>
              </a:lnSpc>
              <a:spcBef>
                <a:spcPct val="20000"/>
              </a:spcBef>
            </a:pPr>
            <a:r>
              <a:rPr lang="en-US" b="1" dirty="0" smtClean="0">
                <a:latin typeface="Arial Narrow" pitchFamily="34" charset="0"/>
              </a:rPr>
              <a:t>Then </a:t>
            </a:r>
            <a:r>
              <a:rPr lang="id-ID" b="1" dirty="0" smtClean="0">
                <a:latin typeface="Arial Narrow" pitchFamily="34" charset="0"/>
              </a:rPr>
              <a:t>....</a:t>
            </a:r>
            <a:r>
              <a:rPr lang="en-US" b="1" dirty="0" smtClean="0">
                <a:latin typeface="Arial Narrow" pitchFamily="34" charset="0"/>
              </a:rPr>
              <a:t> begin to think in language</a:t>
            </a:r>
          </a:p>
          <a:p>
            <a:pPr marL="342900" indent="-342900" algn="ctr">
              <a:lnSpc>
                <a:spcPct val="150000"/>
              </a:lnSpc>
              <a:spcBef>
                <a:spcPct val="20000"/>
              </a:spcBef>
            </a:pPr>
            <a:r>
              <a:rPr lang="en-US" b="1" dirty="0" smtClean="0">
                <a:latin typeface="Arial Narrow" pitchFamily="34" charset="0"/>
              </a:rPr>
              <a:t>Next</a:t>
            </a:r>
            <a:r>
              <a:rPr lang="id-ID" b="1" dirty="0" smtClean="0">
                <a:latin typeface="Arial Narrow" pitchFamily="34" charset="0"/>
              </a:rPr>
              <a:t>...</a:t>
            </a:r>
            <a:r>
              <a:rPr lang="en-US" b="1" dirty="0" smtClean="0">
                <a:latin typeface="Arial Narrow" pitchFamily="34" charset="0"/>
              </a:rPr>
              <a:t> Children Improvise</a:t>
            </a:r>
          </a:p>
          <a:p>
            <a:pPr marL="342900" indent="-342900" algn="ctr">
              <a:lnSpc>
                <a:spcPct val="150000"/>
              </a:lnSpc>
              <a:spcBef>
                <a:spcPct val="20000"/>
              </a:spcBef>
            </a:pPr>
            <a:r>
              <a:rPr lang="en-US" b="1" dirty="0" smtClean="0">
                <a:latin typeface="Arial Narrow" pitchFamily="34" charset="0"/>
              </a:rPr>
              <a:t>Finally, </a:t>
            </a:r>
            <a:r>
              <a:rPr lang="id-ID" b="1" dirty="0" smtClean="0">
                <a:latin typeface="Arial Narrow" pitchFamily="34" charset="0"/>
              </a:rPr>
              <a:t>...</a:t>
            </a:r>
            <a:r>
              <a:rPr lang="en-US" b="1" dirty="0" smtClean="0">
                <a:latin typeface="Arial Narrow" pitchFamily="34" charset="0"/>
              </a:rPr>
              <a:t> </a:t>
            </a:r>
            <a:r>
              <a:rPr lang="en-US" b="1" i="1" dirty="0" smtClean="0">
                <a:latin typeface="Arial Narrow" pitchFamily="34" charset="0"/>
              </a:rPr>
              <a:t>taught how to read and write</a:t>
            </a:r>
          </a:p>
        </p:txBody>
      </p:sp>
      <p:sp>
        <p:nvSpPr>
          <p:cNvPr id="11" name="Rectangle 10"/>
          <p:cNvSpPr/>
          <p:nvPr/>
        </p:nvSpPr>
        <p:spPr>
          <a:xfrm>
            <a:off x="4644008" y="2564904"/>
            <a:ext cx="4104456" cy="2862322"/>
          </a:xfrm>
          <a:prstGeom prst="rect">
            <a:avLst/>
          </a:prstGeom>
          <a:effectLst>
            <a:softEdge rad="317500"/>
          </a:effectLst>
        </p:spPr>
        <p:txBody>
          <a:bodyPr wrap="square">
            <a:spAutoFit/>
          </a:bodyPr>
          <a:lstStyle/>
          <a:p>
            <a:pPr marL="342900" indent="-342900" algn="ctr">
              <a:lnSpc>
                <a:spcPct val="150000"/>
              </a:lnSpc>
              <a:spcBef>
                <a:spcPct val="20000"/>
              </a:spcBef>
            </a:pPr>
            <a:r>
              <a:rPr lang="en-US" b="1" dirty="0" smtClean="0">
                <a:latin typeface="Arial Narrow" pitchFamily="34" charset="0"/>
              </a:rPr>
              <a:t> first listen</a:t>
            </a:r>
          </a:p>
          <a:p>
            <a:pPr marL="342900" indent="-342900" algn="ctr">
              <a:lnSpc>
                <a:spcPct val="150000"/>
              </a:lnSpc>
              <a:spcBef>
                <a:spcPct val="20000"/>
              </a:spcBef>
            </a:pPr>
            <a:r>
              <a:rPr lang="en-US" b="1" dirty="0" smtClean="0">
                <a:latin typeface="Arial Narrow" pitchFamily="34" charset="0"/>
              </a:rPr>
              <a:t>Soon after, </a:t>
            </a:r>
            <a:r>
              <a:rPr lang="id-ID" b="1" dirty="0" smtClean="0">
                <a:latin typeface="Arial Narrow" pitchFamily="34" charset="0"/>
              </a:rPr>
              <a:t>...begin</a:t>
            </a:r>
            <a:r>
              <a:rPr lang="en-US" b="1" dirty="0" smtClean="0">
                <a:latin typeface="Arial Narrow" pitchFamily="34" charset="0"/>
              </a:rPr>
              <a:t> to imitate the music</a:t>
            </a:r>
          </a:p>
          <a:p>
            <a:pPr marL="342900" indent="-342900" algn="ctr">
              <a:lnSpc>
                <a:spcPct val="150000"/>
              </a:lnSpc>
              <a:spcBef>
                <a:spcPct val="20000"/>
              </a:spcBef>
            </a:pPr>
            <a:r>
              <a:rPr lang="en-US" b="1" dirty="0" smtClean="0">
                <a:latin typeface="Arial Narrow" pitchFamily="34" charset="0"/>
              </a:rPr>
              <a:t>Then </a:t>
            </a:r>
            <a:r>
              <a:rPr lang="id-ID" b="1" dirty="0" smtClean="0">
                <a:latin typeface="Arial Narrow" pitchFamily="34" charset="0"/>
              </a:rPr>
              <a:t>....</a:t>
            </a:r>
            <a:r>
              <a:rPr lang="en-US" b="1" dirty="0" smtClean="0">
                <a:latin typeface="Arial Narrow" pitchFamily="34" charset="0"/>
              </a:rPr>
              <a:t> begin to think in music</a:t>
            </a:r>
          </a:p>
          <a:p>
            <a:pPr marL="342900" indent="-342900" algn="ctr">
              <a:lnSpc>
                <a:spcPct val="150000"/>
              </a:lnSpc>
              <a:spcBef>
                <a:spcPct val="20000"/>
              </a:spcBef>
            </a:pPr>
            <a:r>
              <a:rPr lang="en-US" b="1" dirty="0" smtClean="0">
                <a:latin typeface="Arial Narrow" pitchFamily="34" charset="0"/>
              </a:rPr>
              <a:t>Next</a:t>
            </a:r>
            <a:r>
              <a:rPr lang="id-ID" b="1" dirty="0" smtClean="0">
                <a:latin typeface="Arial Narrow" pitchFamily="34" charset="0"/>
              </a:rPr>
              <a:t>....</a:t>
            </a:r>
            <a:r>
              <a:rPr lang="en-US" b="1" dirty="0" smtClean="0">
                <a:latin typeface="Arial Narrow" pitchFamily="34" charset="0"/>
              </a:rPr>
              <a:t> Improvise</a:t>
            </a:r>
          </a:p>
          <a:p>
            <a:pPr marL="342900" indent="-342900" algn="ctr">
              <a:lnSpc>
                <a:spcPct val="150000"/>
              </a:lnSpc>
              <a:spcBef>
                <a:spcPct val="20000"/>
              </a:spcBef>
            </a:pPr>
            <a:r>
              <a:rPr lang="en-US" b="1" dirty="0" smtClean="0">
                <a:latin typeface="Arial Narrow" pitchFamily="34" charset="0"/>
              </a:rPr>
              <a:t>Finally, </a:t>
            </a:r>
            <a:r>
              <a:rPr lang="id-ID" b="1" dirty="0" smtClean="0">
                <a:latin typeface="Arial Narrow" pitchFamily="34" charset="0"/>
              </a:rPr>
              <a:t>.... </a:t>
            </a:r>
            <a:r>
              <a:rPr lang="en-US" b="1" dirty="0" smtClean="0">
                <a:latin typeface="Arial Narrow" pitchFamily="34" charset="0"/>
              </a:rPr>
              <a:t>taught how to read </a:t>
            </a:r>
            <a:endParaRPr lang="id-ID" b="1" dirty="0" smtClean="0">
              <a:latin typeface="Arial Narrow" pitchFamily="34" charset="0"/>
            </a:endParaRPr>
          </a:p>
          <a:p>
            <a:pPr marL="342900" indent="-342900" algn="ctr">
              <a:lnSpc>
                <a:spcPct val="150000"/>
              </a:lnSpc>
              <a:spcBef>
                <a:spcPct val="20000"/>
              </a:spcBef>
            </a:pPr>
            <a:r>
              <a:rPr lang="en-US" b="1" dirty="0" smtClean="0">
                <a:latin typeface="Arial Narrow" pitchFamily="34" charset="0"/>
              </a:rPr>
              <a:t>and write notation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id-ID" dirty="0" smtClean="0"/>
              <a:t>PENYAJIAN NOTASI BALOK </a:t>
            </a:r>
            <a:br>
              <a:rPr lang="id-ID" dirty="0" smtClean="0"/>
            </a:br>
            <a:r>
              <a:rPr lang="id-ID" dirty="0" smtClean="0"/>
              <a:t>UNTUK GAMELAN</a:t>
            </a:r>
            <a:endParaRPr lang="id-ID" dirty="0"/>
          </a:p>
        </p:txBody>
      </p:sp>
      <p:sp>
        <p:nvSpPr>
          <p:cNvPr id="6" name="Text Placeholder 5"/>
          <p:cNvSpPr>
            <a:spLocks noGrp="1"/>
          </p:cNvSpPr>
          <p:nvPr>
            <p:ph type="body" idx="1"/>
          </p:nvPr>
        </p:nvSpPr>
        <p:spPr/>
        <p:txBody>
          <a:bodyPr>
            <a:normAutofit fontScale="77500" lnSpcReduction="20000"/>
          </a:bodyPr>
          <a:lstStyle/>
          <a:p>
            <a:r>
              <a:rPr lang="id-ID" dirty="0" smtClean="0"/>
              <a:t>NOTASI UNTUK</a:t>
            </a:r>
          </a:p>
          <a:p>
            <a:r>
              <a:rPr lang="id-ID" dirty="0" smtClean="0"/>
              <a:t>DIMAINKAN SISWA</a:t>
            </a:r>
            <a:endParaRPr lang="id-ID" dirty="0"/>
          </a:p>
        </p:txBody>
      </p:sp>
      <p:sp>
        <p:nvSpPr>
          <p:cNvPr id="8" name="Text Placeholder 7"/>
          <p:cNvSpPr>
            <a:spLocks noGrp="1"/>
          </p:cNvSpPr>
          <p:nvPr>
            <p:ph type="body" sz="quarter" idx="3"/>
          </p:nvPr>
        </p:nvSpPr>
        <p:spPr/>
        <p:txBody>
          <a:bodyPr>
            <a:normAutofit fontScale="77500" lnSpcReduction="20000"/>
          </a:bodyPr>
          <a:lstStyle/>
          <a:p>
            <a:endParaRPr lang="id-ID" dirty="0" smtClean="0"/>
          </a:p>
          <a:p>
            <a:r>
              <a:rPr lang="id-ID" dirty="0" smtClean="0"/>
              <a:t>NOTASI UNTUK DIPELAJARI GURU </a:t>
            </a:r>
            <a:endParaRPr lang="id-ID" dirty="0"/>
          </a:p>
        </p:txBody>
      </p:sp>
      <p:pic>
        <p:nvPicPr>
          <p:cNvPr id="2051" name="Picture 3" descr="E:\scan0001.jpg"/>
          <p:cNvPicPr>
            <a:picLocks noGrp="1" noChangeAspect="1" noChangeArrowheads="1"/>
          </p:cNvPicPr>
          <p:nvPr>
            <p:ph sz="half" idx="2"/>
          </p:nvPr>
        </p:nvPicPr>
        <p:blipFill>
          <a:blip r:embed="rId2" cstate="print"/>
          <a:srcRect/>
          <a:stretch>
            <a:fillRect/>
          </a:stretch>
        </p:blipFill>
        <p:spPr bwMode="auto">
          <a:xfrm>
            <a:off x="395536" y="2348881"/>
            <a:ext cx="3312368" cy="3960439"/>
          </a:xfrm>
          <a:prstGeom prst="rect">
            <a:avLst/>
          </a:prstGeom>
          <a:noFill/>
        </p:spPr>
      </p:pic>
      <p:pic>
        <p:nvPicPr>
          <p:cNvPr id="2052" name="Picture 4" descr="D:\rita\tulisan\GAMELAN NONG PUL GONG.jpg"/>
          <p:cNvPicPr>
            <a:picLocks noGrp="1" noChangeAspect="1" noChangeArrowheads="1"/>
          </p:cNvPicPr>
          <p:nvPr>
            <p:ph sz="quarter" idx="4"/>
          </p:nvPr>
        </p:nvPicPr>
        <p:blipFill>
          <a:blip r:embed="rId3" cstate="print"/>
          <a:srcRect/>
          <a:stretch>
            <a:fillRect/>
          </a:stretch>
        </p:blipFill>
        <p:spPr bwMode="auto">
          <a:xfrm>
            <a:off x="3995936" y="2708920"/>
            <a:ext cx="4896544" cy="259228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NOTASI DAN APRESIASI MUSIK “KECAK-BALI”</a:t>
            </a:r>
            <a:endParaRPr lang="id-ID" dirty="0"/>
          </a:p>
        </p:txBody>
      </p:sp>
      <p:sp>
        <p:nvSpPr>
          <p:cNvPr id="3" name="Text Placeholder 2"/>
          <p:cNvSpPr>
            <a:spLocks noGrp="1"/>
          </p:cNvSpPr>
          <p:nvPr>
            <p:ph type="body" idx="1"/>
          </p:nvPr>
        </p:nvSpPr>
        <p:spPr/>
        <p:txBody>
          <a:bodyPr/>
          <a:lstStyle/>
          <a:p>
            <a:r>
              <a:rPr lang="id-ID" dirty="0" smtClean="0"/>
              <a:t>NOTASI KECAK</a:t>
            </a:r>
            <a:endParaRPr lang="id-ID" dirty="0"/>
          </a:p>
        </p:txBody>
      </p:sp>
      <p:sp>
        <p:nvSpPr>
          <p:cNvPr id="5" name="Text Placeholder 4"/>
          <p:cNvSpPr>
            <a:spLocks noGrp="1"/>
          </p:cNvSpPr>
          <p:nvPr>
            <p:ph type="body" sz="quarter" idx="3"/>
          </p:nvPr>
        </p:nvSpPr>
        <p:spPr/>
        <p:txBody>
          <a:bodyPr/>
          <a:lstStyle/>
          <a:p>
            <a:r>
              <a:rPr lang="id-ID" dirty="0" smtClean="0"/>
              <a:t>VIDEO PERTUNJUKAN KECAK</a:t>
            </a:r>
            <a:endParaRPr lang="id-ID" dirty="0"/>
          </a:p>
        </p:txBody>
      </p:sp>
      <p:pic>
        <p:nvPicPr>
          <p:cNvPr id="4098" name="Picture 2" descr="D:\rita\tulisan\PART KECAK 1.jpg"/>
          <p:cNvPicPr>
            <a:picLocks noGrp="1" noChangeAspect="1" noChangeArrowheads="1"/>
          </p:cNvPicPr>
          <p:nvPr>
            <p:ph sz="half" idx="2"/>
          </p:nvPr>
        </p:nvPicPr>
        <p:blipFill>
          <a:blip r:embed="rId3" cstate="print"/>
          <a:srcRect/>
          <a:stretch>
            <a:fillRect/>
          </a:stretch>
        </p:blipFill>
        <p:spPr bwMode="auto">
          <a:xfrm>
            <a:off x="457201" y="2420888"/>
            <a:ext cx="3754760" cy="3744416"/>
          </a:xfrm>
          <a:prstGeom prst="rect">
            <a:avLst/>
          </a:prstGeom>
          <a:noFill/>
        </p:spPr>
      </p:pic>
      <p:sp>
        <p:nvSpPr>
          <p:cNvPr id="11" name="Content Placeholder 10"/>
          <p:cNvSpPr>
            <a:spLocks noGrp="1"/>
          </p:cNvSpPr>
          <p:nvPr>
            <p:ph sz="quarter" idx="4"/>
          </p:nvPr>
        </p:nvSpPr>
        <p:spPr/>
        <p:txBody>
          <a:bodyPr/>
          <a:lstStyle/>
          <a:p>
            <a:pPr>
              <a:buNone/>
            </a:pPr>
            <a:r>
              <a:rPr lang="id-ID" dirty="0" smtClean="0">
                <a:hlinkClick r:id="rId4" action="ppaction://hlinkfile"/>
              </a:rPr>
              <a:t>kecak</a:t>
            </a:r>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d-ID" sz="2800" dirty="0" smtClean="0"/>
              <a:t>NOTASI- KEGIATAN BEREKSPRESI MUSIK</a:t>
            </a:r>
            <a:endParaRPr lang="id-ID" sz="2800" dirty="0"/>
          </a:p>
        </p:txBody>
      </p:sp>
      <p:pic>
        <p:nvPicPr>
          <p:cNvPr id="3074" name="Picture 2" descr="E:\scan0004.jpg"/>
          <p:cNvPicPr>
            <a:picLocks noChangeAspect="1" noChangeArrowheads="1"/>
          </p:cNvPicPr>
          <p:nvPr/>
        </p:nvPicPr>
        <p:blipFill>
          <a:blip r:embed="rId2" cstate="print"/>
          <a:srcRect/>
          <a:stretch>
            <a:fillRect/>
          </a:stretch>
        </p:blipFill>
        <p:spPr bwMode="auto">
          <a:xfrm>
            <a:off x="1115616" y="1268760"/>
            <a:ext cx="7339409" cy="495582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KESIMPULAN</a:t>
            </a:r>
            <a:endParaRPr lang="id-ID" dirty="0"/>
          </a:p>
        </p:txBody>
      </p:sp>
      <p:sp>
        <p:nvSpPr>
          <p:cNvPr id="3" name="Content Placeholder 2"/>
          <p:cNvSpPr>
            <a:spLocks noGrp="1"/>
          </p:cNvSpPr>
          <p:nvPr>
            <p:ph idx="1"/>
          </p:nvPr>
        </p:nvSpPr>
        <p:spPr/>
        <p:txBody>
          <a:bodyPr/>
          <a:lstStyle/>
          <a:p>
            <a:pPr lvl="1"/>
            <a:r>
              <a:rPr lang="id-ID" dirty="0" smtClean="0"/>
              <a:t>Pembahasan notasi dicantumkan sejalan dengan penyajian pembelajaran dengan prinsip:  teori berangkat dari praktek</a:t>
            </a:r>
            <a:endParaRPr lang="id-ID" sz="2400" dirty="0" smtClean="0"/>
          </a:p>
          <a:p>
            <a:pPr lvl="1"/>
            <a:r>
              <a:rPr lang="id-ID" dirty="0" smtClean="0"/>
              <a:t>Pembahasan notasi memperhatikan keterkaitannya dengan cakupan materi musik</a:t>
            </a:r>
            <a:endParaRPr lang="id-ID" sz="2400" dirty="0" smtClean="0"/>
          </a:p>
          <a:p>
            <a:pPr lvl="1"/>
            <a:r>
              <a:rPr lang="id-ID" dirty="0" smtClean="0"/>
              <a:t>Pembahasan notasi perlu memperhatikan perkembangan peserta didik</a:t>
            </a:r>
            <a:endParaRPr lang="id-ID" sz="2400" dirty="0" smtClean="0"/>
          </a:p>
          <a:p>
            <a:pPr>
              <a:buNone/>
            </a:pPr>
            <a:endParaRPr lang="id-ID"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838200"/>
            <a:ext cx="7772400" cy="1143000"/>
          </a:xfrm>
        </p:spPr>
        <p:txBody>
          <a:bodyPr/>
          <a:lstStyle/>
          <a:p>
            <a:r>
              <a:rPr lang="en-US" b="1">
                <a:effectLst>
                  <a:outerShdw blurRad="38100" dist="38100" dir="2700000" algn="tl">
                    <a:srgbClr val="C0C0C0"/>
                  </a:outerShdw>
                </a:effectLst>
                <a:latin typeface="Arial Narrow" pitchFamily="34" charset="0"/>
              </a:rPr>
              <a:t>DASAR PEMIKIRAN</a:t>
            </a:r>
          </a:p>
        </p:txBody>
      </p:sp>
      <p:sp>
        <p:nvSpPr>
          <p:cNvPr id="10243" name="Rectangle 3"/>
          <p:cNvSpPr>
            <a:spLocks noGrp="1" noChangeArrowheads="1"/>
          </p:cNvSpPr>
          <p:nvPr>
            <p:ph idx="1"/>
          </p:nvPr>
        </p:nvSpPr>
        <p:spPr>
          <a:xfrm>
            <a:off x="685800" y="2057400"/>
            <a:ext cx="7772400" cy="4114800"/>
          </a:xfrm>
        </p:spPr>
        <p:txBody>
          <a:bodyPr/>
          <a:lstStyle/>
          <a:p>
            <a:pPr marL="609600" indent="-609600">
              <a:lnSpc>
                <a:spcPct val="90000"/>
              </a:lnSpc>
              <a:buFont typeface="Calibri" pitchFamily="34" charset="0"/>
              <a:buAutoNum type="arabicPeriod"/>
            </a:pPr>
            <a:r>
              <a:rPr lang="id-ID" sz="2400" dirty="0">
                <a:latin typeface="Arial Narrow" pitchFamily="34" charset="0"/>
              </a:rPr>
              <a:t>Buku teks pelajaran memiliki peran penting dalam sistem pendidikan nasional, karena buku tersebut merupakan salah satu komponen dalam proses pembelajaran. </a:t>
            </a:r>
          </a:p>
          <a:p>
            <a:pPr marL="609600" indent="-609600">
              <a:lnSpc>
                <a:spcPct val="90000"/>
              </a:lnSpc>
              <a:buFont typeface="Calibri" pitchFamily="34" charset="0"/>
              <a:buAutoNum type="arabicPeriod"/>
            </a:pPr>
            <a:r>
              <a:rPr lang="id-ID" sz="2400" dirty="0" smtClean="0">
                <a:latin typeface="Arial Narrow" pitchFamily="34" charset="0"/>
              </a:rPr>
              <a:t>Melalui </a:t>
            </a:r>
            <a:r>
              <a:rPr lang="id-ID" sz="2400" dirty="0">
                <a:latin typeface="Arial Narrow" pitchFamily="34" charset="0"/>
              </a:rPr>
              <a:t>buku teks yang baik, yang isinya mencakup semua standar kompetensi (SK) dan kompetensi dasar (KD) sesuai tuntutan standar isi, penyajiannya menarik, bahasanya baku, dan ilustrasinya menarik dan tepat, maka diharapkan proses belajar pembelajaran yang dilakukan guru dan siswa bisa optimal mencapai standar kompetensi lulusan (SKL)</a:t>
            </a:r>
          </a:p>
          <a:p>
            <a:pPr marL="609600" indent="-609600"/>
            <a:endParaRPr lang="en-US" sz="2400" dirty="0">
              <a:latin typeface="Arial Narrow"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838200"/>
            <a:ext cx="7772400" cy="1143000"/>
          </a:xfrm>
        </p:spPr>
        <p:txBody>
          <a:bodyPr/>
          <a:lstStyle/>
          <a:p>
            <a:r>
              <a:rPr lang="en-US" sz="4300" b="1">
                <a:effectLst>
                  <a:outerShdw blurRad="38100" dist="38100" dir="2700000" algn="tl">
                    <a:srgbClr val="C0C0C0"/>
                  </a:outerShdw>
                </a:effectLst>
                <a:latin typeface="Arial Narrow" pitchFamily="34" charset="0"/>
              </a:rPr>
              <a:t>Permendiknas</a:t>
            </a:r>
            <a:r>
              <a:rPr lang="id-ID" sz="4300" b="1">
                <a:effectLst>
                  <a:outerShdw blurRad="38100" dist="38100" dir="2700000" algn="tl">
                    <a:srgbClr val="C0C0C0"/>
                  </a:outerShdw>
                </a:effectLst>
                <a:latin typeface="Arial Narrow" pitchFamily="34" charset="0"/>
              </a:rPr>
              <a:t> Nomor 2 Tahun 2008</a:t>
            </a:r>
            <a:endParaRPr lang="en-US" sz="4300" b="1">
              <a:effectLst>
                <a:outerShdw blurRad="38100" dist="38100" dir="2700000" algn="tl">
                  <a:srgbClr val="C0C0C0"/>
                </a:outerShdw>
              </a:effectLst>
              <a:latin typeface="Arial Narrow" pitchFamily="34" charset="0"/>
            </a:endParaRPr>
          </a:p>
        </p:txBody>
      </p:sp>
      <p:sp>
        <p:nvSpPr>
          <p:cNvPr id="12291" name="Rectangle 3"/>
          <p:cNvSpPr>
            <a:spLocks noGrp="1" noChangeArrowheads="1"/>
          </p:cNvSpPr>
          <p:nvPr>
            <p:ph idx="1"/>
          </p:nvPr>
        </p:nvSpPr>
        <p:spPr>
          <a:xfrm>
            <a:off x="228600" y="1981200"/>
            <a:ext cx="8229600" cy="4114800"/>
          </a:xfrm>
        </p:spPr>
        <p:txBody>
          <a:bodyPr/>
          <a:lstStyle/>
          <a:p>
            <a:pPr marL="990600" lvl="1" indent="-533400">
              <a:lnSpc>
                <a:spcPct val="90000"/>
              </a:lnSpc>
              <a:buFont typeface="Calibri" pitchFamily="34" charset="0"/>
              <a:buAutoNum type="arabicPeriod"/>
            </a:pPr>
            <a:r>
              <a:rPr lang="id-ID" sz="2000">
                <a:latin typeface="Arial Narrow" pitchFamily="34" charset="0"/>
              </a:rPr>
              <a:t>Pasal 1: ” buku teks adalah buku acuan wajib untuk digunakan di satuan pendidikan dasar dan menengah atau perguruan tinggi yang memuat materi pembelajaran dalam rangka peningkatan keimanan, ketakwaan, akhlak mulia, dan kepribadian, penguasaan ilmu pengetahuan dan teknologi, peningkatan kepekaan dan kemampuan estetis, peningkatan kemampuan kinestetis dan kesehatan yang disusun berdasarkan standar nasional pendidikan. </a:t>
            </a:r>
          </a:p>
          <a:p>
            <a:pPr marL="990600" lvl="1" indent="-533400">
              <a:lnSpc>
                <a:spcPct val="90000"/>
              </a:lnSpc>
              <a:buFont typeface="Calibri" pitchFamily="34" charset="0"/>
              <a:buAutoNum type="arabicPeriod"/>
            </a:pPr>
            <a:r>
              <a:rPr lang="id-ID" sz="2000">
                <a:latin typeface="Arial Narrow" pitchFamily="34" charset="0"/>
              </a:rPr>
              <a:t>Pasal 4 ayat (1): ” Buku teks pada jenjang pendidikan dasar dan menengah dinilai kelayakan-pakainya terlebih dahulu oleh Badan Standar Nasional Pendidikan sebelum digunakan oleh pendidik dan/atau peserta didik sebagai sumber belajar di satuan pendidikan”.</a:t>
            </a:r>
          </a:p>
          <a:p>
            <a:pPr marL="990600" lvl="1" indent="-533400">
              <a:lnSpc>
                <a:spcPct val="90000"/>
              </a:lnSpc>
              <a:buFont typeface="Calibri" pitchFamily="34" charset="0"/>
              <a:buAutoNum type="arabicPeriod"/>
            </a:pPr>
            <a:r>
              <a:rPr lang="id-ID" sz="2000">
                <a:latin typeface="Arial Narrow" pitchFamily="34" charset="0"/>
              </a:rPr>
              <a:t>Pasal 10 ayat (1): ”satuan pendidikan dasar dan menengah menetapkan masa pakai buku teks sebagaimana dimaksud dalam Pasal 5 sesingkat-singkatnya 5 tahun”.</a:t>
            </a:r>
          </a:p>
          <a:p>
            <a:pPr marL="609600" indent="-609600">
              <a:lnSpc>
                <a:spcPct val="90000"/>
              </a:lnSpc>
            </a:pPr>
            <a:endParaRPr lang="en-US" sz="2000">
              <a:latin typeface="Arial Narrow"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dirty="0" smtClean="0"/>
              <a:t>Kutipan SK dan KD  Mata Pelajaran SBK dari Standar Isi (2006):</a:t>
            </a:r>
            <a:br>
              <a:rPr lang="id-ID" sz="2400" dirty="0" smtClean="0"/>
            </a:br>
            <a:endParaRPr lang="id-ID" sz="2400" dirty="0"/>
          </a:p>
        </p:txBody>
      </p:sp>
      <p:sp>
        <p:nvSpPr>
          <p:cNvPr id="3" name="Content Placeholder 2"/>
          <p:cNvSpPr>
            <a:spLocks noGrp="1"/>
          </p:cNvSpPr>
          <p:nvPr>
            <p:ph idx="1"/>
          </p:nvPr>
        </p:nvSpPr>
        <p:spPr/>
        <p:txBody>
          <a:bodyPr>
            <a:normAutofit fontScale="62500" lnSpcReduction="20000"/>
          </a:bodyPr>
          <a:lstStyle/>
          <a:p>
            <a:pPr>
              <a:buNone/>
            </a:pPr>
            <a:r>
              <a:rPr lang="id-ID" b="1" dirty="0" smtClean="0"/>
              <a:t>Kelas III, Semester 1 </a:t>
            </a:r>
            <a:endParaRPr lang="id-ID" dirty="0" smtClean="0"/>
          </a:p>
          <a:p>
            <a:pPr>
              <a:buNone/>
            </a:pPr>
            <a:r>
              <a:rPr lang="id-ID" dirty="0" smtClean="0"/>
              <a:t>Standar kompetensi : Mengapresiasi  karya seni musik:</a:t>
            </a:r>
          </a:p>
          <a:p>
            <a:pPr>
              <a:buNone/>
            </a:pPr>
            <a:r>
              <a:rPr lang="id-ID" dirty="0" smtClean="0"/>
              <a:t>Kompetensi dasar:</a:t>
            </a:r>
          </a:p>
          <a:p>
            <a:r>
              <a:rPr lang="id-ID" dirty="0" smtClean="0"/>
              <a:t>3.1 Mengidentifikasi berbagai simbol nada dalam lagu sederhana</a:t>
            </a:r>
          </a:p>
          <a:p>
            <a:pPr>
              <a:buNone/>
            </a:pPr>
            <a:endParaRPr lang="id-ID" dirty="0" smtClean="0"/>
          </a:p>
          <a:p>
            <a:r>
              <a:rPr lang="id-ID" dirty="0" smtClean="0"/>
              <a:t>3.2 Menghubungkan antara simbol nada dengan elemen musik</a:t>
            </a:r>
          </a:p>
          <a:p>
            <a:pPr>
              <a:buNone/>
            </a:pPr>
            <a:r>
              <a:rPr lang="id-ID" dirty="0" smtClean="0"/>
              <a:t> </a:t>
            </a:r>
          </a:p>
          <a:p>
            <a:r>
              <a:rPr lang="id-ID" dirty="0" smtClean="0"/>
              <a:t>3.3 Menghubungkan antara simbol nada dengan tempo dalam lagu</a:t>
            </a:r>
          </a:p>
          <a:p>
            <a:pPr>
              <a:buNone/>
            </a:pPr>
            <a:r>
              <a:rPr lang="id-ID" dirty="0" smtClean="0"/>
              <a:t> </a:t>
            </a:r>
          </a:p>
          <a:p>
            <a:pPr>
              <a:buNone/>
            </a:pPr>
            <a:r>
              <a:rPr lang="id-ID" dirty="0" smtClean="0"/>
              <a:t>Catatan</a:t>
            </a:r>
          </a:p>
          <a:p>
            <a:pPr>
              <a:buNone/>
            </a:pPr>
            <a:r>
              <a:rPr lang="id-ID" b="1" dirty="0" smtClean="0"/>
              <a:t>Simbol Nada:</a:t>
            </a:r>
            <a:r>
              <a:rPr lang="id-ID" dirty="0" smtClean="0"/>
              <a:t> </a:t>
            </a:r>
          </a:p>
          <a:p>
            <a:pPr>
              <a:buNone/>
            </a:pPr>
            <a:r>
              <a:rPr lang="id-ID" dirty="0" smtClean="0"/>
              <a:t>	Tanda atau lambang yang telah disepakati misalnya penggunaan notasi balok atau angka dalam menyuarakan suatu bunyi nada (1 dibaca sebagai nada do).</a:t>
            </a:r>
          </a:p>
          <a:p>
            <a:endParaRPr lang="id-ID" dirty="0"/>
          </a:p>
        </p:txBody>
      </p:sp>
      <p:sp>
        <p:nvSpPr>
          <p:cNvPr id="4" name="Footer Placeholder 3"/>
          <p:cNvSpPr>
            <a:spLocks noGrp="1"/>
          </p:cNvSpPr>
          <p:nvPr>
            <p:ph type="ftr" sz="quarter" idx="11"/>
          </p:nvPr>
        </p:nvSpPr>
        <p:spPr/>
        <p:txBody>
          <a:bodyPr/>
          <a:lstStyle/>
          <a:p>
            <a:r>
              <a:rPr lang="id-ID" smtClean="0"/>
              <a:t>Standar Isi (2006)</a:t>
            </a:r>
            <a:endParaRPr lang="id-ID"/>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781</Words>
  <Application>Microsoft Office PowerPoint</Application>
  <PresentationFormat>On-screen Show (4:3)</PresentationFormat>
  <Paragraphs>92</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MENYIKAPI PRO-KONTRA  PEMBAHASAN NOTASI BALOK PADA BAHAN AJAR MUSIK  UNTUK SEKOLAH </vt:lpstr>
      <vt:lpstr>LATAR BELAKANG</vt:lpstr>
      <vt:lpstr>PERMASALAHAN</vt:lpstr>
      <vt:lpstr>PEMBAHASAN</vt:lpstr>
      <vt:lpstr>Peran Pendidikan Seni Budaya</vt:lpstr>
      <vt:lpstr>Tujuan Pendidikan Seni Budaya</vt:lpstr>
      <vt:lpstr>ANALISIS NOTASI BALOK PADA BUKU TEKS MUSIK KELAS 9</vt:lpstr>
      <vt:lpstr>“The process of learning music is much the same as that for languange’’ ( GORDON) </vt:lpstr>
      <vt:lpstr>PENYAJIAN NOTASI BALOK  UNTUK GAMELAN</vt:lpstr>
      <vt:lpstr>NOTASI DAN APRESIASI MUSIK “KECAK-BALI”</vt:lpstr>
      <vt:lpstr>NOTASI- KEGIATAN BEREKSPRESI MUSIK</vt:lpstr>
      <vt:lpstr>KESIMPULAN</vt:lpstr>
      <vt:lpstr>DASAR PEMIKIRAN</vt:lpstr>
      <vt:lpstr>Permendiknas Nomor 2 Tahun 2008</vt:lpstr>
      <vt:lpstr>Kutipan SK dan KD  Mata Pelajaran SBK dari Standar Isi (2006):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MENYIKAPI PRO-KONTRA  PEMBAHASAN NOTASI BALOK PADA BAHAN AJAR MUSIK  UNTUK SEKOLAH</dc:title>
  <dc:creator>User</dc:creator>
  <cp:lastModifiedBy>User</cp:lastModifiedBy>
  <cp:revision>24</cp:revision>
  <dcterms:created xsi:type="dcterms:W3CDTF">2011-11-07T12:49:35Z</dcterms:created>
  <dcterms:modified xsi:type="dcterms:W3CDTF">2011-11-09T14:12:45Z</dcterms:modified>
</cp:coreProperties>
</file>