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78" r:id="rId2"/>
    <p:sldId id="279" r:id="rId3"/>
    <p:sldId id="257" r:id="rId4"/>
    <p:sldId id="258" r:id="rId5"/>
    <p:sldId id="294" r:id="rId6"/>
    <p:sldId id="259" r:id="rId7"/>
    <p:sldId id="260" r:id="rId8"/>
    <p:sldId id="280" r:id="rId9"/>
    <p:sldId id="281" r:id="rId10"/>
    <p:sldId id="301" r:id="rId11"/>
    <p:sldId id="302" r:id="rId12"/>
    <p:sldId id="308" r:id="rId13"/>
    <p:sldId id="310" r:id="rId14"/>
    <p:sldId id="303" r:id="rId15"/>
    <p:sldId id="309" r:id="rId16"/>
    <p:sldId id="305" r:id="rId17"/>
    <p:sldId id="262" r:id="rId18"/>
    <p:sldId id="263" r:id="rId19"/>
    <p:sldId id="264" r:id="rId20"/>
    <p:sldId id="265" r:id="rId21"/>
    <p:sldId id="267" r:id="rId22"/>
    <p:sldId id="268" r:id="rId23"/>
    <p:sldId id="269" r:id="rId24"/>
    <p:sldId id="270" r:id="rId25"/>
    <p:sldId id="271" r:id="rId26"/>
    <p:sldId id="272" r:id="rId27"/>
    <p:sldId id="273" r:id="rId28"/>
    <p:sldId id="277" r:id="rId29"/>
    <p:sldId id="311" r:id="rId30"/>
    <p:sldId id="307" r:id="rId31"/>
    <p:sldId id="282" r:id="rId32"/>
    <p:sldId id="284" r:id="rId33"/>
    <p:sldId id="287" r:id="rId34"/>
    <p:sldId id="285" r:id="rId35"/>
    <p:sldId id="289" r:id="rId36"/>
    <p:sldId id="291" r:id="rId37"/>
    <p:sldId id="292" r:id="rId38"/>
    <p:sldId id="293" r:id="rId39"/>
    <p:sldId id="296" r:id="rId40"/>
    <p:sldId id="297" r:id="rId4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84717" autoAdjust="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C31630-060E-472E-A4A3-AA87DFB9C2AE}" type="datetimeFigureOut">
              <a:rPr lang="id-ID" smtClean="0"/>
              <a:pPr/>
              <a:t>17/08/2011</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E0E682-4596-4CDF-8AEC-50C650BEFF00}"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8E0E682-4596-4CDF-8AEC-50C650BEFF00}" type="slidenum">
              <a:rPr lang="id-ID" smtClean="0"/>
              <a:pPr/>
              <a:t>30</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8E0E682-4596-4CDF-8AEC-50C650BEFF00}" type="slidenum">
              <a:rPr lang="id-ID" smtClean="0"/>
              <a:pPr/>
              <a:t>32</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8E0E682-4596-4CDF-8AEC-50C650BEFF00}" type="slidenum">
              <a:rPr lang="id-ID" smtClean="0"/>
              <a:pPr/>
              <a:t>34</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6F7D029C-4142-41D7-A095-873847934F43}"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F7D029C-4142-41D7-A095-873847934F43}"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6F7D029C-4142-41D7-A095-873847934F43}"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B5D29B-961E-43BE-9D49-1BF07878FEB0}" type="datetimeFigureOut">
              <a:rPr lang="id-ID" smtClean="0"/>
              <a:pPr/>
              <a:t>17/08/2011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F7D029C-4142-41D7-A095-873847934F43}"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3B5D29B-961E-43BE-9D49-1BF07878FEB0}" type="datetimeFigureOut">
              <a:rPr lang="id-ID" smtClean="0"/>
              <a:pPr/>
              <a:t>17/08/2011</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F7D029C-4142-41D7-A095-873847934F43}"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18"/>
            <a:ext cx="7772400" cy="1500198"/>
          </a:xfrm>
        </p:spPr>
        <p:txBody>
          <a:bodyPr anchor="t"/>
          <a:lstStyle/>
          <a:p>
            <a:pPr algn="ctr"/>
            <a:r>
              <a:rPr lang="id-ID" sz="2800" dirty="0" smtClean="0">
                <a:solidFill>
                  <a:schemeClr val="tx1"/>
                </a:solidFill>
              </a:rPr>
              <a:t>DAMPAK HYDROMASSAGE PENCELUPAN AIR  PANAS DAN AIR DINGIN TERHADAP PEMULIHAN DARI KELELAHAN OLAHRAGA AEROBIK</a:t>
            </a:r>
            <a:endParaRPr lang="id-ID" sz="2800" dirty="0">
              <a:solidFill>
                <a:schemeClr val="tx1"/>
              </a:solidFill>
            </a:endParaRPr>
          </a:p>
        </p:txBody>
      </p:sp>
      <p:sp>
        <p:nvSpPr>
          <p:cNvPr id="3" name="Text Placeholder 2"/>
          <p:cNvSpPr>
            <a:spLocks noGrp="1"/>
          </p:cNvSpPr>
          <p:nvPr>
            <p:ph type="body" idx="1"/>
          </p:nvPr>
        </p:nvSpPr>
        <p:spPr>
          <a:xfrm>
            <a:off x="530352" y="3143248"/>
            <a:ext cx="7772400" cy="3357586"/>
          </a:xfrm>
        </p:spPr>
        <p:txBody>
          <a:bodyPr>
            <a:noAutofit/>
          </a:bodyPr>
          <a:lstStyle/>
          <a:p>
            <a:pPr algn="ctr"/>
            <a:endParaRPr lang="id-ID" sz="2400" dirty="0" smtClean="0">
              <a:solidFill>
                <a:schemeClr val="bg1"/>
              </a:solidFill>
            </a:endParaRPr>
          </a:p>
          <a:p>
            <a:pPr algn="ctr">
              <a:spcBef>
                <a:spcPts val="0"/>
              </a:spcBef>
            </a:pPr>
            <a:r>
              <a:rPr lang="id-ID" sz="2400" b="1" dirty="0" smtClean="0">
                <a:solidFill>
                  <a:srgbClr val="FFFF00"/>
                </a:solidFill>
              </a:rPr>
              <a:t>Oleh :</a:t>
            </a:r>
          </a:p>
          <a:p>
            <a:pPr algn="ctr">
              <a:spcBef>
                <a:spcPts val="0"/>
              </a:spcBef>
            </a:pPr>
            <a:r>
              <a:rPr lang="id-ID" sz="2400" b="1" dirty="0" smtClean="0">
                <a:solidFill>
                  <a:srgbClr val="FFFF00"/>
                </a:solidFill>
              </a:rPr>
              <a:t>Boyke Mulyana</a:t>
            </a:r>
          </a:p>
          <a:p>
            <a:pPr algn="ctr">
              <a:spcBef>
                <a:spcPts val="0"/>
              </a:spcBef>
            </a:pPr>
            <a:r>
              <a:rPr lang="id-ID" sz="2400" b="1" dirty="0" smtClean="0">
                <a:solidFill>
                  <a:srgbClr val="FFFF00"/>
                </a:solidFill>
              </a:rPr>
              <a:t>Sagitarius</a:t>
            </a:r>
          </a:p>
          <a:p>
            <a:pPr algn="ctr">
              <a:spcBef>
                <a:spcPts val="0"/>
              </a:spcBef>
            </a:pPr>
            <a:r>
              <a:rPr lang="id-ID" sz="2400" b="1" dirty="0" smtClean="0">
                <a:solidFill>
                  <a:srgbClr val="FFFF00"/>
                </a:solidFill>
              </a:rPr>
              <a:t>Muhamad Tafaqur</a:t>
            </a:r>
          </a:p>
          <a:p>
            <a:pPr>
              <a:spcBef>
                <a:spcPts val="0"/>
              </a:spcBef>
            </a:pPr>
            <a:endParaRPr lang="id-ID" sz="1800" b="1" dirty="0" smtClean="0"/>
          </a:p>
          <a:p>
            <a:pPr algn="ctr">
              <a:spcBef>
                <a:spcPts val="0"/>
              </a:spcBef>
            </a:pPr>
            <a:r>
              <a:rPr lang="id-ID" sz="2400" b="1" dirty="0" smtClean="0"/>
              <a:t>Jurusan Pendidikan Kepelatihan </a:t>
            </a:r>
            <a:endParaRPr lang="id-ID" sz="2400" dirty="0" smtClean="0"/>
          </a:p>
          <a:p>
            <a:pPr algn="ctr">
              <a:spcBef>
                <a:spcPts val="0"/>
              </a:spcBef>
            </a:pPr>
            <a:r>
              <a:rPr lang="id-ID" sz="2400" b="1" dirty="0" smtClean="0"/>
              <a:t>Fakultas Pendidikan Olahraga dan Kesehatan</a:t>
            </a:r>
            <a:endParaRPr lang="id-ID" sz="2400" dirty="0" smtClean="0"/>
          </a:p>
          <a:p>
            <a:pPr algn="ctr">
              <a:spcBef>
                <a:spcPts val="0"/>
              </a:spcBef>
            </a:pPr>
            <a:r>
              <a:rPr lang="id-ID" sz="2400" b="1" dirty="0" smtClean="0"/>
              <a:t>Universitas Pendidikan Indonesia</a:t>
            </a:r>
            <a:endParaRPr lang="id-ID" sz="2400" dirty="0" smtClean="0"/>
          </a:p>
          <a:p>
            <a:pPr>
              <a:spcBef>
                <a:spcPts val="0"/>
              </a:spcBef>
            </a:pPr>
            <a:endParaRPr lang="id-ID" sz="1800" dirty="0"/>
          </a:p>
        </p:txBody>
      </p:sp>
      <p:pic>
        <p:nvPicPr>
          <p:cNvPr id="4" name="Picture 3"/>
          <p:cNvPicPr/>
          <p:nvPr/>
        </p:nvPicPr>
        <p:blipFill>
          <a:blip r:embed="rId2" cstate="print">
            <a:lum contrast="24000"/>
          </a:blip>
          <a:srcRect/>
          <a:stretch>
            <a:fillRect/>
          </a:stretch>
        </p:blipFill>
        <p:spPr bwMode="auto">
          <a:xfrm>
            <a:off x="3786182" y="2143116"/>
            <a:ext cx="1214446" cy="1214446"/>
          </a:xfrm>
          <a:prstGeom prst="rect">
            <a:avLst/>
          </a:prstGeom>
          <a:noFill/>
          <a:ln w="9525">
            <a:solidFill>
              <a:srgbClr val="FFFF00"/>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00108"/>
            <a:ext cx="8305800" cy="5214974"/>
          </a:xfrm>
          <a:solidFill>
            <a:schemeClr val="bg1"/>
          </a:solidFill>
          <a:ln>
            <a:solidFill>
              <a:schemeClr val="bg1"/>
            </a:solidFill>
          </a:ln>
        </p:spPr>
        <p:txBody>
          <a:bodyPr anchor="t">
            <a:normAutofit/>
          </a:bodyPr>
          <a:lstStyle/>
          <a:p>
            <a:r>
              <a:rPr lang="id-ID" sz="3200" u="sng" dirty="0" smtClean="0">
                <a:solidFill>
                  <a:srgbClr val="0070C0"/>
                </a:solidFill>
              </a:rPr>
              <a:t>LATAR BELAKANG MASALAH</a:t>
            </a:r>
            <a:r>
              <a:rPr lang="id-ID" sz="3200" dirty="0" smtClean="0">
                <a:solidFill>
                  <a:schemeClr val="bg1"/>
                </a:solidFill>
              </a:rPr>
              <a:t/>
            </a:r>
            <a:br>
              <a:rPr lang="id-ID" sz="3200" dirty="0" smtClean="0">
                <a:solidFill>
                  <a:schemeClr val="bg1"/>
                </a:solidFill>
              </a:rPr>
            </a:br>
            <a:r>
              <a:rPr lang="id-ID" sz="3200" dirty="0" smtClean="0">
                <a:solidFill>
                  <a:schemeClr val="bg1"/>
                </a:solidFill>
              </a:rPr>
              <a:t/>
            </a:r>
            <a:br>
              <a:rPr lang="id-ID" sz="3200" dirty="0" smtClean="0">
                <a:solidFill>
                  <a:schemeClr val="bg1"/>
                </a:solidFill>
              </a:rPr>
            </a:br>
            <a:r>
              <a:rPr lang="id-ID" sz="3200" dirty="0" smtClean="0">
                <a:solidFill>
                  <a:schemeClr val="tx1"/>
                </a:solidFill>
              </a:rPr>
              <a:t>Ketika seorang atlet melakukan olahraga (kompetisi) yang berurutan (mulai babak penyisihan,dst), perlu diupayakan pemulihan dari kelelahan secara efektif dan efesien, agar ketika atlet tampil kembali sudah dalam kondisi pulih sempurna dari kelelahan, sehingga dapat tampil secara maksimal</a:t>
            </a:r>
            <a:r>
              <a:rPr lang="id-ID" sz="3200" dirty="0" smtClean="0">
                <a:solidFill>
                  <a:schemeClr val="bg1"/>
                </a:solidFill>
              </a:rPr>
              <a:t>.</a:t>
            </a:r>
            <a:endParaRPr lang="id-ID" sz="32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796746"/>
          </a:xfrm>
          <a:solidFill>
            <a:schemeClr val="bg1"/>
          </a:solidFill>
        </p:spPr>
        <p:txBody>
          <a:bodyPr anchor="t">
            <a:normAutofit fontScale="90000"/>
          </a:bodyPr>
          <a:lstStyle/>
          <a:p>
            <a:r>
              <a:rPr lang="id-ID" sz="2800" dirty="0" smtClean="0">
                <a:solidFill>
                  <a:schemeClr val="tx1"/>
                </a:solidFill>
              </a:rPr>
              <a:t>Telah dilakukan penelitian rekayasa pemulihan dengan menggunakan alat</a:t>
            </a:r>
            <a:r>
              <a:rPr lang="id-ID" sz="2800" i="1" dirty="0" smtClean="0">
                <a:solidFill>
                  <a:schemeClr val="tx1"/>
                </a:solidFill>
              </a:rPr>
              <a:t> Hydromassage</a:t>
            </a:r>
            <a:r>
              <a:rPr lang="id-ID" sz="2800" i="1" dirty="0" smtClean="0">
                <a:solidFill>
                  <a:srgbClr val="FF0000"/>
                </a:solidFill>
              </a:rPr>
              <a:t> </a:t>
            </a:r>
            <a:r>
              <a:rPr lang="id-ID" sz="2800" dirty="0" smtClean="0">
                <a:solidFill>
                  <a:schemeClr val="tx1"/>
                </a:solidFill>
              </a:rPr>
              <a:t>Pencelupan ke dalam air panas dan air dingin terhadap kelelahan oleh aktivitas </a:t>
            </a:r>
            <a:r>
              <a:rPr lang="id-ID" sz="2800" i="1" dirty="0" smtClean="0">
                <a:solidFill>
                  <a:schemeClr val="tx1"/>
                </a:solidFill>
              </a:rPr>
              <a:t>Anaerobik </a:t>
            </a:r>
            <a:r>
              <a:rPr lang="id-ID" sz="2800" dirty="0" smtClean="0">
                <a:solidFill>
                  <a:schemeClr val="tx1"/>
                </a:solidFill>
              </a:rPr>
              <a:t>(</a:t>
            </a:r>
            <a:r>
              <a:rPr lang="id-ID" sz="2800" dirty="0" smtClean="0">
                <a:solidFill>
                  <a:srgbClr val="FF0000"/>
                </a:solidFill>
              </a:rPr>
              <a:t>Kartinah,dkk : 2006</a:t>
            </a:r>
            <a:r>
              <a:rPr lang="id-ID" sz="2800" dirty="0" smtClean="0">
                <a:solidFill>
                  <a:schemeClr val="tx1"/>
                </a:solidFill>
              </a:rPr>
              <a:t>). </a:t>
            </a:r>
            <a:r>
              <a:rPr lang="id-ID" sz="2800" i="1" dirty="0" smtClean="0">
                <a:solidFill>
                  <a:schemeClr val="tx1"/>
                </a:solidFill>
              </a:rPr>
              <a:t> </a:t>
            </a:r>
            <a:r>
              <a:rPr lang="id-ID" sz="2800" dirty="0" smtClean="0"/>
              <a:t/>
            </a:r>
            <a:br>
              <a:rPr lang="id-ID" sz="2800" dirty="0" smtClean="0"/>
            </a:br>
            <a:r>
              <a:rPr lang="id-ID" sz="2800" dirty="0" smtClean="0">
                <a:solidFill>
                  <a:srgbClr val="0070C0"/>
                </a:solidFill>
              </a:rPr>
              <a:t>Hasil penelitian sangat menakjubkan: naracoba melakukan aktivitas </a:t>
            </a:r>
            <a:r>
              <a:rPr lang="id-ID" sz="2800" i="1" dirty="0" smtClean="0">
                <a:solidFill>
                  <a:srgbClr val="0070C0"/>
                </a:solidFill>
              </a:rPr>
              <a:t>anaerobik</a:t>
            </a:r>
            <a:r>
              <a:rPr lang="id-ID" sz="2800" dirty="0" smtClean="0">
                <a:solidFill>
                  <a:srgbClr val="0070C0"/>
                </a:solidFill>
              </a:rPr>
              <a:t> (</a:t>
            </a:r>
            <a:r>
              <a:rPr lang="id-ID" sz="2800" i="1" dirty="0" smtClean="0">
                <a:solidFill>
                  <a:srgbClr val="0070C0"/>
                </a:solidFill>
              </a:rPr>
              <a:t>Harvard Step-up test</a:t>
            </a:r>
            <a:r>
              <a:rPr lang="id-ID" sz="2800" dirty="0" smtClean="0">
                <a:solidFill>
                  <a:srgbClr val="0070C0"/>
                </a:solidFill>
              </a:rPr>
              <a:t>) sampai tidak mampu, kemudian menjalani perlakuan pemulihan dengan alat </a:t>
            </a:r>
            <a:r>
              <a:rPr lang="id-ID" sz="2800" i="1" dirty="0" smtClean="0">
                <a:solidFill>
                  <a:srgbClr val="0070C0"/>
                </a:solidFill>
              </a:rPr>
              <a:t>Hydromassage </a:t>
            </a:r>
            <a:r>
              <a:rPr lang="id-ID" sz="2800" dirty="0" smtClean="0">
                <a:solidFill>
                  <a:srgbClr val="0070C0"/>
                </a:solidFill>
              </a:rPr>
              <a:t>Pencelupan ke dalam air panas dan air dingin selama 10 menit, lalu segera melakukan kembali aktivitas </a:t>
            </a:r>
            <a:r>
              <a:rPr lang="id-ID" sz="2800" i="1" dirty="0" smtClean="0">
                <a:solidFill>
                  <a:srgbClr val="0070C0"/>
                </a:solidFill>
              </a:rPr>
              <a:t>anaerobik</a:t>
            </a:r>
            <a:r>
              <a:rPr lang="id-ID" sz="2800" dirty="0" smtClean="0">
                <a:solidFill>
                  <a:srgbClr val="0070C0"/>
                </a:solidFill>
              </a:rPr>
              <a:t> tersebut  sampai tidak mampu. </a:t>
            </a:r>
            <a:r>
              <a:rPr lang="id-ID" sz="2800" dirty="0" smtClean="0">
                <a:solidFill>
                  <a:srgbClr val="00B0F0"/>
                </a:solidFill>
              </a:rPr>
              <a:t/>
            </a:r>
            <a:br>
              <a:rPr lang="id-ID" sz="2800" dirty="0" smtClean="0">
                <a:solidFill>
                  <a:srgbClr val="00B0F0"/>
                </a:solidFill>
              </a:rPr>
            </a:br>
            <a:r>
              <a:rPr lang="id-ID" sz="2800" dirty="0" smtClean="0">
                <a:solidFill>
                  <a:schemeClr val="tx1"/>
                </a:solidFill>
              </a:rPr>
              <a:t>Ternyata prestasi </a:t>
            </a:r>
            <a:r>
              <a:rPr lang="id-ID" sz="2800" i="1" dirty="0" smtClean="0">
                <a:solidFill>
                  <a:schemeClr val="tx1"/>
                </a:solidFill>
              </a:rPr>
              <a:t>Harvard Step-up test </a:t>
            </a:r>
            <a:r>
              <a:rPr lang="id-ID" sz="2800" dirty="0" smtClean="0">
                <a:solidFill>
                  <a:schemeClr val="tx1"/>
                </a:solidFill>
              </a:rPr>
              <a:t>yg kedua </a:t>
            </a:r>
            <a:r>
              <a:rPr lang="id-ID" sz="2800" b="1" dirty="0" smtClean="0">
                <a:solidFill>
                  <a:schemeClr val="tx1"/>
                </a:solidFill>
              </a:rPr>
              <a:t>meningkat ! </a:t>
            </a:r>
            <a:r>
              <a:rPr lang="id-ID" sz="2800" dirty="0" smtClean="0">
                <a:solidFill>
                  <a:schemeClr val="tx1"/>
                </a:solidFill>
              </a:rPr>
              <a:t>Hal ini menunjukkan bahwa perlakuan dengan Alat </a:t>
            </a:r>
            <a:r>
              <a:rPr lang="id-ID" sz="2800" i="1" dirty="0" smtClean="0">
                <a:solidFill>
                  <a:schemeClr val="tx1"/>
                </a:solidFill>
              </a:rPr>
              <a:t>Hydromassage </a:t>
            </a:r>
            <a:r>
              <a:rPr lang="id-ID" sz="2800" dirty="0" smtClean="0">
                <a:solidFill>
                  <a:schemeClr val="tx1"/>
                </a:solidFill>
              </a:rPr>
              <a:t>Pencelupan ke dalam air panas dan air dingin bukan hanya memulihkan naracoba dari kelelahan, tetapi bahkan meningkatkan prestasinya</a:t>
            </a:r>
            <a:r>
              <a:rPr lang="id-ID" sz="2800" dirty="0" smtClean="0"/>
              <a:t>. </a:t>
            </a:r>
            <a:endParaRPr lang="id-ID"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868184"/>
          </a:xfrm>
          <a:solidFill>
            <a:schemeClr val="bg1"/>
          </a:solidFill>
        </p:spPr>
        <p:txBody>
          <a:bodyPr anchor="t">
            <a:normAutofit fontScale="90000"/>
          </a:bodyPr>
          <a:lstStyle/>
          <a:p>
            <a:r>
              <a:rPr lang="id-ID" sz="3200" dirty="0" smtClean="0">
                <a:solidFill>
                  <a:schemeClr val="tx1"/>
                </a:solidFill>
              </a:rPr>
              <a:t>Tim Peneliti menganggap perlu melakukan penelitian dengan alat </a:t>
            </a:r>
            <a:r>
              <a:rPr lang="id-ID" sz="3200" i="1" dirty="0" smtClean="0">
                <a:solidFill>
                  <a:schemeClr val="tx1"/>
                </a:solidFill>
              </a:rPr>
              <a:t>Hydromassage </a:t>
            </a:r>
            <a:r>
              <a:rPr lang="id-ID" sz="3200" dirty="0" smtClean="0">
                <a:solidFill>
                  <a:schemeClr val="tx1"/>
                </a:solidFill>
              </a:rPr>
              <a:t>Pencelupan ke dalam air panas dan air dingin juga selama 10 menit terhadap kelelahan oleh olahraga  </a:t>
            </a:r>
            <a:r>
              <a:rPr lang="id-ID" sz="3200" i="1" dirty="0" smtClean="0">
                <a:solidFill>
                  <a:schemeClr val="tx1"/>
                </a:solidFill>
              </a:rPr>
              <a:t>Aerobik</a:t>
            </a:r>
            <a:r>
              <a:rPr lang="id-ID" sz="3200" dirty="0" smtClean="0">
                <a:solidFill>
                  <a:schemeClr val="tx1"/>
                </a:solidFill>
              </a:rPr>
              <a:t>. </a:t>
            </a:r>
            <a:r>
              <a:rPr lang="id-ID" sz="3200" dirty="0" smtClean="0"/>
              <a:t/>
            </a:r>
            <a:br>
              <a:rPr lang="id-ID" sz="3200" dirty="0" smtClean="0"/>
            </a:br>
            <a:r>
              <a:rPr lang="id-ID" sz="3200" dirty="0" smtClean="0">
                <a:solidFill>
                  <a:srgbClr val="0070C0"/>
                </a:solidFill>
              </a:rPr>
              <a:t>Kemampuan </a:t>
            </a:r>
            <a:r>
              <a:rPr lang="id-ID" sz="3200" i="1" dirty="0" smtClean="0">
                <a:solidFill>
                  <a:srgbClr val="0070C0"/>
                </a:solidFill>
              </a:rPr>
              <a:t>aerobik </a:t>
            </a:r>
            <a:r>
              <a:rPr lang="id-ID" sz="3200" dirty="0" smtClean="0">
                <a:solidFill>
                  <a:srgbClr val="0070C0"/>
                </a:solidFill>
              </a:rPr>
              <a:t>merupakan komponen kemampuan fisik yg sangat penting, khususnya untuk cabor-cabor </a:t>
            </a:r>
            <a:r>
              <a:rPr lang="id-ID" sz="3200" i="1" dirty="0" smtClean="0">
                <a:solidFill>
                  <a:srgbClr val="0070C0"/>
                </a:solidFill>
              </a:rPr>
              <a:t>aerobik</a:t>
            </a:r>
            <a:r>
              <a:rPr lang="id-ID" sz="3200" dirty="0" smtClean="0">
                <a:solidFill>
                  <a:srgbClr val="0070C0"/>
                </a:solidFill>
              </a:rPr>
              <a:t> (Sepak bola, bolabasket, lari jarak jauh, bulutangkis, renang jarak jauh )!</a:t>
            </a:r>
            <a:r>
              <a:rPr lang="id-ID" sz="3200" dirty="0" smtClean="0"/>
              <a:t/>
            </a:r>
            <a:br>
              <a:rPr lang="id-ID" sz="3200" dirty="0" smtClean="0"/>
            </a:br>
            <a:r>
              <a:rPr lang="id-ID" sz="3200" dirty="0" smtClean="0">
                <a:solidFill>
                  <a:schemeClr val="tx1"/>
                </a:solidFill>
              </a:rPr>
              <a:t>Di samping itu Penelitian ini juga akan membandingkan 3 rekayasa pemulihan yaitu: </a:t>
            </a:r>
            <a:r>
              <a:rPr lang="id-ID" sz="3200" i="1" dirty="0" smtClean="0">
                <a:solidFill>
                  <a:srgbClr val="FF0000"/>
                </a:solidFill>
              </a:rPr>
              <a:t>Hydromassage</a:t>
            </a:r>
            <a:r>
              <a:rPr lang="id-ID" sz="3200" i="1" dirty="0" smtClean="0">
                <a:solidFill>
                  <a:schemeClr val="tx1"/>
                </a:solidFill>
              </a:rPr>
              <a:t> </a:t>
            </a:r>
            <a:r>
              <a:rPr lang="id-ID" sz="3200" dirty="0" smtClean="0">
                <a:solidFill>
                  <a:srgbClr val="FF0000"/>
                </a:solidFill>
              </a:rPr>
              <a:t>air panas dan air dingin</a:t>
            </a:r>
            <a:r>
              <a:rPr lang="id-ID" sz="3200" dirty="0" smtClean="0">
                <a:solidFill>
                  <a:schemeClr val="tx1"/>
                </a:solidFill>
              </a:rPr>
              <a:t>, </a:t>
            </a:r>
            <a:r>
              <a:rPr lang="id-ID" sz="3200" i="1" dirty="0" smtClean="0">
                <a:solidFill>
                  <a:srgbClr val="FF0000"/>
                </a:solidFill>
              </a:rPr>
              <a:t>massage</a:t>
            </a:r>
            <a:r>
              <a:rPr lang="id-ID" sz="3200" dirty="0" smtClean="0">
                <a:solidFill>
                  <a:srgbClr val="FF0000"/>
                </a:solidFill>
              </a:rPr>
              <a:t> tradisional, </a:t>
            </a:r>
            <a:r>
              <a:rPr lang="id-ID" sz="3200" dirty="0" smtClean="0">
                <a:solidFill>
                  <a:schemeClr val="tx1"/>
                </a:solidFill>
              </a:rPr>
              <a:t>dan </a:t>
            </a:r>
            <a:r>
              <a:rPr lang="id-ID" sz="3200" i="1" dirty="0" smtClean="0">
                <a:solidFill>
                  <a:srgbClr val="FF0000"/>
                </a:solidFill>
              </a:rPr>
              <a:t>Automassage</a:t>
            </a:r>
            <a:r>
              <a:rPr lang="id-ID" sz="3200" dirty="0" smtClean="0">
                <a:solidFill>
                  <a:schemeClr val="tx1"/>
                </a:solidFill>
              </a:rPr>
              <a:t> utk melihat seberapa besar efektivitas masing-masing perlakuan terhadap pemulihan kemampuan </a:t>
            </a:r>
            <a:r>
              <a:rPr lang="id-ID" sz="3200" i="1" dirty="0" smtClean="0">
                <a:solidFill>
                  <a:schemeClr val="tx1"/>
                </a:solidFill>
              </a:rPr>
              <a:t>aerobik</a:t>
            </a:r>
            <a:r>
              <a:rPr lang="id-ID" sz="3200" dirty="0" smtClean="0">
                <a:solidFill>
                  <a:schemeClr val="tx1"/>
                </a:solidFill>
              </a:rPr>
              <a:t>. </a:t>
            </a:r>
            <a:r>
              <a:rPr lang="id-ID" sz="3200" dirty="0" smtClean="0"/>
              <a:t/>
            </a:r>
            <a:br>
              <a:rPr lang="id-ID" sz="3200" dirty="0" smtClean="0"/>
            </a:br>
            <a:endParaRPr lang="id-ID"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438896"/>
          </a:xfrm>
        </p:spPr>
        <p:txBody>
          <a:bodyPr>
            <a:noAutofit/>
          </a:bodyPr>
          <a:lstStyle/>
          <a:p>
            <a:r>
              <a:rPr lang="id-ID" sz="2800" b="1" dirty="0" smtClean="0"/>
              <a:t>  RUMUSAN MASALAH</a:t>
            </a:r>
            <a:endParaRPr lang="id-ID" sz="2800" b="1" dirty="0"/>
          </a:p>
        </p:txBody>
      </p:sp>
      <p:sp>
        <p:nvSpPr>
          <p:cNvPr id="3" name="Content Placeholder 2"/>
          <p:cNvSpPr>
            <a:spLocks noGrp="1"/>
          </p:cNvSpPr>
          <p:nvPr>
            <p:ph idx="1"/>
          </p:nvPr>
        </p:nvSpPr>
        <p:spPr>
          <a:xfrm>
            <a:off x="457200" y="1428736"/>
            <a:ext cx="8229600" cy="4895864"/>
          </a:xfrm>
        </p:spPr>
        <p:txBody>
          <a:bodyPr>
            <a:normAutofit lnSpcReduction="10000"/>
          </a:bodyPr>
          <a:lstStyle/>
          <a:p>
            <a:pPr lvl="0"/>
            <a:r>
              <a:rPr lang="id-ID" dirty="0" smtClean="0"/>
              <a:t>Apakah terdapat pengaruh metode </a:t>
            </a:r>
            <a:r>
              <a:rPr lang="id-ID" i="1" dirty="0" smtClean="0"/>
              <a:t>hydromassage</a:t>
            </a:r>
            <a:r>
              <a:rPr lang="id-ID" dirty="0" smtClean="0"/>
              <a:t> pencelupan terhadap pemulihan dari  kelelahan  olahraga </a:t>
            </a:r>
            <a:r>
              <a:rPr lang="id-ID" i="1" dirty="0" smtClean="0"/>
              <a:t>aerobik</a:t>
            </a:r>
            <a:r>
              <a:rPr lang="id-ID" dirty="0" smtClean="0"/>
              <a:t> ?</a:t>
            </a:r>
          </a:p>
          <a:p>
            <a:pPr lvl="0"/>
            <a:r>
              <a:rPr lang="id-ID" dirty="0" smtClean="0"/>
              <a:t>Apakah terdapat pengaruh metode </a:t>
            </a:r>
            <a:r>
              <a:rPr lang="id-ID" i="1" dirty="0" smtClean="0"/>
              <a:t>massage</a:t>
            </a:r>
            <a:r>
              <a:rPr lang="id-ID" dirty="0" smtClean="0"/>
              <a:t> manual (tradisional) terhadap pemulihan dari  kelelahan  olahraga </a:t>
            </a:r>
            <a:r>
              <a:rPr lang="id-ID" i="1" dirty="0" smtClean="0"/>
              <a:t>aerobik </a:t>
            </a:r>
            <a:r>
              <a:rPr lang="id-ID" dirty="0" smtClean="0"/>
              <a:t>?</a:t>
            </a:r>
          </a:p>
          <a:p>
            <a:pPr lvl="0"/>
            <a:r>
              <a:rPr lang="id-ID" dirty="0" smtClean="0"/>
              <a:t>Apakah terdapat pengaruh metode </a:t>
            </a:r>
            <a:r>
              <a:rPr lang="id-ID" i="1" dirty="0" smtClean="0"/>
              <a:t>automassage</a:t>
            </a:r>
            <a:r>
              <a:rPr lang="id-ID" dirty="0" smtClean="0"/>
              <a:t>  terhadap pemulihan dari  kelelahan  olahraga </a:t>
            </a:r>
            <a:r>
              <a:rPr lang="id-ID" i="1" dirty="0" smtClean="0"/>
              <a:t>aerobik </a:t>
            </a:r>
            <a:r>
              <a:rPr lang="id-ID" dirty="0" smtClean="0"/>
              <a:t>?</a:t>
            </a:r>
          </a:p>
          <a:p>
            <a:pPr lvl="0"/>
            <a:r>
              <a:rPr lang="id-ID" dirty="0" smtClean="0"/>
              <a:t>Apakah ada perbedaan pengaruh antara metode </a:t>
            </a:r>
            <a:r>
              <a:rPr lang="id-ID" i="1" dirty="0" smtClean="0"/>
              <a:t>hidromassage</a:t>
            </a:r>
            <a:r>
              <a:rPr lang="id-ID" dirty="0" smtClean="0"/>
              <a:t>, tradisional, dan </a:t>
            </a:r>
            <a:r>
              <a:rPr lang="id-ID" i="1" dirty="0" smtClean="0"/>
              <a:t>automassage</a:t>
            </a:r>
            <a:r>
              <a:rPr lang="id-ID" dirty="0" smtClean="0"/>
              <a:t> terhadap pemulihan dari  kelelahan  olahraga </a:t>
            </a:r>
            <a:r>
              <a:rPr lang="id-ID" i="1" dirty="0" smtClean="0"/>
              <a:t>aerobik </a:t>
            </a:r>
            <a:r>
              <a:rPr lang="id-ID" dirty="0" smtClean="0"/>
              <a:t>?.</a:t>
            </a:r>
          </a:p>
          <a:p>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939622"/>
          </a:xfrm>
          <a:solidFill>
            <a:schemeClr val="bg1"/>
          </a:solidFill>
        </p:spPr>
        <p:txBody>
          <a:bodyPr anchor="t">
            <a:noAutofit/>
          </a:bodyPr>
          <a:lstStyle/>
          <a:p>
            <a:r>
              <a:rPr lang="id-ID" sz="2800" b="1" u="sng" dirty="0" smtClean="0">
                <a:solidFill>
                  <a:schemeClr val="tx1"/>
                </a:solidFill>
              </a:rPr>
              <a:t>LANDASAN TEORI</a:t>
            </a:r>
            <a:r>
              <a:rPr lang="id-ID" sz="2800" dirty="0" smtClean="0"/>
              <a:t/>
            </a:r>
            <a:br>
              <a:rPr lang="id-ID" sz="2800" dirty="0" smtClean="0"/>
            </a:br>
            <a:r>
              <a:rPr lang="id-ID" sz="2800" dirty="0" smtClean="0">
                <a:solidFill>
                  <a:schemeClr val="tx1"/>
                </a:solidFill>
              </a:rPr>
              <a:t>Penyebab terpenting kelelahan akibat</a:t>
            </a:r>
            <a:r>
              <a:rPr lang="en-GB" sz="2800" dirty="0" smtClean="0">
                <a:solidFill>
                  <a:schemeClr val="tx1"/>
                </a:solidFill>
              </a:rPr>
              <a:t> </a:t>
            </a:r>
            <a:r>
              <a:rPr lang="id-ID" sz="2800" dirty="0" smtClean="0">
                <a:solidFill>
                  <a:schemeClr val="tx1"/>
                </a:solidFill>
              </a:rPr>
              <a:t>olahraga</a:t>
            </a:r>
            <a:r>
              <a:rPr lang="en-GB" sz="2800" dirty="0" smtClean="0">
                <a:solidFill>
                  <a:schemeClr val="tx1"/>
                </a:solidFill>
              </a:rPr>
              <a:t> </a:t>
            </a:r>
            <a:r>
              <a:rPr lang="id-ID" sz="2800" dirty="0" smtClean="0">
                <a:solidFill>
                  <a:schemeClr val="tx1"/>
                </a:solidFill>
              </a:rPr>
              <a:t>adalah penumpukan “sampah” asam laktat. Sesungguhnya asam laktat bukan sampah akhir, tetapi bila jumlahnya berlebihan, mengganggu kinerja sel otot, oleh karena itu harus segera disingkirkan dar i sel otot melalui mekanisme oksidasi dan sirkulasi. Mekanisme oxidasi memerlukan VO</a:t>
            </a:r>
            <a:r>
              <a:rPr lang="id-ID" sz="2800" baseline="-25000" dirty="0" smtClean="0">
                <a:solidFill>
                  <a:schemeClr val="tx1"/>
                </a:solidFill>
              </a:rPr>
              <a:t>2</a:t>
            </a:r>
            <a:r>
              <a:rPr lang="id-ID" sz="2800" dirty="0" smtClean="0">
                <a:solidFill>
                  <a:schemeClr val="tx1"/>
                </a:solidFill>
              </a:rPr>
              <a:t>-max yang tinggi sedangkan mekanisme sirkulasi memerlukan fungsi Kardiovaskular yang prima. Semakin baiknya kemampuan fungsional sistema </a:t>
            </a:r>
            <a:r>
              <a:rPr lang="id-ID" sz="2800" i="1" dirty="0" smtClean="0">
                <a:solidFill>
                  <a:schemeClr val="tx1"/>
                </a:solidFill>
              </a:rPr>
              <a:t>Kardiovaskular</a:t>
            </a:r>
            <a:r>
              <a:rPr lang="id-ID" sz="2800" dirty="0" smtClean="0">
                <a:solidFill>
                  <a:schemeClr val="tx1"/>
                </a:solidFill>
              </a:rPr>
              <a:t>, meningkatkan kemampuan memasok Oxigen dan mengangkut sampah tersebut keluar dari otot yang lelah sehingga semakin cepat pula seseorang pulih dari kelelahan (</a:t>
            </a:r>
            <a:r>
              <a:rPr lang="id-ID" sz="2800" dirty="0" smtClean="0">
                <a:solidFill>
                  <a:srgbClr val="FF0000"/>
                </a:solidFill>
              </a:rPr>
              <a:t>Astrand:1986</a:t>
            </a:r>
            <a:r>
              <a:rPr lang="id-ID" sz="2800" dirty="0" smtClean="0">
                <a:solidFill>
                  <a:schemeClr val="tx1"/>
                </a:solidFill>
              </a:rPr>
              <a:t>). </a:t>
            </a:r>
            <a:endParaRPr lang="id-ID" sz="2800"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305800" cy="5653870"/>
          </a:xfrm>
          <a:solidFill>
            <a:schemeClr val="bg1"/>
          </a:solidFill>
        </p:spPr>
        <p:txBody>
          <a:bodyPr anchor="t">
            <a:noAutofit/>
          </a:bodyPr>
          <a:lstStyle/>
          <a:p>
            <a:r>
              <a:rPr lang="id-ID" sz="2800" dirty="0" smtClean="0">
                <a:solidFill>
                  <a:schemeClr val="tx1"/>
                </a:solidFill>
              </a:rPr>
              <a:t>Tertimbunnya asam laktat terjadi karena pembentukan asam laktat lebih cepat dari pada pembuangannya, dan hal ini berkaitan dengan tidak adekuatnya sistem sirkulasi dalam otot yang bersangkutan dan tidak adekuatnya pasokan O</a:t>
            </a:r>
            <a:r>
              <a:rPr lang="id-ID" sz="2800" baseline="-25000" dirty="0" smtClean="0">
                <a:solidFill>
                  <a:schemeClr val="tx1"/>
                </a:solidFill>
              </a:rPr>
              <a:t>2</a:t>
            </a:r>
            <a:r>
              <a:rPr lang="id-ID" sz="2800" dirty="0" smtClean="0">
                <a:solidFill>
                  <a:schemeClr val="tx1"/>
                </a:solidFill>
              </a:rPr>
              <a:t>, absolut maupun relatif. </a:t>
            </a:r>
            <a:br>
              <a:rPr lang="id-ID" sz="2800" dirty="0" smtClean="0">
                <a:solidFill>
                  <a:schemeClr val="tx1"/>
                </a:solidFill>
              </a:rPr>
            </a:br>
            <a:r>
              <a:rPr lang="id-ID" sz="2800" dirty="0" smtClean="0"/>
              <a:t/>
            </a:r>
            <a:br>
              <a:rPr lang="id-ID" sz="2800" dirty="0" smtClean="0"/>
            </a:br>
            <a:r>
              <a:rPr lang="id-ID" sz="2800" dirty="0" smtClean="0">
                <a:solidFill>
                  <a:srgbClr val="0070C0"/>
                </a:solidFill>
              </a:rPr>
              <a:t>Pasokan O</a:t>
            </a:r>
            <a:r>
              <a:rPr lang="id-ID" sz="2800" baseline="-25000" dirty="0" smtClean="0">
                <a:solidFill>
                  <a:srgbClr val="0070C0"/>
                </a:solidFill>
              </a:rPr>
              <a:t>2</a:t>
            </a:r>
            <a:r>
              <a:rPr lang="id-ID" sz="2800" dirty="0" smtClean="0">
                <a:solidFill>
                  <a:srgbClr val="0070C0"/>
                </a:solidFill>
              </a:rPr>
              <a:t> yang secara absolut tidak adekuat disebabkan oleh rendahnya kapasitas </a:t>
            </a:r>
            <a:r>
              <a:rPr lang="id-ID" sz="2800" i="1" dirty="0" smtClean="0">
                <a:solidFill>
                  <a:srgbClr val="0070C0"/>
                </a:solidFill>
              </a:rPr>
              <a:t>aerobik</a:t>
            </a:r>
            <a:r>
              <a:rPr lang="id-ID" sz="2800" dirty="0" smtClean="0">
                <a:solidFill>
                  <a:srgbClr val="0070C0"/>
                </a:solidFill>
              </a:rPr>
              <a:t> yang dimilikinya, sedangkan pasokan O</a:t>
            </a:r>
            <a:r>
              <a:rPr lang="id-ID" sz="2800" baseline="-25000" dirty="0" smtClean="0">
                <a:solidFill>
                  <a:srgbClr val="0070C0"/>
                </a:solidFill>
              </a:rPr>
              <a:t>2</a:t>
            </a:r>
            <a:r>
              <a:rPr lang="id-ID" sz="2800" dirty="0" smtClean="0">
                <a:solidFill>
                  <a:srgbClr val="0070C0"/>
                </a:solidFill>
              </a:rPr>
              <a:t> yang secara relatif  tidak adekuat disebabkan oleh karena tingginya tuntutan/intensitas olahraga yang dilakukannya terlalu tinggi (over load) terhadap kondisi kemampuan </a:t>
            </a:r>
            <a:r>
              <a:rPr lang="id-ID" sz="2800" i="1" dirty="0" smtClean="0">
                <a:solidFill>
                  <a:srgbClr val="0070C0"/>
                </a:solidFill>
              </a:rPr>
              <a:t>aerobik </a:t>
            </a:r>
            <a:r>
              <a:rPr lang="id-ID" sz="2800" dirty="0" smtClean="0">
                <a:solidFill>
                  <a:srgbClr val="0070C0"/>
                </a:solidFill>
              </a:rPr>
              <a:t>yg dimilikinya saat itu! </a:t>
            </a:r>
            <a:endParaRPr lang="id-ID" sz="2800" dirty="0">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04088"/>
            <a:ext cx="8477280" cy="5510994"/>
          </a:xfrm>
          <a:solidFill>
            <a:schemeClr val="tx2">
              <a:lumMod val="20000"/>
              <a:lumOff val="80000"/>
            </a:schemeClr>
          </a:solidFill>
        </p:spPr>
        <p:txBody>
          <a:bodyPr anchor="t">
            <a:normAutofit fontScale="90000"/>
          </a:bodyPr>
          <a:lstStyle/>
          <a:p>
            <a:r>
              <a:rPr lang="id-ID" sz="2800" dirty="0" smtClean="0">
                <a:solidFill>
                  <a:schemeClr val="tx1"/>
                </a:solidFill>
              </a:rPr>
              <a:t>PROSES TERJADINYA</a:t>
            </a:r>
            <a:br>
              <a:rPr lang="id-ID" sz="2800" dirty="0" smtClean="0">
                <a:solidFill>
                  <a:schemeClr val="tx1"/>
                </a:solidFill>
              </a:rPr>
            </a:br>
            <a:r>
              <a:rPr lang="id-ID" sz="2800" dirty="0" smtClean="0">
                <a:solidFill>
                  <a:schemeClr val="tx1"/>
                </a:solidFill>
              </a:rPr>
              <a:t>KELELAHAN</a:t>
            </a: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r>
            <a:br>
              <a:rPr lang="id-ID" sz="2800" dirty="0" smtClean="0"/>
            </a:br>
            <a:r>
              <a:rPr lang="id-ID" sz="2800" dirty="0" smtClean="0"/>
              <a:t>                          </a:t>
            </a:r>
            <a:br>
              <a:rPr lang="id-ID" sz="2800" dirty="0" smtClean="0"/>
            </a:br>
            <a:r>
              <a:rPr lang="id-ID" sz="2800" dirty="0" smtClean="0">
                <a:solidFill>
                  <a:srgbClr val="FF0000"/>
                </a:solidFill>
              </a:rPr>
              <a:t>                                  SUMBER (GIRIWIJOYO, 2006: 227)</a:t>
            </a:r>
            <a:endParaRPr lang="id-ID" sz="2800" dirty="0">
              <a:solidFill>
                <a:srgbClr val="FF0000"/>
              </a:solidFill>
            </a:endParaRPr>
          </a:p>
        </p:txBody>
      </p:sp>
      <p:sp>
        <p:nvSpPr>
          <p:cNvPr id="20" name="Rounded Rectangle 19"/>
          <p:cNvSpPr/>
          <p:nvPr/>
        </p:nvSpPr>
        <p:spPr>
          <a:xfrm>
            <a:off x="285720" y="2786058"/>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KERJA/ OLAHRAGA</a:t>
            </a:r>
            <a:endParaRPr lang="id-ID" sz="1600" dirty="0"/>
          </a:p>
        </p:txBody>
      </p:sp>
      <p:sp>
        <p:nvSpPr>
          <p:cNvPr id="21" name="Rounded Rectangle 20"/>
          <p:cNvSpPr/>
          <p:nvPr/>
        </p:nvSpPr>
        <p:spPr>
          <a:xfrm>
            <a:off x="3714744" y="1428736"/>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ANAEROBIK</a:t>
            </a:r>
          </a:p>
          <a:p>
            <a:pPr algn="ctr"/>
            <a:r>
              <a:rPr lang="id-ID" sz="1400" dirty="0" smtClean="0"/>
              <a:t>(TANPA O2) </a:t>
            </a:r>
            <a:endParaRPr lang="id-ID" sz="1400" dirty="0"/>
          </a:p>
        </p:txBody>
      </p:sp>
      <p:sp>
        <p:nvSpPr>
          <p:cNvPr id="22" name="Rounded Rectangle 21"/>
          <p:cNvSpPr/>
          <p:nvPr/>
        </p:nvSpPr>
        <p:spPr>
          <a:xfrm>
            <a:off x="2000232" y="2786058"/>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OLAHDAYA </a:t>
            </a:r>
            <a:r>
              <a:rPr lang="id-ID" sz="1400" dirty="0" smtClean="0"/>
              <a:t>METABO-LISME</a:t>
            </a:r>
            <a:endParaRPr lang="id-ID" sz="1400" dirty="0"/>
          </a:p>
        </p:txBody>
      </p:sp>
      <p:sp>
        <p:nvSpPr>
          <p:cNvPr id="23" name="Rounded Rectangle 22"/>
          <p:cNvSpPr/>
          <p:nvPr/>
        </p:nvSpPr>
        <p:spPr>
          <a:xfrm>
            <a:off x="3786182" y="4286256"/>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AEROBIK </a:t>
            </a:r>
          </a:p>
          <a:p>
            <a:pPr algn="ctr"/>
            <a:r>
              <a:rPr lang="id-ID" sz="1600" dirty="0" smtClean="0"/>
              <a:t>(+O2)</a:t>
            </a:r>
            <a:endParaRPr lang="id-ID" sz="1600" dirty="0"/>
          </a:p>
        </p:txBody>
      </p:sp>
      <p:sp>
        <p:nvSpPr>
          <p:cNvPr id="24" name="Rounded Rectangle 23"/>
          <p:cNvSpPr/>
          <p:nvPr/>
        </p:nvSpPr>
        <p:spPr>
          <a:xfrm>
            <a:off x="5500694" y="928670"/>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ENERGI</a:t>
            </a:r>
            <a:endParaRPr lang="id-ID" sz="1600" dirty="0"/>
          </a:p>
        </p:txBody>
      </p:sp>
      <p:sp>
        <p:nvSpPr>
          <p:cNvPr id="25" name="Rounded Rectangle 24"/>
          <p:cNvSpPr/>
          <p:nvPr/>
        </p:nvSpPr>
        <p:spPr>
          <a:xfrm>
            <a:off x="5500694" y="2214554"/>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SAMPAH</a:t>
            </a:r>
            <a:endParaRPr lang="id-ID" sz="1600" dirty="0"/>
          </a:p>
        </p:txBody>
      </p:sp>
      <p:sp>
        <p:nvSpPr>
          <p:cNvPr id="26" name="Rounded Rectangle 25"/>
          <p:cNvSpPr/>
          <p:nvPr/>
        </p:nvSpPr>
        <p:spPr>
          <a:xfrm>
            <a:off x="7286644" y="2214554"/>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KELELAHAN</a:t>
            </a:r>
            <a:endParaRPr lang="id-ID" sz="1600" dirty="0"/>
          </a:p>
        </p:txBody>
      </p:sp>
      <p:sp>
        <p:nvSpPr>
          <p:cNvPr id="27" name="Rounded Rectangle 26"/>
          <p:cNvSpPr/>
          <p:nvPr/>
        </p:nvSpPr>
        <p:spPr>
          <a:xfrm>
            <a:off x="7286644" y="785794"/>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KERJA/ OLAHRAGA</a:t>
            </a:r>
            <a:endParaRPr lang="id-ID" sz="1600" dirty="0"/>
          </a:p>
        </p:txBody>
      </p:sp>
      <p:sp>
        <p:nvSpPr>
          <p:cNvPr id="28" name="Rounded Rectangle 27"/>
          <p:cNvSpPr/>
          <p:nvPr/>
        </p:nvSpPr>
        <p:spPr>
          <a:xfrm>
            <a:off x="7286644" y="3286124"/>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OKSIDATIF</a:t>
            </a:r>
            <a:endParaRPr lang="id-ID" sz="1600" dirty="0"/>
          </a:p>
        </p:txBody>
      </p:sp>
      <p:sp>
        <p:nvSpPr>
          <p:cNvPr id="29" name="Rounded Rectangle 28"/>
          <p:cNvSpPr/>
          <p:nvPr/>
        </p:nvSpPr>
        <p:spPr>
          <a:xfrm>
            <a:off x="7286644" y="4429132"/>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SIRKULATIF</a:t>
            </a:r>
            <a:endParaRPr lang="id-ID" sz="1600" dirty="0"/>
          </a:p>
        </p:txBody>
      </p:sp>
      <p:sp>
        <p:nvSpPr>
          <p:cNvPr id="30" name="Rounded Rectangle 29"/>
          <p:cNvSpPr/>
          <p:nvPr/>
        </p:nvSpPr>
        <p:spPr>
          <a:xfrm>
            <a:off x="5500694" y="3500438"/>
            <a:ext cx="150019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PEMBU-ANGAN</a:t>
            </a:r>
            <a:endParaRPr lang="id-ID" sz="1600" dirty="0"/>
          </a:p>
        </p:txBody>
      </p:sp>
      <p:sp>
        <p:nvSpPr>
          <p:cNvPr id="31" name="Right Arrow 30"/>
          <p:cNvSpPr/>
          <p:nvPr/>
        </p:nvSpPr>
        <p:spPr>
          <a:xfrm>
            <a:off x="3571868" y="1714488"/>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3" name="Straight Connector 32"/>
          <p:cNvCxnSpPr/>
          <p:nvPr/>
        </p:nvCxnSpPr>
        <p:spPr>
          <a:xfrm rot="16200000" flipH="1">
            <a:off x="2107389" y="3178967"/>
            <a:ext cx="3000396" cy="7143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Right Arrow 33"/>
          <p:cNvSpPr/>
          <p:nvPr/>
        </p:nvSpPr>
        <p:spPr>
          <a:xfrm>
            <a:off x="1785918" y="3143248"/>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Right Arrow 34"/>
          <p:cNvSpPr/>
          <p:nvPr/>
        </p:nvSpPr>
        <p:spPr>
          <a:xfrm>
            <a:off x="3643306" y="4572008"/>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Right Arrow 35"/>
          <p:cNvSpPr/>
          <p:nvPr/>
        </p:nvSpPr>
        <p:spPr>
          <a:xfrm>
            <a:off x="3500430" y="3143248"/>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8" name="Straight Connector 37"/>
          <p:cNvCxnSpPr/>
          <p:nvPr/>
        </p:nvCxnSpPr>
        <p:spPr>
          <a:xfrm rot="5400000">
            <a:off x="4536281" y="1964521"/>
            <a:ext cx="1500198"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9" name="Right Arrow 38"/>
          <p:cNvSpPr/>
          <p:nvPr/>
        </p:nvSpPr>
        <p:spPr>
          <a:xfrm>
            <a:off x="5286380" y="1142984"/>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Right Arrow 39"/>
          <p:cNvSpPr/>
          <p:nvPr/>
        </p:nvSpPr>
        <p:spPr>
          <a:xfrm>
            <a:off x="5286380" y="2643182"/>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ight Arrow 42"/>
          <p:cNvSpPr/>
          <p:nvPr/>
        </p:nvSpPr>
        <p:spPr>
          <a:xfrm>
            <a:off x="5214942" y="1714488"/>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5" name="Straight Connector 44"/>
          <p:cNvCxnSpPr>
            <a:endCxn id="47" idx="1"/>
          </p:cNvCxnSpPr>
          <p:nvPr/>
        </p:nvCxnSpPr>
        <p:spPr>
          <a:xfrm rot="5400000" flipH="1" flipV="1">
            <a:off x="5000628" y="4286256"/>
            <a:ext cx="857256"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6" name="Right Arrow 45"/>
          <p:cNvSpPr/>
          <p:nvPr/>
        </p:nvSpPr>
        <p:spPr>
          <a:xfrm>
            <a:off x="5286380" y="4572008"/>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Right Arrow 46"/>
          <p:cNvSpPr/>
          <p:nvPr/>
        </p:nvSpPr>
        <p:spPr>
          <a:xfrm>
            <a:off x="5429256" y="3786190"/>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Right Arrow 49"/>
          <p:cNvSpPr/>
          <p:nvPr/>
        </p:nvSpPr>
        <p:spPr>
          <a:xfrm>
            <a:off x="7072330" y="1214422"/>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Right Arrow 50"/>
          <p:cNvSpPr/>
          <p:nvPr/>
        </p:nvSpPr>
        <p:spPr>
          <a:xfrm>
            <a:off x="7072330" y="2571744"/>
            <a:ext cx="14287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5" name="Straight Arrow Connector 54"/>
          <p:cNvCxnSpPr/>
          <p:nvPr/>
        </p:nvCxnSpPr>
        <p:spPr>
          <a:xfrm rot="5400000" flipH="1" flipV="1">
            <a:off x="7072330" y="3714752"/>
            <a:ext cx="142876" cy="14287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6200000" flipH="1">
            <a:off x="6858016" y="4071942"/>
            <a:ext cx="642942" cy="2143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305800" cy="6429420"/>
          </a:xfrm>
          <a:solidFill>
            <a:schemeClr val="bg1"/>
          </a:solidFill>
        </p:spPr>
        <p:txBody>
          <a:bodyPr anchor="t">
            <a:noAutofit/>
          </a:bodyPr>
          <a:lstStyle/>
          <a:p>
            <a:r>
              <a:rPr lang="id-ID" sz="2800" dirty="0" smtClean="0">
                <a:solidFill>
                  <a:schemeClr val="tx1"/>
                </a:solidFill>
              </a:rPr>
              <a:t>Kejadian kelelahan dan hubungannya dengan olahdaya adalah sebagai berikut: Kerja/ Olahraga adalah hasil dari olahdaya </a:t>
            </a:r>
            <a:r>
              <a:rPr lang="id-ID" sz="2800" i="1" dirty="0" smtClean="0">
                <a:solidFill>
                  <a:schemeClr val="tx1"/>
                </a:solidFill>
              </a:rPr>
              <a:t>anaerobik</a:t>
            </a:r>
            <a:r>
              <a:rPr lang="id-ID" sz="2800" dirty="0" smtClean="0">
                <a:solidFill>
                  <a:schemeClr val="tx1"/>
                </a:solidFill>
              </a:rPr>
              <a:t> yang meninggi yang segera diikuti meningkatnya </a:t>
            </a:r>
            <a:r>
              <a:rPr lang="en-US" sz="2800" dirty="0" smtClean="0">
                <a:solidFill>
                  <a:schemeClr val="tx1"/>
                </a:solidFill>
              </a:rPr>
              <a:t>o</a:t>
            </a:r>
            <a:r>
              <a:rPr lang="id-ID" sz="2800" dirty="0" smtClean="0">
                <a:solidFill>
                  <a:schemeClr val="tx1"/>
                </a:solidFill>
              </a:rPr>
              <a:t>lahdaya </a:t>
            </a:r>
            <a:r>
              <a:rPr lang="id-ID" sz="2800" i="1" dirty="0" smtClean="0">
                <a:solidFill>
                  <a:schemeClr val="tx1"/>
                </a:solidFill>
              </a:rPr>
              <a:t>aerobik</a:t>
            </a:r>
            <a:r>
              <a:rPr lang="id-ID" sz="2800" dirty="0" smtClean="0">
                <a:solidFill>
                  <a:schemeClr val="tx1"/>
                </a:solidFill>
              </a:rPr>
              <a:t>. Meningkatnya olahdaya </a:t>
            </a:r>
            <a:r>
              <a:rPr lang="id-ID" sz="2800" i="1" dirty="0" smtClean="0">
                <a:solidFill>
                  <a:schemeClr val="tx1"/>
                </a:solidFill>
              </a:rPr>
              <a:t>anaerobik</a:t>
            </a:r>
            <a:r>
              <a:rPr lang="id-ID" sz="2800" dirty="0" smtClean="0">
                <a:solidFill>
                  <a:schemeClr val="tx1"/>
                </a:solidFill>
              </a:rPr>
              <a:t> diperlukan untuk menghasilkan daya (energi) energi yang diperlukan untuk kerja/ olahraga itu, tetapi bersamaan itu dihasilkanpula zat “sampah” yang akan meyebabkan terjadinya kelelahan. Meningkatnya olahdaya </a:t>
            </a:r>
            <a:r>
              <a:rPr lang="id-ID" sz="2800" i="1" dirty="0" smtClean="0">
                <a:solidFill>
                  <a:schemeClr val="tx1"/>
                </a:solidFill>
              </a:rPr>
              <a:t>aerobik</a:t>
            </a:r>
            <a:r>
              <a:rPr lang="id-ID" sz="2800" dirty="0" smtClean="0">
                <a:solidFill>
                  <a:schemeClr val="tx1"/>
                </a:solidFill>
              </a:rPr>
              <a:t> adalah untuk mempertahankan kelangsungan kerja/ olahdaya </a:t>
            </a:r>
            <a:r>
              <a:rPr lang="id-ID" sz="2800" i="1" dirty="0" smtClean="0">
                <a:solidFill>
                  <a:schemeClr val="tx1"/>
                </a:solidFill>
              </a:rPr>
              <a:t>anaerobik</a:t>
            </a:r>
            <a:r>
              <a:rPr lang="id-ID" sz="2800" dirty="0" smtClean="0">
                <a:solidFill>
                  <a:schemeClr val="tx1"/>
                </a:solidFill>
              </a:rPr>
              <a:t> yang sedang terjadi, oleh karena itu salah satu cara untuk menghilangkan zat kelelahan ialah dengan proses oksidasi (</a:t>
            </a:r>
            <a:r>
              <a:rPr lang="id-ID" sz="2800" i="1" dirty="0" smtClean="0">
                <a:solidFill>
                  <a:schemeClr val="tx1"/>
                </a:solidFill>
              </a:rPr>
              <a:t>aerobik</a:t>
            </a:r>
            <a:r>
              <a:rPr lang="id-ID" sz="2800" dirty="0" smtClean="0">
                <a:solidFill>
                  <a:schemeClr val="tx1"/>
                </a:solidFill>
              </a:rPr>
              <a:t>). Ketidakmampuan olahdaya </a:t>
            </a:r>
            <a:r>
              <a:rPr lang="id-ID" sz="2800" i="1" dirty="0" smtClean="0">
                <a:solidFill>
                  <a:schemeClr val="tx1"/>
                </a:solidFill>
              </a:rPr>
              <a:t>aerobik</a:t>
            </a:r>
            <a:r>
              <a:rPr lang="id-ID" sz="2800" dirty="0" smtClean="0">
                <a:solidFill>
                  <a:schemeClr val="tx1"/>
                </a:solidFill>
              </a:rPr>
              <a:t> mengimbangi olahdaya </a:t>
            </a:r>
            <a:r>
              <a:rPr lang="id-ID" sz="2800" i="1" dirty="0" smtClean="0">
                <a:solidFill>
                  <a:schemeClr val="tx1"/>
                </a:solidFill>
              </a:rPr>
              <a:t>anaerobik</a:t>
            </a:r>
            <a:r>
              <a:rPr lang="id-ID" sz="2800" dirty="0" smtClean="0">
                <a:solidFill>
                  <a:schemeClr val="tx1"/>
                </a:solidFill>
              </a:rPr>
              <a:t> berakibat terjadinya kelelahan (</a:t>
            </a:r>
            <a:r>
              <a:rPr lang="id-ID" sz="2800" dirty="0" smtClean="0">
                <a:solidFill>
                  <a:srgbClr val="FF0000"/>
                </a:solidFill>
              </a:rPr>
              <a:t>Giriwijoyo: 2010:229</a:t>
            </a:r>
            <a:r>
              <a:rPr lang="id-ID" sz="2800" dirty="0" smtClean="0">
                <a:solidFill>
                  <a:schemeClr val="tx1"/>
                </a:solidFill>
              </a:rPr>
              <a:t>).</a:t>
            </a:r>
            <a:r>
              <a:rPr lang="id-ID" sz="2800" dirty="0" smtClean="0"/>
              <a:t/>
            </a:r>
            <a:br>
              <a:rPr lang="id-ID" sz="2800" dirty="0" smtClean="0"/>
            </a:br>
            <a:endParaRPr lang="id-ID"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653870"/>
          </a:xfrm>
        </p:spPr>
        <p:txBody>
          <a:bodyPr anchor="t">
            <a:normAutofit fontScale="90000"/>
          </a:bodyPr>
          <a:lstStyle/>
          <a:p>
            <a:r>
              <a:rPr lang="id-ID" sz="2700" dirty="0" smtClean="0">
                <a:solidFill>
                  <a:schemeClr val="tx1"/>
                </a:solidFill>
              </a:rPr>
              <a:t>Hakekat pemulihan adalah pengembalian kondisi </a:t>
            </a:r>
            <a:r>
              <a:rPr lang="id-ID" sz="2700" i="1" dirty="0" smtClean="0">
                <a:solidFill>
                  <a:schemeClr val="tx1"/>
                </a:solidFill>
              </a:rPr>
              <a:t>homeostatis</a:t>
            </a:r>
            <a:r>
              <a:rPr lang="id-ID" sz="2700" dirty="0" smtClean="0">
                <a:solidFill>
                  <a:schemeClr val="tx1"/>
                </a:solidFill>
              </a:rPr>
              <a:t> yang normal. Pemulihan dapat tejadi secara spontan, akan tetapi dapat pula dipercepat melalui rekayasa (</a:t>
            </a:r>
            <a:r>
              <a:rPr lang="id-ID" sz="2700" dirty="0" smtClean="0">
                <a:solidFill>
                  <a:srgbClr val="FF0000"/>
                </a:solidFill>
              </a:rPr>
              <a:t>Giriwijoyo, 2010:269</a:t>
            </a:r>
            <a:r>
              <a:rPr lang="id-ID" sz="2700" dirty="0" smtClean="0">
                <a:solidFill>
                  <a:schemeClr val="tx1"/>
                </a:solidFill>
              </a:rPr>
              <a:t>).</a:t>
            </a:r>
            <a:br>
              <a:rPr lang="id-ID" sz="2700" dirty="0" smtClean="0">
                <a:solidFill>
                  <a:schemeClr val="tx1"/>
                </a:solidFill>
              </a:rPr>
            </a:br>
            <a:r>
              <a:rPr lang="id-ID" sz="2700" dirty="0" smtClean="0">
                <a:solidFill>
                  <a:schemeClr val="tx1"/>
                </a:solidFill>
              </a:rPr>
              <a:t/>
            </a:r>
            <a:br>
              <a:rPr lang="id-ID" sz="2700" dirty="0" smtClean="0">
                <a:solidFill>
                  <a:schemeClr val="tx1"/>
                </a:solidFill>
              </a:rPr>
            </a:br>
            <a:r>
              <a:rPr lang="id-ID" sz="2700" dirty="0" smtClean="0">
                <a:solidFill>
                  <a:schemeClr val="tx1"/>
                </a:solidFill>
              </a:rPr>
              <a:t>Cara mempercepat pemulihan dari kelelahan yang sudah dikenal luas adalah </a:t>
            </a:r>
            <a:r>
              <a:rPr lang="id-ID" sz="2700" i="1" dirty="0" smtClean="0">
                <a:solidFill>
                  <a:schemeClr val="tx1"/>
                </a:solidFill>
              </a:rPr>
              <a:t>massage</a:t>
            </a:r>
            <a:r>
              <a:rPr lang="id-ID" sz="2700" dirty="0" smtClean="0">
                <a:solidFill>
                  <a:schemeClr val="tx1"/>
                </a:solidFill>
              </a:rPr>
              <a:t/>
            </a:r>
            <a:br>
              <a:rPr lang="id-ID" sz="2700" dirty="0" smtClean="0">
                <a:solidFill>
                  <a:schemeClr val="tx1"/>
                </a:solidFill>
              </a:rPr>
            </a:br>
            <a:r>
              <a:rPr lang="id-ID" sz="2700" dirty="0" smtClean="0">
                <a:solidFill>
                  <a:srgbClr val="0070C0"/>
                </a:solidFill>
              </a:rPr>
              <a:t>Prinsip kerja </a:t>
            </a:r>
            <a:r>
              <a:rPr lang="id-ID" sz="2700" i="1" dirty="0" smtClean="0">
                <a:solidFill>
                  <a:srgbClr val="0070C0"/>
                </a:solidFill>
              </a:rPr>
              <a:t>massage</a:t>
            </a:r>
            <a:r>
              <a:rPr lang="id-ID" sz="2700" dirty="0" smtClean="0">
                <a:solidFill>
                  <a:srgbClr val="0070C0"/>
                </a:solidFill>
              </a:rPr>
              <a:t> adalah memberikan tekanan-tekanan yang dapat meningkatkan aliran darah dan getah bening ke arah jantung (</a:t>
            </a:r>
            <a:r>
              <a:rPr lang="id-ID" sz="2700" dirty="0" smtClean="0">
                <a:solidFill>
                  <a:srgbClr val="FF0000"/>
                </a:solidFill>
              </a:rPr>
              <a:t>zuluanga et. Al.1995; Creagh, 2004</a:t>
            </a:r>
            <a:r>
              <a:rPr lang="id-ID" sz="2700" dirty="0" smtClean="0">
                <a:solidFill>
                  <a:srgbClr val="0070C0"/>
                </a:solidFill>
              </a:rPr>
              <a:t>).</a:t>
            </a:r>
            <a:br>
              <a:rPr lang="id-ID" sz="2700" dirty="0" smtClean="0">
                <a:solidFill>
                  <a:srgbClr val="0070C0"/>
                </a:solidFill>
              </a:rPr>
            </a:br>
            <a:r>
              <a:rPr lang="id-ID" sz="2700" dirty="0" smtClean="0">
                <a:solidFill>
                  <a:schemeClr val="tx1"/>
                </a:solidFill>
              </a:rPr>
              <a:t>Kimberley &amp;Tiidus (2004:42) mengatakan bahwa : “ ... </a:t>
            </a:r>
            <a:r>
              <a:rPr lang="id-ID" sz="2700" i="1" dirty="0" smtClean="0">
                <a:solidFill>
                  <a:schemeClr val="tx1"/>
                </a:solidFill>
              </a:rPr>
              <a:t>there is some indication that subjective perception of functional recovery  following exercise can be</a:t>
            </a:r>
            <a:r>
              <a:rPr lang="id-ID" sz="2700" dirty="0" smtClean="0">
                <a:solidFill>
                  <a:schemeClr val="tx1"/>
                </a:solidFill>
              </a:rPr>
              <a:t> </a:t>
            </a:r>
            <a:r>
              <a:rPr lang="id-ID" sz="2700" i="1" dirty="0" smtClean="0">
                <a:solidFill>
                  <a:schemeClr val="tx1"/>
                </a:solidFill>
              </a:rPr>
              <a:t>positively influenced by massage in at least some subjects</a:t>
            </a:r>
            <a:r>
              <a:rPr lang="id-ID" sz="2700" dirty="0" smtClean="0">
                <a:solidFill>
                  <a:schemeClr val="tx1"/>
                </a:solidFill>
              </a:rPr>
              <a:t>”. Artinya bahwa persepsi mengindikasikan bahwa </a:t>
            </a:r>
            <a:r>
              <a:rPr lang="id-ID" sz="2700" i="1" dirty="0" smtClean="0">
                <a:solidFill>
                  <a:schemeClr val="tx1"/>
                </a:solidFill>
              </a:rPr>
              <a:t>massage </a:t>
            </a:r>
            <a:r>
              <a:rPr lang="id-ID" sz="2700" dirty="0" smtClean="0">
                <a:solidFill>
                  <a:schemeClr val="tx1"/>
                </a:solidFill>
              </a:rPr>
              <a:t> memiliki pengaruh positif tehadap pemulihan fungsional bagian tubuh yang telibat dalam proses latihan.</a:t>
            </a:r>
            <a:br>
              <a:rPr lang="id-ID" sz="2700" dirty="0" smtClean="0">
                <a:solidFill>
                  <a:schemeClr val="tx1"/>
                </a:solidFill>
              </a:rPr>
            </a:br>
            <a:r>
              <a:rPr lang="id-ID" sz="2700" dirty="0" smtClean="0">
                <a:solidFill>
                  <a:schemeClr val="tx1"/>
                </a:solidFill>
              </a:rPr>
              <a:t/>
            </a:r>
            <a:br>
              <a:rPr lang="id-ID" sz="2700" dirty="0" smtClean="0">
                <a:solidFill>
                  <a:schemeClr val="tx1"/>
                </a:solidFill>
              </a:rPr>
            </a:br>
            <a:r>
              <a:rPr lang="id-ID" sz="2800" dirty="0" smtClean="0"/>
              <a:t/>
            </a:r>
            <a:br>
              <a:rPr lang="id-ID" sz="2800" dirty="0" smtClean="0"/>
            </a:br>
            <a:endParaRPr lang="id-ID" sz="2800"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296680"/>
          </a:xfrm>
        </p:spPr>
        <p:txBody>
          <a:bodyPr anchor="t">
            <a:normAutofit/>
          </a:bodyPr>
          <a:lstStyle/>
          <a:p>
            <a:r>
              <a:rPr lang="id-ID" sz="2800" dirty="0" smtClean="0">
                <a:solidFill>
                  <a:schemeClr val="tx1"/>
                </a:solidFill>
              </a:rPr>
              <a:t/>
            </a:r>
            <a:br>
              <a:rPr lang="id-ID" sz="2800" dirty="0" smtClean="0">
                <a:solidFill>
                  <a:schemeClr val="tx1"/>
                </a:solidFill>
              </a:rPr>
            </a:br>
            <a:r>
              <a:rPr lang="id-ID" sz="3100" dirty="0" smtClean="0">
                <a:solidFill>
                  <a:schemeClr val="tx1"/>
                </a:solidFill>
              </a:rPr>
              <a:t>Giriwijoyo berpendapat : </a:t>
            </a:r>
            <a:r>
              <a:rPr lang="id-ID" sz="3100" i="1" dirty="0" smtClean="0">
                <a:solidFill>
                  <a:schemeClr val="tx1"/>
                </a:solidFill>
              </a:rPr>
              <a:t>Massage</a:t>
            </a:r>
            <a:r>
              <a:rPr lang="id-ID" sz="3100" dirty="0" smtClean="0">
                <a:solidFill>
                  <a:schemeClr val="tx1"/>
                </a:solidFill>
              </a:rPr>
              <a:t> adalah upaya pemulihan (</a:t>
            </a:r>
            <a:r>
              <a:rPr lang="id-ID" sz="3100" i="1" dirty="0" smtClean="0">
                <a:solidFill>
                  <a:schemeClr val="tx1"/>
                </a:solidFill>
              </a:rPr>
              <a:t>recovery</a:t>
            </a:r>
            <a:r>
              <a:rPr lang="id-ID" sz="3100" dirty="0" smtClean="0">
                <a:solidFill>
                  <a:schemeClr val="tx1"/>
                </a:solidFill>
              </a:rPr>
              <a:t>) yang bersifat rekayasa (</a:t>
            </a:r>
            <a:r>
              <a:rPr lang="id-ID" sz="3100" i="1" dirty="0" smtClean="0">
                <a:solidFill>
                  <a:schemeClr val="tx1"/>
                </a:solidFill>
              </a:rPr>
              <a:t>artifisial</a:t>
            </a:r>
            <a:r>
              <a:rPr lang="id-ID" sz="3100" dirty="0" smtClean="0">
                <a:solidFill>
                  <a:schemeClr val="tx1"/>
                </a:solidFill>
              </a:rPr>
              <a:t>) atau bantuan, yang tujuannya adalah untuk mempercepat diperolehnya pemulihan itu. Yang dimaksud dengan pemulihan ialah diperolehnya kembali kondisi </a:t>
            </a:r>
            <a:r>
              <a:rPr lang="id-ID" sz="3100" i="1" dirty="0" smtClean="0">
                <a:solidFill>
                  <a:schemeClr val="tx1"/>
                </a:solidFill>
              </a:rPr>
              <a:t>homeostatis</a:t>
            </a:r>
            <a:r>
              <a:rPr lang="id-ID" sz="3100" dirty="0" smtClean="0">
                <a:solidFill>
                  <a:schemeClr val="tx1"/>
                </a:solidFill>
              </a:rPr>
              <a:t> yang normal, yaitu kondisi  fisiologis yang terbaik bagi sel-sel tubuh,  yang  berarti  kondisi  yang  terbaik  bagi  makhluk  yang  bersangkutan  ( 2010:269).</a:t>
            </a:r>
            <a:endParaRPr lang="id-ID" sz="3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653870"/>
          </a:xfrm>
        </p:spPr>
        <p:txBody>
          <a:bodyPr anchor="t">
            <a:normAutofit/>
          </a:bodyPr>
          <a:lstStyle/>
          <a:p>
            <a:r>
              <a:rPr lang="id-ID" sz="2800" dirty="0" smtClean="0"/>
              <a:t/>
            </a:r>
            <a:br>
              <a:rPr lang="id-ID" sz="2800" dirty="0" smtClean="0"/>
            </a:br>
            <a:r>
              <a:rPr lang="id-ID" sz="2800" dirty="0" smtClean="0"/>
              <a:t/>
            </a:r>
            <a:br>
              <a:rPr lang="id-ID" sz="2800" dirty="0" smtClean="0"/>
            </a:br>
            <a:r>
              <a:rPr lang="id-ID" sz="3200" dirty="0" smtClean="0"/>
              <a:t>Dari sudut pandang Ilmu Faal, massage adalah rekayasa aktivasi mekanisme pompa vena dan pompa limfe (getah bening) secara artifisial untuk mempercepat pemulihan melalui percepatan sirkulasi dalam kondisi istirahat total (berbaring dan relax (</a:t>
            </a:r>
            <a:r>
              <a:rPr lang="id-ID" sz="3200" dirty="0" smtClean="0">
                <a:solidFill>
                  <a:srgbClr val="FF0000"/>
                </a:solidFill>
              </a:rPr>
              <a:t>Giriwijoyo, 2010 : 271</a:t>
            </a:r>
            <a:r>
              <a:rPr lang="id-ID" sz="3200" dirty="0" smtClean="0"/>
              <a:t>).</a:t>
            </a:r>
            <a:endParaRPr lang="id-ID"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653870"/>
          </a:xfrm>
        </p:spPr>
        <p:txBody>
          <a:bodyPr anchor="t">
            <a:normAutofit/>
          </a:bodyPr>
          <a:lstStyle/>
          <a:p>
            <a:r>
              <a:rPr lang="id-ID" sz="2800" i="1" dirty="0" smtClean="0"/>
              <a:t/>
            </a:r>
            <a:br>
              <a:rPr lang="id-ID" sz="2800" i="1" dirty="0" smtClean="0"/>
            </a:br>
            <a:r>
              <a:rPr lang="id-ID" sz="2800" i="1" dirty="0" smtClean="0"/>
              <a:t>Massage</a:t>
            </a:r>
            <a:r>
              <a:rPr lang="id-ID" sz="2800" dirty="0" smtClean="0"/>
              <a:t> memiliki definisi sebagai gerakan yang terkontrol dengan tujuan memanipulasi jaringan lunak tubuh sehingga tercapai tujuan yang diinginkan, memiliki berbagai efek fisiologis yang telah dapat dibuktikan, antara lain meningkatkan aliran darah dan limfe, stimulasi saraf, meningkatkan </a:t>
            </a:r>
            <a:r>
              <a:rPr lang="id-ID" sz="2800" i="1" dirty="0" smtClean="0"/>
              <a:t>venous return</a:t>
            </a:r>
            <a:r>
              <a:rPr lang="id-ID" sz="2800" dirty="0" smtClean="0"/>
              <a:t>, menghilangkan rasa sakit dengan cara meninggikan ambang rasa sakit, menimbulkan trauma lebih lanjut, serta rehabilitasi dan relaksasi tubuh setelah mengalami trauma. (</a:t>
            </a:r>
            <a:r>
              <a:rPr lang="id-ID" sz="2800" dirty="0" smtClean="0">
                <a:solidFill>
                  <a:srgbClr val="FF0000"/>
                </a:solidFill>
              </a:rPr>
              <a:t>Bloomfield dkk, 1992, dalam Diana, 2005:17</a:t>
            </a:r>
            <a:r>
              <a:rPr lang="id-ID" sz="2800" dirty="0" smtClean="0"/>
              <a:t>).</a:t>
            </a:r>
            <a:br>
              <a:rPr lang="id-ID" sz="2800" dirty="0" smtClean="0"/>
            </a:br>
            <a:endParaRPr lang="id-ID"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305800" cy="6072230"/>
          </a:xfrm>
        </p:spPr>
        <p:txBody>
          <a:bodyPr anchor="t">
            <a:normAutofit fontScale="90000"/>
          </a:bodyPr>
          <a:lstStyle/>
          <a:p>
            <a:r>
              <a:rPr lang="id-ID" sz="3600" dirty="0" smtClean="0">
                <a:solidFill>
                  <a:srgbClr val="0070C0"/>
                </a:solidFill>
              </a:rPr>
              <a:t>MACAM-MACAM METODE MASSAGE</a:t>
            </a:r>
            <a:r>
              <a:rPr lang="id-ID" sz="2800" u="sng" dirty="0" smtClean="0">
                <a:solidFill>
                  <a:srgbClr val="0070C0"/>
                </a:solidFill>
              </a:rPr>
              <a:t/>
            </a:r>
            <a:br>
              <a:rPr lang="id-ID" sz="2800" u="sng" dirty="0" smtClean="0">
                <a:solidFill>
                  <a:srgbClr val="0070C0"/>
                </a:solidFill>
              </a:rPr>
            </a:br>
            <a:r>
              <a:rPr lang="id-ID" sz="2800" dirty="0" smtClean="0"/>
              <a:t> </a:t>
            </a:r>
            <a:br>
              <a:rPr lang="id-ID" sz="2800" dirty="0" smtClean="0"/>
            </a:br>
            <a:r>
              <a:rPr lang="id-ID" sz="3100" u="sng" dirty="0" smtClean="0">
                <a:solidFill>
                  <a:srgbClr val="FF0000"/>
                </a:solidFill>
              </a:rPr>
              <a:t>Cara Manual atau tradisional</a:t>
            </a:r>
            <a:r>
              <a:rPr lang="id-ID" sz="2800" dirty="0" smtClean="0"/>
              <a:t/>
            </a:r>
            <a:br>
              <a:rPr lang="id-ID" sz="2800" dirty="0" smtClean="0"/>
            </a:br>
            <a:r>
              <a:rPr lang="id-ID" sz="3100" dirty="0" smtClean="0">
                <a:solidFill>
                  <a:schemeClr val="tx1"/>
                </a:solidFill>
              </a:rPr>
              <a:t>Cara manual merupakan cara yang paling tradisional dan sudah dikenal sejak berabad yang lalu. Cara ini bersifat individual, artinya seorang juru massage hanya dapat memijat satu orang pada satu waktu. Penilaian pengguna jasa terhadap hasil massage seseorang bersifat subyektif, karena setiap juru </a:t>
            </a:r>
            <a:r>
              <a:rPr lang="id-ID" sz="3100" i="1" dirty="0" smtClean="0">
                <a:solidFill>
                  <a:schemeClr val="tx1"/>
                </a:solidFill>
              </a:rPr>
              <a:t>massage </a:t>
            </a:r>
            <a:r>
              <a:rPr lang="id-ID" sz="3100" dirty="0" smtClean="0">
                <a:solidFill>
                  <a:schemeClr val="tx1"/>
                </a:solidFill>
              </a:rPr>
              <a:t>mempunyai metodologinya masing-masing yang kadang tidak konsisten dan bersifat sangat individual. Cara tradisional ini juga terkendala oleh etika sopan santun, oleh karena itu tidak dapat menjangkau seluruh  bagian tubuh (</a:t>
            </a:r>
            <a:r>
              <a:rPr lang="id-ID" sz="3100" dirty="0" smtClean="0">
                <a:solidFill>
                  <a:srgbClr val="FF0000"/>
                </a:solidFill>
              </a:rPr>
              <a:t>Giriwijoyo,2010:272</a:t>
            </a:r>
            <a:r>
              <a:rPr lang="id-ID" sz="3100" dirty="0" smtClean="0">
                <a:solidFill>
                  <a:schemeClr val="tx1"/>
                </a:solidFill>
              </a:rPr>
              <a:t>).</a:t>
            </a: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endParaRPr lang="id-ID" sz="2800"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439556"/>
          </a:xfrm>
        </p:spPr>
        <p:txBody>
          <a:bodyPr anchor="t">
            <a:normAutofit/>
          </a:bodyPr>
          <a:lstStyle/>
          <a:p>
            <a:r>
              <a:rPr lang="id-ID" sz="2800" dirty="0" smtClean="0"/>
              <a:t>Kaitannya dengan </a:t>
            </a:r>
            <a:r>
              <a:rPr lang="id-ID" sz="2800" i="1" dirty="0" smtClean="0"/>
              <a:t>massage</a:t>
            </a:r>
            <a:r>
              <a:rPr lang="id-ID" sz="2800" dirty="0" smtClean="0"/>
              <a:t> manual (</a:t>
            </a:r>
            <a:r>
              <a:rPr lang="id-ID" sz="2800" dirty="0" smtClean="0"/>
              <a:t>t</a:t>
            </a:r>
            <a:r>
              <a:rPr lang="en-US" sz="2800" dirty="0" err="1" smtClean="0"/>
              <a:t>ra</a:t>
            </a:r>
            <a:r>
              <a:rPr lang="id-ID" sz="2800" dirty="0" smtClean="0"/>
              <a:t>disional</a:t>
            </a:r>
            <a:r>
              <a:rPr lang="id-ID" sz="2800" dirty="0" smtClean="0"/>
              <a:t>) Basiran mengatakan bahwa </a:t>
            </a:r>
            <a:r>
              <a:rPr lang="id-ID" sz="2800" i="1" dirty="0" smtClean="0"/>
              <a:t>massage</a:t>
            </a:r>
            <a:r>
              <a:rPr lang="id-ID" sz="2800" dirty="0" smtClean="0"/>
              <a:t> adalah suatu cara pemeliharaan atau penyembuhan dengan menggunakan gerakan tangan atau alat pada jaringan tubuh yang lunak (otot) (</a:t>
            </a:r>
            <a:r>
              <a:rPr lang="id-ID" sz="2800" dirty="0" smtClean="0">
                <a:solidFill>
                  <a:srgbClr val="FF0000"/>
                </a:solidFill>
              </a:rPr>
              <a:t>Basiran,2010: 8</a:t>
            </a:r>
            <a:r>
              <a:rPr lang="id-ID" sz="2800" dirty="0" smtClean="0"/>
              <a:t>).  </a:t>
            </a:r>
            <a:br>
              <a:rPr lang="id-ID" sz="2800" dirty="0" smtClean="0"/>
            </a:br>
            <a:r>
              <a:rPr lang="id-ID" sz="2800" dirty="0" smtClean="0"/>
              <a:t/>
            </a:r>
            <a:br>
              <a:rPr lang="id-ID" sz="2800" dirty="0" smtClean="0"/>
            </a:br>
            <a:r>
              <a:rPr lang="en-US" sz="2800" i="1" dirty="0" smtClean="0"/>
              <a:t> Massage </a:t>
            </a:r>
            <a:r>
              <a:rPr lang="en-US" sz="2800" dirty="0" err="1" smtClean="0"/>
              <a:t>tradisional</a:t>
            </a:r>
            <a:r>
              <a:rPr lang="en-US" sz="2800" dirty="0" smtClean="0"/>
              <a:t> </a:t>
            </a:r>
            <a:r>
              <a:rPr lang="en-US" sz="2800" dirty="0" err="1" smtClean="0"/>
              <a:t>hanya</a:t>
            </a:r>
            <a:r>
              <a:rPr lang="en-US" sz="2800" dirty="0" smtClean="0"/>
              <a:t> </a:t>
            </a:r>
            <a:r>
              <a:rPr lang="en-US" sz="2800" dirty="0" err="1" smtClean="0"/>
              <a:t>akan</a:t>
            </a:r>
            <a:r>
              <a:rPr lang="en-US" sz="2800" dirty="0" smtClean="0"/>
              <a:t> </a:t>
            </a:r>
            <a:r>
              <a:rPr lang="en-US" sz="2800" dirty="0" err="1" smtClean="0"/>
              <a:t>berefek</a:t>
            </a:r>
            <a:r>
              <a:rPr lang="en-US" sz="2800" dirty="0" smtClean="0"/>
              <a:t> </a:t>
            </a:r>
            <a:r>
              <a:rPr lang="en-US" sz="2800" dirty="0" err="1" smtClean="0"/>
              <a:t>lokal</a:t>
            </a:r>
            <a:r>
              <a:rPr lang="en-US" sz="2800" dirty="0" smtClean="0"/>
              <a:t> </a:t>
            </a:r>
            <a:r>
              <a:rPr lang="en-US" sz="2800" dirty="0" err="1" smtClean="0"/>
              <a:t>pada</a:t>
            </a:r>
            <a:r>
              <a:rPr lang="en-US" sz="2800" dirty="0" smtClean="0"/>
              <a:t> </a:t>
            </a:r>
            <a:r>
              <a:rPr lang="en-US" sz="2800" dirty="0" err="1" smtClean="0"/>
              <a:t>tempat</a:t>
            </a:r>
            <a:r>
              <a:rPr lang="en-US" sz="2800" dirty="0" smtClean="0"/>
              <a:t> yang </a:t>
            </a:r>
            <a:r>
              <a:rPr lang="en-US" sz="2800" dirty="0" err="1" smtClean="0"/>
              <a:t>dilakukan</a:t>
            </a:r>
            <a:r>
              <a:rPr lang="en-US" sz="2800" dirty="0" smtClean="0"/>
              <a:t> </a:t>
            </a:r>
            <a:r>
              <a:rPr lang="en-US" sz="2800" dirty="0" err="1" smtClean="0"/>
              <a:t>pemijitan</a:t>
            </a:r>
            <a:r>
              <a:rPr lang="en-US" sz="2800" dirty="0" smtClean="0"/>
              <a:t> </a:t>
            </a:r>
            <a:r>
              <a:rPr lang="en-US" sz="2800" dirty="0" err="1" smtClean="0"/>
              <a:t>saja</a:t>
            </a:r>
            <a:r>
              <a:rPr lang="en-US" sz="2800" dirty="0" smtClean="0"/>
              <a:t>, </a:t>
            </a:r>
            <a:r>
              <a:rPr lang="en-US" sz="2800" dirty="0" err="1" smtClean="0"/>
              <a:t>selain</a:t>
            </a:r>
            <a:r>
              <a:rPr lang="en-US" sz="2800" dirty="0" smtClean="0"/>
              <a:t> </a:t>
            </a:r>
            <a:r>
              <a:rPr lang="en-US" sz="2800" dirty="0" err="1" smtClean="0"/>
              <a:t>itu</a:t>
            </a:r>
            <a:r>
              <a:rPr lang="en-US" sz="2800" dirty="0" smtClean="0"/>
              <a:t> </a:t>
            </a:r>
            <a:r>
              <a:rPr lang="en-US" sz="2800" dirty="0" err="1" smtClean="0"/>
              <a:t>belum</a:t>
            </a:r>
            <a:r>
              <a:rPr lang="en-US" sz="2800" dirty="0" smtClean="0"/>
              <a:t> </a:t>
            </a:r>
            <a:r>
              <a:rPr lang="en-US" sz="2800" dirty="0" err="1" smtClean="0"/>
              <a:t>mampu</a:t>
            </a:r>
            <a:r>
              <a:rPr lang="en-US" sz="2800" dirty="0" smtClean="0"/>
              <a:t> </a:t>
            </a:r>
            <a:r>
              <a:rPr lang="en-US" sz="2800" dirty="0" err="1" smtClean="0"/>
              <a:t>mencapai</a:t>
            </a:r>
            <a:r>
              <a:rPr lang="en-US" sz="2800" dirty="0" smtClean="0"/>
              <a:t> </a:t>
            </a:r>
            <a:r>
              <a:rPr lang="en-US" sz="2800" dirty="0" err="1" smtClean="0"/>
              <a:t>bagian-bagian</a:t>
            </a:r>
            <a:r>
              <a:rPr lang="en-US" sz="2800" dirty="0" smtClean="0"/>
              <a:t> </a:t>
            </a:r>
            <a:r>
              <a:rPr lang="en-US" sz="2800" dirty="0" err="1" smtClean="0"/>
              <a:t>tubuh</a:t>
            </a:r>
            <a:r>
              <a:rPr lang="en-US" sz="2800" dirty="0" smtClean="0"/>
              <a:t> </a:t>
            </a:r>
            <a:r>
              <a:rPr lang="en-US" sz="2800" dirty="0" err="1" smtClean="0"/>
              <a:t>secara</a:t>
            </a:r>
            <a:r>
              <a:rPr lang="en-US" sz="2800" dirty="0" smtClean="0"/>
              <a:t> </a:t>
            </a:r>
            <a:r>
              <a:rPr lang="en-US" sz="2800" dirty="0" err="1" smtClean="0"/>
              <a:t>lebih</a:t>
            </a:r>
            <a:r>
              <a:rPr lang="en-US" sz="2800" dirty="0" smtClean="0"/>
              <a:t> </a:t>
            </a:r>
            <a:r>
              <a:rPr lang="en-US" sz="2800" dirty="0" err="1" smtClean="0"/>
              <a:t>menyeluruh</a:t>
            </a:r>
            <a:r>
              <a:rPr lang="id-ID" sz="2800" dirty="0" smtClean="0"/>
              <a:t> (</a:t>
            </a:r>
            <a:r>
              <a:rPr lang="id-ID" sz="2800" dirty="0" smtClean="0">
                <a:solidFill>
                  <a:srgbClr val="FF0000"/>
                </a:solidFill>
              </a:rPr>
              <a:t>Giriwijoyo, 2010:276</a:t>
            </a:r>
            <a:r>
              <a:rPr lang="id-ID" sz="2800" dirty="0" smtClean="0"/>
              <a:t>). </a:t>
            </a:r>
            <a:br>
              <a:rPr lang="id-ID" sz="2800" dirty="0" smtClean="0"/>
            </a:br>
            <a:endParaRPr lang="id-ID"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305800" cy="6000792"/>
          </a:xfrm>
        </p:spPr>
        <p:txBody>
          <a:bodyPr anchor="t">
            <a:normAutofit fontScale="90000"/>
          </a:bodyPr>
          <a:lstStyle/>
          <a:p>
            <a:r>
              <a:rPr lang="id-ID" sz="3100" u="sng" dirty="0" smtClean="0">
                <a:solidFill>
                  <a:srgbClr val="FF0000"/>
                </a:solidFill>
              </a:rPr>
              <a:t>Cara Automassage</a:t>
            </a:r>
            <a:r>
              <a:rPr lang="id-ID" sz="3100" dirty="0" smtClean="0"/>
              <a:t/>
            </a:r>
            <a:br>
              <a:rPr lang="id-ID" sz="3100" dirty="0" smtClean="0"/>
            </a:br>
            <a:r>
              <a:rPr lang="id-ID" sz="3100" dirty="0" smtClean="0">
                <a:solidFill>
                  <a:schemeClr val="tx1"/>
                </a:solidFill>
              </a:rPr>
              <a:t>Cara ini merupakan cara </a:t>
            </a:r>
            <a:r>
              <a:rPr lang="id-ID" sz="3100" i="1" dirty="0" smtClean="0">
                <a:solidFill>
                  <a:schemeClr val="tx1"/>
                </a:solidFill>
              </a:rPr>
              <a:t>massage</a:t>
            </a:r>
            <a:r>
              <a:rPr lang="id-ID" sz="3100" dirty="0" smtClean="0">
                <a:solidFill>
                  <a:schemeClr val="tx1"/>
                </a:solidFill>
              </a:rPr>
              <a:t> oleh diri sendiri melalui aktivasi mekanisme pompa otot. Oleh karena itu cara ini dapat dilakukan secara massal yang dilakukan oleh sejumlah besar orang secara bersama-sama. Dampak </a:t>
            </a:r>
            <a:r>
              <a:rPr lang="id-ID" sz="3100" i="1" dirty="0" smtClean="0">
                <a:solidFill>
                  <a:schemeClr val="tx1"/>
                </a:solidFill>
              </a:rPr>
              <a:t>auto -massage </a:t>
            </a:r>
            <a:r>
              <a:rPr lang="id-ID" sz="3100" dirty="0" smtClean="0">
                <a:solidFill>
                  <a:schemeClr val="tx1"/>
                </a:solidFill>
              </a:rPr>
              <a:t>bersifat antara subyektif-obyektif, tergantung oleh cara dan kesungguhan  orang melakukan </a:t>
            </a:r>
            <a:r>
              <a:rPr lang="id-ID" sz="3100" i="1" dirty="0" smtClean="0">
                <a:solidFill>
                  <a:schemeClr val="tx1"/>
                </a:solidFill>
              </a:rPr>
              <a:t>automassage </a:t>
            </a:r>
            <a:r>
              <a:rPr lang="id-ID" sz="3100" dirty="0" smtClean="0">
                <a:solidFill>
                  <a:schemeClr val="tx1"/>
                </a:solidFill>
              </a:rPr>
              <a:t>(</a:t>
            </a:r>
            <a:r>
              <a:rPr lang="id-ID" sz="3100" dirty="0" smtClean="0">
                <a:solidFill>
                  <a:srgbClr val="FF0000"/>
                </a:solidFill>
              </a:rPr>
              <a:t>Giriwijoyo,2010:273</a:t>
            </a:r>
            <a:r>
              <a:rPr lang="id-ID" sz="3100" dirty="0" smtClean="0">
                <a:solidFill>
                  <a:schemeClr val="tx1"/>
                </a:solidFill>
              </a:rPr>
              <a:t>).</a:t>
            </a:r>
            <a:br>
              <a:rPr lang="id-ID" sz="31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t> </a:t>
            </a:r>
            <a:r>
              <a:rPr lang="id-ID" sz="3100" dirty="0" smtClean="0"/>
              <a:t>Weber (1914) yang dikutip Satria (2007:108) mengatakan  bahwa otot yang lelah dapat dengan cepat ke pulih asal apabila selama istirahat otot yang lain (</a:t>
            </a:r>
            <a:r>
              <a:rPr lang="id-ID" sz="3100" i="1" dirty="0" smtClean="0"/>
              <a:t>antagonis</a:t>
            </a:r>
            <a:r>
              <a:rPr lang="id-ID" sz="3100" dirty="0" smtClean="0"/>
              <a:t>) yang tidak lelah melakukan  kegiatan yang di aktifkan. </a:t>
            </a:r>
            <a:br>
              <a:rPr lang="id-ID" sz="3100" dirty="0" smtClean="0"/>
            </a:br>
            <a:endParaRPr lang="id-ID" sz="3100"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00108"/>
            <a:ext cx="8305800" cy="5286412"/>
          </a:xfrm>
          <a:solidFill>
            <a:schemeClr val="bg1"/>
          </a:solidFill>
        </p:spPr>
        <p:txBody>
          <a:bodyPr anchor="t">
            <a:noAutofit/>
          </a:bodyPr>
          <a:lstStyle/>
          <a:p>
            <a:r>
              <a:rPr lang="id-ID" sz="3200" u="sng" dirty="0" smtClean="0">
                <a:solidFill>
                  <a:srgbClr val="FF0000"/>
                </a:solidFill>
              </a:rPr>
              <a:t>Hydro-massage</a:t>
            </a:r>
            <a:r>
              <a:rPr lang="id-ID" sz="3200" i="1" dirty="0" smtClean="0">
                <a:solidFill>
                  <a:srgbClr val="FF0000"/>
                </a:solidFill>
              </a:rPr>
              <a:t/>
            </a:r>
            <a:br>
              <a:rPr lang="id-ID" sz="3200" i="1" dirty="0" smtClean="0">
                <a:solidFill>
                  <a:srgbClr val="FF0000"/>
                </a:solidFill>
              </a:rPr>
            </a:br>
            <a:r>
              <a:rPr lang="id-ID" sz="3200" i="1" dirty="0" smtClean="0">
                <a:solidFill>
                  <a:srgbClr val="0070C0"/>
                </a:solidFill>
              </a:rPr>
              <a:t>Hydro-massage</a:t>
            </a:r>
            <a:r>
              <a:rPr lang="id-ID" sz="3200" dirty="0" smtClean="0">
                <a:solidFill>
                  <a:srgbClr val="0070C0"/>
                </a:solidFill>
              </a:rPr>
              <a:t> </a:t>
            </a:r>
            <a:r>
              <a:rPr lang="id-ID" sz="3200" dirty="0" smtClean="0"/>
              <a:t>adalah </a:t>
            </a:r>
            <a:r>
              <a:rPr lang="id-ID" sz="3200" i="1" dirty="0" smtClean="0"/>
              <a:t>massage</a:t>
            </a:r>
            <a:r>
              <a:rPr lang="id-ID" sz="3200" dirty="0" smtClean="0"/>
              <a:t> yang dilakukan oleh tekanan air. Berdasarkan kaidah fisika, bila sebuah balon yg bentuknya panjang berisi air berada dalam media udara, maka dalam keadaan horizontal bentuk balon rata pada seluruh bagiannya sedangkan bila dalam keadaan vertikal, karena pengaruh gravitasi, air akan menumpuk pada bagian bawah, sehingga bentuk balon menjadi besar di bagian bawah. Lihat gambar berikut:</a:t>
            </a:r>
            <a:br>
              <a:rPr lang="id-ID" sz="3200" dirty="0" smtClean="0"/>
            </a:br>
            <a:endParaRPr lang="id-ID" sz="3200" dirty="0"/>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368118"/>
          </a:xfrm>
        </p:spPr>
        <p:txBody>
          <a:bodyPr anchor="t">
            <a:normAutofit/>
          </a:bodyPr>
          <a:lstStyle/>
          <a:p>
            <a:r>
              <a:rPr lang="id-ID" sz="2800" dirty="0" smtClean="0"/>
              <a:t/>
            </a:r>
            <a:br>
              <a:rPr lang="id-ID" sz="2800" dirty="0" smtClean="0"/>
            </a:br>
            <a:r>
              <a:rPr lang="id-ID" sz="2800" dirty="0" smtClean="0"/>
              <a:t/>
            </a:r>
            <a:br>
              <a:rPr lang="id-ID" sz="2800" dirty="0" smtClean="0"/>
            </a:br>
            <a:endParaRPr lang="id-ID" sz="2800" dirty="0"/>
          </a:p>
        </p:txBody>
      </p:sp>
      <p:graphicFrame>
        <p:nvGraphicFramePr>
          <p:cNvPr id="1025" name="Object 1"/>
          <p:cNvGraphicFramePr>
            <a:graphicFrameLocks noChangeAspect="1"/>
          </p:cNvGraphicFramePr>
          <p:nvPr/>
        </p:nvGraphicFramePr>
        <p:xfrm>
          <a:off x="1428728" y="857232"/>
          <a:ext cx="6143668" cy="3722868"/>
        </p:xfrm>
        <a:graphic>
          <a:graphicData uri="http://schemas.openxmlformats.org/presentationml/2006/ole">
            <p:oleObj spid="_x0000_s1025" r:id="rId3" imgW="1727121" imgH="764381" progId="">
              <p:embed/>
            </p:oleObj>
          </a:graphicData>
        </a:graphic>
      </p:graphicFrame>
      <p:sp>
        <p:nvSpPr>
          <p:cNvPr id="1026" name="Rectangle 2"/>
          <p:cNvSpPr>
            <a:spLocks noChangeArrowheads="1"/>
          </p:cNvSpPr>
          <p:nvPr/>
        </p:nvSpPr>
        <p:spPr bwMode="auto">
          <a:xfrm>
            <a:off x="214282" y="4857760"/>
            <a:ext cx="892971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sz="20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Gambar </a:t>
            </a:r>
            <a:endParaRPr kumimoji="0" lang="id-ID"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Gambar balon berisi air dalam posisi horizontal dan balon</a:t>
            </a:r>
            <a:endParaRPr kumimoji="0" lang="id-ID" sz="20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 dalam posisi vertikal dalam media udara.</a:t>
            </a:r>
            <a:endParaRPr kumimoji="0" lang="sv-SE" sz="20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305800" cy="6000792"/>
          </a:xfrm>
          <a:solidFill>
            <a:schemeClr val="bg1"/>
          </a:solidFill>
        </p:spPr>
        <p:txBody>
          <a:bodyPr anchor="t">
            <a:noAutofit/>
          </a:bodyPr>
          <a:lstStyle/>
          <a:p>
            <a:r>
              <a:rPr lang="id-ID" sz="2800" dirty="0" smtClean="0">
                <a:solidFill>
                  <a:schemeClr val="tx1"/>
                </a:solidFill>
              </a:rPr>
              <a:t>Perubahan bentuk balon dari posisi horizontal ke vertikal, disebabkan karena balon berisi air berada dalam media udara yang berat jenisnya lebih rendah dari air. Bila balon berisi air berada pada media air, tdk akan terjadi perubahan bentuk balon dr posisi horisontal ke posisi</a:t>
            </a:r>
            <a:r>
              <a:rPr lang="id-ID" sz="2800" dirty="0" smtClean="0"/>
              <a:t> </a:t>
            </a:r>
            <a:r>
              <a:rPr lang="id-ID" sz="2800" dirty="0" smtClean="0">
                <a:solidFill>
                  <a:schemeClr val="tx1"/>
                </a:solidFill>
              </a:rPr>
              <a:t>vertikal</a:t>
            </a:r>
            <a:r>
              <a:rPr lang="id-ID" sz="2800" dirty="0" smtClean="0"/>
              <a:t>.</a:t>
            </a:r>
            <a:br>
              <a:rPr lang="id-ID" sz="2800" dirty="0" smtClean="0"/>
            </a:br>
            <a:r>
              <a:rPr lang="id-ID" sz="2800" dirty="0" smtClean="0"/>
              <a:t/>
            </a:r>
            <a:br>
              <a:rPr lang="id-ID" sz="2800" dirty="0" smtClean="0"/>
            </a:br>
            <a:r>
              <a:rPr lang="id-ID" sz="2800" dirty="0" smtClean="0">
                <a:solidFill>
                  <a:srgbClr val="0070C0"/>
                </a:solidFill>
              </a:rPr>
              <a:t>Tetapi bila balon air itu dalam media udara pada posisi vertikal dicelupkan ke dalam air maka balon akan mendapat tekanan dari (air) lebih besar daripad tekanan dari media udara sebelumnya. Bagian balon yang tercelup paling dalam mendapat tekanan terbesar dibandingkan pada bagian atasnya. </a:t>
            </a:r>
            <a:endParaRPr lang="id-ID" sz="2800" dirty="0">
              <a:solidFill>
                <a:srgbClr val="0070C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582432"/>
          </a:xfrm>
          <a:solidFill>
            <a:schemeClr val="bg1">
              <a:lumMod val="95000"/>
            </a:schemeClr>
          </a:solidFill>
        </p:spPr>
        <p:txBody>
          <a:bodyPr anchor="t">
            <a:normAutofit/>
          </a:bodyPr>
          <a:lstStyle/>
          <a:p>
            <a:r>
              <a:rPr lang="id-ID" sz="3200" dirty="0" smtClean="0"/>
              <a:t/>
            </a:r>
            <a:br>
              <a:rPr lang="id-ID" sz="3200" dirty="0" smtClean="0"/>
            </a:br>
            <a:r>
              <a:rPr lang="id-ID" sz="3200" dirty="0" smtClean="0">
                <a:solidFill>
                  <a:schemeClr val="tx1"/>
                </a:solidFill>
              </a:rPr>
              <a:t>Hal ini berakibat terjadinya aliran air dalam balon ke atas, sehingga air dalam balon rata pada setiap bagiannya seperti keadaan balon dalam posisi horizontal di media udara. Apabila balon tersebut dikeluarkan dari bejana, air dalam balon kembali mengalir ke bawah </a:t>
            </a:r>
            <a:r>
              <a:rPr lang="id-ID" sz="3200" dirty="0" smtClean="0">
                <a:solidFill>
                  <a:schemeClr val="tx1"/>
                </a:solidFill>
              </a:rPr>
              <a:t>ol</a:t>
            </a:r>
            <a:r>
              <a:rPr lang="en-US" sz="3200" dirty="0" smtClean="0">
                <a:solidFill>
                  <a:schemeClr val="tx1"/>
                </a:solidFill>
              </a:rPr>
              <a:t>e</a:t>
            </a:r>
            <a:r>
              <a:rPr lang="id-ID" sz="3200" dirty="0" smtClean="0">
                <a:solidFill>
                  <a:schemeClr val="tx1"/>
                </a:solidFill>
              </a:rPr>
              <a:t>h </a:t>
            </a:r>
            <a:r>
              <a:rPr lang="id-ID" sz="3200" dirty="0" smtClean="0">
                <a:solidFill>
                  <a:schemeClr val="tx1"/>
                </a:solidFill>
              </a:rPr>
              <a:t>pengaruh gravitasi, sehingga bentuk balon </a:t>
            </a:r>
            <a:r>
              <a:rPr lang="id-ID" sz="3200" dirty="0" smtClean="0">
                <a:solidFill>
                  <a:schemeClr val="tx1"/>
                </a:solidFill>
              </a:rPr>
              <a:t>k</a:t>
            </a:r>
            <a:r>
              <a:rPr lang="en-US" sz="3200" dirty="0" smtClean="0">
                <a:solidFill>
                  <a:schemeClr val="tx1"/>
                </a:solidFill>
              </a:rPr>
              <a:t>e</a:t>
            </a:r>
            <a:r>
              <a:rPr lang="id-ID" sz="3200" dirty="0" smtClean="0">
                <a:solidFill>
                  <a:schemeClr val="tx1"/>
                </a:solidFill>
              </a:rPr>
              <a:t>mbali </a:t>
            </a:r>
            <a:r>
              <a:rPr lang="id-ID" sz="3200" dirty="0" smtClean="0">
                <a:solidFill>
                  <a:schemeClr val="tx1"/>
                </a:solidFill>
              </a:rPr>
              <a:t>seperti dalam posisi vertikal di media udara (</a:t>
            </a:r>
            <a:r>
              <a:rPr lang="id-ID" sz="3200" dirty="0" smtClean="0">
                <a:solidFill>
                  <a:srgbClr val="FF0000"/>
                </a:solidFill>
              </a:rPr>
              <a:t>lihat gambar</a:t>
            </a:r>
            <a:r>
              <a:rPr lang="id-ID" sz="3200" dirty="0" smtClean="0">
                <a:solidFill>
                  <a:schemeClr val="tx1"/>
                </a:solidFill>
              </a:rPr>
              <a:t>)</a:t>
            </a:r>
            <a:r>
              <a:rPr lang="id-ID" sz="3200" dirty="0" smtClean="0"/>
              <a:t>. </a:t>
            </a:r>
            <a:br>
              <a:rPr lang="id-ID" sz="3200" dirty="0" smtClean="0"/>
            </a:br>
            <a:endParaRPr lang="id-ID"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2214546" y="857232"/>
          <a:ext cx="4857784" cy="2286016"/>
        </p:xfrm>
        <a:graphic>
          <a:graphicData uri="http://schemas.openxmlformats.org/presentationml/2006/ole">
            <p:oleObj spid="_x0000_s24578" r:id="rId3" imgW="2227183" imgH="971550" progId="">
              <p:embed/>
            </p:oleObj>
          </a:graphicData>
        </a:graphic>
      </p:graphicFrame>
      <p:graphicFrame>
        <p:nvGraphicFramePr>
          <p:cNvPr id="24579" name="Object 3"/>
          <p:cNvGraphicFramePr>
            <a:graphicFrameLocks noChangeAspect="1"/>
          </p:cNvGraphicFramePr>
          <p:nvPr/>
        </p:nvGraphicFramePr>
        <p:xfrm>
          <a:off x="3428992" y="3357562"/>
          <a:ext cx="2286016" cy="2041525"/>
        </p:xfrm>
        <a:graphic>
          <a:graphicData uri="http://schemas.openxmlformats.org/presentationml/2006/ole">
            <p:oleObj spid="_x0000_s24579" r:id="rId4" imgW="971550" imgH="1566862" progId="">
              <p:embed/>
            </p:oleObj>
          </a:graphicData>
        </a:graphic>
      </p:graphicFrame>
      <p:sp>
        <p:nvSpPr>
          <p:cNvPr id="24580" name="Rectangle 4"/>
          <p:cNvSpPr>
            <a:spLocks noChangeArrowheads="1"/>
          </p:cNvSpPr>
          <p:nvPr/>
        </p:nvSpPr>
        <p:spPr bwMode="auto">
          <a:xfrm>
            <a:off x="2071670" y="5643578"/>
            <a:ext cx="5997989"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Gambar : Perubahan bentuk dan aliran air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dalam balon pada media udara dan air</a:t>
            </a:r>
            <a:endParaRPr kumimoji="0" lang="id-ID" sz="24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796746"/>
          </a:xfrm>
          <a:solidFill>
            <a:schemeClr val="bg1"/>
          </a:solidFill>
        </p:spPr>
        <p:txBody>
          <a:bodyPr anchor="t">
            <a:normAutofit fontScale="90000"/>
          </a:bodyPr>
          <a:lstStyle/>
          <a:p>
            <a:r>
              <a:rPr lang="id-ID" sz="2800" dirty="0" smtClean="0">
                <a:solidFill>
                  <a:schemeClr val="tx1"/>
                </a:solidFill>
              </a:rPr>
              <a:t>Keadaan balon berisi air dapat di analogikan dengan tubuh manusia, karena 70% tubuh terdiri dari air. Bila seseorang dicelupkan ke dalam air dalam posisi vertikal (berdiri) sampai sebatas leher ia menerima tekanan dari air. Tekanan semakin membesar dengan semakin dalamnya pencelupan. Tekanan terbesar pada bagian tubuh yang paling dalam dan semakin berkurang dengan semakin dekatnya ke permukaan. Perubahan tekanan dimulai dari bagian tubuh terbawah yang tercelup paling awal, kemudian mendapat tekanan terbesar karena ia berada pd posisi terdalam. Perubahan tekanan itu menyebabkan meningkatnya aliran darah dan getah bening dari bagian paling bawah tubuh ke arah </a:t>
            </a:r>
            <a:r>
              <a:rPr lang="id-ID" sz="2800" i="1" dirty="0" smtClean="0">
                <a:solidFill>
                  <a:schemeClr val="tx1"/>
                </a:solidFill>
              </a:rPr>
              <a:t>cranial </a:t>
            </a:r>
            <a:r>
              <a:rPr lang="id-ID" sz="2800" dirty="0" smtClean="0">
                <a:solidFill>
                  <a:schemeClr val="tx1"/>
                </a:solidFill>
              </a:rPr>
              <a:t>(jantung) (</a:t>
            </a:r>
            <a:r>
              <a:rPr lang="id-ID" sz="2800" dirty="0" smtClean="0">
                <a:solidFill>
                  <a:srgbClr val="FF0000"/>
                </a:solidFill>
              </a:rPr>
              <a:t>Karpovich:1971; Zuluanga, et.al. 1995</a:t>
            </a:r>
            <a:r>
              <a:rPr lang="id-ID" sz="2800" dirty="0" smtClean="0">
                <a:solidFill>
                  <a:schemeClr val="tx1"/>
                </a:solidFill>
              </a:rPr>
              <a:t>).</a:t>
            </a:r>
            <a:r>
              <a:rPr lang="id-ID" sz="2800" dirty="0" smtClean="0"/>
              <a:t> </a:t>
            </a:r>
            <a:r>
              <a:rPr lang="id-ID" sz="2700" dirty="0" smtClean="0">
                <a:solidFill>
                  <a:srgbClr val="0070C0"/>
                </a:solidFill>
              </a:rPr>
              <a:t>Hal ini hakekatnya sama dengan yang terjadi pada </a:t>
            </a:r>
            <a:r>
              <a:rPr lang="id-ID" sz="2700" i="1" dirty="0" smtClean="0">
                <a:solidFill>
                  <a:srgbClr val="0070C0"/>
                </a:solidFill>
              </a:rPr>
              <a:t>massage</a:t>
            </a:r>
            <a:r>
              <a:rPr lang="id-ID" sz="2700" dirty="0" smtClean="0">
                <a:solidFill>
                  <a:srgbClr val="0070C0"/>
                </a:solidFill>
              </a:rPr>
              <a:t> dan keadaan inilah yang disebut </a:t>
            </a:r>
            <a:r>
              <a:rPr lang="id-ID" sz="2700" i="1" dirty="0" smtClean="0">
                <a:solidFill>
                  <a:srgbClr val="0070C0"/>
                </a:solidFill>
              </a:rPr>
              <a:t>hydro-massage</a:t>
            </a:r>
            <a:r>
              <a:rPr lang="id-ID" sz="3100" dirty="0" smtClean="0">
                <a:solidFill>
                  <a:srgbClr val="0070C0"/>
                </a:solidFill>
              </a:rPr>
              <a:t>.</a:t>
            </a:r>
            <a:r>
              <a:rPr lang="id-ID" sz="2400" dirty="0" smtClean="0"/>
              <a:t/>
            </a:r>
            <a:br>
              <a:rPr lang="id-ID" sz="2400" dirty="0" smtClean="0"/>
            </a:br>
            <a:endParaRPr lang="id-ID"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725308"/>
          </a:xfrm>
          <a:solidFill>
            <a:schemeClr val="bg1"/>
          </a:solidFill>
        </p:spPr>
        <p:txBody>
          <a:bodyPr anchor="t">
            <a:normAutofit fontScale="90000"/>
          </a:bodyPr>
          <a:lstStyle/>
          <a:p>
            <a:r>
              <a:rPr lang="id-ID" sz="2800" dirty="0" smtClean="0">
                <a:solidFill>
                  <a:schemeClr val="tx1"/>
                </a:solidFill>
              </a:rPr>
              <a:t>Prinsip kerja </a:t>
            </a:r>
            <a:r>
              <a:rPr lang="id-ID" sz="2800" i="1" dirty="0" smtClean="0">
                <a:solidFill>
                  <a:schemeClr val="tx1"/>
                </a:solidFill>
              </a:rPr>
              <a:t>hydro-massage </a:t>
            </a:r>
            <a:r>
              <a:rPr lang="id-ID" sz="2800" dirty="0" smtClean="0">
                <a:solidFill>
                  <a:schemeClr val="tx1"/>
                </a:solidFill>
              </a:rPr>
              <a:t>ialah dengan melakukan pencelupan secara periodik. Dengan kata lain seseorang secara bergantian dicelupkan pada posisi vertikal ke dalam air dan kemudian diangkat, hal ini dilakukan secara periodik dalam kurun waktu tertentu. </a:t>
            </a:r>
            <a:r>
              <a:rPr lang="id-ID" sz="2800" dirty="0" smtClean="0"/>
              <a:t/>
            </a:r>
            <a:br>
              <a:rPr lang="id-ID" sz="2800" dirty="0" smtClean="0"/>
            </a:br>
            <a:r>
              <a:rPr lang="id-ID" sz="2800" dirty="0" smtClean="0">
                <a:solidFill>
                  <a:srgbClr val="0070C0"/>
                </a:solidFill>
              </a:rPr>
              <a:t>Manfaat </a:t>
            </a:r>
            <a:r>
              <a:rPr lang="id-ID" sz="2800" dirty="0" smtClean="0">
                <a:solidFill>
                  <a:srgbClr val="0070C0"/>
                </a:solidFill>
              </a:rPr>
              <a:t>dari pencelupan secara periodik ini adalah: pada saat dicelupkan terjadi pemijatan darah dan getah bening ke arah jantung, dan pada pengangkatan, darah dan getah bening yang sudah terperas diganti oleh </a:t>
            </a:r>
            <a:r>
              <a:rPr lang="id-ID" sz="2800" dirty="0" smtClean="0">
                <a:solidFill>
                  <a:srgbClr val="0070C0"/>
                </a:solidFill>
              </a:rPr>
              <a:t>d</a:t>
            </a:r>
            <a:r>
              <a:rPr lang="en-US" sz="2800" dirty="0" smtClean="0">
                <a:solidFill>
                  <a:srgbClr val="0070C0"/>
                </a:solidFill>
              </a:rPr>
              <a:t>a</a:t>
            </a:r>
            <a:r>
              <a:rPr lang="id-ID" sz="2800" dirty="0" smtClean="0">
                <a:solidFill>
                  <a:srgbClr val="0070C0"/>
                </a:solidFill>
              </a:rPr>
              <a:t>r</a:t>
            </a:r>
            <a:r>
              <a:rPr lang="en-US" sz="2800" dirty="0" smtClean="0">
                <a:solidFill>
                  <a:srgbClr val="0070C0"/>
                </a:solidFill>
              </a:rPr>
              <a:t>a</a:t>
            </a:r>
            <a:r>
              <a:rPr lang="id-ID" sz="2800" dirty="0" smtClean="0">
                <a:solidFill>
                  <a:srgbClr val="0070C0"/>
                </a:solidFill>
              </a:rPr>
              <a:t>h </a:t>
            </a:r>
            <a:r>
              <a:rPr lang="id-ID" sz="2800" dirty="0" smtClean="0">
                <a:solidFill>
                  <a:srgbClr val="0070C0"/>
                </a:solidFill>
              </a:rPr>
              <a:t>dan getah bening dari jaringan. </a:t>
            </a:r>
            <a:r>
              <a:rPr lang="id-ID" sz="2800" dirty="0" smtClean="0">
                <a:solidFill>
                  <a:schemeClr val="tx2">
                    <a:lumMod val="60000"/>
                    <a:lumOff val="40000"/>
                  </a:schemeClr>
                </a:solidFill>
              </a:rPr>
              <a:t/>
            </a:r>
            <a:br>
              <a:rPr lang="id-ID" sz="2800" dirty="0" smtClean="0">
                <a:solidFill>
                  <a:schemeClr val="tx2">
                    <a:lumMod val="60000"/>
                    <a:lumOff val="40000"/>
                  </a:schemeClr>
                </a:solidFill>
              </a:rPr>
            </a:br>
            <a:r>
              <a:rPr lang="id-ID" sz="2800" dirty="0" smtClean="0">
                <a:solidFill>
                  <a:schemeClr val="tx1"/>
                </a:solidFill>
              </a:rPr>
              <a:t>Sistem </a:t>
            </a:r>
            <a:r>
              <a:rPr lang="id-ID" sz="2800" dirty="0" smtClean="0">
                <a:solidFill>
                  <a:schemeClr val="tx1"/>
                </a:solidFill>
              </a:rPr>
              <a:t>katup pada pembuluh darah vena dan getah bening mencegah terjadinya </a:t>
            </a:r>
            <a:r>
              <a:rPr lang="id-ID" sz="2800" i="1" dirty="0" smtClean="0">
                <a:solidFill>
                  <a:schemeClr val="tx1"/>
                </a:solidFill>
              </a:rPr>
              <a:t>reflux</a:t>
            </a:r>
            <a:r>
              <a:rPr lang="id-ID" sz="2800" dirty="0" smtClean="0">
                <a:solidFill>
                  <a:schemeClr val="tx1"/>
                </a:solidFill>
              </a:rPr>
              <a:t> </a:t>
            </a:r>
            <a:r>
              <a:rPr lang="id-ID" sz="2800" dirty="0" smtClean="0">
                <a:solidFill>
                  <a:schemeClr val="tx1"/>
                </a:solidFill>
              </a:rPr>
              <a:t>s</a:t>
            </a:r>
            <a:r>
              <a:rPr lang="en-US" sz="2800" dirty="0" smtClean="0">
                <a:solidFill>
                  <a:schemeClr val="tx1"/>
                </a:solidFill>
              </a:rPr>
              <a:t>e</a:t>
            </a:r>
            <a:r>
              <a:rPr lang="id-ID" sz="2800" dirty="0" smtClean="0">
                <a:solidFill>
                  <a:schemeClr val="tx1"/>
                </a:solidFill>
              </a:rPr>
              <a:t>h</a:t>
            </a:r>
            <a:r>
              <a:rPr lang="en-US" sz="2800" dirty="0" err="1" smtClean="0">
                <a:solidFill>
                  <a:schemeClr val="tx1"/>
                </a:solidFill>
              </a:rPr>
              <a:t>inga</a:t>
            </a:r>
            <a:r>
              <a:rPr lang="id-ID" sz="2800" dirty="0" smtClean="0">
                <a:solidFill>
                  <a:schemeClr val="tx1"/>
                </a:solidFill>
              </a:rPr>
              <a:t> d</a:t>
            </a:r>
            <a:r>
              <a:rPr lang="en-US" sz="2800" dirty="0" err="1" smtClean="0">
                <a:solidFill>
                  <a:schemeClr val="tx1"/>
                </a:solidFill>
              </a:rPr>
              <a:t>arah</a:t>
            </a:r>
            <a:r>
              <a:rPr lang="en-US" sz="2800" dirty="0" smtClean="0">
                <a:solidFill>
                  <a:schemeClr val="tx1"/>
                </a:solidFill>
              </a:rPr>
              <a:t> </a:t>
            </a:r>
            <a:r>
              <a:rPr lang="id-ID" sz="2800" dirty="0" smtClean="0">
                <a:solidFill>
                  <a:schemeClr val="tx1"/>
                </a:solidFill>
              </a:rPr>
              <a:t>dan </a:t>
            </a:r>
            <a:r>
              <a:rPr lang="id-ID" sz="2800" dirty="0" smtClean="0">
                <a:solidFill>
                  <a:schemeClr val="tx1"/>
                </a:solidFill>
              </a:rPr>
              <a:t>getah bening tidak kembali ke bagian bawah lagi. Artinya terjadi peningkatan aliran (sirkulasi) pada sistem pembu-luh darah dan getah bening.</a:t>
            </a:r>
            <a:r>
              <a:rPr lang="id-ID" sz="2800" dirty="0" smtClean="0"/>
              <a:t/>
            </a:r>
            <a:br>
              <a:rPr lang="id-ID" sz="2800" dirty="0" smtClean="0"/>
            </a:br>
            <a:endParaRPr lang="id-ID"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1546"/>
            <a:ext cx="8305800" cy="5357850"/>
          </a:xfrm>
          <a:solidFill>
            <a:schemeClr val="bg1"/>
          </a:solidFill>
        </p:spPr>
        <p:txBody>
          <a:bodyPr anchor="t">
            <a:normAutofit fontScale="90000"/>
          </a:bodyPr>
          <a:lstStyle/>
          <a:p>
            <a:r>
              <a:rPr lang="id-ID" sz="3200" dirty="0" smtClean="0">
                <a:solidFill>
                  <a:schemeClr val="tx1"/>
                </a:solidFill>
              </a:rPr>
              <a:t>Bila pencelupan dilakukan ke dalam air hangat (</a:t>
            </a:r>
            <a:r>
              <a:rPr lang="id-ID" sz="3200" u="sng" dirty="0" smtClean="0">
                <a:solidFill>
                  <a:schemeClr val="tx1"/>
                </a:solidFill>
              </a:rPr>
              <a:t>+</a:t>
            </a:r>
            <a:r>
              <a:rPr lang="id-ID" sz="3200" dirty="0" smtClean="0">
                <a:solidFill>
                  <a:schemeClr val="tx1"/>
                </a:solidFill>
              </a:rPr>
              <a:t> 35ºC) maka terjadi </a:t>
            </a:r>
            <a:r>
              <a:rPr lang="id-ID" sz="3200" i="1" dirty="0" smtClean="0">
                <a:solidFill>
                  <a:schemeClr val="tx1"/>
                </a:solidFill>
              </a:rPr>
              <a:t>vasodilatasi</a:t>
            </a:r>
            <a:r>
              <a:rPr lang="id-ID" sz="3200" dirty="0" smtClean="0">
                <a:solidFill>
                  <a:schemeClr val="tx1"/>
                </a:solidFill>
              </a:rPr>
              <a:t> pada sistem peredaran </a:t>
            </a:r>
            <a:r>
              <a:rPr lang="id-ID" sz="3200" i="1" dirty="0" smtClean="0">
                <a:solidFill>
                  <a:schemeClr val="tx1"/>
                </a:solidFill>
              </a:rPr>
              <a:t>superficial</a:t>
            </a:r>
            <a:r>
              <a:rPr lang="id-ID" sz="3200" dirty="0" smtClean="0">
                <a:solidFill>
                  <a:schemeClr val="tx1"/>
                </a:solidFill>
              </a:rPr>
              <a:t>.</a:t>
            </a:r>
            <a:r>
              <a:rPr lang="id-ID" sz="3200" dirty="0" smtClean="0"/>
              <a:t/>
            </a:r>
            <a:br>
              <a:rPr lang="id-ID" sz="3200" dirty="0" smtClean="0"/>
            </a:br>
            <a:r>
              <a:rPr lang="id-ID" sz="3200" dirty="0" smtClean="0"/>
              <a:t/>
            </a:r>
            <a:br>
              <a:rPr lang="id-ID" sz="3200" dirty="0" smtClean="0"/>
            </a:br>
            <a:r>
              <a:rPr lang="id-ID" sz="3200" dirty="0" smtClean="0">
                <a:solidFill>
                  <a:srgbClr val="0070C0"/>
                </a:solidFill>
              </a:rPr>
              <a:t>Pada </a:t>
            </a:r>
            <a:r>
              <a:rPr lang="id-ID" sz="3200" i="1" dirty="0" smtClean="0">
                <a:solidFill>
                  <a:srgbClr val="0070C0"/>
                </a:solidFill>
              </a:rPr>
              <a:t>vasodilatasi</a:t>
            </a:r>
            <a:r>
              <a:rPr lang="id-ID" sz="3200" dirty="0" smtClean="0">
                <a:solidFill>
                  <a:srgbClr val="0070C0"/>
                </a:solidFill>
              </a:rPr>
              <a:t>, manuver pencelupan periodik menjadi lebih efektif meningkatkan aliran darah maupun getah bening.</a:t>
            </a:r>
            <a:r>
              <a:rPr lang="id-ID" sz="3200" dirty="0" smtClean="0"/>
              <a:t/>
            </a:r>
            <a:br>
              <a:rPr lang="id-ID" sz="3200" dirty="0" smtClean="0"/>
            </a:br>
            <a:r>
              <a:rPr lang="id-ID" sz="3200" dirty="0" smtClean="0"/>
              <a:t/>
            </a:r>
            <a:br>
              <a:rPr lang="id-ID" sz="3200" dirty="0" smtClean="0"/>
            </a:br>
            <a:r>
              <a:rPr lang="id-ID" sz="3200" dirty="0" smtClean="0">
                <a:solidFill>
                  <a:schemeClr val="tx1"/>
                </a:solidFill>
              </a:rPr>
              <a:t>Dari uraian di atas keuntungan metode </a:t>
            </a:r>
            <a:r>
              <a:rPr lang="id-ID" sz="3200" i="1" dirty="0" smtClean="0">
                <a:solidFill>
                  <a:schemeClr val="tx1"/>
                </a:solidFill>
              </a:rPr>
              <a:t>hydro-massage</a:t>
            </a:r>
            <a:r>
              <a:rPr lang="id-ID" sz="3200" dirty="0" smtClean="0">
                <a:solidFill>
                  <a:schemeClr val="tx1"/>
                </a:solidFill>
              </a:rPr>
              <a:t> adalah meningkatkan aliran darah dan getah bening secara sistemik.</a:t>
            </a:r>
            <a:r>
              <a:rPr lang="id-ID" sz="2800" dirty="0" smtClean="0">
                <a:solidFill>
                  <a:schemeClr val="tx1"/>
                </a:solidFill>
              </a:rPr>
              <a:t/>
            </a:r>
            <a:br>
              <a:rPr lang="id-ID" sz="2800" dirty="0" smtClean="0">
                <a:solidFill>
                  <a:schemeClr val="tx1"/>
                </a:solidFill>
              </a:rPr>
            </a:br>
            <a:endParaRPr lang="id-ID" sz="2800"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582432"/>
          </a:xfrm>
          <a:noFill/>
        </p:spPr>
        <p:txBody>
          <a:bodyPr anchor="t">
            <a:normAutofit fontScale="90000"/>
          </a:bodyPr>
          <a:lstStyle/>
          <a:p>
            <a:r>
              <a:rPr lang="id-ID" sz="3100" dirty="0" smtClean="0">
                <a:solidFill>
                  <a:schemeClr val="tx1"/>
                </a:solidFill>
              </a:rPr>
              <a:t>Hal yang perlu dicermati: berendam dalam air hangat terlalu lama, bila keluar dari air dapat terjadi </a:t>
            </a:r>
            <a:r>
              <a:rPr lang="id-ID" sz="3100" i="1" dirty="0" smtClean="0">
                <a:solidFill>
                  <a:schemeClr val="tx1"/>
                </a:solidFill>
              </a:rPr>
              <a:t>hipotensi</a:t>
            </a:r>
            <a:r>
              <a:rPr lang="id-ID" sz="3100" dirty="0" smtClean="0">
                <a:solidFill>
                  <a:schemeClr val="tx1"/>
                </a:solidFill>
              </a:rPr>
              <a:t> </a:t>
            </a:r>
            <a:r>
              <a:rPr lang="id-ID" sz="3100" i="1" dirty="0" smtClean="0">
                <a:solidFill>
                  <a:schemeClr val="tx1"/>
                </a:solidFill>
              </a:rPr>
              <a:t>orthostatik</a:t>
            </a:r>
            <a:r>
              <a:rPr lang="id-ID" sz="3100" dirty="0" smtClean="0">
                <a:solidFill>
                  <a:schemeClr val="tx1"/>
                </a:solidFill>
              </a:rPr>
              <a:t>, karena adanya vasodilatasi dan hilangnya tekanan air secara tiba-tiba. </a:t>
            </a:r>
            <a:r>
              <a:rPr lang="id-ID" sz="3100" dirty="0" smtClean="0"/>
              <a:t/>
            </a:r>
            <a:br>
              <a:rPr lang="id-ID" sz="3100" dirty="0" smtClean="0"/>
            </a:br>
            <a:r>
              <a:rPr lang="id-ID" sz="3100" dirty="0" smtClean="0">
                <a:solidFill>
                  <a:srgbClr val="0070C0"/>
                </a:solidFill>
              </a:rPr>
              <a:t>Keadaan ini akan menyebabkan darah turun dan terkumpul pada bagian bawah tubuh (</a:t>
            </a:r>
            <a:r>
              <a:rPr lang="id-ID" sz="3100" i="1" dirty="0" smtClean="0">
                <a:solidFill>
                  <a:srgbClr val="0070C0"/>
                </a:solidFill>
              </a:rPr>
              <a:t>orthostasis). </a:t>
            </a:r>
            <a:r>
              <a:rPr lang="id-ID" sz="3100" dirty="0" smtClean="0">
                <a:solidFill>
                  <a:srgbClr val="0070C0"/>
                </a:solidFill>
              </a:rPr>
              <a:t>Hal ini dapat berkibat pingsan (</a:t>
            </a:r>
            <a:r>
              <a:rPr lang="id-ID" sz="3100" i="1" dirty="0" smtClean="0">
                <a:solidFill>
                  <a:srgbClr val="0070C0"/>
                </a:solidFill>
              </a:rPr>
              <a:t>collapse</a:t>
            </a:r>
            <a:r>
              <a:rPr lang="id-ID" sz="3100" dirty="0" smtClean="0">
                <a:solidFill>
                  <a:srgbClr val="0070C0"/>
                </a:solidFill>
              </a:rPr>
              <a:t>) oleh karena berkurangnya aliran darah ke otak.</a:t>
            </a:r>
            <a:r>
              <a:rPr lang="id-ID" sz="3100" dirty="0" smtClean="0"/>
              <a:t/>
            </a:r>
            <a:br>
              <a:rPr lang="id-ID" sz="3100" dirty="0" smtClean="0"/>
            </a:br>
            <a:r>
              <a:rPr lang="id-ID" sz="3100" dirty="0" smtClean="0"/>
              <a:t> Untuk menghindari hal ini, sebelum </a:t>
            </a:r>
            <a:r>
              <a:rPr lang="id-ID" sz="3100" i="1" dirty="0" smtClean="0"/>
              <a:t>hydro-massage</a:t>
            </a:r>
            <a:r>
              <a:rPr lang="id-ID" sz="3100" dirty="0" smtClean="0"/>
              <a:t> diakhiri, secara berangsur air panas diganti dengan air dingin (20-25ºC) sambil terus melakukan pencelupan periodik beberapa waktu lagi. </a:t>
            </a:r>
            <a:r>
              <a:rPr lang="id-ID" sz="2800" dirty="0" smtClean="0"/>
              <a:t/>
            </a:r>
            <a:br>
              <a:rPr lang="id-ID" sz="2800" dirty="0" smtClean="0"/>
            </a:br>
            <a:endParaRPr lang="id-ID"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582432"/>
          </a:xfrm>
          <a:noFill/>
          <a:ln>
            <a:solidFill>
              <a:schemeClr val="bg1"/>
            </a:solidFill>
          </a:ln>
        </p:spPr>
        <p:txBody>
          <a:bodyPr anchor="t">
            <a:normAutofit/>
          </a:bodyPr>
          <a:lstStyle/>
          <a:p>
            <a:r>
              <a:rPr lang="id-ID" sz="3200" dirty="0" smtClean="0"/>
              <a:t/>
            </a:r>
            <a:br>
              <a:rPr lang="id-ID" sz="3200" dirty="0" smtClean="0"/>
            </a:br>
            <a:r>
              <a:rPr lang="id-ID" sz="3200" dirty="0" smtClean="0"/>
              <a:t/>
            </a:r>
            <a:br>
              <a:rPr lang="id-ID" sz="3200" dirty="0" smtClean="0"/>
            </a:br>
            <a:r>
              <a:rPr lang="id-ID" sz="3200" dirty="0" smtClean="0">
                <a:solidFill>
                  <a:schemeClr val="tx1"/>
                </a:solidFill>
              </a:rPr>
              <a:t>Air dingin akan menyebabkan </a:t>
            </a:r>
            <a:r>
              <a:rPr lang="id-ID" sz="3200" i="1" dirty="0" smtClean="0">
                <a:solidFill>
                  <a:schemeClr val="tx1"/>
                </a:solidFill>
              </a:rPr>
              <a:t>vasokonstriksi</a:t>
            </a:r>
            <a:r>
              <a:rPr lang="id-ID" sz="3200" dirty="0" smtClean="0">
                <a:solidFill>
                  <a:schemeClr val="tx1"/>
                </a:solidFill>
              </a:rPr>
              <a:t>, dengan demikian </a:t>
            </a:r>
            <a:r>
              <a:rPr lang="id-ID" sz="3200" i="1" dirty="0" smtClean="0">
                <a:solidFill>
                  <a:schemeClr val="tx1"/>
                </a:solidFill>
              </a:rPr>
              <a:t>orthostasis</a:t>
            </a:r>
            <a:r>
              <a:rPr lang="id-ID" sz="3200" dirty="0" smtClean="0">
                <a:solidFill>
                  <a:schemeClr val="tx1"/>
                </a:solidFill>
              </a:rPr>
              <a:t> dapat dihindari. Pd penelitian di Pangalengan (Kartinah, dkk 2006) </a:t>
            </a:r>
            <a:r>
              <a:rPr lang="id-ID" sz="3200" i="1" dirty="0" smtClean="0">
                <a:solidFill>
                  <a:schemeClr val="tx1"/>
                </a:solidFill>
              </a:rPr>
              <a:t>hydro-massage</a:t>
            </a:r>
            <a:r>
              <a:rPr lang="id-ID" sz="3200" dirty="0" smtClean="0">
                <a:solidFill>
                  <a:schemeClr val="tx1"/>
                </a:solidFill>
              </a:rPr>
              <a:t> diakhiri setelah naracoba kedinginan dan ternyata suhu air menunjukkan antara 20-25</a:t>
            </a:r>
            <a:r>
              <a:rPr lang="id-ID" sz="3200" baseline="30000" dirty="0" smtClean="0">
                <a:solidFill>
                  <a:schemeClr val="tx1"/>
                </a:solidFill>
              </a:rPr>
              <a:t>o</a:t>
            </a:r>
            <a:r>
              <a:rPr lang="id-ID" sz="3200" dirty="0" smtClean="0">
                <a:solidFill>
                  <a:schemeClr val="tx1"/>
                </a:solidFill>
              </a:rPr>
              <a:t> C dan durasi </a:t>
            </a:r>
            <a:r>
              <a:rPr lang="id-ID" sz="3200" i="1" dirty="0" smtClean="0">
                <a:solidFill>
                  <a:schemeClr val="tx1"/>
                </a:solidFill>
              </a:rPr>
              <a:t>hydro-massage</a:t>
            </a:r>
            <a:r>
              <a:rPr lang="id-ID" sz="3200" dirty="0" smtClean="0">
                <a:solidFill>
                  <a:schemeClr val="tx1"/>
                </a:solidFill>
              </a:rPr>
              <a:t> menunjukkan waktu 10 menit.</a:t>
            </a:r>
            <a:r>
              <a:rPr lang="id-ID" sz="3200" dirty="0" smtClean="0"/>
              <a:t/>
            </a:r>
            <a:br>
              <a:rPr lang="id-ID" sz="3200" dirty="0" smtClean="0"/>
            </a:br>
            <a:endParaRPr lang="id-ID"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8670"/>
            <a:ext cx="8305800" cy="5572164"/>
          </a:xfrm>
          <a:solidFill>
            <a:schemeClr val="bg1"/>
          </a:solidFill>
        </p:spPr>
        <p:txBody>
          <a:bodyPr anchor="t">
            <a:normAutofit fontScale="90000"/>
          </a:bodyPr>
          <a:lstStyle/>
          <a:p>
            <a:r>
              <a:rPr lang="id-ID" sz="3600" dirty="0" smtClean="0">
                <a:solidFill>
                  <a:schemeClr val="tx1"/>
                </a:solidFill>
              </a:rPr>
              <a:t>Metode </a:t>
            </a:r>
            <a:r>
              <a:rPr lang="id-ID" sz="3600" i="1" dirty="0" smtClean="0">
                <a:solidFill>
                  <a:schemeClr val="tx1"/>
                </a:solidFill>
              </a:rPr>
              <a:t>hydro-massage</a:t>
            </a:r>
            <a:r>
              <a:rPr lang="id-ID" sz="3600" dirty="0" smtClean="0">
                <a:solidFill>
                  <a:schemeClr val="tx1"/>
                </a:solidFill>
              </a:rPr>
              <a:t> pencelupan memerlukan mesin untuk mencelup dan mengangkat tubuh dengan gerakan yang lambat, optimal dan nyaman. Naracoba berdiri di atas titian yg dikaitkan dengan mesin </a:t>
            </a:r>
            <a:r>
              <a:rPr lang="id-ID" sz="3600" i="1" dirty="0" smtClean="0">
                <a:solidFill>
                  <a:schemeClr val="tx1"/>
                </a:solidFill>
              </a:rPr>
              <a:t>hydro-massage</a:t>
            </a:r>
            <a:r>
              <a:rPr lang="id-ID" sz="3600" dirty="0" smtClean="0">
                <a:solidFill>
                  <a:schemeClr val="tx1"/>
                </a:solidFill>
              </a:rPr>
              <a:t>, dengan keamanan yang baik. </a:t>
            </a:r>
            <a:r>
              <a:rPr lang="id-ID" sz="3600" dirty="0" smtClean="0">
                <a:solidFill>
                  <a:srgbClr val="0070C0"/>
                </a:solidFill>
              </a:rPr>
              <a:t>Dibutuhkan dua sumber air,  </a:t>
            </a:r>
            <a:r>
              <a:rPr lang="id-ID" sz="3200" dirty="0" smtClean="0">
                <a:solidFill>
                  <a:srgbClr val="0070C0"/>
                </a:solidFill>
              </a:rPr>
              <a:t>yaitu air panas dan aliran air dingin</a:t>
            </a:r>
            <a:r>
              <a:rPr lang="id-ID" sz="3600" dirty="0" smtClean="0">
                <a:solidFill>
                  <a:srgbClr val="0070C0"/>
                </a:solidFill>
              </a:rPr>
              <a:t>. Bila tidak terdapat sumber air yang melimpah, dengan sistem sanitasi, air dapat didaur ulang penggunaannya.</a:t>
            </a:r>
            <a:br>
              <a:rPr lang="id-ID" sz="3600" dirty="0" smtClean="0">
                <a:solidFill>
                  <a:srgbClr val="0070C0"/>
                </a:solidFill>
              </a:rPr>
            </a:br>
            <a:r>
              <a:rPr lang="id-ID" sz="3600" dirty="0" smtClean="0">
                <a:solidFill>
                  <a:srgbClr val="0070C0"/>
                </a:solidFill>
              </a:rPr>
              <a:t> </a:t>
            </a:r>
            <a:r>
              <a:rPr lang="id-ID" sz="3600" dirty="0" smtClean="0">
                <a:solidFill>
                  <a:srgbClr val="FF0000"/>
                </a:solidFill>
              </a:rPr>
              <a:t>Alat </a:t>
            </a:r>
            <a:r>
              <a:rPr lang="id-ID" sz="3600" i="1" dirty="0" smtClean="0">
                <a:solidFill>
                  <a:srgbClr val="FF0000"/>
                </a:solidFill>
              </a:rPr>
              <a:t>hydromassage</a:t>
            </a:r>
            <a:r>
              <a:rPr lang="id-ID" sz="3600" dirty="0" smtClean="0">
                <a:solidFill>
                  <a:srgbClr val="FF0000"/>
                </a:solidFill>
              </a:rPr>
              <a:t> lihat gambar di bawah ini.</a:t>
            </a:r>
            <a:r>
              <a:rPr lang="id-ID" sz="2800" dirty="0" smtClean="0"/>
              <a:t/>
            </a:r>
            <a:br>
              <a:rPr lang="id-ID" sz="2800" dirty="0" smtClean="0"/>
            </a:br>
            <a:endParaRPr lang="id-ID" sz="2800"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368118"/>
          </a:xfrm>
        </p:spPr>
        <p:txBody>
          <a:bodyPr anchor="t">
            <a:normAutofit/>
          </a:bodyPr>
          <a:lstStyle/>
          <a:p>
            <a:r>
              <a:rPr lang="id-ID" sz="2800" dirty="0" smtClean="0"/>
              <a:t/>
            </a:r>
            <a:br>
              <a:rPr lang="id-ID" sz="2800" dirty="0" smtClean="0"/>
            </a:br>
            <a:r>
              <a:rPr lang="id-ID" sz="2800" dirty="0" smtClean="0"/>
              <a:t/>
            </a:r>
            <a:br>
              <a:rPr lang="id-ID" sz="2800" dirty="0" smtClean="0"/>
            </a:br>
            <a:endParaRPr lang="id-ID" sz="2800" dirty="0"/>
          </a:p>
        </p:txBody>
      </p:sp>
      <p:graphicFrame>
        <p:nvGraphicFramePr>
          <p:cNvPr id="36867" name="Object 3"/>
          <p:cNvGraphicFramePr>
            <a:graphicFrameLocks noChangeAspect="1"/>
          </p:cNvGraphicFramePr>
          <p:nvPr/>
        </p:nvGraphicFramePr>
        <p:xfrm>
          <a:off x="1071538" y="928670"/>
          <a:ext cx="6786610" cy="4357718"/>
        </p:xfrm>
        <a:graphic>
          <a:graphicData uri="http://schemas.openxmlformats.org/presentationml/2006/ole">
            <p:oleObj spid="_x0000_s36867" r:id="rId3" imgW="3770948" imgH="2345055" progId="">
              <p:embed/>
            </p:oleObj>
          </a:graphicData>
        </a:graphic>
      </p:graphicFrame>
      <p:sp>
        <p:nvSpPr>
          <p:cNvPr id="36868" name="Rectangle 4"/>
          <p:cNvSpPr>
            <a:spLocks noChangeArrowheads="1"/>
          </p:cNvSpPr>
          <p:nvPr/>
        </p:nvSpPr>
        <p:spPr bwMode="auto">
          <a:xfrm>
            <a:off x="2000232" y="5643578"/>
            <a:ext cx="5388142" cy="73866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Gambar: Desain mesin </a:t>
            </a:r>
            <a:r>
              <a:rPr kumimoji="0" lang="it-IT" sz="2400" b="0" i="1"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Hidro-massage</a:t>
            </a:r>
            <a:endParaRPr kumimoji="0" lang="id-ID" sz="2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725308"/>
          </a:xfrm>
        </p:spPr>
        <p:txBody>
          <a:bodyPr anchor="t">
            <a:normAutofit/>
          </a:bodyPr>
          <a:lstStyle/>
          <a:p>
            <a:pPr algn="ctr"/>
            <a:r>
              <a:rPr lang="en-US" sz="2400" dirty="0" err="1" smtClean="0"/>
              <a:t>Foto</a:t>
            </a:r>
            <a:r>
              <a:rPr lang="en-US" sz="2400" dirty="0" smtClean="0"/>
              <a:t> </a:t>
            </a:r>
            <a:r>
              <a:rPr lang="en-US" sz="2400" dirty="0" err="1" smtClean="0"/>
              <a:t>Mesin</a:t>
            </a:r>
            <a:r>
              <a:rPr lang="en-US" sz="2400" dirty="0" smtClean="0"/>
              <a:t> </a:t>
            </a:r>
            <a:r>
              <a:rPr lang="en-US" sz="2400" i="1" dirty="0" err="1" smtClean="0"/>
              <a:t>Hydromassage</a:t>
            </a:r>
            <a:r>
              <a:rPr lang="en-US" sz="2400" dirty="0" smtClean="0"/>
              <a:t> </a:t>
            </a:r>
            <a:r>
              <a:rPr lang="en-US" sz="2400" dirty="0" err="1" smtClean="0"/>
              <a:t>dalam</a:t>
            </a:r>
            <a:r>
              <a:rPr lang="en-US" sz="2400" dirty="0" smtClean="0"/>
              <a:t> </a:t>
            </a:r>
            <a:r>
              <a:rPr lang="en-US" sz="2400" dirty="0" err="1" smtClean="0"/>
              <a:t>Penelitian</a:t>
            </a:r>
            <a:r>
              <a:rPr lang="en-US" sz="2400" dirty="0" smtClean="0"/>
              <a:t> </a:t>
            </a:r>
            <a:r>
              <a:rPr lang="en-US" sz="2400" dirty="0" err="1" smtClean="0"/>
              <a:t>Kartinah</a:t>
            </a:r>
            <a:r>
              <a:rPr lang="en-US" sz="2400" dirty="0" smtClean="0"/>
              <a:t>, </a:t>
            </a:r>
            <a:r>
              <a:rPr lang="en-US" sz="2400" dirty="0" err="1" smtClean="0"/>
              <a:t>dkk</a:t>
            </a:r>
            <a:r>
              <a:rPr lang="en-US" sz="2400" dirty="0" smtClean="0"/>
              <a:t>.</a:t>
            </a:r>
            <a:endParaRPr lang="en-US" sz="2400" dirty="0"/>
          </a:p>
        </p:txBody>
      </p:sp>
      <p:pic>
        <p:nvPicPr>
          <p:cNvPr id="3" name="Picture 4" descr="IMG_0013"/>
          <p:cNvPicPr>
            <a:picLocks noChangeAspect="1" noChangeArrowheads="1"/>
          </p:cNvPicPr>
          <p:nvPr/>
        </p:nvPicPr>
        <p:blipFill>
          <a:blip r:embed="rId2" cstate="print"/>
          <a:srcRect/>
          <a:stretch>
            <a:fillRect/>
          </a:stretch>
        </p:blipFill>
        <p:spPr bwMode="auto">
          <a:xfrm>
            <a:off x="2285984" y="1643050"/>
            <a:ext cx="4295775" cy="464347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939622"/>
          </a:xfrm>
        </p:spPr>
        <p:txBody>
          <a:bodyPr anchor="t">
            <a:normAutofit/>
          </a:bodyPr>
          <a:lstStyle/>
          <a:p>
            <a:endParaRPr lang="id-ID" sz="2800" dirty="0"/>
          </a:p>
        </p:txBody>
      </p:sp>
      <p:graphicFrame>
        <p:nvGraphicFramePr>
          <p:cNvPr id="3" name="Table 2"/>
          <p:cNvGraphicFramePr>
            <a:graphicFrameLocks noGrp="1"/>
          </p:cNvGraphicFramePr>
          <p:nvPr/>
        </p:nvGraphicFramePr>
        <p:xfrm>
          <a:off x="0" y="88186"/>
          <a:ext cx="9144000" cy="7592774"/>
        </p:xfrm>
        <a:graphic>
          <a:graphicData uri="http://schemas.openxmlformats.org/drawingml/2006/table">
            <a:tbl>
              <a:tblPr firstRow="1" bandRow="1">
                <a:tableStyleId>{5C22544A-7EE6-4342-B048-85BDC9FD1C3A}</a:tableStyleId>
              </a:tblPr>
              <a:tblGrid>
                <a:gridCol w="636391"/>
                <a:gridCol w="1670525"/>
                <a:gridCol w="3420598"/>
                <a:gridCol w="3416486"/>
              </a:tblGrid>
              <a:tr h="734774">
                <a:tc>
                  <a:txBody>
                    <a:bodyPr/>
                    <a:lstStyle/>
                    <a:p>
                      <a:r>
                        <a:rPr lang="id-ID" dirty="0" smtClean="0"/>
                        <a:t>NO</a:t>
                      </a:r>
                      <a:endParaRPr lang="id-ID" dirty="0"/>
                    </a:p>
                  </a:txBody>
                  <a:tcPr/>
                </a:tc>
                <a:tc>
                  <a:txBody>
                    <a:bodyPr/>
                    <a:lstStyle/>
                    <a:p>
                      <a:r>
                        <a:rPr lang="id-ID" dirty="0" smtClean="0"/>
                        <a:t>METODE</a:t>
                      </a:r>
                      <a:r>
                        <a:rPr lang="id-ID" baseline="0" dirty="0" smtClean="0"/>
                        <a:t> </a:t>
                      </a:r>
                    </a:p>
                    <a:p>
                      <a:r>
                        <a:rPr lang="id-ID" i="1" baseline="0" dirty="0" smtClean="0"/>
                        <a:t>MASSAGE</a:t>
                      </a:r>
                      <a:endParaRPr lang="id-ID" i="1" dirty="0"/>
                    </a:p>
                  </a:txBody>
                  <a:tcPr/>
                </a:tc>
                <a:tc>
                  <a:txBody>
                    <a:bodyPr/>
                    <a:lstStyle/>
                    <a:p>
                      <a:r>
                        <a:rPr lang="id-ID" dirty="0" smtClean="0"/>
                        <a:t>                  </a:t>
                      </a:r>
                    </a:p>
                    <a:p>
                      <a:r>
                        <a:rPr lang="id-ID" dirty="0" smtClean="0"/>
                        <a:t>               KEUNGGULAN</a:t>
                      </a:r>
                      <a:endParaRPr lang="id-ID" dirty="0"/>
                    </a:p>
                  </a:txBody>
                  <a:tcPr/>
                </a:tc>
                <a:tc>
                  <a:txBody>
                    <a:bodyPr/>
                    <a:lstStyle/>
                    <a:p>
                      <a:endParaRPr lang="id-ID" dirty="0" smtClean="0"/>
                    </a:p>
                    <a:p>
                      <a:r>
                        <a:rPr lang="id-ID" dirty="0" smtClean="0"/>
                        <a:t>KELEMAHAN</a:t>
                      </a:r>
                      <a:endParaRPr lang="id-ID" dirty="0"/>
                    </a:p>
                  </a:txBody>
                  <a:tcPr/>
                </a:tc>
              </a:tr>
              <a:tr h="2189974">
                <a:tc>
                  <a:txBody>
                    <a:bodyPr/>
                    <a:lstStyle/>
                    <a:p>
                      <a:r>
                        <a:rPr lang="id-ID" dirty="0" smtClean="0"/>
                        <a:t>1</a:t>
                      </a:r>
                      <a:endParaRPr lang="id-ID" dirty="0"/>
                    </a:p>
                  </a:txBody>
                  <a:tcPr/>
                </a:tc>
                <a:tc>
                  <a:txBody>
                    <a:bodyPr/>
                    <a:lstStyle/>
                    <a:p>
                      <a:r>
                        <a:rPr lang="id-ID" dirty="0" smtClean="0"/>
                        <a:t>Tradisional</a:t>
                      </a:r>
                      <a:endParaRPr lang="id-ID" dirty="0"/>
                    </a:p>
                  </a:txBody>
                  <a:tcPr/>
                </a:tc>
                <a:tc>
                  <a:txBody>
                    <a:bodyPr/>
                    <a:lstStyle/>
                    <a:p>
                      <a:pPr>
                        <a:buFontTx/>
                        <a:buChar char="-"/>
                      </a:pPr>
                      <a:r>
                        <a:rPr lang="id-ID" dirty="0" smtClean="0"/>
                        <a:t>Peralatan yang murah</a:t>
                      </a:r>
                    </a:p>
                    <a:p>
                      <a:pPr>
                        <a:buFontTx/>
                        <a:buChar char="-"/>
                      </a:pPr>
                      <a:r>
                        <a:rPr lang="id-ID" dirty="0" smtClean="0"/>
                        <a:t>Sederhana</a:t>
                      </a:r>
                    </a:p>
                    <a:p>
                      <a:pPr>
                        <a:buFontTx/>
                        <a:buChar char="-"/>
                      </a:pPr>
                      <a:r>
                        <a:rPr lang="id-ID" dirty="0" smtClean="0"/>
                        <a:t>Pelaksanaannya mudah</a:t>
                      </a:r>
                      <a:r>
                        <a:rPr lang="id-ID" baseline="0" dirty="0" smtClean="0"/>
                        <a:t> </a:t>
                      </a:r>
                    </a:p>
                    <a:p>
                      <a:pPr>
                        <a:buFontTx/>
                        <a:buNone/>
                      </a:pPr>
                      <a:r>
                        <a:rPr lang="id-ID" baseline="0" dirty="0" smtClean="0"/>
                        <a:t>  dilakukan</a:t>
                      </a:r>
                      <a:r>
                        <a:rPr lang="id-ID" dirty="0" smtClean="0"/>
                        <a:t> </a:t>
                      </a:r>
                      <a:endParaRPr lang="id-ID" dirty="0"/>
                    </a:p>
                  </a:txBody>
                  <a:tcPr/>
                </a:tc>
                <a:tc>
                  <a:txBody>
                    <a:bodyPr/>
                    <a:lstStyle/>
                    <a:p>
                      <a:r>
                        <a:rPr lang="id-ID" dirty="0" smtClean="0"/>
                        <a:t>- Bersifat individual (hanya</a:t>
                      </a:r>
                      <a:r>
                        <a:rPr lang="id-ID" baseline="0" dirty="0" smtClean="0"/>
                        <a:t>   </a:t>
                      </a:r>
                    </a:p>
                    <a:p>
                      <a:r>
                        <a:rPr lang="id-ID" baseline="0" dirty="0" smtClean="0"/>
                        <a:t>   bisa memijat satu orang)</a:t>
                      </a:r>
                    </a:p>
                    <a:p>
                      <a:r>
                        <a:rPr lang="id-ID" baseline="0" dirty="0" smtClean="0"/>
                        <a:t>- Bersifat lokal</a:t>
                      </a:r>
                    </a:p>
                    <a:p>
                      <a:pPr>
                        <a:buFontTx/>
                        <a:buChar char="-"/>
                      </a:pPr>
                      <a:r>
                        <a:rPr lang="id-ID" baseline="0" dirty="0" smtClean="0"/>
                        <a:t> Bersifat subyektif (juru </a:t>
                      </a:r>
                    </a:p>
                    <a:p>
                      <a:pPr>
                        <a:buFontTx/>
                        <a:buNone/>
                      </a:pPr>
                      <a:r>
                        <a:rPr lang="id-ID" i="1" baseline="0" dirty="0" smtClean="0"/>
                        <a:t>   massage </a:t>
                      </a:r>
                      <a:r>
                        <a:rPr lang="id-ID" baseline="0" dirty="0" smtClean="0"/>
                        <a:t>mempunyai  </a:t>
                      </a:r>
                    </a:p>
                    <a:p>
                      <a:pPr>
                        <a:buFontTx/>
                        <a:buNone/>
                      </a:pPr>
                      <a:r>
                        <a:rPr lang="id-ID" baseline="0" dirty="0" smtClean="0"/>
                        <a:t>   metodologi masing masng</a:t>
                      </a:r>
                    </a:p>
                    <a:p>
                      <a:pPr>
                        <a:buFontTx/>
                        <a:buChar char="-"/>
                      </a:pPr>
                      <a:r>
                        <a:rPr lang="id-ID" baseline="0" dirty="0" smtClean="0"/>
                        <a:t> Terkendala etika sopan-</a:t>
                      </a:r>
                    </a:p>
                    <a:p>
                      <a:pPr>
                        <a:buFontTx/>
                        <a:buNone/>
                      </a:pPr>
                      <a:r>
                        <a:rPr lang="id-ID" baseline="0" dirty="0" smtClean="0"/>
                        <a:t>   santun</a:t>
                      </a:r>
                    </a:p>
                  </a:txBody>
                  <a:tcPr/>
                </a:tc>
              </a:tr>
              <a:tr h="1664380">
                <a:tc>
                  <a:txBody>
                    <a:bodyPr/>
                    <a:lstStyle/>
                    <a:p>
                      <a:r>
                        <a:rPr lang="id-ID" dirty="0" smtClean="0"/>
                        <a:t>2</a:t>
                      </a:r>
                      <a:endParaRPr lang="id-ID" dirty="0"/>
                    </a:p>
                  </a:txBody>
                  <a:tcPr/>
                </a:tc>
                <a:tc>
                  <a:txBody>
                    <a:bodyPr/>
                    <a:lstStyle/>
                    <a:p>
                      <a:r>
                        <a:rPr lang="id-ID" i="1" dirty="0" smtClean="0"/>
                        <a:t>Automassag</a:t>
                      </a:r>
                      <a:r>
                        <a:rPr lang="id-ID" dirty="0" smtClean="0"/>
                        <a:t>e</a:t>
                      </a:r>
                      <a:endParaRPr lang="id-ID" dirty="0"/>
                    </a:p>
                  </a:txBody>
                  <a:tcPr/>
                </a:tc>
                <a:tc>
                  <a:txBody>
                    <a:bodyPr/>
                    <a:lstStyle/>
                    <a:p>
                      <a:pPr>
                        <a:buFontTx/>
                        <a:buChar char="-"/>
                      </a:pPr>
                      <a:r>
                        <a:rPr lang="id-ID" dirty="0" smtClean="0"/>
                        <a:t>Dapat dilakukan oleh banyak </a:t>
                      </a:r>
                    </a:p>
                    <a:p>
                      <a:pPr>
                        <a:buFontTx/>
                        <a:buNone/>
                      </a:pPr>
                      <a:r>
                        <a:rPr lang="id-ID" baseline="0" dirty="0" smtClean="0"/>
                        <a:t>  </a:t>
                      </a:r>
                      <a:r>
                        <a:rPr lang="id-ID" dirty="0" smtClean="0"/>
                        <a:t>orang secara bersama-sama</a:t>
                      </a:r>
                    </a:p>
                    <a:p>
                      <a:pPr>
                        <a:buFontTx/>
                        <a:buChar char="-"/>
                      </a:pPr>
                      <a:r>
                        <a:rPr lang="id-ID" dirty="0" smtClean="0"/>
                        <a:t>Tidak membutuhkan </a:t>
                      </a:r>
                    </a:p>
                    <a:p>
                      <a:pPr>
                        <a:buFontTx/>
                        <a:buNone/>
                      </a:pPr>
                      <a:r>
                        <a:rPr lang="id-ID" baseline="0" dirty="0" smtClean="0"/>
                        <a:t>  </a:t>
                      </a:r>
                      <a:r>
                        <a:rPr lang="id-ID" dirty="0" smtClean="0"/>
                        <a:t>peralatan</a:t>
                      </a:r>
                    </a:p>
                    <a:p>
                      <a:pPr>
                        <a:buFontTx/>
                        <a:buNone/>
                      </a:pPr>
                      <a:r>
                        <a:rPr lang="id-ID" dirty="0" smtClean="0"/>
                        <a:t>-</a:t>
                      </a:r>
                      <a:r>
                        <a:rPr lang="id-ID" baseline="0" dirty="0" smtClean="0"/>
                        <a:t> Tidak terkendala etika sopan </a:t>
                      </a:r>
                    </a:p>
                    <a:p>
                      <a:pPr>
                        <a:buFontTx/>
                        <a:buNone/>
                      </a:pPr>
                      <a:r>
                        <a:rPr lang="id-ID" baseline="0" dirty="0" smtClean="0"/>
                        <a:t>   santun</a:t>
                      </a:r>
                    </a:p>
                    <a:p>
                      <a:pPr>
                        <a:buFontTx/>
                        <a:buChar char="-"/>
                      </a:pPr>
                      <a:r>
                        <a:rPr lang="id-ID" baseline="0" dirty="0" smtClean="0"/>
                        <a:t>Tidak memerlukan bantuan </a:t>
                      </a:r>
                    </a:p>
                    <a:p>
                      <a:pPr>
                        <a:buFontTx/>
                        <a:buNone/>
                      </a:pPr>
                      <a:r>
                        <a:rPr lang="id-ID" baseline="0" dirty="0" smtClean="0"/>
                        <a:t>  orang lain</a:t>
                      </a:r>
                      <a:endParaRPr lang="id-ID" dirty="0"/>
                    </a:p>
                  </a:txBody>
                  <a:tcPr/>
                </a:tc>
                <a:tc>
                  <a:txBody>
                    <a:bodyPr/>
                    <a:lstStyle/>
                    <a:p>
                      <a:pPr>
                        <a:buFontTx/>
                        <a:buChar char="-"/>
                      </a:pPr>
                      <a:r>
                        <a:rPr lang="id-ID" dirty="0" smtClean="0"/>
                        <a:t>Bersifat subyektif obyektif </a:t>
                      </a:r>
                    </a:p>
                    <a:p>
                      <a:pPr>
                        <a:buFontTx/>
                        <a:buNone/>
                      </a:pPr>
                      <a:r>
                        <a:rPr lang="id-ID" baseline="0" dirty="0" smtClean="0"/>
                        <a:t>  (tergantung kesungguhan </a:t>
                      </a:r>
                    </a:p>
                    <a:p>
                      <a:pPr>
                        <a:buFontTx/>
                        <a:buNone/>
                      </a:pPr>
                      <a:r>
                        <a:rPr lang="id-ID" baseline="0" dirty="0" smtClean="0"/>
                        <a:t>    orang melakukannya)</a:t>
                      </a:r>
                      <a:endParaRPr lang="id-ID" dirty="0"/>
                    </a:p>
                  </a:txBody>
                  <a:tcPr/>
                </a:tc>
              </a:tr>
              <a:tr h="1927177">
                <a:tc>
                  <a:txBody>
                    <a:bodyPr/>
                    <a:lstStyle/>
                    <a:p>
                      <a:r>
                        <a:rPr lang="id-ID" dirty="0" smtClean="0"/>
                        <a:t>3</a:t>
                      </a:r>
                      <a:endParaRPr lang="id-ID" dirty="0"/>
                    </a:p>
                  </a:txBody>
                  <a:tcPr/>
                </a:tc>
                <a:tc>
                  <a:txBody>
                    <a:bodyPr/>
                    <a:lstStyle/>
                    <a:p>
                      <a:r>
                        <a:rPr lang="id-ID" i="1" dirty="0" smtClean="0"/>
                        <a:t>Hydromassage</a:t>
                      </a:r>
                      <a:endParaRPr lang="id-ID" i="1" dirty="0"/>
                    </a:p>
                  </a:txBody>
                  <a:tcPr/>
                </a:tc>
                <a:tc>
                  <a:txBody>
                    <a:bodyPr/>
                    <a:lstStyle/>
                    <a:p>
                      <a:pPr>
                        <a:buFontTx/>
                        <a:buChar char="-"/>
                      </a:pPr>
                      <a:r>
                        <a:rPr lang="id-ID" dirty="0" smtClean="0"/>
                        <a:t>Bersifat menyeluruh</a:t>
                      </a:r>
                    </a:p>
                    <a:p>
                      <a:pPr>
                        <a:buFontTx/>
                        <a:buNone/>
                      </a:pPr>
                      <a:r>
                        <a:rPr lang="id-ID" baseline="0" dirty="0" smtClean="0"/>
                        <a:t>  (dapat menjangkau seluruh </a:t>
                      </a:r>
                    </a:p>
                    <a:p>
                      <a:pPr>
                        <a:buFontTx/>
                        <a:buNone/>
                      </a:pPr>
                      <a:r>
                        <a:rPr lang="id-ID" baseline="0" dirty="0" smtClean="0"/>
                        <a:t>    tubuh)</a:t>
                      </a:r>
                    </a:p>
                    <a:p>
                      <a:pPr>
                        <a:buFontTx/>
                        <a:buChar char="-"/>
                      </a:pPr>
                      <a:r>
                        <a:rPr lang="id-ID" baseline="0" dirty="0" smtClean="0"/>
                        <a:t>Bersifat obyektif (adanya </a:t>
                      </a:r>
                    </a:p>
                    <a:p>
                      <a:pPr>
                        <a:buFontTx/>
                        <a:buNone/>
                      </a:pPr>
                      <a:r>
                        <a:rPr lang="id-ID" baseline="0" dirty="0" smtClean="0"/>
                        <a:t>  perlakuan yang sama)</a:t>
                      </a:r>
                    </a:p>
                    <a:p>
                      <a:pPr>
                        <a:buFontTx/>
                        <a:buChar char="-"/>
                      </a:pPr>
                      <a:r>
                        <a:rPr lang="id-ID" baseline="0" dirty="0" smtClean="0"/>
                        <a:t>Tidak tekendala etika sopan </a:t>
                      </a:r>
                    </a:p>
                    <a:p>
                      <a:pPr>
                        <a:buFontTx/>
                        <a:buNone/>
                      </a:pPr>
                      <a:r>
                        <a:rPr lang="id-ID" baseline="0" dirty="0" smtClean="0"/>
                        <a:t>   santun</a:t>
                      </a:r>
                    </a:p>
                    <a:p>
                      <a:pPr>
                        <a:buFontTx/>
                        <a:buNone/>
                      </a:pPr>
                      <a:r>
                        <a:rPr lang="id-ID" baseline="0" dirty="0" smtClean="0"/>
                        <a:t> </a:t>
                      </a:r>
                      <a:endParaRPr lang="id-ID" dirty="0"/>
                    </a:p>
                  </a:txBody>
                  <a:tcPr/>
                </a:tc>
                <a:tc>
                  <a:txBody>
                    <a:bodyPr/>
                    <a:lstStyle/>
                    <a:p>
                      <a:pPr>
                        <a:buFontTx/>
                        <a:buChar char="-"/>
                      </a:pPr>
                      <a:r>
                        <a:rPr lang="id-ID" baseline="0" dirty="0" smtClean="0"/>
                        <a:t>Harga peralatannya mahal</a:t>
                      </a:r>
                    </a:p>
                    <a:p>
                      <a:pPr>
                        <a:buFontTx/>
                        <a:buChar char="-"/>
                      </a:pPr>
                      <a:r>
                        <a:rPr lang="id-ID" baseline="0" dirty="0" smtClean="0"/>
                        <a:t>Perlu bantuan  tenaga  operator </a:t>
                      </a:r>
                    </a:p>
                    <a:p>
                      <a:pPr>
                        <a:buFontTx/>
                        <a:buNone/>
                      </a:pPr>
                      <a:r>
                        <a:rPr lang="id-ID" baseline="0" dirty="0" smtClean="0"/>
                        <a:t>  yang profesional</a:t>
                      </a:r>
                      <a:endParaRPr lang="id-ID"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868184"/>
          </a:xfrm>
          <a:solidFill>
            <a:schemeClr val="bg1"/>
          </a:solidFill>
        </p:spPr>
        <p:txBody>
          <a:bodyPr anchor="t">
            <a:normAutofit fontScale="90000"/>
          </a:bodyPr>
          <a:lstStyle/>
          <a:p>
            <a:pPr lvl="0"/>
            <a:r>
              <a:rPr lang="id-ID" sz="2800" b="1" u="sng" dirty="0" smtClean="0">
                <a:solidFill>
                  <a:schemeClr val="tx1"/>
                </a:solidFill>
              </a:rPr>
              <a:t>METODE </a:t>
            </a:r>
            <a:r>
              <a:rPr lang="id-ID" sz="2800" b="1" u="sng" dirty="0" smtClean="0">
                <a:solidFill>
                  <a:schemeClr val="tx1"/>
                </a:solidFill>
              </a:rPr>
              <a:t>PENELITIAN</a:t>
            </a:r>
            <a:r>
              <a:rPr lang="en-US" sz="2800" b="1" u="sng" dirty="0" smtClean="0">
                <a:solidFill>
                  <a:schemeClr val="tx1"/>
                </a:solidFill>
              </a:rPr>
              <a:t/>
            </a:r>
            <a:br>
              <a:rPr lang="en-US" sz="2800" b="1" u="sng" dirty="0" smtClean="0">
                <a:solidFill>
                  <a:schemeClr val="tx1"/>
                </a:solidFill>
              </a:rPr>
            </a:br>
            <a:r>
              <a:rPr lang="en-US" sz="2800" b="1" dirty="0" err="1" smtClean="0">
                <a:solidFill>
                  <a:schemeClr val="tx1"/>
                </a:solidFill>
              </a:rPr>
              <a:t>Metode</a:t>
            </a:r>
            <a:r>
              <a:rPr lang="en-US" sz="2800" b="1" dirty="0" smtClean="0">
                <a:solidFill>
                  <a:schemeClr val="tx1"/>
                </a:solidFill>
              </a:rPr>
              <a:t> </a:t>
            </a:r>
            <a:r>
              <a:rPr lang="en-US" sz="2800" b="1" dirty="0" err="1" smtClean="0">
                <a:solidFill>
                  <a:schemeClr val="tx1"/>
                </a:solidFill>
              </a:rPr>
              <a:t>Penelitian</a:t>
            </a:r>
            <a:r>
              <a:rPr lang="en-US" sz="2800" b="1" dirty="0" smtClean="0">
                <a:solidFill>
                  <a:schemeClr val="tx1"/>
                </a:solidFill>
              </a:rPr>
              <a:t/>
            </a:r>
            <a:br>
              <a:rPr lang="en-US" sz="2800" b="1" dirty="0" smtClean="0">
                <a:solidFill>
                  <a:schemeClr val="tx1"/>
                </a:solidFill>
              </a:rPr>
            </a:br>
            <a:r>
              <a:rPr lang="id-ID" sz="2800" dirty="0" smtClean="0">
                <a:solidFill>
                  <a:srgbClr val="0070C0"/>
                </a:solidFill>
              </a:rPr>
              <a:t> </a:t>
            </a:r>
            <a:r>
              <a:rPr lang="en-US" sz="2800" dirty="0" err="1" smtClean="0">
                <a:solidFill>
                  <a:srgbClr val="0070C0"/>
                </a:solidFill>
              </a:rPr>
              <a:t>Metode</a:t>
            </a:r>
            <a:r>
              <a:rPr lang="en-US" sz="2800" dirty="0" smtClean="0">
                <a:solidFill>
                  <a:srgbClr val="0070C0"/>
                </a:solidFill>
              </a:rPr>
              <a:t> </a:t>
            </a:r>
            <a:r>
              <a:rPr lang="en-US" sz="2800" dirty="0" err="1" smtClean="0">
                <a:solidFill>
                  <a:srgbClr val="0070C0"/>
                </a:solidFill>
              </a:rPr>
              <a:t>dalam</a:t>
            </a:r>
            <a:r>
              <a:rPr lang="en-US" sz="2800" dirty="0" smtClean="0">
                <a:solidFill>
                  <a:srgbClr val="0070C0"/>
                </a:solidFill>
              </a:rPr>
              <a:t> </a:t>
            </a:r>
            <a:r>
              <a:rPr lang="en-US" sz="2800" dirty="0" err="1" smtClean="0">
                <a:solidFill>
                  <a:srgbClr val="0070C0"/>
                </a:solidFill>
              </a:rPr>
              <a:t>penelitian</a:t>
            </a:r>
            <a:r>
              <a:rPr lang="en-US" sz="2800" dirty="0" smtClean="0">
                <a:solidFill>
                  <a:srgbClr val="0070C0"/>
                </a:solidFill>
              </a:rPr>
              <a:t> </a:t>
            </a:r>
            <a:r>
              <a:rPr lang="en-US" sz="2800" dirty="0" err="1" smtClean="0">
                <a:solidFill>
                  <a:srgbClr val="0070C0"/>
                </a:solidFill>
              </a:rPr>
              <a:t>ini</a:t>
            </a:r>
            <a:r>
              <a:rPr lang="en-US" sz="2800" dirty="0" smtClean="0">
                <a:solidFill>
                  <a:srgbClr val="0070C0"/>
                </a:solidFill>
              </a:rPr>
              <a:t> </a:t>
            </a:r>
            <a:r>
              <a:rPr lang="en-US" sz="2800" dirty="0" err="1" smtClean="0">
                <a:solidFill>
                  <a:srgbClr val="0070C0"/>
                </a:solidFill>
              </a:rPr>
              <a:t>adalah</a:t>
            </a:r>
            <a:r>
              <a:rPr lang="en-US" sz="2800" dirty="0" smtClean="0">
                <a:solidFill>
                  <a:srgbClr val="0070C0"/>
                </a:solidFill>
              </a:rPr>
              <a:t> </a:t>
            </a:r>
            <a:r>
              <a:rPr lang="en-US" sz="2800" dirty="0" err="1" smtClean="0">
                <a:solidFill>
                  <a:srgbClr val="0070C0"/>
                </a:solidFill>
              </a:rPr>
              <a:t>metode</a:t>
            </a:r>
            <a:r>
              <a:rPr lang="en-US" sz="2800" dirty="0" smtClean="0">
                <a:solidFill>
                  <a:srgbClr val="0070C0"/>
                </a:solidFill>
              </a:rPr>
              <a:t> </a:t>
            </a:r>
            <a:r>
              <a:rPr lang="en-US" sz="2800" dirty="0" err="1" smtClean="0">
                <a:solidFill>
                  <a:srgbClr val="0070C0"/>
                </a:solidFill>
              </a:rPr>
              <a:t>eksperimen</a:t>
            </a:r>
            <a:r>
              <a:rPr lang="en-US" sz="2800" dirty="0" smtClean="0">
                <a:solidFill>
                  <a:srgbClr val="0070C0"/>
                </a:solidFill>
              </a:rPr>
              <a:t> </a:t>
            </a:r>
            <a:r>
              <a:rPr lang="en-US" sz="2800" dirty="0" err="1" smtClean="0">
                <a:solidFill>
                  <a:srgbClr val="0070C0"/>
                </a:solidFill>
              </a:rPr>
              <a:t>semu</a:t>
            </a:r>
            <a:r>
              <a:rPr lang="en-US" sz="2800" dirty="0" smtClean="0">
                <a:solidFill>
                  <a:srgbClr val="0070C0"/>
                </a:solidFill>
              </a:rPr>
              <a:t> (quasi </a:t>
            </a:r>
            <a:r>
              <a:rPr lang="en-US" sz="2800" dirty="0" err="1" smtClean="0">
                <a:solidFill>
                  <a:srgbClr val="0070C0"/>
                </a:solidFill>
              </a:rPr>
              <a:t>eksperimen</a:t>
            </a:r>
            <a:r>
              <a:rPr lang="en-US" sz="2800" dirty="0" smtClean="0">
                <a:solidFill>
                  <a:srgbClr val="0070C0"/>
                </a:solidFill>
              </a:rPr>
              <a:t>)</a:t>
            </a:r>
            <a:r>
              <a:rPr lang="id-ID" sz="2800" u="sng" dirty="0" smtClean="0"/>
              <a:t/>
            </a:r>
            <a:br>
              <a:rPr lang="id-ID" sz="2800" u="sng" dirty="0" smtClean="0"/>
            </a:br>
            <a:r>
              <a:rPr lang="id-ID" sz="2800" b="1" dirty="0" smtClean="0">
                <a:solidFill>
                  <a:schemeClr val="tx1"/>
                </a:solidFill>
              </a:rPr>
              <a:t>Tempat dan Waktu Penelitian</a:t>
            </a:r>
            <a:r>
              <a:rPr lang="id-ID" sz="2800" dirty="0" smtClean="0">
                <a:solidFill>
                  <a:schemeClr val="tx1"/>
                </a:solidFill>
              </a:rPr>
              <a:t/>
            </a:r>
            <a:br>
              <a:rPr lang="id-ID" sz="2800" dirty="0" smtClean="0">
                <a:solidFill>
                  <a:schemeClr val="tx1"/>
                </a:solidFill>
              </a:rPr>
            </a:br>
            <a:r>
              <a:rPr lang="id-ID" sz="2800" dirty="0" smtClean="0">
                <a:solidFill>
                  <a:srgbClr val="0070C0"/>
                </a:solidFill>
              </a:rPr>
              <a:t>Penelitian ini akan dilaksanakan bulan </a:t>
            </a:r>
            <a:r>
              <a:rPr lang="en-US" sz="2800" dirty="0" err="1" smtClean="0">
                <a:solidFill>
                  <a:srgbClr val="0070C0"/>
                </a:solidFill>
              </a:rPr>
              <a:t>Juli</a:t>
            </a:r>
            <a:r>
              <a:rPr lang="en-US" sz="2800" dirty="0" smtClean="0">
                <a:solidFill>
                  <a:srgbClr val="0070C0"/>
                </a:solidFill>
              </a:rPr>
              <a:t> 2</a:t>
            </a:r>
            <a:r>
              <a:rPr lang="id-ID" sz="2800" dirty="0" smtClean="0">
                <a:solidFill>
                  <a:srgbClr val="0070C0"/>
                </a:solidFill>
              </a:rPr>
              <a:t>011</a:t>
            </a:r>
            <a:r>
              <a:rPr lang="id-ID" sz="2800" dirty="0" smtClean="0">
                <a:solidFill>
                  <a:srgbClr val="0070C0"/>
                </a:solidFill>
              </a:rPr>
              <a:t>, Tempat di GOR  Bumi Siliwangi UPI.</a:t>
            </a:r>
            <a:r>
              <a:rPr lang="id-ID" sz="2800" dirty="0" smtClean="0">
                <a:solidFill>
                  <a:schemeClr val="tx1"/>
                </a:solidFill>
              </a:rPr>
              <a:t/>
            </a:r>
            <a:br>
              <a:rPr lang="id-ID" sz="2800" dirty="0" smtClean="0">
                <a:solidFill>
                  <a:schemeClr val="tx1"/>
                </a:solidFill>
              </a:rPr>
            </a:br>
            <a:r>
              <a:rPr lang="id-ID" sz="2800" b="1" dirty="0" smtClean="0">
                <a:solidFill>
                  <a:schemeClr val="tx1"/>
                </a:solidFill>
              </a:rPr>
              <a:t>Populasi</a:t>
            </a:r>
            <a:r>
              <a:rPr lang="id-ID" sz="2800" dirty="0" smtClean="0">
                <a:solidFill>
                  <a:schemeClr val="tx1"/>
                </a:solidFill>
              </a:rPr>
              <a:t/>
            </a:r>
            <a:br>
              <a:rPr lang="id-ID" sz="2800" dirty="0" smtClean="0">
                <a:solidFill>
                  <a:schemeClr val="tx1"/>
                </a:solidFill>
              </a:rPr>
            </a:br>
            <a:r>
              <a:rPr lang="id-ID" sz="2800" dirty="0" smtClean="0">
                <a:solidFill>
                  <a:srgbClr val="0070C0"/>
                </a:solidFill>
              </a:rPr>
              <a:t>Populasi dalam penelitian ini adalah mahasiswa peserta UKM Sepakbola UPI.</a:t>
            </a:r>
            <a:r>
              <a:rPr lang="id-ID" sz="2800" dirty="0" smtClean="0">
                <a:solidFill>
                  <a:schemeClr val="tx1"/>
                </a:solidFill>
              </a:rPr>
              <a:t/>
            </a:r>
            <a:br>
              <a:rPr lang="id-ID" sz="2800" dirty="0" smtClean="0">
                <a:solidFill>
                  <a:schemeClr val="tx1"/>
                </a:solidFill>
              </a:rPr>
            </a:br>
            <a:r>
              <a:rPr lang="id-ID" sz="2800" b="1" dirty="0" smtClean="0">
                <a:solidFill>
                  <a:schemeClr val="tx1"/>
                </a:solidFill>
              </a:rPr>
              <a:t>Sampel Penelitian</a:t>
            </a:r>
            <a:r>
              <a:rPr lang="id-ID" sz="2800" b="1" dirty="0" smtClean="0"/>
              <a:t/>
            </a:r>
            <a:br>
              <a:rPr lang="id-ID" sz="2800" b="1" dirty="0" smtClean="0"/>
            </a:br>
            <a:r>
              <a:rPr lang="id-ID" sz="2800" dirty="0" smtClean="0"/>
              <a:t>Sampel dalam penelitian ini adalah mahasiswa peserta UKM yang  berjumlah 30 orang.</a:t>
            </a:r>
            <a:br>
              <a:rPr lang="id-ID" sz="2800" dirty="0" smtClean="0"/>
            </a:br>
            <a:r>
              <a:rPr lang="id-ID" sz="2800" b="1" dirty="0" smtClean="0">
                <a:solidFill>
                  <a:schemeClr val="tx1"/>
                </a:solidFill>
              </a:rPr>
              <a:t>Instumen Penelitian</a:t>
            </a:r>
            <a:r>
              <a:rPr lang="id-ID" sz="2800" dirty="0" smtClean="0"/>
              <a:t/>
            </a:r>
            <a:br>
              <a:rPr lang="id-ID" sz="2800" dirty="0" smtClean="0"/>
            </a:br>
            <a:r>
              <a:rPr lang="id-ID" sz="2800" dirty="0" smtClean="0"/>
              <a:t>Instrumen dalam penelitian ini menggunakan </a:t>
            </a:r>
            <a:r>
              <a:rPr lang="id-ID" sz="2800" i="1" dirty="0" smtClean="0"/>
              <a:t>test </a:t>
            </a:r>
            <a:r>
              <a:rPr lang="id-ID" sz="2800" dirty="0" smtClean="0"/>
              <a:t> lari </a:t>
            </a:r>
            <a:r>
              <a:rPr lang="id-ID" sz="2800" dirty="0" smtClean="0">
                <a:solidFill>
                  <a:srgbClr val="FF0000"/>
                </a:solidFill>
              </a:rPr>
              <a:t>Cooper 2,4 KM</a:t>
            </a:r>
            <a:r>
              <a:rPr lang="id-ID" sz="2800" dirty="0" smtClean="0"/>
              <a:t>. </a:t>
            </a:r>
            <a:r>
              <a:rPr lang="id-ID" sz="2400" dirty="0" smtClean="0"/>
              <a:t/>
            </a:r>
            <a:br>
              <a:rPr lang="id-ID" sz="2400" dirty="0" smtClean="0"/>
            </a:br>
            <a:r>
              <a:rPr lang="id-ID" sz="2800" dirty="0" smtClean="0">
                <a:solidFill>
                  <a:schemeClr val="tx1"/>
                </a:solidFill>
              </a:rPr>
              <a:t/>
            </a:r>
            <a:br>
              <a:rPr lang="id-ID" sz="2800" dirty="0" smtClean="0">
                <a:solidFill>
                  <a:schemeClr val="tx1"/>
                </a:solidFill>
              </a:rPr>
            </a:br>
            <a:endParaRPr lang="id-ID" sz="2800" dirty="0">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582432"/>
          </a:xfrm>
          <a:noFill/>
        </p:spPr>
        <p:txBody>
          <a:bodyPr anchor="t">
            <a:normAutofit fontScale="90000"/>
          </a:bodyPr>
          <a:lstStyle/>
          <a:p>
            <a:r>
              <a:rPr lang="id-ID" sz="2800" b="1" dirty="0" smtClean="0">
                <a:solidFill>
                  <a:schemeClr val="tx1"/>
                </a:solidFill>
              </a:rPr>
              <a:t>Desain Penelitian</a:t>
            </a:r>
            <a:br>
              <a:rPr lang="id-ID" sz="2800" b="1"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800" dirty="0" smtClean="0">
                <a:solidFill>
                  <a:schemeClr val="tx1"/>
                </a:solidFill>
              </a:rPr>
              <a:t/>
            </a:r>
            <a:br>
              <a:rPr lang="id-ID" sz="2800" dirty="0" smtClean="0">
                <a:solidFill>
                  <a:schemeClr val="tx1"/>
                </a:solidFill>
              </a:rPr>
            </a:br>
            <a:r>
              <a:rPr lang="id-ID" sz="2400" dirty="0" smtClean="0">
                <a:solidFill>
                  <a:schemeClr val="tx1"/>
                </a:solidFill>
              </a:rPr>
              <a:t>Keterangan :</a:t>
            </a:r>
            <a:br>
              <a:rPr lang="id-ID" sz="2400" dirty="0" smtClean="0">
                <a:solidFill>
                  <a:schemeClr val="tx1"/>
                </a:solidFill>
              </a:rPr>
            </a:br>
            <a:r>
              <a:rPr lang="id-ID" sz="2400" dirty="0" smtClean="0">
                <a:solidFill>
                  <a:schemeClr val="tx1"/>
                </a:solidFill>
              </a:rPr>
              <a:t>KEL A : Kelompok yang diberi metode </a:t>
            </a:r>
            <a:r>
              <a:rPr lang="id-ID" sz="2400" i="1" dirty="0" smtClean="0">
                <a:solidFill>
                  <a:schemeClr val="tx1"/>
                </a:solidFill>
              </a:rPr>
              <a:t>hydromassage</a:t>
            </a:r>
            <a:r>
              <a:rPr lang="id-ID" sz="2400" dirty="0" smtClean="0">
                <a:solidFill>
                  <a:schemeClr val="tx1"/>
                </a:solidFill>
              </a:rPr>
              <a:t/>
            </a:r>
            <a:br>
              <a:rPr lang="id-ID" sz="2400" dirty="0" smtClean="0">
                <a:solidFill>
                  <a:schemeClr val="tx1"/>
                </a:solidFill>
              </a:rPr>
            </a:br>
            <a:r>
              <a:rPr lang="id-ID" sz="2400" dirty="0" smtClean="0">
                <a:solidFill>
                  <a:schemeClr val="tx1"/>
                </a:solidFill>
              </a:rPr>
              <a:t>KEL B : Kelompok yang diberi metode massage manual (tradisional)</a:t>
            </a:r>
            <a:br>
              <a:rPr lang="id-ID" sz="2400" dirty="0" smtClean="0">
                <a:solidFill>
                  <a:schemeClr val="tx1"/>
                </a:solidFill>
              </a:rPr>
            </a:br>
            <a:r>
              <a:rPr lang="id-ID" sz="2400" dirty="0" smtClean="0">
                <a:solidFill>
                  <a:schemeClr val="tx1"/>
                </a:solidFill>
              </a:rPr>
              <a:t>KEL C : </a:t>
            </a:r>
            <a:r>
              <a:rPr lang="id-ID" sz="2400" i="1" dirty="0" smtClean="0">
                <a:solidFill>
                  <a:schemeClr val="tx1"/>
                </a:solidFill>
              </a:rPr>
              <a:t>auto-massage</a:t>
            </a:r>
            <a:r>
              <a:rPr lang="id-ID" sz="2800" dirty="0" smtClean="0">
                <a:solidFill>
                  <a:schemeClr val="tx1"/>
                </a:solidFill>
              </a:rPr>
              <a:t/>
            </a:r>
            <a:br>
              <a:rPr lang="id-ID" sz="2800" dirty="0" smtClean="0">
                <a:solidFill>
                  <a:schemeClr val="tx1"/>
                </a:solidFill>
              </a:rPr>
            </a:br>
            <a:r>
              <a:rPr lang="id-ID" sz="2800" dirty="0" smtClean="0">
                <a:solidFill>
                  <a:schemeClr val="tx1"/>
                </a:solidFill>
              </a:rPr>
              <a:t>                                </a:t>
            </a:r>
            <a:r>
              <a:rPr lang="id-ID" sz="2800" b="1" dirty="0" smtClean="0">
                <a:solidFill>
                  <a:schemeClr val="tx1"/>
                </a:solidFill>
              </a:rPr>
              <a:t>Gambar Desain Penelitian</a:t>
            </a:r>
            <a:r>
              <a:rPr lang="id-ID" sz="2800" dirty="0" smtClean="0">
                <a:solidFill>
                  <a:schemeClr val="tx1"/>
                </a:solidFill>
              </a:rPr>
              <a:t/>
            </a:r>
            <a:br>
              <a:rPr lang="id-ID" sz="2800" dirty="0" smtClean="0">
                <a:solidFill>
                  <a:schemeClr val="tx1"/>
                </a:solidFill>
              </a:rPr>
            </a:br>
            <a:endParaRPr lang="id-ID" sz="2800" dirty="0">
              <a:solidFill>
                <a:schemeClr val="tx1"/>
              </a:solidFill>
            </a:endParaRPr>
          </a:p>
        </p:txBody>
      </p:sp>
      <p:sp>
        <p:nvSpPr>
          <p:cNvPr id="3" name="Rounded Rectangle 2"/>
          <p:cNvSpPr/>
          <p:nvPr/>
        </p:nvSpPr>
        <p:spPr>
          <a:xfrm>
            <a:off x="785786" y="2285992"/>
            <a:ext cx="1751730" cy="985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LARI </a:t>
            </a:r>
            <a:r>
              <a:rPr lang="id-ID" sz="2400" dirty="0" smtClean="0"/>
              <a:t>2,4</a:t>
            </a:r>
            <a:r>
              <a:rPr lang="id-ID" dirty="0" smtClean="0"/>
              <a:t> KM</a:t>
            </a:r>
          </a:p>
        </p:txBody>
      </p:sp>
      <p:sp>
        <p:nvSpPr>
          <p:cNvPr id="4" name="Rounded Rectangle 3"/>
          <p:cNvSpPr/>
          <p:nvPr/>
        </p:nvSpPr>
        <p:spPr>
          <a:xfrm>
            <a:off x="3786182" y="2428868"/>
            <a:ext cx="1857388" cy="985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KELOMPOK B</a:t>
            </a:r>
            <a:endParaRPr lang="id-ID" dirty="0"/>
          </a:p>
        </p:txBody>
      </p:sp>
      <p:sp>
        <p:nvSpPr>
          <p:cNvPr id="5" name="Rounded Rectangle 4"/>
          <p:cNvSpPr/>
          <p:nvPr/>
        </p:nvSpPr>
        <p:spPr>
          <a:xfrm>
            <a:off x="3786182" y="928670"/>
            <a:ext cx="1857388" cy="985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KELOMPOK  A</a:t>
            </a:r>
          </a:p>
        </p:txBody>
      </p:sp>
      <p:sp>
        <p:nvSpPr>
          <p:cNvPr id="6" name="Rounded Rectangle 5"/>
          <p:cNvSpPr/>
          <p:nvPr/>
        </p:nvSpPr>
        <p:spPr>
          <a:xfrm>
            <a:off x="6572264" y="2285992"/>
            <a:ext cx="1751730" cy="985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LARI </a:t>
            </a:r>
            <a:r>
              <a:rPr lang="id-ID" sz="2400" dirty="0" smtClean="0"/>
              <a:t>2,4</a:t>
            </a:r>
            <a:r>
              <a:rPr lang="id-ID" dirty="0" smtClean="0"/>
              <a:t> KM</a:t>
            </a:r>
          </a:p>
        </p:txBody>
      </p:sp>
      <p:sp>
        <p:nvSpPr>
          <p:cNvPr id="7" name="Rounded Rectangle 6"/>
          <p:cNvSpPr/>
          <p:nvPr/>
        </p:nvSpPr>
        <p:spPr>
          <a:xfrm>
            <a:off x="3857620" y="3786190"/>
            <a:ext cx="1857388" cy="985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KELOMPOK C</a:t>
            </a:r>
            <a:endParaRPr lang="id-ID" dirty="0"/>
          </a:p>
        </p:txBody>
      </p:sp>
      <p:cxnSp>
        <p:nvCxnSpPr>
          <p:cNvPr id="11" name="Straight Arrow Connector 10"/>
          <p:cNvCxnSpPr/>
          <p:nvPr/>
        </p:nvCxnSpPr>
        <p:spPr>
          <a:xfrm rot="5400000" flipH="1" flipV="1">
            <a:off x="2571736" y="1643050"/>
            <a:ext cx="1214446" cy="9286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714612" y="2857496"/>
            <a:ext cx="928694"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6200000" flipH="1">
            <a:off x="2536017" y="3178967"/>
            <a:ext cx="1285884" cy="9286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flipH="1" flipV="1">
            <a:off x="5500694" y="3357562"/>
            <a:ext cx="1285884" cy="71438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715008" y="2857496"/>
            <a:ext cx="71438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6200000" flipH="1">
            <a:off x="5607851" y="1678769"/>
            <a:ext cx="1000132" cy="7858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81772"/>
          </a:xfrm>
        </p:spPr>
        <p:txBody>
          <a:bodyPr>
            <a:normAutofit/>
          </a:bodyPr>
          <a:lstStyle/>
          <a:p>
            <a:r>
              <a:rPr lang="id-ID" sz="2800" b="1" dirty="0" smtClean="0">
                <a:solidFill>
                  <a:schemeClr val="tx1"/>
                </a:solidFill>
              </a:rPr>
              <a:t>Alur penelitian</a:t>
            </a:r>
            <a:endParaRPr lang="id-ID" sz="2800" b="1" dirty="0">
              <a:solidFill>
                <a:schemeClr val="tx1"/>
              </a:solidFill>
            </a:endParaRPr>
          </a:p>
        </p:txBody>
      </p:sp>
      <p:sp>
        <p:nvSpPr>
          <p:cNvPr id="3" name="Content Placeholder 2"/>
          <p:cNvSpPr>
            <a:spLocks noGrp="1"/>
          </p:cNvSpPr>
          <p:nvPr>
            <p:ph idx="1"/>
          </p:nvPr>
        </p:nvSpPr>
        <p:spPr>
          <a:xfrm>
            <a:off x="457200" y="1428736"/>
            <a:ext cx="8229600" cy="4895864"/>
          </a:xfrm>
          <a:solidFill>
            <a:schemeClr val="bg1"/>
          </a:solidFill>
        </p:spPr>
        <p:txBody>
          <a:bodyPr>
            <a:normAutofit fontScale="92500" lnSpcReduction="10000"/>
          </a:bodyPr>
          <a:lstStyle/>
          <a:p>
            <a:pPr>
              <a:buFont typeface="Wingdings" pitchFamily="2" charset="2"/>
              <a:buChar char="§"/>
            </a:pPr>
            <a:r>
              <a:rPr lang="id-ID" sz="2800" dirty="0" smtClean="0"/>
              <a:t>Populasi :  UKM sepakbola UKM UPI.</a:t>
            </a:r>
          </a:p>
          <a:p>
            <a:pPr>
              <a:buFont typeface="Wingdings" pitchFamily="2" charset="2"/>
              <a:buChar char="§"/>
            </a:pPr>
            <a:r>
              <a:rPr lang="id-ID" sz="2800" dirty="0" smtClean="0"/>
              <a:t>Sampel   : 30 mahasiswa UKM sepakbola UPI.</a:t>
            </a:r>
            <a:br>
              <a:rPr lang="id-ID" sz="2800" dirty="0" smtClean="0"/>
            </a:br>
            <a:r>
              <a:rPr lang="id-ID" sz="2800" dirty="0" smtClean="0"/>
              <a:t>Cara pengambilan sampling dengan </a:t>
            </a:r>
            <a:r>
              <a:rPr lang="id-ID" sz="2800" i="1" dirty="0" smtClean="0"/>
              <a:t>Purposive Sampling.</a:t>
            </a:r>
          </a:p>
          <a:p>
            <a:pPr>
              <a:buFont typeface="Wingdings" pitchFamily="2" charset="2"/>
              <a:buChar char="§"/>
            </a:pPr>
            <a:r>
              <a:rPr lang="id-ID" sz="2800" dirty="0" smtClean="0"/>
              <a:t>Instrument Test : Lari 2,4 KM (</a:t>
            </a:r>
            <a:r>
              <a:rPr lang="id-ID" sz="2800" i="1" dirty="0" smtClean="0"/>
              <a:t>pree test</a:t>
            </a:r>
            <a:r>
              <a:rPr lang="id-ID" sz="2800" dirty="0" smtClean="0"/>
              <a:t>)</a:t>
            </a:r>
          </a:p>
          <a:p>
            <a:pPr>
              <a:buFont typeface="Wingdings" pitchFamily="2" charset="2"/>
              <a:buChar char="§"/>
            </a:pPr>
            <a:r>
              <a:rPr lang="id-ID" sz="2800" dirty="0" smtClean="0"/>
              <a:t>Setelah  test  lari  2,4  KM  kemudian  di  rangking        (Rangking 1 – 30)</a:t>
            </a:r>
          </a:p>
          <a:p>
            <a:pPr>
              <a:buFont typeface="Wingdings" pitchFamily="2" charset="2"/>
              <a:buChar char="Ø"/>
            </a:pPr>
            <a:r>
              <a:rPr lang="id-ID" sz="2800" dirty="0" smtClean="0"/>
              <a:t>Perlakuan di bagi menjadi 3 :</a:t>
            </a:r>
            <a:br>
              <a:rPr lang="id-ID" sz="2800" dirty="0" smtClean="0"/>
            </a:br>
            <a:r>
              <a:rPr lang="id-ID" sz="2800" dirty="0" smtClean="0"/>
              <a:t>Kelompok 1 : </a:t>
            </a:r>
            <a:r>
              <a:rPr lang="id-ID" sz="2800" i="1" dirty="0" smtClean="0"/>
              <a:t>Hidro Massage</a:t>
            </a:r>
            <a:r>
              <a:rPr lang="id-ID" sz="2800" dirty="0" smtClean="0"/>
              <a:t> Pencelupan air panas dan dingin </a:t>
            </a:r>
          </a:p>
          <a:p>
            <a:pPr>
              <a:buFont typeface="Wingdings" pitchFamily="2" charset="2"/>
              <a:buChar char="Ø"/>
            </a:pPr>
            <a:r>
              <a:rPr lang="id-ID" sz="2800" i="1" dirty="0" smtClean="0"/>
              <a:t>Kelompok 2 : Massage</a:t>
            </a:r>
            <a:r>
              <a:rPr lang="id-ID" sz="2800" dirty="0" smtClean="0"/>
              <a:t>  manual (tradisional)</a:t>
            </a:r>
            <a:endParaRPr lang="id-ID" sz="2800" i="1" dirty="0" smtClean="0"/>
          </a:p>
          <a:p>
            <a:pPr>
              <a:buFont typeface="Wingdings" pitchFamily="2" charset="2"/>
              <a:buChar char="Ø"/>
            </a:pPr>
            <a:r>
              <a:rPr lang="id-ID" sz="2800" dirty="0" smtClean="0"/>
              <a:t>Kelompok 3 : Automassage</a:t>
            </a:r>
            <a:endParaRPr lang="id-ID"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582432"/>
          </a:xfrm>
          <a:solidFill>
            <a:schemeClr val="accent2">
              <a:lumMod val="40000"/>
              <a:lumOff val="60000"/>
            </a:schemeClr>
          </a:solidFill>
        </p:spPr>
        <p:txBody>
          <a:bodyPr anchor="t">
            <a:normAutofit/>
          </a:bodyPr>
          <a:lstStyle/>
          <a:p>
            <a:pPr algn="ctr"/>
            <a:r>
              <a:rPr lang="id-ID" sz="2800" b="1" dirty="0" smtClean="0">
                <a:solidFill>
                  <a:schemeClr val="tx1"/>
                </a:solidFill>
              </a:rPr>
              <a:t>Pembagian Kelompok</a:t>
            </a:r>
            <a:endParaRPr lang="id-ID" sz="2800" b="1" dirty="0">
              <a:solidFill>
                <a:schemeClr val="tx1"/>
              </a:solidFill>
            </a:endParaRPr>
          </a:p>
        </p:txBody>
      </p:sp>
      <p:graphicFrame>
        <p:nvGraphicFramePr>
          <p:cNvPr id="3" name="Table 2"/>
          <p:cNvGraphicFramePr>
            <a:graphicFrameLocks noGrp="1"/>
          </p:cNvGraphicFramePr>
          <p:nvPr/>
        </p:nvGraphicFramePr>
        <p:xfrm>
          <a:off x="1285852" y="1571612"/>
          <a:ext cx="6905652" cy="4719320"/>
        </p:xfrm>
        <a:graphic>
          <a:graphicData uri="http://schemas.openxmlformats.org/drawingml/2006/table">
            <a:tbl>
              <a:tblPr firstRow="1" bandRow="1">
                <a:tableStyleId>{5C22544A-7EE6-4342-B048-85BDC9FD1C3A}</a:tableStyleId>
              </a:tblPr>
              <a:tblGrid>
                <a:gridCol w="2143140"/>
                <a:gridCol w="2038022"/>
                <a:gridCol w="2724490"/>
              </a:tblGrid>
              <a:tr h="370840">
                <a:tc>
                  <a:txBody>
                    <a:bodyPr/>
                    <a:lstStyle/>
                    <a:p>
                      <a:pPr algn="ctr"/>
                      <a:r>
                        <a:rPr lang="id-ID" dirty="0" smtClean="0">
                          <a:solidFill>
                            <a:srgbClr val="FF0000"/>
                          </a:solidFill>
                        </a:rPr>
                        <a:t>HIDROMASSAGE</a:t>
                      </a:r>
                      <a:endParaRPr lang="id-ID" dirty="0">
                        <a:solidFill>
                          <a:srgbClr val="FF0000"/>
                        </a:solidFill>
                      </a:endParaRPr>
                    </a:p>
                  </a:txBody>
                  <a:tcPr/>
                </a:tc>
                <a:tc>
                  <a:txBody>
                    <a:bodyPr/>
                    <a:lstStyle/>
                    <a:p>
                      <a:pPr algn="ctr"/>
                      <a:r>
                        <a:rPr lang="id-ID" dirty="0" smtClean="0">
                          <a:solidFill>
                            <a:srgbClr val="FF0000"/>
                          </a:solidFill>
                        </a:rPr>
                        <a:t>MASSAGE  MANUAL</a:t>
                      </a:r>
                      <a:endParaRPr lang="id-ID" dirty="0">
                        <a:solidFill>
                          <a:srgbClr val="FF0000"/>
                        </a:solidFill>
                      </a:endParaRPr>
                    </a:p>
                  </a:txBody>
                  <a:tcPr/>
                </a:tc>
                <a:tc>
                  <a:txBody>
                    <a:bodyPr/>
                    <a:lstStyle/>
                    <a:p>
                      <a:pPr algn="ctr"/>
                      <a:r>
                        <a:rPr lang="id-ID" dirty="0" smtClean="0">
                          <a:solidFill>
                            <a:srgbClr val="FF0000"/>
                          </a:solidFill>
                        </a:rPr>
                        <a:t>AUTOMASSAGE</a:t>
                      </a:r>
                      <a:endParaRPr lang="id-ID" dirty="0">
                        <a:solidFill>
                          <a:srgbClr val="FF0000"/>
                        </a:solidFill>
                      </a:endParaRPr>
                    </a:p>
                  </a:txBody>
                  <a:tcPr/>
                </a:tc>
              </a:tr>
              <a:tr h="370840">
                <a:tc>
                  <a:txBody>
                    <a:bodyPr/>
                    <a:lstStyle/>
                    <a:p>
                      <a:pPr algn="ctr"/>
                      <a:r>
                        <a:rPr lang="id-ID" dirty="0" smtClean="0"/>
                        <a:t>I</a:t>
                      </a:r>
                      <a:endParaRPr lang="id-ID" dirty="0"/>
                    </a:p>
                  </a:txBody>
                  <a:tcPr/>
                </a:tc>
                <a:tc>
                  <a:txBody>
                    <a:bodyPr/>
                    <a:lstStyle/>
                    <a:p>
                      <a:pPr algn="ctr"/>
                      <a:r>
                        <a:rPr lang="id-ID" dirty="0" smtClean="0"/>
                        <a:t>II</a:t>
                      </a:r>
                      <a:endParaRPr lang="id-ID" dirty="0"/>
                    </a:p>
                  </a:txBody>
                  <a:tcPr/>
                </a:tc>
                <a:tc>
                  <a:txBody>
                    <a:bodyPr/>
                    <a:lstStyle/>
                    <a:p>
                      <a:pPr algn="ctr"/>
                      <a:r>
                        <a:rPr lang="id-ID" dirty="0" smtClean="0"/>
                        <a:t>III</a:t>
                      </a:r>
                      <a:endParaRPr lang="id-ID" dirty="0"/>
                    </a:p>
                  </a:txBody>
                  <a:tcPr/>
                </a:tc>
              </a:tr>
              <a:tr h="370840">
                <a:tc>
                  <a:txBody>
                    <a:bodyPr/>
                    <a:lstStyle/>
                    <a:p>
                      <a:pPr algn="ctr"/>
                      <a:r>
                        <a:rPr lang="id-ID" dirty="0" smtClean="0"/>
                        <a:t>1</a:t>
                      </a:r>
                      <a:endParaRPr lang="id-ID" dirty="0"/>
                    </a:p>
                  </a:txBody>
                  <a:tcPr/>
                </a:tc>
                <a:tc>
                  <a:txBody>
                    <a:bodyPr/>
                    <a:lstStyle/>
                    <a:p>
                      <a:pPr algn="ctr"/>
                      <a:r>
                        <a:rPr lang="id-ID" dirty="0" smtClean="0"/>
                        <a:t>2</a:t>
                      </a:r>
                      <a:endParaRPr lang="id-ID" dirty="0"/>
                    </a:p>
                  </a:txBody>
                  <a:tcPr/>
                </a:tc>
                <a:tc>
                  <a:txBody>
                    <a:bodyPr/>
                    <a:lstStyle/>
                    <a:p>
                      <a:pPr algn="ctr"/>
                      <a:r>
                        <a:rPr lang="id-ID" dirty="0" smtClean="0"/>
                        <a:t>3</a:t>
                      </a:r>
                      <a:endParaRPr lang="id-ID" dirty="0"/>
                    </a:p>
                  </a:txBody>
                  <a:tcPr/>
                </a:tc>
              </a:tr>
              <a:tr h="370840">
                <a:tc>
                  <a:txBody>
                    <a:bodyPr/>
                    <a:lstStyle/>
                    <a:p>
                      <a:pPr algn="ctr"/>
                      <a:r>
                        <a:rPr lang="id-ID" dirty="0" smtClean="0"/>
                        <a:t>6</a:t>
                      </a:r>
                      <a:endParaRPr lang="id-ID" dirty="0"/>
                    </a:p>
                  </a:txBody>
                  <a:tcPr/>
                </a:tc>
                <a:tc>
                  <a:txBody>
                    <a:bodyPr/>
                    <a:lstStyle/>
                    <a:p>
                      <a:pPr algn="ctr"/>
                      <a:r>
                        <a:rPr lang="id-ID" dirty="0" smtClean="0"/>
                        <a:t>5</a:t>
                      </a:r>
                      <a:endParaRPr lang="id-ID" dirty="0"/>
                    </a:p>
                  </a:txBody>
                  <a:tcPr/>
                </a:tc>
                <a:tc>
                  <a:txBody>
                    <a:bodyPr/>
                    <a:lstStyle/>
                    <a:p>
                      <a:pPr algn="ctr"/>
                      <a:r>
                        <a:rPr lang="id-ID" dirty="0" smtClean="0"/>
                        <a:t>4</a:t>
                      </a:r>
                      <a:endParaRPr lang="id-ID" dirty="0"/>
                    </a:p>
                  </a:txBody>
                  <a:tcPr/>
                </a:tc>
              </a:tr>
              <a:tr h="370840">
                <a:tc>
                  <a:txBody>
                    <a:bodyPr/>
                    <a:lstStyle/>
                    <a:p>
                      <a:pPr algn="ctr"/>
                      <a:r>
                        <a:rPr lang="id-ID" dirty="0" smtClean="0"/>
                        <a:t>7</a:t>
                      </a:r>
                      <a:endParaRPr lang="id-ID" dirty="0"/>
                    </a:p>
                  </a:txBody>
                  <a:tcPr/>
                </a:tc>
                <a:tc>
                  <a:txBody>
                    <a:bodyPr/>
                    <a:lstStyle/>
                    <a:p>
                      <a:pPr algn="ctr"/>
                      <a:r>
                        <a:rPr lang="id-ID" dirty="0" smtClean="0"/>
                        <a:t>8</a:t>
                      </a:r>
                      <a:endParaRPr lang="id-ID" dirty="0"/>
                    </a:p>
                  </a:txBody>
                  <a:tcPr/>
                </a:tc>
                <a:tc>
                  <a:txBody>
                    <a:bodyPr/>
                    <a:lstStyle/>
                    <a:p>
                      <a:pPr algn="ctr"/>
                      <a:r>
                        <a:rPr lang="id-ID" dirty="0" smtClean="0"/>
                        <a:t>9</a:t>
                      </a:r>
                      <a:endParaRPr lang="id-ID" dirty="0"/>
                    </a:p>
                  </a:txBody>
                  <a:tcPr/>
                </a:tc>
              </a:tr>
              <a:tr h="370840">
                <a:tc>
                  <a:txBody>
                    <a:bodyPr/>
                    <a:lstStyle/>
                    <a:p>
                      <a:pPr algn="ctr"/>
                      <a:r>
                        <a:rPr lang="id-ID" dirty="0" smtClean="0"/>
                        <a:t>12</a:t>
                      </a:r>
                      <a:endParaRPr lang="id-ID" dirty="0"/>
                    </a:p>
                  </a:txBody>
                  <a:tcPr/>
                </a:tc>
                <a:tc>
                  <a:txBody>
                    <a:bodyPr/>
                    <a:lstStyle/>
                    <a:p>
                      <a:pPr algn="ctr"/>
                      <a:r>
                        <a:rPr lang="id-ID" dirty="0" smtClean="0"/>
                        <a:t>11</a:t>
                      </a:r>
                      <a:endParaRPr lang="id-ID" dirty="0"/>
                    </a:p>
                  </a:txBody>
                  <a:tcPr/>
                </a:tc>
                <a:tc>
                  <a:txBody>
                    <a:bodyPr/>
                    <a:lstStyle/>
                    <a:p>
                      <a:pPr algn="ctr"/>
                      <a:r>
                        <a:rPr lang="id-ID" dirty="0" smtClean="0"/>
                        <a:t>10</a:t>
                      </a:r>
                      <a:endParaRPr lang="id-ID" dirty="0"/>
                    </a:p>
                  </a:txBody>
                  <a:tcPr/>
                </a:tc>
              </a:tr>
              <a:tr h="370840">
                <a:tc>
                  <a:txBody>
                    <a:bodyPr/>
                    <a:lstStyle/>
                    <a:p>
                      <a:pPr algn="ctr"/>
                      <a:r>
                        <a:rPr lang="id-ID" dirty="0" smtClean="0"/>
                        <a:t>13</a:t>
                      </a:r>
                      <a:endParaRPr lang="id-ID" dirty="0"/>
                    </a:p>
                  </a:txBody>
                  <a:tcPr/>
                </a:tc>
                <a:tc>
                  <a:txBody>
                    <a:bodyPr/>
                    <a:lstStyle/>
                    <a:p>
                      <a:pPr algn="ctr"/>
                      <a:r>
                        <a:rPr lang="id-ID" dirty="0" smtClean="0"/>
                        <a:t>14</a:t>
                      </a:r>
                      <a:endParaRPr lang="id-ID" dirty="0"/>
                    </a:p>
                  </a:txBody>
                  <a:tcPr/>
                </a:tc>
                <a:tc>
                  <a:txBody>
                    <a:bodyPr/>
                    <a:lstStyle/>
                    <a:p>
                      <a:pPr algn="ctr"/>
                      <a:r>
                        <a:rPr lang="id-ID" dirty="0" smtClean="0"/>
                        <a:t>15</a:t>
                      </a:r>
                      <a:endParaRPr lang="id-ID" dirty="0"/>
                    </a:p>
                  </a:txBody>
                  <a:tcPr/>
                </a:tc>
              </a:tr>
              <a:tr h="370840">
                <a:tc>
                  <a:txBody>
                    <a:bodyPr/>
                    <a:lstStyle/>
                    <a:p>
                      <a:pPr algn="ctr"/>
                      <a:r>
                        <a:rPr lang="id-ID" dirty="0" smtClean="0"/>
                        <a:t>18</a:t>
                      </a:r>
                      <a:endParaRPr lang="id-ID" dirty="0"/>
                    </a:p>
                  </a:txBody>
                  <a:tcPr/>
                </a:tc>
                <a:tc>
                  <a:txBody>
                    <a:bodyPr/>
                    <a:lstStyle/>
                    <a:p>
                      <a:pPr algn="ctr"/>
                      <a:r>
                        <a:rPr lang="id-ID" dirty="0" smtClean="0"/>
                        <a:t>17</a:t>
                      </a:r>
                      <a:endParaRPr lang="id-ID" dirty="0"/>
                    </a:p>
                  </a:txBody>
                  <a:tcPr/>
                </a:tc>
                <a:tc>
                  <a:txBody>
                    <a:bodyPr/>
                    <a:lstStyle/>
                    <a:p>
                      <a:pPr algn="ctr"/>
                      <a:r>
                        <a:rPr lang="id-ID" dirty="0" smtClean="0"/>
                        <a:t>16</a:t>
                      </a:r>
                      <a:endParaRPr lang="id-ID" dirty="0"/>
                    </a:p>
                  </a:txBody>
                  <a:tcPr/>
                </a:tc>
              </a:tr>
              <a:tr h="370840">
                <a:tc>
                  <a:txBody>
                    <a:bodyPr/>
                    <a:lstStyle/>
                    <a:p>
                      <a:pPr algn="ctr"/>
                      <a:r>
                        <a:rPr lang="id-ID" dirty="0" smtClean="0"/>
                        <a:t>19</a:t>
                      </a:r>
                      <a:endParaRPr lang="id-ID" dirty="0"/>
                    </a:p>
                  </a:txBody>
                  <a:tcPr/>
                </a:tc>
                <a:tc>
                  <a:txBody>
                    <a:bodyPr/>
                    <a:lstStyle/>
                    <a:p>
                      <a:pPr algn="ctr"/>
                      <a:r>
                        <a:rPr lang="id-ID" dirty="0" smtClean="0"/>
                        <a:t>20</a:t>
                      </a:r>
                      <a:endParaRPr lang="id-ID" dirty="0"/>
                    </a:p>
                  </a:txBody>
                  <a:tcPr/>
                </a:tc>
                <a:tc>
                  <a:txBody>
                    <a:bodyPr/>
                    <a:lstStyle/>
                    <a:p>
                      <a:pPr algn="ctr"/>
                      <a:r>
                        <a:rPr lang="id-ID" dirty="0" smtClean="0"/>
                        <a:t>21</a:t>
                      </a:r>
                      <a:endParaRPr lang="id-ID" dirty="0"/>
                    </a:p>
                  </a:txBody>
                  <a:tcPr/>
                </a:tc>
              </a:tr>
              <a:tr h="370840">
                <a:tc>
                  <a:txBody>
                    <a:bodyPr/>
                    <a:lstStyle/>
                    <a:p>
                      <a:pPr algn="ctr"/>
                      <a:r>
                        <a:rPr lang="id-ID" dirty="0" smtClean="0"/>
                        <a:t>24</a:t>
                      </a:r>
                      <a:endParaRPr lang="id-ID" dirty="0"/>
                    </a:p>
                  </a:txBody>
                  <a:tcPr/>
                </a:tc>
                <a:tc>
                  <a:txBody>
                    <a:bodyPr/>
                    <a:lstStyle/>
                    <a:p>
                      <a:pPr algn="ctr"/>
                      <a:r>
                        <a:rPr lang="id-ID" dirty="0" smtClean="0"/>
                        <a:t>23</a:t>
                      </a:r>
                      <a:endParaRPr lang="id-ID" dirty="0"/>
                    </a:p>
                  </a:txBody>
                  <a:tcPr/>
                </a:tc>
                <a:tc>
                  <a:txBody>
                    <a:bodyPr/>
                    <a:lstStyle/>
                    <a:p>
                      <a:pPr algn="ctr"/>
                      <a:r>
                        <a:rPr lang="id-ID" dirty="0" smtClean="0"/>
                        <a:t>22</a:t>
                      </a:r>
                      <a:endParaRPr lang="id-ID" dirty="0"/>
                    </a:p>
                  </a:txBody>
                  <a:tcPr/>
                </a:tc>
              </a:tr>
              <a:tr h="370840">
                <a:tc>
                  <a:txBody>
                    <a:bodyPr/>
                    <a:lstStyle/>
                    <a:p>
                      <a:pPr algn="ctr"/>
                      <a:r>
                        <a:rPr lang="id-ID" dirty="0" smtClean="0"/>
                        <a:t>25</a:t>
                      </a:r>
                      <a:endParaRPr lang="id-ID" dirty="0"/>
                    </a:p>
                  </a:txBody>
                  <a:tcPr/>
                </a:tc>
                <a:tc>
                  <a:txBody>
                    <a:bodyPr/>
                    <a:lstStyle/>
                    <a:p>
                      <a:pPr algn="ctr"/>
                      <a:r>
                        <a:rPr lang="id-ID" dirty="0" smtClean="0"/>
                        <a:t>26</a:t>
                      </a:r>
                      <a:endParaRPr lang="id-ID" dirty="0"/>
                    </a:p>
                  </a:txBody>
                  <a:tcPr/>
                </a:tc>
                <a:tc>
                  <a:txBody>
                    <a:bodyPr/>
                    <a:lstStyle/>
                    <a:p>
                      <a:pPr algn="ctr"/>
                      <a:r>
                        <a:rPr lang="id-ID" dirty="0" smtClean="0"/>
                        <a:t>27</a:t>
                      </a:r>
                      <a:endParaRPr lang="id-ID" dirty="0"/>
                    </a:p>
                  </a:txBody>
                  <a:tcPr/>
                </a:tc>
              </a:tr>
              <a:tr h="370840">
                <a:tc>
                  <a:txBody>
                    <a:bodyPr/>
                    <a:lstStyle/>
                    <a:p>
                      <a:pPr algn="ctr"/>
                      <a:r>
                        <a:rPr lang="id-ID" dirty="0" smtClean="0"/>
                        <a:t>30</a:t>
                      </a:r>
                      <a:endParaRPr lang="id-ID" dirty="0"/>
                    </a:p>
                  </a:txBody>
                  <a:tcPr/>
                </a:tc>
                <a:tc>
                  <a:txBody>
                    <a:bodyPr/>
                    <a:lstStyle/>
                    <a:p>
                      <a:pPr algn="ctr"/>
                      <a:r>
                        <a:rPr lang="id-ID" dirty="0" smtClean="0"/>
                        <a:t>29</a:t>
                      </a:r>
                      <a:endParaRPr lang="id-ID" dirty="0"/>
                    </a:p>
                  </a:txBody>
                  <a:tcPr/>
                </a:tc>
                <a:tc>
                  <a:txBody>
                    <a:bodyPr/>
                    <a:lstStyle/>
                    <a:p>
                      <a:pPr algn="ctr"/>
                      <a:r>
                        <a:rPr lang="id-ID" dirty="0" smtClean="0"/>
                        <a:t>28</a:t>
                      </a:r>
                      <a:endParaRPr lang="id-ID"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0334"/>
          </a:xfrm>
        </p:spPr>
        <p:txBody>
          <a:bodyPr>
            <a:normAutofit/>
          </a:bodyPr>
          <a:lstStyle/>
          <a:p>
            <a:r>
              <a:rPr lang="id-ID" sz="2800" b="1" dirty="0" smtClean="0">
                <a:solidFill>
                  <a:schemeClr val="tx1"/>
                </a:solidFill>
              </a:rPr>
              <a:t>Teknik Perlakuan</a:t>
            </a:r>
            <a:endParaRPr lang="id-ID" sz="2800" b="1" dirty="0">
              <a:solidFill>
                <a:schemeClr val="tx1"/>
              </a:solidFill>
            </a:endParaRPr>
          </a:p>
        </p:txBody>
      </p:sp>
      <p:sp>
        <p:nvSpPr>
          <p:cNvPr id="3" name="Content Placeholder 2"/>
          <p:cNvSpPr>
            <a:spLocks noGrp="1"/>
          </p:cNvSpPr>
          <p:nvPr>
            <p:ph idx="1"/>
          </p:nvPr>
        </p:nvSpPr>
        <p:spPr>
          <a:xfrm>
            <a:off x="457200" y="1428736"/>
            <a:ext cx="8229600" cy="4895864"/>
          </a:xfrm>
          <a:solidFill>
            <a:schemeClr val="bg1"/>
          </a:solidFill>
        </p:spPr>
        <p:txBody>
          <a:bodyPr>
            <a:normAutofit lnSpcReduction="10000"/>
          </a:bodyPr>
          <a:lstStyle/>
          <a:p>
            <a:pPr lvl="0">
              <a:buFont typeface="Wingdings" pitchFamily="2" charset="2"/>
              <a:buChar char="v"/>
            </a:pPr>
            <a:r>
              <a:rPr lang="id-ID" dirty="0" smtClean="0"/>
              <a:t>Perlakuan kelompok 1 (</a:t>
            </a:r>
            <a:r>
              <a:rPr lang="id-ID" i="1" dirty="0" smtClean="0"/>
              <a:t>Hydromassage </a:t>
            </a:r>
            <a:r>
              <a:rPr lang="id-ID" dirty="0" smtClean="0"/>
              <a:t>pencelupan air panas dan air dingin).</a:t>
            </a:r>
          </a:p>
          <a:p>
            <a:pPr lvl="0"/>
            <a:r>
              <a:rPr lang="id-ID" dirty="0" smtClean="0"/>
              <a:t>Setelah sampel melaksanakan </a:t>
            </a:r>
            <a:r>
              <a:rPr lang="id-ID" i="1" dirty="0" smtClean="0"/>
              <a:t>pre test</a:t>
            </a:r>
            <a:r>
              <a:rPr lang="id-ID" dirty="0" smtClean="0"/>
              <a:t> (lari 2,4 km) lalu sampel berdiri di dalam </a:t>
            </a:r>
            <a:r>
              <a:rPr lang="id-ID" i="1" dirty="0" smtClean="0"/>
              <a:t>alat hydromassage</a:t>
            </a:r>
            <a:endParaRPr lang="id-ID" dirty="0" smtClean="0"/>
          </a:p>
          <a:p>
            <a:pPr lvl="0"/>
            <a:r>
              <a:rPr lang="id-ID" dirty="0" smtClean="0"/>
              <a:t>Celupkan ke air hangat  dengan suhu  ±</a:t>
            </a:r>
            <a:r>
              <a:rPr lang="id-ID" dirty="0" smtClean="0"/>
              <a:t>35º</a:t>
            </a:r>
            <a:r>
              <a:rPr lang="en-US" dirty="0" smtClean="0"/>
              <a:t> C</a:t>
            </a:r>
            <a:r>
              <a:rPr lang="id-ID" dirty="0" smtClean="0"/>
              <a:t> </a:t>
            </a:r>
            <a:r>
              <a:rPr lang="id-ID" dirty="0" smtClean="0"/>
              <a:t>.  Pencelupan dilakukan dengan repetisi 4-5 kali per menit di suhu air tersebut. Pencelupan dilakukan selama 7 menit. Setelah 7 menit air hangat secara berangsur diganti dengan air dingin. Proses pencelupan dilanjutkan  3 menit (20-25 º C). Total pencelupan air panas dan dingin dilakukan selama 10 menit.</a:t>
            </a:r>
          </a:p>
          <a:p>
            <a:endParaRPr lang="id-ID"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867656"/>
          </a:xfrm>
          <a:solidFill>
            <a:schemeClr val="bg1"/>
          </a:solidFill>
        </p:spPr>
        <p:txBody>
          <a:bodyPr anchor="t">
            <a:normAutofit fontScale="90000"/>
          </a:bodyPr>
          <a:lstStyle/>
          <a:p>
            <a:r>
              <a:rPr lang="id-ID" sz="2700" dirty="0" smtClean="0">
                <a:solidFill>
                  <a:srgbClr val="FF0000"/>
                </a:solidFill>
              </a:rPr>
              <a:t>Catatan</a:t>
            </a:r>
            <a:r>
              <a:rPr lang="id-ID" sz="2700" dirty="0" smtClean="0"/>
              <a:t> : </a:t>
            </a:r>
            <a:r>
              <a:rPr lang="id-ID" sz="2700" dirty="0" smtClean="0">
                <a:solidFill>
                  <a:schemeClr val="tx1"/>
                </a:solidFill>
              </a:rPr>
              <a:t>Setelah dicelupkan ke air hangat terjadi </a:t>
            </a:r>
            <a:r>
              <a:rPr lang="id-ID" sz="2700" b="1" dirty="0" smtClean="0">
                <a:solidFill>
                  <a:schemeClr val="tx1"/>
                </a:solidFill>
              </a:rPr>
              <a:t>vasodilatasi</a:t>
            </a:r>
            <a:r>
              <a:rPr lang="id-ID" sz="2700" dirty="0" smtClean="0">
                <a:solidFill>
                  <a:schemeClr val="tx1"/>
                </a:solidFill>
              </a:rPr>
              <a:t> (</a:t>
            </a:r>
            <a:r>
              <a:rPr lang="id-ID" sz="2700" b="1" dirty="0" smtClean="0">
                <a:solidFill>
                  <a:schemeClr val="tx1"/>
                </a:solidFill>
              </a:rPr>
              <a:t>pembuluh darah melebar</a:t>
            </a:r>
            <a:r>
              <a:rPr lang="id-ID" sz="2700" dirty="0" smtClean="0">
                <a:solidFill>
                  <a:schemeClr val="tx1"/>
                </a:solidFill>
              </a:rPr>
              <a:t>) . Vasodilatasi harus dihilangkan dengan dicelupkan ke air dingin sehingga terjadi </a:t>
            </a:r>
            <a:r>
              <a:rPr lang="id-ID" sz="2700" b="1" dirty="0" smtClean="0">
                <a:solidFill>
                  <a:schemeClr val="tx1"/>
                </a:solidFill>
              </a:rPr>
              <a:t>vasokontriksi</a:t>
            </a:r>
            <a:r>
              <a:rPr lang="id-ID" sz="2700" dirty="0" smtClean="0">
                <a:solidFill>
                  <a:schemeClr val="tx1"/>
                </a:solidFill>
              </a:rPr>
              <a:t> dengan demikian </a:t>
            </a:r>
            <a:r>
              <a:rPr lang="id-ID" sz="2700" b="1" dirty="0" smtClean="0">
                <a:solidFill>
                  <a:schemeClr val="tx1"/>
                </a:solidFill>
              </a:rPr>
              <a:t>orthostasis</a:t>
            </a:r>
            <a:r>
              <a:rPr lang="id-ID" sz="2700" dirty="0" smtClean="0">
                <a:solidFill>
                  <a:schemeClr val="tx1"/>
                </a:solidFill>
              </a:rPr>
              <a:t> dapat dihindari. Kalau  tidak dilakukan akan menyebabkan pingsan.</a:t>
            </a:r>
            <a:r>
              <a:rPr lang="id-ID" sz="2800" dirty="0" smtClean="0"/>
              <a:t/>
            </a:r>
            <a:br>
              <a:rPr lang="id-ID" sz="2800" dirty="0" smtClean="0"/>
            </a:br>
            <a:endParaRPr lang="id-ID" sz="2800" dirty="0"/>
          </a:p>
        </p:txBody>
      </p:sp>
      <p:sp>
        <p:nvSpPr>
          <p:cNvPr id="3" name="Content Placeholder 2"/>
          <p:cNvSpPr>
            <a:spLocks noGrp="1"/>
          </p:cNvSpPr>
          <p:nvPr>
            <p:ph idx="1"/>
          </p:nvPr>
        </p:nvSpPr>
        <p:spPr>
          <a:xfrm>
            <a:off x="457200" y="2857496"/>
            <a:ext cx="8229600" cy="3467104"/>
          </a:xfrm>
          <a:solidFill>
            <a:schemeClr val="bg1"/>
          </a:solidFill>
        </p:spPr>
        <p:txBody>
          <a:bodyPr>
            <a:normAutofit fontScale="92500" lnSpcReduction="20000"/>
          </a:bodyPr>
          <a:lstStyle/>
          <a:p>
            <a:pPr lvl="0">
              <a:buFont typeface="Wingdings" pitchFamily="2" charset="2"/>
              <a:buChar char="v"/>
            </a:pPr>
            <a:r>
              <a:rPr lang="id-ID" dirty="0" smtClean="0"/>
              <a:t>Perlakuan kelompok 2 </a:t>
            </a:r>
            <a:r>
              <a:rPr lang="id-ID" i="1" dirty="0" smtClean="0"/>
              <a:t>Massage</a:t>
            </a:r>
            <a:r>
              <a:rPr lang="id-ID" dirty="0" smtClean="0"/>
              <a:t> manual (tradisional). </a:t>
            </a:r>
          </a:p>
          <a:p>
            <a:pPr lvl="0"/>
            <a:r>
              <a:rPr lang="id-ID" dirty="0" smtClean="0"/>
              <a:t>Setelah sampel melakukan pre test (lari 2,4 km) sampel diberikan perlakuan </a:t>
            </a:r>
            <a:r>
              <a:rPr lang="id-ID" i="1" dirty="0" smtClean="0"/>
              <a:t>massage</a:t>
            </a:r>
            <a:r>
              <a:rPr lang="id-ID" dirty="0" smtClean="0"/>
              <a:t> manual selama 10 menit.</a:t>
            </a:r>
          </a:p>
          <a:p>
            <a:pPr lvl="0">
              <a:buNone/>
            </a:pPr>
            <a:endParaRPr lang="id-ID" dirty="0" smtClean="0"/>
          </a:p>
          <a:p>
            <a:pPr lvl="0">
              <a:buFont typeface="Wingdings" pitchFamily="2" charset="2"/>
              <a:buChar char="v"/>
            </a:pPr>
            <a:r>
              <a:rPr lang="id-ID" dirty="0" smtClean="0"/>
              <a:t>Perlakuan kelompok 3 </a:t>
            </a:r>
            <a:r>
              <a:rPr lang="id-ID" i="1" dirty="0" smtClean="0"/>
              <a:t>auto-massage</a:t>
            </a:r>
            <a:endParaRPr lang="id-ID" dirty="0" smtClean="0"/>
          </a:p>
          <a:p>
            <a:pPr lvl="0"/>
            <a:r>
              <a:rPr lang="id-ID" dirty="0" smtClean="0"/>
              <a:t>Melakukan </a:t>
            </a:r>
            <a:r>
              <a:rPr lang="id-ID" i="1" dirty="0" smtClean="0"/>
              <a:t>cooling down</a:t>
            </a:r>
            <a:r>
              <a:rPr lang="id-ID" dirty="0" smtClean="0"/>
              <a:t> aktif selama 10 menit.</a:t>
            </a:r>
          </a:p>
          <a:p>
            <a:pPr lvl="0">
              <a:buNone/>
            </a:pPr>
            <a:endParaRPr lang="id-ID" dirty="0" smtClean="0"/>
          </a:p>
          <a:p>
            <a:pPr lvl="0">
              <a:buFont typeface="Wingdings" pitchFamily="2" charset="2"/>
              <a:buChar char="v"/>
            </a:pPr>
            <a:r>
              <a:rPr lang="id-ID" dirty="0" smtClean="0"/>
              <a:t>Setelah selesai perlakuan massage selama 10 menit ketiga nara coba melakukan lagi test lari 2,4 KM.</a:t>
            </a:r>
            <a:endParaRPr lang="id-ID"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368118"/>
          </a:xfrm>
          <a:solidFill>
            <a:schemeClr val="bg1"/>
          </a:solidFill>
        </p:spPr>
        <p:txBody>
          <a:bodyPr anchor="t">
            <a:normAutofit fontScale="90000"/>
          </a:bodyPr>
          <a:lstStyle/>
          <a:p>
            <a:r>
              <a:rPr lang="id-ID" sz="2800" b="1" dirty="0" smtClean="0">
                <a:solidFill>
                  <a:schemeClr val="tx1"/>
                </a:solidFill>
              </a:rPr>
              <a:t>Analisis Data</a:t>
            </a:r>
            <a:br>
              <a:rPr lang="id-ID" sz="2800" b="1" dirty="0" smtClean="0">
                <a:solidFill>
                  <a:schemeClr val="tx1"/>
                </a:solidFill>
              </a:rPr>
            </a:br>
            <a:r>
              <a:rPr lang="id-ID" sz="2800" dirty="0" smtClean="0">
                <a:solidFill>
                  <a:schemeClr val="tx1"/>
                </a:solidFill>
              </a:rPr>
              <a:t>Data di analisis menggunakan analisis  </a:t>
            </a:r>
            <a:r>
              <a:rPr lang="id-ID" sz="2800" i="1" dirty="0" smtClean="0">
                <a:solidFill>
                  <a:schemeClr val="tx1"/>
                </a:solidFill>
              </a:rPr>
              <a:t>kuantitatif</a:t>
            </a:r>
            <a:r>
              <a:rPr lang="id-ID" sz="2800" dirty="0" smtClean="0">
                <a:solidFill>
                  <a:schemeClr val="tx1"/>
                </a:solidFill>
              </a:rPr>
              <a:t>. Data </a:t>
            </a:r>
            <a:r>
              <a:rPr lang="id-ID" sz="2800" i="1" dirty="0" smtClean="0">
                <a:solidFill>
                  <a:schemeClr val="tx1"/>
                </a:solidFill>
              </a:rPr>
              <a:t>kuantitatif </a:t>
            </a:r>
            <a:r>
              <a:rPr lang="id-ID" sz="2800" dirty="0" smtClean="0">
                <a:solidFill>
                  <a:schemeClr val="tx1"/>
                </a:solidFill>
              </a:rPr>
              <a:t>diambil berdasarkan hasil tes 2,4 KM.</a:t>
            </a:r>
            <a:r>
              <a:rPr lang="id-ID" sz="2800" dirty="0" smtClean="0"/>
              <a:t/>
            </a:r>
            <a:br>
              <a:rPr lang="id-ID" sz="2800" dirty="0" smtClean="0"/>
            </a:br>
            <a:r>
              <a:rPr lang="id-ID" sz="2800" dirty="0" smtClean="0"/>
              <a:t/>
            </a:r>
            <a:br>
              <a:rPr lang="id-ID" sz="2800" dirty="0" smtClean="0"/>
            </a:br>
            <a:r>
              <a:rPr lang="id-ID" sz="2800" dirty="0" smtClean="0">
                <a:solidFill>
                  <a:schemeClr val="tx1"/>
                </a:solidFill>
              </a:rPr>
              <a:t>Uji efektifitas dan komparatif dari metode </a:t>
            </a:r>
            <a:r>
              <a:rPr lang="id-ID" sz="2800" i="1" dirty="0" smtClean="0">
                <a:solidFill>
                  <a:schemeClr val="tx1"/>
                </a:solidFill>
              </a:rPr>
              <a:t>hydromassage</a:t>
            </a:r>
            <a:r>
              <a:rPr lang="id-ID" sz="2800" dirty="0" smtClean="0">
                <a:solidFill>
                  <a:schemeClr val="tx1"/>
                </a:solidFill>
              </a:rPr>
              <a:t> pencelupan, manual (tradisional) dan </a:t>
            </a:r>
            <a:r>
              <a:rPr lang="id-ID" sz="2800" i="1" dirty="0" smtClean="0">
                <a:solidFill>
                  <a:schemeClr val="tx1"/>
                </a:solidFill>
              </a:rPr>
              <a:t>auto-massage</a:t>
            </a:r>
            <a:r>
              <a:rPr lang="id-ID" sz="2800" dirty="0" smtClean="0">
                <a:solidFill>
                  <a:schemeClr val="tx1"/>
                </a:solidFill>
              </a:rPr>
              <a:t> terhadap pemulihan dari kelelahan olahraga aerobik melalui uji analisis statistik sebagai berikut :</a:t>
            </a:r>
            <a:r>
              <a:rPr lang="id-ID" sz="2800" dirty="0" smtClean="0"/>
              <a:t/>
            </a:r>
            <a:br>
              <a:rPr lang="id-ID" sz="2800" dirty="0" smtClean="0"/>
            </a:br>
            <a:r>
              <a:rPr lang="id-ID" sz="2800" dirty="0" smtClean="0">
                <a:solidFill>
                  <a:schemeClr val="tx1"/>
                </a:solidFill>
              </a:rPr>
              <a:t>1. Uji normalitas data menurut Kolmogorov, untuk menguji </a:t>
            </a:r>
            <a:br>
              <a:rPr lang="id-ID" sz="2800" dirty="0" smtClean="0">
                <a:solidFill>
                  <a:schemeClr val="tx1"/>
                </a:solidFill>
              </a:rPr>
            </a:br>
            <a:r>
              <a:rPr lang="id-ID" sz="2800" dirty="0" smtClean="0">
                <a:solidFill>
                  <a:schemeClr val="tx1"/>
                </a:solidFill>
              </a:rPr>
              <a:t>    normalitas data untuk menentukan uji statistik secara  </a:t>
            </a:r>
            <a:br>
              <a:rPr lang="id-ID" sz="2800" dirty="0" smtClean="0">
                <a:solidFill>
                  <a:schemeClr val="tx1"/>
                </a:solidFill>
              </a:rPr>
            </a:br>
            <a:r>
              <a:rPr lang="id-ID" sz="2800" dirty="0" smtClean="0">
                <a:solidFill>
                  <a:schemeClr val="tx1"/>
                </a:solidFill>
              </a:rPr>
              <a:t>    parametrik. </a:t>
            </a:r>
            <a:br>
              <a:rPr lang="id-ID" sz="2800" dirty="0" smtClean="0">
                <a:solidFill>
                  <a:schemeClr val="tx1"/>
                </a:solidFill>
              </a:rPr>
            </a:br>
            <a:r>
              <a:rPr lang="id-ID" sz="2800" dirty="0" smtClean="0">
                <a:solidFill>
                  <a:schemeClr val="tx1"/>
                </a:solidFill>
              </a:rPr>
              <a:t>2. Uji homogenitas varian menurut Levene, untuk menguji  </a:t>
            </a:r>
            <a:br>
              <a:rPr lang="id-ID" sz="2800" dirty="0" smtClean="0">
                <a:solidFill>
                  <a:schemeClr val="tx1"/>
                </a:solidFill>
              </a:rPr>
            </a:br>
            <a:r>
              <a:rPr lang="id-ID" sz="2800" dirty="0" smtClean="0">
                <a:solidFill>
                  <a:schemeClr val="tx1"/>
                </a:solidFill>
              </a:rPr>
              <a:t>    homogenitas data menentukan uji statistik secara parametrik.</a:t>
            </a:r>
            <a:r>
              <a:rPr lang="id-ID" sz="2800" dirty="0" smtClean="0"/>
              <a:t/>
            </a:r>
            <a:br>
              <a:rPr lang="id-ID" sz="2800" dirty="0" smtClean="0"/>
            </a:br>
            <a:r>
              <a:rPr lang="id-ID" sz="2800" dirty="0" smtClean="0"/>
              <a:t/>
            </a:r>
            <a:br>
              <a:rPr lang="id-ID" sz="2800" dirty="0" smtClean="0"/>
            </a:br>
            <a:endParaRPr lang="id-ID"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510994"/>
          </a:xfrm>
          <a:solidFill>
            <a:schemeClr val="bg1"/>
          </a:solidFill>
        </p:spPr>
        <p:txBody>
          <a:bodyPr anchor="t">
            <a:normAutofit/>
          </a:bodyPr>
          <a:lstStyle/>
          <a:p>
            <a:pPr lvl="0"/>
            <a:r>
              <a:rPr lang="id-ID" sz="2800" dirty="0" smtClean="0"/>
              <a:t/>
            </a:r>
            <a:br>
              <a:rPr lang="id-ID" sz="2800" dirty="0" smtClean="0"/>
            </a:br>
            <a:r>
              <a:rPr lang="id-ID" sz="2800" dirty="0" smtClean="0">
                <a:solidFill>
                  <a:schemeClr val="tx1"/>
                </a:solidFill>
              </a:rPr>
              <a:t>3. Uji t berpasangan, untuk menguji perbedaan rata-rata </a:t>
            </a:r>
            <a:br>
              <a:rPr lang="id-ID" sz="2800" dirty="0" smtClean="0">
                <a:solidFill>
                  <a:schemeClr val="tx1"/>
                </a:solidFill>
              </a:rPr>
            </a:br>
            <a:r>
              <a:rPr lang="id-ID" sz="2800" dirty="0" smtClean="0">
                <a:solidFill>
                  <a:schemeClr val="tx1"/>
                </a:solidFill>
              </a:rPr>
              <a:t>     antara kelompok latihan sebelum dan setelah </a:t>
            </a:r>
            <a:br>
              <a:rPr lang="id-ID" sz="2800" dirty="0" smtClean="0">
                <a:solidFill>
                  <a:schemeClr val="tx1"/>
                </a:solidFill>
              </a:rPr>
            </a:br>
            <a:r>
              <a:rPr lang="id-ID" sz="2800" dirty="0" smtClean="0">
                <a:solidFill>
                  <a:schemeClr val="tx1"/>
                </a:solidFill>
              </a:rPr>
              <a:t>     perlakuan.</a:t>
            </a:r>
            <a:br>
              <a:rPr lang="id-ID" sz="2800" dirty="0" smtClean="0">
                <a:solidFill>
                  <a:schemeClr val="tx1"/>
                </a:solidFill>
              </a:rPr>
            </a:br>
            <a:r>
              <a:rPr lang="id-ID" sz="2800" dirty="0" smtClean="0">
                <a:solidFill>
                  <a:schemeClr val="tx1"/>
                </a:solidFill>
              </a:rPr>
              <a:t>4. Uji ANOVA untuk membandingkan efektivitas metode </a:t>
            </a:r>
            <a:br>
              <a:rPr lang="id-ID" sz="2800" dirty="0" smtClean="0">
                <a:solidFill>
                  <a:schemeClr val="tx1"/>
                </a:solidFill>
              </a:rPr>
            </a:br>
            <a:r>
              <a:rPr lang="id-ID" sz="2800" dirty="0" smtClean="0">
                <a:solidFill>
                  <a:schemeClr val="tx1"/>
                </a:solidFill>
              </a:rPr>
              <a:t>     </a:t>
            </a:r>
            <a:r>
              <a:rPr lang="id-ID" sz="2800" i="1" dirty="0" smtClean="0">
                <a:solidFill>
                  <a:schemeClr val="tx1"/>
                </a:solidFill>
              </a:rPr>
              <a:t>hydromassage</a:t>
            </a:r>
            <a:r>
              <a:rPr lang="id-ID" sz="2800" dirty="0" smtClean="0">
                <a:solidFill>
                  <a:schemeClr val="tx1"/>
                </a:solidFill>
              </a:rPr>
              <a:t> pencelupan, </a:t>
            </a:r>
            <a:r>
              <a:rPr lang="id-ID" sz="2800" i="1" dirty="0" smtClean="0">
                <a:solidFill>
                  <a:schemeClr val="tx1"/>
                </a:solidFill>
              </a:rPr>
              <a:t>massage</a:t>
            </a:r>
            <a:r>
              <a:rPr lang="id-ID" sz="2800" dirty="0" smtClean="0">
                <a:solidFill>
                  <a:schemeClr val="tx1"/>
                </a:solidFill>
              </a:rPr>
              <a:t> manual </a:t>
            </a:r>
            <a:br>
              <a:rPr lang="id-ID" sz="2800" dirty="0" smtClean="0">
                <a:solidFill>
                  <a:schemeClr val="tx1"/>
                </a:solidFill>
              </a:rPr>
            </a:br>
            <a:r>
              <a:rPr lang="id-ID" sz="2800" dirty="0" smtClean="0">
                <a:solidFill>
                  <a:schemeClr val="tx1"/>
                </a:solidFill>
              </a:rPr>
              <a:t>    (tradisional), dan </a:t>
            </a:r>
            <a:r>
              <a:rPr lang="id-ID" sz="2800" i="1" dirty="0" smtClean="0">
                <a:solidFill>
                  <a:schemeClr val="tx1"/>
                </a:solidFill>
              </a:rPr>
              <a:t>auto-massage</a:t>
            </a:r>
            <a:r>
              <a:rPr lang="id-ID" sz="2800" dirty="0" smtClean="0">
                <a:solidFill>
                  <a:schemeClr val="tx1"/>
                </a:solidFill>
              </a:rPr>
              <a:t> terhadap pemulihan </a:t>
            </a:r>
            <a:br>
              <a:rPr lang="id-ID" sz="2800" dirty="0" smtClean="0">
                <a:solidFill>
                  <a:schemeClr val="tx1"/>
                </a:solidFill>
              </a:rPr>
            </a:br>
            <a:r>
              <a:rPr lang="id-ID" sz="2800" dirty="0" smtClean="0">
                <a:solidFill>
                  <a:schemeClr val="tx1"/>
                </a:solidFill>
              </a:rPr>
              <a:t>    dari kelelahan olahraga </a:t>
            </a:r>
            <a:r>
              <a:rPr lang="id-ID" sz="2800" i="1" dirty="0" smtClean="0">
                <a:solidFill>
                  <a:schemeClr val="tx1"/>
                </a:solidFill>
              </a:rPr>
              <a:t>aerobik</a:t>
            </a:r>
            <a:r>
              <a:rPr lang="id-ID" sz="2800" dirty="0" smtClean="0">
                <a:solidFill>
                  <a:schemeClr val="tx1"/>
                </a:solidFill>
              </a:rPr>
              <a:t>.</a:t>
            </a:r>
            <a:r>
              <a:rPr lang="id-ID" sz="2800" dirty="0" smtClean="0"/>
              <a:t/>
            </a:r>
            <a:br>
              <a:rPr lang="id-ID" sz="2800" dirty="0" smtClean="0"/>
            </a:br>
            <a:endParaRPr lang="id-ID" sz="2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439556"/>
          </a:xfrm>
          <a:solidFill>
            <a:schemeClr val="bg1"/>
          </a:solidFill>
        </p:spPr>
        <p:txBody>
          <a:bodyPr anchor="t"/>
          <a:lstStyle/>
          <a:p>
            <a:r>
              <a:rPr lang="id-ID" sz="5400" b="1" dirty="0" smtClean="0">
                <a:solidFill>
                  <a:srgbClr val="0070C0"/>
                </a:solidFill>
                <a:latin typeface="Brush Script MT" pitchFamily="66" charset="0"/>
              </a:rPr>
              <a:t/>
            </a:r>
            <a:br>
              <a:rPr lang="id-ID" sz="5400" b="1" dirty="0" smtClean="0">
                <a:solidFill>
                  <a:srgbClr val="0070C0"/>
                </a:solidFill>
                <a:latin typeface="Brush Script MT" pitchFamily="66" charset="0"/>
              </a:rPr>
            </a:br>
            <a:r>
              <a:rPr lang="id-ID" sz="5400" b="1" dirty="0" smtClean="0">
                <a:solidFill>
                  <a:srgbClr val="0070C0"/>
                </a:solidFill>
                <a:latin typeface="Brush Script MT" pitchFamily="66" charset="0"/>
              </a:rPr>
              <a:t>        </a:t>
            </a:r>
            <a:br>
              <a:rPr lang="id-ID" sz="5400" b="1" dirty="0" smtClean="0">
                <a:solidFill>
                  <a:srgbClr val="0070C0"/>
                </a:solidFill>
                <a:latin typeface="Brush Script MT" pitchFamily="66" charset="0"/>
              </a:rPr>
            </a:br>
            <a:r>
              <a:rPr lang="id-ID" sz="5400" b="1" dirty="0" smtClean="0">
                <a:solidFill>
                  <a:srgbClr val="0070C0"/>
                </a:solidFill>
                <a:latin typeface="Brush Script MT" pitchFamily="66" charset="0"/>
              </a:rPr>
              <a:t>         </a:t>
            </a:r>
            <a:r>
              <a:rPr lang="id-ID" sz="5400" b="1" dirty="0" smtClean="0">
                <a:solidFill>
                  <a:schemeClr val="tx1"/>
                </a:solidFill>
                <a:latin typeface="Brush Script MT" pitchFamily="66" charset="0"/>
              </a:rPr>
              <a:t>TERIMA KASIH</a:t>
            </a:r>
            <a:endParaRPr lang="id-ID" dirty="0">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439556"/>
          </a:xfrm>
        </p:spPr>
        <p:txBody>
          <a:bodyPr anchor="t">
            <a:normAutofit/>
          </a:bodyPr>
          <a:lstStyle/>
          <a:p>
            <a:r>
              <a:rPr lang="id-ID" sz="2800" dirty="0" smtClean="0"/>
              <a:t>TUGAS TAFAQUR	:</a:t>
            </a:r>
            <a:br>
              <a:rPr lang="id-ID" sz="2800" dirty="0" smtClean="0"/>
            </a:br>
            <a:r>
              <a:rPr lang="id-ID" sz="2800" dirty="0" smtClean="0"/>
              <a:t>1. Membuat tabel keunggulan dan kelemahan masing-</a:t>
            </a:r>
            <a:br>
              <a:rPr lang="id-ID" sz="2800" dirty="0" smtClean="0"/>
            </a:br>
            <a:r>
              <a:rPr lang="id-ID" sz="2800" dirty="0" smtClean="0"/>
              <a:t>     masing metode massage.</a:t>
            </a:r>
            <a:br>
              <a:rPr lang="id-ID" sz="2800" dirty="0" smtClean="0"/>
            </a:br>
            <a:r>
              <a:rPr lang="id-ID" sz="2800" dirty="0" smtClean="0"/>
              <a:t>2. Menyertakan tambahan  tentang teori dan definisi / </a:t>
            </a:r>
            <a:br>
              <a:rPr lang="id-ID" sz="2800" dirty="0" smtClean="0"/>
            </a:br>
            <a:r>
              <a:rPr lang="id-ID" sz="2800" dirty="0" smtClean="0"/>
              <a:t>    istilah </a:t>
            </a:r>
            <a:br>
              <a:rPr lang="id-ID" sz="2800" dirty="0" smtClean="0"/>
            </a:br>
            <a:r>
              <a:rPr lang="id-ID" sz="2800" dirty="0" smtClean="0"/>
              <a:t>3. </a:t>
            </a:r>
            <a:r>
              <a:rPr lang="id-ID" sz="2800" smtClean="0"/>
              <a:t>Cek alat hydromassage : Pak ALEN</a:t>
            </a:r>
            <a:endParaRPr lang="id-ID" sz="2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1209</TotalTime>
  <Words>1166</Words>
  <Application>Microsoft Office PowerPoint</Application>
  <PresentationFormat>On-screen Show (4:3)</PresentationFormat>
  <Paragraphs>178</Paragraphs>
  <Slides>40</Slides>
  <Notes>3</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40</vt:i4>
      </vt:variant>
    </vt:vector>
  </HeadingPairs>
  <TitlesOfParts>
    <vt:vector size="41" baseType="lpstr">
      <vt:lpstr>Flow</vt:lpstr>
      <vt:lpstr>DAMPAK HYDROMASSAGE PENCELUPAN AIR  PANAS DAN AIR DINGIN TERHADAP PEMULIHAN DARI KELELAHAN OLAHRAGA AEROBIK</vt:lpstr>
      <vt:lpstr>LATAR BELAKANG MASALAH  Ketika seorang atlet melakukan olahraga (kompetisi) yang berurutan (mulai babak penyisihan,dst), perlu diupayakan pemulihan dari kelelahan secara efektif dan efesien, agar ketika atlet tampil kembali sudah dalam kondisi pulih sempurna dari kelelahan, sehingga dapat tampil secara maksimal.</vt:lpstr>
      <vt:lpstr>Telah dilakukan penelitian rekayasa pemulihan dengan menggunakan alat Hydromassage Pencelupan ke dalam air panas dan air dingin terhadap kelelahan oleh aktivitas Anaerobik (Kartinah,dkk : 2006).   Hasil penelitian sangat menakjubkan: naracoba melakukan aktivitas anaerobik (Harvard Step-up test) sampai tidak mampu, kemudian menjalani perlakuan pemulihan dengan alat Hydromassage Pencelupan ke dalam air panas dan air dingin selama 10 menit, lalu segera melakukan kembali aktivitas anaerobik tersebut  sampai tidak mampu.  Ternyata prestasi Harvard Step-up test yg kedua meningkat ! Hal ini menunjukkan bahwa perlakuan dengan Alat Hydromassage Pencelupan ke dalam air panas dan air dingin bukan hanya memulihkan naracoba dari kelelahan, tetapi bahkan meningkatkan prestasinya. </vt:lpstr>
      <vt:lpstr>Tim Peneliti menganggap perlu melakukan penelitian dengan alat Hydromassage Pencelupan ke dalam air panas dan air dingin juga selama 10 menit terhadap kelelahan oleh olahraga  Aerobik.  Kemampuan aerobik merupakan komponen kemampuan fisik yg sangat penting, khususnya untuk cabor-cabor aerobik (Sepak bola, bolabasket, lari jarak jauh, bulutangkis, renang jarak jauh )! Di samping itu Penelitian ini juga akan membandingkan 3 rekayasa pemulihan yaitu: Hydromassage air panas dan air dingin, massage tradisional, dan Automassage utk melihat seberapa besar efektivitas masing-masing perlakuan terhadap pemulihan kemampuan aerobik.  </vt:lpstr>
      <vt:lpstr>  RUMUSAN MASALAH</vt:lpstr>
      <vt:lpstr>LANDASAN TEORI Penyebab terpenting kelelahan akibat olahraga adalah penumpukan “sampah” asam laktat. Sesungguhnya asam laktat bukan sampah akhir, tetapi bila jumlahnya berlebihan, mengganggu kinerja sel otot, oleh karena itu harus segera disingkirkan dar i sel otot melalui mekanisme oksidasi dan sirkulasi. Mekanisme oxidasi memerlukan VO2-max yang tinggi sedangkan mekanisme sirkulasi memerlukan fungsi Kardiovaskular yang prima. Semakin baiknya kemampuan fungsional sistema Kardiovaskular, meningkatkan kemampuan memasok Oxigen dan mengangkut sampah tersebut keluar dari otot yang lelah sehingga semakin cepat pula seseorang pulih dari kelelahan (Astrand:1986). </vt:lpstr>
      <vt:lpstr>Tertimbunnya asam laktat terjadi karena pembentukan asam laktat lebih cepat dari pada pembuangannya, dan hal ini berkaitan dengan tidak adekuatnya sistem sirkulasi dalam otot yang bersangkutan dan tidak adekuatnya pasokan O2, absolut maupun relatif.   Pasokan O2 yang secara absolut tidak adekuat disebabkan oleh rendahnya kapasitas aerobik yang dimilikinya, sedangkan pasokan O2 yang secara relatif  tidak adekuat disebabkan oleh karena tingginya tuntutan/intensitas olahraga yang dilakukannya terlalu tinggi (over load) terhadap kondisi kemampuan aerobik yg dimilikinya saat itu! </vt:lpstr>
      <vt:lpstr>PROSES TERJADINYA KELELAHAN                                                                        SUMBER (GIRIWIJOYO, 2006: 227)</vt:lpstr>
      <vt:lpstr>Kejadian kelelahan dan hubungannya dengan olahdaya adalah sebagai berikut: Kerja/ Olahraga adalah hasil dari olahdaya anaerobik yang meninggi yang segera diikuti meningkatnya olahdaya aerobik. Meningkatnya olahdaya anaerobik diperlukan untuk menghasilkan daya (energi) energi yang diperlukan untuk kerja/ olahraga itu, tetapi bersamaan itu dihasilkanpula zat “sampah” yang akan meyebabkan terjadinya kelelahan. Meningkatnya olahdaya aerobik adalah untuk mempertahankan kelangsungan kerja/ olahdaya anaerobik yang sedang terjadi, oleh karena itu salah satu cara untuk menghilangkan zat kelelahan ialah dengan proses oksidasi (aerobik). Ketidakmampuan olahdaya aerobik mengimbangi olahdaya anaerobik berakibat terjadinya kelelahan (Giriwijoyo: 2010:229). </vt:lpstr>
      <vt:lpstr>Hakekat pemulihan adalah pengembalian kondisi homeostatis yang normal. Pemulihan dapat tejadi secara spontan, akan tetapi dapat pula dipercepat melalui rekayasa (Giriwijoyo, 2010:269).  Cara mempercepat pemulihan dari kelelahan yang sudah dikenal luas adalah massage Prinsip kerja massage adalah memberikan tekanan-tekanan yang dapat meningkatkan aliran darah dan getah bening ke arah jantung (zuluanga et. Al.1995; Creagh, 2004). Kimberley &amp;Tiidus (2004:42) mengatakan bahwa : “ ... there is some indication that subjective perception of functional recovery  following exercise can be positively influenced by massage in at least some subjects”. Artinya bahwa persepsi mengindikasikan bahwa massage  memiliki pengaruh positif tehadap pemulihan fungsional bagian tubuh yang telibat dalam proses latihan.   </vt:lpstr>
      <vt:lpstr> Giriwijoyo berpendapat : Massage adalah upaya pemulihan (recovery) yang bersifat rekayasa (artifisial) atau bantuan, yang tujuannya adalah untuk mempercepat diperolehnya pemulihan itu. Yang dimaksud dengan pemulihan ialah diperolehnya kembali kondisi homeostatis yang normal, yaitu kondisi  fisiologis yang terbaik bagi sel-sel tubuh,  yang  berarti  kondisi  yang  terbaik  bagi  makhluk  yang  bersangkutan  ( 2010:269).</vt:lpstr>
      <vt:lpstr>  Dari sudut pandang Ilmu Faal, massage adalah rekayasa aktivasi mekanisme pompa vena dan pompa limfe (getah bening) secara artifisial untuk mempercepat pemulihan melalui percepatan sirkulasi dalam kondisi istirahat total (berbaring dan relax (Giriwijoyo, 2010 : 271).</vt:lpstr>
      <vt:lpstr> Massage memiliki definisi sebagai gerakan yang terkontrol dengan tujuan memanipulasi jaringan lunak tubuh sehingga tercapai tujuan yang diinginkan, memiliki berbagai efek fisiologis yang telah dapat dibuktikan, antara lain meningkatkan aliran darah dan limfe, stimulasi saraf, meningkatkan venous return, menghilangkan rasa sakit dengan cara meninggikan ambang rasa sakit, menimbulkan trauma lebih lanjut, serta rehabilitasi dan relaksasi tubuh setelah mengalami trauma. (Bloomfield dkk, 1992, dalam Diana, 2005:17). </vt:lpstr>
      <vt:lpstr>MACAM-MACAM METODE MASSAGE   Cara Manual atau tradisional Cara manual merupakan cara yang paling tradisional dan sudah dikenal sejak berabad yang lalu. Cara ini bersifat individual, artinya seorang juru massage hanya dapat memijat satu orang pada satu waktu. Penilaian pengguna jasa terhadap hasil massage seseorang bersifat subyektif, karena setiap juru massage mempunyai metodologinya masing-masing yang kadang tidak konsisten dan bersifat sangat individual. Cara tradisional ini juga terkendala oleh etika sopan santun, oleh karena itu tidak dapat menjangkau seluruh  bagian tubuh (Giriwijoyo,2010:272).  </vt:lpstr>
      <vt:lpstr>Kaitannya dengan massage manual (tradisional) Basiran mengatakan bahwa massage adalah suatu cara pemeliharaan atau penyembuhan dengan menggunakan gerakan tangan atau alat pada jaringan tubuh yang lunak (otot) (Basiran,2010: 8).     Massage tradisional hanya akan berefek lokal pada tempat yang dilakukan pemijitan saja, selain itu belum mampu mencapai bagian-bagian tubuh secara lebih menyeluruh (Giriwijoyo, 2010:276).  </vt:lpstr>
      <vt:lpstr>Cara Automassage Cara ini merupakan cara massage oleh diri sendiri melalui aktivasi mekanisme pompa otot. Oleh karena itu cara ini dapat dilakukan secara massal yang dilakukan oleh sejumlah besar orang secara bersama-sama. Dampak auto -massage bersifat antara subyektif-obyektif, tergantung oleh cara dan kesungguhan  orang melakukan automassage (Giriwijoyo,2010:273).   Weber (1914) yang dikutip Satria (2007:108) mengatakan  bahwa otot yang lelah dapat dengan cepat ke pulih asal apabila selama istirahat otot yang lain (antagonis) yang tidak lelah melakukan  kegiatan yang di aktifkan.  </vt:lpstr>
      <vt:lpstr>Hydro-massage Hydro-massage adalah massage yang dilakukan oleh tekanan air. Berdasarkan kaidah fisika, bila sebuah balon yg bentuknya panjang berisi air berada dalam media udara, maka dalam keadaan horizontal bentuk balon rata pada seluruh bagiannya sedangkan bila dalam keadaan vertikal, karena pengaruh gravitasi, air akan menumpuk pada bagian bawah, sehingga bentuk balon menjadi besar di bagian bawah. Lihat gambar berikut: </vt:lpstr>
      <vt:lpstr>  </vt:lpstr>
      <vt:lpstr>Perubahan bentuk balon dari posisi horizontal ke vertikal, disebabkan karena balon berisi air berada dalam media udara yang berat jenisnya lebih rendah dari air. Bila balon berisi air berada pada media air, tdk akan terjadi perubahan bentuk balon dr posisi horisontal ke posisi vertikal.  Tetapi bila balon air itu dalam media udara pada posisi vertikal dicelupkan ke dalam air maka balon akan mendapat tekanan dari (air) lebih besar daripad tekanan dari media udara sebelumnya. Bagian balon yang tercelup paling dalam mendapat tekanan terbesar dibandingkan pada bagian atasnya. </vt:lpstr>
      <vt:lpstr> Hal ini berakibat terjadinya aliran air dalam balon ke atas, sehingga air dalam balon rata pada setiap bagiannya seperti keadaan balon dalam posisi horizontal di media udara. Apabila balon tersebut dikeluarkan dari bejana, air dalam balon kembali mengalir ke bawah oleh pengaruh gravitasi, sehingga bentuk balon kembali seperti dalam posisi vertikal di media udara (lihat gambar).  </vt:lpstr>
      <vt:lpstr>Slide 21</vt:lpstr>
      <vt:lpstr>Keadaan balon berisi air dapat di analogikan dengan tubuh manusia, karena 70% tubuh terdiri dari air. Bila seseorang dicelupkan ke dalam air dalam posisi vertikal (berdiri) sampai sebatas leher ia menerima tekanan dari air. Tekanan semakin membesar dengan semakin dalamnya pencelupan. Tekanan terbesar pada bagian tubuh yang paling dalam dan semakin berkurang dengan semakin dekatnya ke permukaan. Perubahan tekanan dimulai dari bagian tubuh terbawah yang tercelup paling awal, kemudian mendapat tekanan terbesar karena ia berada pd posisi terdalam. Perubahan tekanan itu menyebabkan meningkatnya aliran darah dan getah bening dari bagian paling bawah tubuh ke arah cranial (jantung) (Karpovich:1971; Zuluanga, et.al. 1995). Hal ini hakekatnya sama dengan yang terjadi pada massage dan keadaan inilah yang disebut hydro-massage. </vt:lpstr>
      <vt:lpstr>Prinsip kerja hydro-massage ialah dengan melakukan pencelupan secara periodik. Dengan kata lain seseorang secara bergantian dicelupkan pada posisi vertikal ke dalam air dan kemudian diangkat, hal ini dilakukan secara periodik dalam kurun waktu tertentu.  Manfaat dari pencelupan secara periodik ini adalah: pada saat dicelupkan terjadi pemijatan darah dan getah bening ke arah jantung, dan pada pengangkatan, darah dan getah bening yang sudah terperas diganti oleh darah dan getah bening dari jaringan.  Sistem katup pada pembuluh darah vena dan getah bening mencegah terjadinya reflux sehinga darah dan getah bening tidak kembali ke bagian bawah lagi. Artinya terjadi peningkatan aliran (sirkulasi) pada sistem pembu-luh darah dan getah bening. </vt:lpstr>
      <vt:lpstr>Bila pencelupan dilakukan ke dalam air hangat (+ 35ºC) maka terjadi vasodilatasi pada sistem peredaran superficial.  Pada vasodilatasi, manuver pencelupan periodik menjadi lebih efektif meningkatkan aliran darah maupun getah bening.  Dari uraian di atas keuntungan metode hydro-massage adalah meningkatkan aliran darah dan getah bening secara sistemik. </vt:lpstr>
      <vt:lpstr>Hal yang perlu dicermati: berendam dalam air hangat terlalu lama, bila keluar dari air dapat terjadi hipotensi orthostatik, karena adanya vasodilatasi dan hilangnya tekanan air secara tiba-tiba.  Keadaan ini akan menyebabkan darah turun dan terkumpul pada bagian bawah tubuh (orthostasis). Hal ini dapat berkibat pingsan (collapse) oleh karena berkurangnya aliran darah ke otak.  Untuk menghindari hal ini, sebelum hydro-massage diakhiri, secara berangsur air panas diganti dengan air dingin (20-25ºC) sambil terus melakukan pencelupan periodik beberapa waktu lagi.  </vt:lpstr>
      <vt:lpstr>  Air dingin akan menyebabkan vasokonstriksi, dengan demikian orthostasis dapat dihindari. Pd penelitian di Pangalengan (Kartinah, dkk 2006) hydro-massage diakhiri setelah naracoba kedinginan dan ternyata suhu air menunjukkan antara 20-25o C dan durasi hydro-massage menunjukkan waktu 10 menit. </vt:lpstr>
      <vt:lpstr>Metode hydro-massage pencelupan memerlukan mesin untuk mencelup dan mengangkat tubuh dengan gerakan yang lambat, optimal dan nyaman. Naracoba berdiri di atas titian yg dikaitkan dengan mesin hydro-massage, dengan keamanan yang baik. Dibutuhkan dua sumber air,  yaitu air panas dan aliran air dingin. Bila tidak terdapat sumber air yang melimpah, dengan sistem sanitasi, air dapat didaur ulang penggunaannya.  Alat hydromassage lihat gambar di bawah ini. </vt:lpstr>
      <vt:lpstr>  </vt:lpstr>
      <vt:lpstr>Foto Mesin Hydromassage dalam Penelitian Kartinah, dkk.</vt:lpstr>
      <vt:lpstr>Slide 30</vt:lpstr>
      <vt:lpstr>METODE PENELITIAN Metode Penelitian  Metode dalam penelitian ini adalah metode eksperimen semu (quasi eksperimen) Tempat dan Waktu Penelitian Penelitian ini akan dilaksanakan bulan Juli 2011, Tempat di GOR  Bumi Siliwangi UPI. Populasi Populasi dalam penelitian ini adalah mahasiswa peserta UKM Sepakbola UPI. Sampel Penelitian Sampel dalam penelitian ini adalah mahasiswa peserta UKM yang  berjumlah 30 orang. Instumen Penelitian Instrumen dalam penelitian ini menggunakan test  lari Cooper 2,4 KM.   </vt:lpstr>
      <vt:lpstr>Desain Penelitian          Keterangan : KEL A : Kelompok yang diberi metode hydromassage KEL B : Kelompok yang diberi metode massage manual (tradisional) KEL C : auto-massage                                 Gambar Desain Penelitian </vt:lpstr>
      <vt:lpstr>Alur penelitian</vt:lpstr>
      <vt:lpstr>Pembagian Kelompok</vt:lpstr>
      <vt:lpstr>Teknik Perlakuan</vt:lpstr>
      <vt:lpstr>Catatan : Setelah dicelupkan ke air hangat terjadi vasodilatasi (pembuluh darah melebar) . Vasodilatasi harus dihilangkan dengan dicelupkan ke air dingin sehingga terjadi vasokontriksi dengan demikian orthostasis dapat dihindari. Kalau  tidak dilakukan akan menyebabkan pingsan. </vt:lpstr>
      <vt:lpstr>Analisis Data Data di analisis menggunakan analisis  kuantitatif. Data kuantitatif diambil berdasarkan hasil tes 2,4 KM.  Uji efektifitas dan komparatif dari metode hydromassage pencelupan, manual (tradisional) dan auto-massage terhadap pemulihan dari kelelahan olahraga aerobik melalui uji analisis statistik sebagai berikut : 1. Uji normalitas data menurut Kolmogorov, untuk menguji      normalitas data untuk menentukan uji statistik secara       parametrik.  2. Uji homogenitas varian menurut Levene, untuk menguji       homogenitas data menentukan uji statistik secara parametrik.  </vt:lpstr>
      <vt:lpstr> 3. Uji t berpasangan, untuk menguji perbedaan rata-rata       antara kelompok latihan sebelum dan setelah       perlakuan. 4. Uji ANOVA untuk membandingkan efektivitas metode       hydromassage pencelupan, massage manual      (tradisional), dan auto-massage terhadap pemulihan      dari kelelahan olahraga aerobik. </vt:lpstr>
      <vt:lpstr>                   TERIMA KASIH</vt:lpstr>
      <vt:lpstr>TUGAS TAFAQUR : 1. Membuat tabel keunggulan dan kelemahan masing-      masing metode massage. 2. Menyertakan tambahan  tentang teori dan definisi /      istilah  3. Cek alat hydromassage : Pak ALEN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LATAR BELAKANG MASALAH</dc:title>
  <dc:creator>acer</dc:creator>
  <cp:lastModifiedBy>User</cp:lastModifiedBy>
  <cp:revision>94</cp:revision>
  <dcterms:created xsi:type="dcterms:W3CDTF">2010-03-14T12:04:39Z</dcterms:created>
  <dcterms:modified xsi:type="dcterms:W3CDTF">2011-08-17T19:16:57Z</dcterms:modified>
</cp:coreProperties>
</file>