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637" autoAdjust="0"/>
    <p:restoredTop sz="94667" autoAdjust="0"/>
  </p:normalViewPr>
  <p:slideViewPr>
    <p:cSldViewPr>
      <p:cViewPr>
        <p:scale>
          <a:sx n="60" d="100"/>
          <a:sy n="60" d="100"/>
        </p:scale>
        <p:origin x="-29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CF1D34-3646-490B-BBB2-DF69625F543B}" type="datetimeFigureOut">
              <a:rPr lang="id-ID" smtClean="0"/>
              <a:pPr/>
              <a:t>01/08/2010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586B47-1D0F-48E3-A004-C86AAA85D81E}"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2</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3</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4</a:t>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5</a:t>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6</a:t>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7</a:t>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8</a:t>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9</a:t>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10</a:t>
            </a:fld>
            <a:endParaRPr lang="id-I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11</a:t>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12</a:t>
            </a:fld>
            <a:endParaRPr lang="id-I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13</a:t>
            </a:fld>
            <a:endParaRPr lang="id-I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14</a:t>
            </a:fld>
            <a:endParaRPr lang="id-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6D586B47-1D0F-48E3-A004-C86AAA85D81E}" type="slidenum">
              <a:rPr lang="id-ID" smtClean="0"/>
              <a:pPr/>
              <a:t>15</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DF16D9-8C35-4913-940C-07002E7E85DE}" type="datetimeFigureOut">
              <a:rPr lang="id-ID" smtClean="0"/>
              <a:pPr/>
              <a:t>01/08/2010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EF0D72-D50D-4BBC-9385-1CAC0EBCA1DF}"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DF16D9-8C35-4913-940C-07002E7E85DE}" type="datetimeFigureOut">
              <a:rPr lang="id-ID" smtClean="0"/>
              <a:pPr/>
              <a:t>01/08/2010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EF0D72-D50D-4BBC-9385-1CAC0EBCA1DF}"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9.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8.pn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notesSlide" Target="../notesSlides/notesSlide9.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19" Type="http://schemas.openxmlformats.org/officeDocument/2006/relationships/image" Target="../media/image44.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2.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5.png"/><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0"/>
            <a:ext cx="7772400" cy="1470025"/>
          </a:xfrm>
        </p:spPr>
        <p:txBody>
          <a:bodyPr/>
          <a:lstStyle/>
          <a:p>
            <a:r>
              <a:rPr lang="id-ID" b="1" dirty="0" smtClean="0"/>
              <a:t>DERET</a:t>
            </a:r>
            <a:endParaRPr lang="id-ID" b="1" dirty="0"/>
          </a:p>
        </p:txBody>
      </p:sp>
      <p:sp>
        <p:nvSpPr>
          <p:cNvPr id="4" name="Title 1"/>
          <p:cNvSpPr txBox="1">
            <a:spLocks/>
          </p:cNvSpPr>
          <p:nvPr/>
        </p:nvSpPr>
        <p:spPr>
          <a:xfrm>
            <a:off x="714348" y="2000240"/>
            <a:ext cx="7772400" cy="1981212"/>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id-ID" sz="2400" b="1" dirty="0" smtClean="0">
                <a:latin typeface="+mj-lt"/>
                <a:ea typeface="+mj-ea"/>
                <a:cs typeface="+mj-cs"/>
              </a:rPr>
              <a:t>Deret tak hingga adalah pernyataan penjumlahan bilangan/variabel yang tak hingga banyaknya berbentuk : </a:t>
            </a:r>
          </a:p>
          <a:p>
            <a:pPr algn="ctr">
              <a:spcBef>
                <a:spcPct val="0"/>
              </a:spcBef>
            </a:pPr>
            <a:r>
              <a:rPr lang="id-ID" sz="2400" b="1" dirty="0" smtClean="0"/>
              <a:t>a</a:t>
            </a:r>
            <a:r>
              <a:rPr lang="id-ID" sz="2400" b="1" baseline="-25000" dirty="0" smtClean="0"/>
              <a:t>1</a:t>
            </a:r>
            <a:r>
              <a:rPr lang="id-ID" sz="2400" b="1" dirty="0" smtClean="0"/>
              <a:t> + a</a:t>
            </a:r>
            <a:r>
              <a:rPr lang="id-ID" sz="2400" b="1" baseline="-25000" dirty="0" smtClean="0"/>
              <a:t>2</a:t>
            </a:r>
            <a:r>
              <a:rPr lang="id-ID" sz="2400" b="1" dirty="0" smtClean="0"/>
              <a:t> + a</a:t>
            </a:r>
            <a:r>
              <a:rPr lang="id-ID" sz="2400" b="1" baseline="-25000" dirty="0" smtClean="0"/>
              <a:t>3</a:t>
            </a:r>
            <a:r>
              <a:rPr lang="id-ID" sz="2400" b="1" dirty="0" smtClean="0"/>
              <a:t> +.........+ a</a:t>
            </a:r>
            <a:r>
              <a:rPr lang="id-ID" sz="2400" b="1" baseline="-25000" dirty="0" smtClean="0"/>
              <a:t>n</a:t>
            </a:r>
            <a:r>
              <a:rPr lang="id-ID" sz="2400" b="1" dirty="0" smtClean="0"/>
              <a:t>+.........</a:t>
            </a:r>
          </a:p>
          <a:p>
            <a:pPr algn="ctr">
              <a:spcBef>
                <a:spcPct val="0"/>
              </a:spcBef>
            </a:pPr>
            <a:endParaRPr lang="id-ID" sz="2400" b="1" dirty="0" smtClean="0"/>
          </a:p>
          <a:p>
            <a:pPr lvl="0">
              <a:spcBef>
                <a:spcPct val="0"/>
              </a:spcBef>
            </a:pPr>
            <a:r>
              <a:rPr lang="id-ID" sz="2400" b="1" dirty="0" smtClean="0">
                <a:latin typeface="+mj-lt"/>
                <a:ea typeface="+mj-ea"/>
                <a:cs typeface="+mj-cs"/>
              </a:rPr>
              <a:t>Dengan suku ke-n adalah </a:t>
            </a:r>
            <a:r>
              <a:rPr lang="id-ID" sz="2400" b="1" dirty="0" smtClean="0"/>
              <a:t>a</a:t>
            </a:r>
            <a:r>
              <a:rPr lang="id-ID" sz="2400" b="1" baseline="-25000" dirty="0" smtClean="0"/>
              <a:t>n</a:t>
            </a:r>
            <a:r>
              <a:rPr lang="id-ID" sz="2400" b="1" dirty="0" smtClean="0"/>
              <a:t> sebuah fungsi dari bilangan bulat n dari </a:t>
            </a:r>
            <a:r>
              <a:rPr lang="id-ID" sz="2400" b="1" i="1" dirty="0" smtClean="0"/>
              <a:t>f(n), n= 1,2,3,4,......</a:t>
            </a:r>
            <a:endParaRPr lang="id-ID" sz="2400" b="1" i="1"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id-ID" sz="2400" b="1"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id-ID" sz="2400" b="1" dirty="0" smtClean="0">
                <a:latin typeface="+mj-lt"/>
                <a:ea typeface="+mj-ea"/>
                <a:cs typeface="+mj-cs"/>
              </a:rPr>
              <a:t> </a:t>
            </a:r>
            <a:endParaRPr kumimoji="0" lang="id-ID" sz="24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075" name="Rectangle 3"/>
          <p:cNvSpPr>
            <a:spLocks noChangeArrowheads="1"/>
          </p:cNvSpPr>
          <p:nvPr/>
        </p:nvSpPr>
        <p:spPr bwMode="auto">
          <a:xfrm>
            <a:off x="0" y="895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itle 1"/>
          <p:cNvSpPr txBox="1">
            <a:spLocks/>
          </p:cNvSpPr>
          <p:nvPr/>
        </p:nvSpPr>
        <p:spPr>
          <a:xfrm>
            <a:off x="785786" y="4214818"/>
            <a:ext cx="8072494" cy="1112835"/>
          </a:xfrm>
          <a:prstGeom prst="rect">
            <a:avLst/>
          </a:prstGeom>
        </p:spPr>
        <p:txBody>
          <a:bodyPr vert="horz" lIns="91440" tIns="45720" rIns="91440" bIns="45720" rtlCol="0" anchor="ctr">
            <a:noAutofit/>
          </a:bodyPr>
          <a:lstStyle/>
          <a:p>
            <a:pPr lvl="0">
              <a:spcBef>
                <a:spcPct val="0"/>
              </a:spcBef>
            </a:pPr>
            <a:r>
              <a:rPr lang="id-ID" sz="2400" b="1" dirty="0" smtClean="0">
                <a:latin typeface="+mj-lt"/>
                <a:ea typeface="+mj-ea"/>
                <a:cs typeface="+mj-cs"/>
              </a:rPr>
              <a:t>Sebuah deret tak hingga seringkali dituliskan secara eksplisit hingga </a:t>
            </a:r>
            <a:r>
              <a:rPr lang="id-ID" sz="2400" b="1" dirty="0" smtClean="0"/>
              <a:t>a</a:t>
            </a:r>
            <a:r>
              <a:rPr lang="id-ID" sz="2400" b="1" baseline="-25000" dirty="0" smtClean="0"/>
              <a:t>3</a:t>
            </a:r>
            <a:r>
              <a:rPr lang="id-ID" sz="2400" b="1" dirty="0" smtClean="0"/>
              <a:t> atau a</a:t>
            </a:r>
            <a:r>
              <a:rPr lang="id-ID" sz="2400" b="1" baseline="-25000" dirty="0" smtClean="0"/>
              <a:t>4</a:t>
            </a:r>
            <a:r>
              <a:rPr lang="id-ID" sz="2400" b="1" dirty="0" smtClean="0"/>
              <a:t> saja (tiga suku pertama)  yang darinya ditunjukkan bentuk a</a:t>
            </a:r>
            <a:r>
              <a:rPr lang="id-ID" sz="2400" b="1" baseline="-25000" dirty="0" smtClean="0"/>
              <a:t>n </a:t>
            </a:r>
            <a:r>
              <a:rPr lang="id-ID" sz="2400" b="1" dirty="0" smtClean="0">
                <a:latin typeface="+mj-lt"/>
                <a:ea typeface="+mj-ea"/>
                <a:cs typeface="+mj-cs"/>
              </a:rPr>
              <a:t> , namun </a:t>
            </a:r>
            <a:r>
              <a:rPr lang="id-ID" sz="2400" b="1" dirty="0" smtClean="0"/>
              <a:t>a</a:t>
            </a:r>
            <a:r>
              <a:rPr lang="id-ID" sz="2400" b="1" baseline="-25000" dirty="0" smtClean="0"/>
              <a:t>n </a:t>
            </a:r>
            <a:r>
              <a:rPr lang="id-ID" sz="2400" b="1" dirty="0" smtClean="0">
                <a:latin typeface="+mj-lt"/>
                <a:ea typeface="+mj-ea"/>
                <a:cs typeface="+mj-cs"/>
              </a:rPr>
              <a:t>menjadi jelas untuk diungkapkan fungsi  </a:t>
            </a:r>
            <a:r>
              <a:rPr lang="id-ID" sz="2400" b="1" i="1" dirty="0" smtClean="0">
                <a:latin typeface="+mj-lt"/>
                <a:ea typeface="+mj-ea"/>
                <a:cs typeface="+mj-cs"/>
              </a:rPr>
              <a:t>f (n) </a:t>
            </a:r>
            <a:r>
              <a:rPr lang="id-ID" sz="2400" b="1" dirty="0" smtClean="0">
                <a:latin typeface="+mj-lt"/>
                <a:ea typeface="+mj-ea"/>
                <a:cs typeface="+mj-cs"/>
              </a:rPr>
              <a:t>nya. </a:t>
            </a:r>
            <a:endParaRPr kumimoji="0" lang="id-ID" sz="24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a:spLocks noChangeArrowheads="1"/>
          </p:cNvSpPr>
          <p:nvPr/>
        </p:nvSpPr>
        <p:spPr bwMode="auto">
          <a:xfrm>
            <a:off x="457200" y="704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6"/>
          <p:cNvSpPr>
            <a:spLocks noChangeArrowheads="1"/>
          </p:cNvSpPr>
          <p:nvPr/>
        </p:nvSpPr>
        <p:spPr bwMode="auto">
          <a:xfrm>
            <a:off x="457200" y="1495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457200" y="2343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282948"/>
            <a:ext cx="8229600" cy="1143000"/>
          </a:xfrm>
        </p:spPr>
        <p:txBody>
          <a:bodyPr>
            <a:noAutofit/>
          </a:bodyPr>
          <a:lstStyle/>
          <a:p>
            <a:pPr algn="l"/>
            <a:r>
              <a:rPr lang="id-ID" sz="2400" b="1" dirty="0" smtClean="0"/>
              <a:t>Deret tak hingga pada contoh 1) dan 2) merupakan deret bilangan, sedangkan contoh 3) menunjukkan deret variabel  (dalam hal ini variabelnya adalah x)</a:t>
            </a:r>
            <a:br>
              <a:rPr lang="id-ID" sz="2400" b="1" dirty="0" smtClean="0"/>
            </a:br>
            <a:endParaRPr lang="id-ID" sz="2400" b="1" dirty="0"/>
          </a:p>
        </p:txBody>
      </p:sp>
      <p:sp>
        <p:nvSpPr>
          <p:cNvPr id="4" name="Title 1"/>
          <p:cNvSpPr txBox="1">
            <a:spLocks/>
          </p:cNvSpPr>
          <p:nvPr/>
        </p:nvSpPr>
        <p:spPr>
          <a:xfrm>
            <a:off x="285720" y="142852"/>
            <a:ext cx="8072494" cy="2714644"/>
          </a:xfrm>
          <a:prstGeom prst="rect">
            <a:avLst/>
          </a:prstGeom>
        </p:spPr>
        <p:txBody>
          <a:bodyPr vert="horz" lIns="91440" tIns="45720" rIns="91440" bIns="45720" rtlCol="0" anchor="ctr">
            <a:normAutofit/>
          </a:bodyPr>
          <a:lstStyle/>
          <a:p>
            <a:pPr lvl="0">
              <a:spcBef>
                <a:spcPct val="0"/>
              </a:spcBef>
            </a:pPr>
            <a:r>
              <a:rPr lang="id-ID" sz="2400" b="1" dirty="0" smtClean="0">
                <a:latin typeface="+mj-lt"/>
                <a:ea typeface="+mj-ea"/>
                <a:cs typeface="+mj-cs"/>
              </a:rPr>
              <a:t>Contoh :</a:t>
            </a:r>
          </a:p>
          <a:p>
            <a:pPr>
              <a:lnSpc>
                <a:spcPct val="150000"/>
              </a:lnSpc>
              <a:spcBef>
                <a:spcPct val="0"/>
              </a:spcBef>
            </a:pPr>
            <a:r>
              <a:rPr kumimoji="0" lang="id-ID" sz="2400" b="1" i="0" u="none" strike="noStrike" kern="1200" cap="none" spc="0" normalizeH="0" baseline="0" noProof="0" dirty="0" smtClean="0">
                <a:ln>
                  <a:noFill/>
                </a:ln>
                <a:solidFill>
                  <a:schemeClr val="tx1"/>
                </a:solidFill>
                <a:effectLst/>
                <a:uLnTx/>
                <a:uFillTx/>
                <a:latin typeface="+mj-lt"/>
                <a:ea typeface="+mj-ea"/>
                <a:cs typeface="+mj-cs"/>
              </a:rPr>
              <a:t> 1).</a:t>
            </a:r>
            <a:endParaRPr lang="id-ID" sz="2400" b="1" baseline="30000" dirty="0" smtClean="0"/>
          </a:p>
          <a:p>
            <a:pPr>
              <a:lnSpc>
                <a:spcPct val="150000"/>
              </a:lnSpc>
              <a:spcBef>
                <a:spcPct val="0"/>
              </a:spcBef>
            </a:pPr>
            <a:endParaRPr lang="id-ID" sz="1600" b="1" baseline="30000" dirty="0" smtClean="0"/>
          </a:p>
          <a:p>
            <a:pPr>
              <a:spcBef>
                <a:spcPct val="0"/>
              </a:spcBef>
            </a:pPr>
            <a:endParaRPr lang="id-ID" sz="1600" b="1" baseline="30000" dirty="0" smtClean="0"/>
          </a:p>
          <a:p>
            <a:pPr>
              <a:spcBef>
                <a:spcPct val="0"/>
              </a:spcBef>
            </a:pPr>
            <a:endParaRPr lang="id-ID" sz="1600" dirty="0" smtClean="0"/>
          </a:p>
          <a:p>
            <a:pPr lvl="0">
              <a:spcBef>
                <a:spcPct val="0"/>
              </a:spcBef>
            </a:pPr>
            <a:endParaRPr kumimoji="0" lang="id-ID" sz="1600" b="1"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5"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000100" y="1142984"/>
            <a:ext cx="4786346" cy="357190"/>
          </a:xfrm>
          <a:prstGeom prst="rect">
            <a:avLst/>
          </a:prstGeom>
          <a:noFill/>
        </p:spPr>
      </p:pic>
      <p:pic>
        <p:nvPicPr>
          <p:cNvPr id="6"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071536" y="1638288"/>
            <a:ext cx="6172243" cy="500066"/>
          </a:xfrm>
          <a:prstGeom prst="rect">
            <a:avLst/>
          </a:prstGeom>
          <a:noFill/>
        </p:spPr>
      </p:pic>
      <p:pic>
        <p:nvPicPr>
          <p:cNvPr id="7"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142975" y="2352668"/>
            <a:ext cx="5857916" cy="533401"/>
          </a:xfrm>
          <a:prstGeom prst="rect">
            <a:avLst/>
          </a:prstGeom>
          <a:noFill/>
        </p:spPr>
      </p:pic>
      <p:sp>
        <p:nvSpPr>
          <p:cNvPr id="8" name="Rectangle 7"/>
          <p:cNvSpPr/>
          <p:nvPr/>
        </p:nvSpPr>
        <p:spPr>
          <a:xfrm>
            <a:off x="439710" y="1625588"/>
            <a:ext cx="518091" cy="461665"/>
          </a:xfrm>
          <a:prstGeom prst="rect">
            <a:avLst/>
          </a:prstGeom>
        </p:spPr>
        <p:txBody>
          <a:bodyPr wrap="none">
            <a:spAutoFit/>
          </a:bodyPr>
          <a:lstStyle/>
          <a:p>
            <a:r>
              <a:rPr lang="id-ID" sz="2400" b="1" dirty="0" smtClean="0"/>
              <a:t>2).</a:t>
            </a:r>
            <a:endParaRPr lang="id-ID" sz="2400" dirty="0"/>
          </a:p>
        </p:txBody>
      </p:sp>
      <p:sp>
        <p:nvSpPr>
          <p:cNvPr id="9" name="Rectangle 8"/>
          <p:cNvSpPr/>
          <p:nvPr/>
        </p:nvSpPr>
        <p:spPr>
          <a:xfrm>
            <a:off x="447648" y="2339968"/>
            <a:ext cx="518091" cy="461665"/>
          </a:xfrm>
          <a:prstGeom prst="rect">
            <a:avLst/>
          </a:prstGeom>
        </p:spPr>
        <p:txBody>
          <a:bodyPr wrap="none">
            <a:spAutoFit/>
          </a:bodyPr>
          <a:lstStyle/>
          <a:p>
            <a:r>
              <a:rPr lang="id-ID" sz="2400" b="1" dirty="0" smtClean="0"/>
              <a:t>3).</a:t>
            </a:r>
            <a:endParaRPr lang="id-ID"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078026"/>
            <a:ext cx="8229600" cy="1143000"/>
          </a:xfrm>
        </p:spPr>
        <p:txBody>
          <a:bodyPr>
            <a:noAutofit/>
          </a:bodyPr>
          <a:lstStyle/>
          <a:p>
            <a:pPr algn="l"/>
            <a:r>
              <a:rPr lang="id-ID" sz="2400" b="1" dirty="0" smtClean="0"/>
              <a:t>Penulisan deret tak hingga lazimnya ditulis dengan notasi jumlah             ( baca : sigma n=1 sampai n=tak hingga) diikuti dengan bentuk umum suku dengan lambang  digunakan untuk menyatakan suatu bilangan yang besarnya tak terbilang . Jadi</a:t>
            </a:r>
            <a:br>
              <a:rPr lang="id-ID" sz="2400" b="1" dirty="0" smtClean="0"/>
            </a:br>
            <a:r>
              <a:rPr lang="id-ID" sz="2400" b="1" dirty="0" smtClean="0"/>
              <a:t/>
            </a:r>
            <a:br>
              <a:rPr lang="id-ID" sz="2400" b="1" dirty="0" smtClean="0"/>
            </a:br>
            <a:r>
              <a:rPr lang="id-ID" sz="2400" b="1" dirty="0" smtClean="0"/>
              <a:t/>
            </a:r>
            <a:br>
              <a:rPr lang="id-ID" sz="2400" b="1" dirty="0" smtClean="0"/>
            </a:br>
            <a:r>
              <a:rPr lang="id-ID" sz="2400" b="1" dirty="0" smtClean="0"/>
              <a:t> </a:t>
            </a:r>
            <a:br>
              <a:rPr lang="id-ID" sz="2400" b="1" dirty="0" smtClean="0"/>
            </a:br>
            <a:r>
              <a:rPr lang="id-ID" sz="2400" b="1" dirty="0" smtClean="0"/>
              <a:t/>
            </a:r>
            <a:br>
              <a:rPr lang="id-ID" sz="2400" b="1" dirty="0" smtClean="0"/>
            </a:br>
            <a:r>
              <a:rPr lang="id-ID" sz="2400" b="1" dirty="0" smtClean="0"/>
              <a:t>Secara umum deret pangkat tak hingga dibagi menjadi 2</a:t>
            </a:r>
            <a:br>
              <a:rPr lang="id-ID" sz="2400" b="1" dirty="0" smtClean="0"/>
            </a:br>
            <a:r>
              <a:rPr lang="id-ID" sz="2400" b="1" dirty="0" smtClean="0"/>
              <a:t>1. Berhingga  ( </a:t>
            </a:r>
            <a:r>
              <a:rPr lang="id-ID" sz="2400" b="1" i="1" dirty="0" smtClean="0"/>
              <a:t>konvergen</a:t>
            </a:r>
            <a:r>
              <a:rPr lang="id-ID" sz="2400" b="1" dirty="0" smtClean="0"/>
              <a:t>): mengumpul , semakin kecil</a:t>
            </a:r>
            <a:br>
              <a:rPr lang="id-ID" sz="2400" b="1" dirty="0" smtClean="0"/>
            </a:br>
            <a:r>
              <a:rPr lang="id-ID" sz="2400" b="1" dirty="0" smtClean="0"/>
              <a:t>2. Tak berhingga ( </a:t>
            </a:r>
            <a:r>
              <a:rPr lang="id-ID" sz="2400" b="1" i="1" dirty="0" smtClean="0"/>
              <a:t>divergen</a:t>
            </a:r>
            <a:r>
              <a:rPr lang="id-ID" sz="2400" b="1" dirty="0" smtClean="0"/>
              <a:t>) : menyebar, semakin besar</a:t>
            </a:r>
            <a:br>
              <a:rPr lang="id-ID" sz="2400" b="1" dirty="0" smtClean="0"/>
            </a:br>
            <a:endParaRPr lang="id-ID" sz="2400" b="1" dirty="0"/>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17409"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785918" y="731818"/>
            <a:ext cx="571504" cy="571503"/>
          </a:xfrm>
          <a:prstGeom prst="rect">
            <a:avLst/>
          </a:prstGeom>
          <a:noFill/>
        </p:spPr>
      </p:pic>
      <p:pic>
        <p:nvPicPr>
          <p:cNvPr id="17421" name="Picture 1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996924" y="1933564"/>
            <a:ext cx="6786610" cy="135732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42938"/>
            <a:ext cx="8229600" cy="1143000"/>
          </a:xfrm>
        </p:spPr>
        <p:txBody>
          <a:bodyPr>
            <a:noAutofit/>
          </a:bodyPr>
          <a:lstStyle/>
          <a:p>
            <a:pPr algn="l"/>
            <a:r>
              <a:rPr lang="id-ID" sz="2400" b="1" dirty="0" smtClean="0"/>
              <a:t>Jumlah total suatu deret  dituliskan   ;     </a:t>
            </a:r>
            <a:br>
              <a:rPr lang="id-ID" sz="2400" b="1" dirty="0" smtClean="0"/>
            </a:br>
            <a:r>
              <a:rPr lang="id-ID" sz="2400" b="1" dirty="0" smtClean="0"/>
              <a:t/>
            </a:r>
            <a:br>
              <a:rPr lang="id-ID" sz="2400" b="1" dirty="0" smtClean="0"/>
            </a:br>
            <a:r>
              <a:rPr lang="id-ID" sz="2400" b="1" dirty="0" smtClean="0"/>
              <a:t>Jumlah perbagian ;  </a:t>
            </a:r>
            <a:br>
              <a:rPr lang="id-ID" sz="2400" b="1" dirty="0" smtClean="0"/>
            </a:br>
            <a:endParaRPr lang="id-ID" sz="2400" b="1" dirty="0"/>
          </a:p>
        </p:txBody>
      </p:sp>
      <p:sp>
        <p:nvSpPr>
          <p:cNvPr id="3" name="Content Placeholder 2"/>
          <p:cNvSpPr>
            <a:spLocks noGrp="1"/>
          </p:cNvSpPr>
          <p:nvPr>
            <p:ph idx="1"/>
          </p:nvPr>
        </p:nvSpPr>
        <p:spPr>
          <a:xfrm>
            <a:off x="457200" y="2108200"/>
            <a:ext cx="8229600" cy="4525963"/>
          </a:xfrm>
        </p:spPr>
        <p:txBody>
          <a:bodyPr>
            <a:normAutofit/>
          </a:bodyPr>
          <a:lstStyle/>
          <a:p>
            <a:pPr>
              <a:buNone/>
            </a:pPr>
            <a:r>
              <a:rPr lang="id-ID" sz="2400" b="1" dirty="0" smtClean="0"/>
              <a:t>Definisi –definisi</a:t>
            </a:r>
          </a:p>
          <a:p>
            <a:pPr lvl="0">
              <a:buNone/>
            </a:pPr>
            <a:r>
              <a:rPr lang="id-ID" sz="2400" b="1" dirty="0" smtClean="0"/>
              <a:t>1.  Jika      adalah jumlah perbagian deret tak hingga             maka jumlah total didefinisikan </a:t>
            </a:r>
          </a:p>
          <a:p>
            <a:pPr>
              <a:buNone/>
            </a:pPr>
            <a:endParaRPr lang="id-ID" sz="2400" b="1" dirty="0" smtClean="0"/>
          </a:p>
          <a:p>
            <a:pPr>
              <a:buNone/>
            </a:pPr>
            <a:endParaRPr lang="id-ID" sz="2400" b="1" dirty="0" smtClean="0"/>
          </a:p>
          <a:p>
            <a:pPr>
              <a:buNone/>
            </a:pPr>
            <a:endParaRPr lang="id-ID" sz="2400" b="1" dirty="0" smtClean="0"/>
          </a:p>
          <a:p>
            <a:pPr lvl="0">
              <a:buNone/>
            </a:pPr>
            <a:r>
              <a:rPr lang="id-ID" sz="2400" b="1" dirty="0" smtClean="0"/>
              <a:t>2. Jika                               nilainya berhingga dan tunggal, maka </a:t>
            </a:r>
          </a:p>
          <a:p>
            <a:pPr lvl="0">
              <a:buNone/>
            </a:pPr>
            <a:r>
              <a:rPr lang="id-ID" sz="2400" b="1" dirty="0" smtClean="0"/>
              <a:t>     deret                dikatakan konvergen dengan jumlah   </a:t>
            </a:r>
          </a:p>
          <a:p>
            <a:pPr>
              <a:buNone/>
            </a:pPr>
            <a:endParaRPr lang="id-ID" sz="2400" b="1" dirty="0"/>
          </a:p>
        </p:txBody>
      </p:sp>
      <p:sp>
        <p:nvSpPr>
          <p:cNvPr id="215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1505"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572132" y="214290"/>
            <a:ext cx="1476375" cy="1019175"/>
          </a:xfrm>
          <a:prstGeom prst="rect">
            <a:avLst/>
          </a:prstGeom>
          <a:noFill/>
        </p:spPr>
      </p:pic>
      <p:sp>
        <p:nvSpPr>
          <p:cNvPr id="2150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1507"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143240" y="911208"/>
            <a:ext cx="1838325" cy="1047750"/>
          </a:xfrm>
          <a:prstGeom prst="rect">
            <a:avLst/>
          </a:prstGeom>
          <a:noFill/>
        </p:spPr>
      </p:pic>
      <p:sp>
        <p:nvSpPr>
          <p:cNvPr id="21521"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1520" name="Picture 1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408090" y="2571744"/>
            <a:ext cx="333375" cy="409575"/>
          </a:xfrm>
          <a:prstGeom prst="rect">
            <a:avLst/>
          </a:prstGeom>
          <a:noFill/>
        </p:spPr>
      </p:pic>
      <p:sp>
        <p:nvSpPr>
          <p:cNvPr id="21522" name="Rectangle 18"/>
          <p:cNvSpPr>
            <a:spLocks noChangeArrowheads="1"/>
          </p:cNvSpPr>
          <p:nvPr/>
        </p:nvSpPr>
        <p:spPr bwMode="auto">
          <a:xfrm>
            <a:off x="0" y="409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r>
              <a:rPr kumimoji="0" lang="id-ID" sz="900" b="0" i="0" u="none" strike="noStrike" cap="none" normalizeH="0" baseline="0" smtClean="0">
                <a:ln>
                  <a:noFill/>
                </a:ln>
                <a:solidFill>
                  <a:schemeClr val="tx1"/>
                </a:solidFill>
                <a:effectLst/>
                <a:latin typeface="Arial" pitchFamily="34" charset="0"/>
                <a:cs typeface="Arial" pitchFamily="34"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1524" name="Rectangle 2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pic>
        <p:nvPicPr>
          <p:cNvPr id="21523" name="Picture 1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072330" y="2500306"/>
            <a:ext cx="1607355" cy="642942"/>
          </a:xfrm>
          <a:prstGeom prst="rect">
            <a:avLst/>
          </a:prstGeom>
          <a:noFill/>
        </p:spPr>
      </p:pic>
      <p:sp>
        <p:nvSpPr>
          <p:cNvPr id="21525" name="Rectangle 21"/>
          <p:cNvSpPr>
            <a:spLocks noChangeArrowheads="1"/>
          </p:cNvSpPr>
          <p:nvPr/>
        </p:nvSpPr>
        <p:spPr bwMode="auto">
          <a:xfrm>
            <a:off x="0" y="419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900" b="0" i="0" u="none" strike="noStrike" cap="none" normalizeH="0" baseline="0" smtClean="0">
                <a:ln>
                  <a:noFill/>
                </a:ln>
                <a:solidFill>
                  <a:schemeClr val="tx1"/>
                </a:solidFill>
                <a:effectLst/>
                <a:latin typeface="Arial" pitchFamily="34" charset="0"/>
                <a:cs typeface="Arial" pitchFamily="34"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1527"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1526" name="Picture 22"/>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1500166" y="3500438"/>
            <a:ext cx="4486275" cy="1047750"/>
          </a:xfrm>
          <a:prstGeom prst="rect">
            <a:avLst/>
          </a:prstGeom>
          <a:noFill/>
        </p:spPr>
      </p:pic>
      <p:sp>
        <p:nvSpPr>
          <p:cNvPr id="21528" name="Rectangle 24"/>
          <p:cNvSpPr>
            <a:spLocks noChangeArrowheads="1"/>
          </p:cNvSpPr>
          <p:nvPr/>
        </p:nvSpPr>
        <p:spPr bwMode="auto">
          <a:xfrm>
            <a:off x="450850" y="15049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pic>
        <p:nvPicPr>
          <p:cNvPr id="21531" name="Picture 27"/>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7358082" y="5143512"/>
            <a:ext cx="171450" cy="409575"/>
          </a:xfrm>
          <a:prstGeom prst="rect">
            <a:avLst/>
          </a:prstGeom>
          <a:noFill/>
        </p:spPr>
      </p:pic>
      <p:pic>
        <p:nvPicPr>
          <p:cNvPr id="21530" name="Picture 26"/>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1747818" y="5102236"/>
            <a:ext cx="528775" cy="642943"/>
          </a:xfrm>
          <a:prstGeom prst="rect">
            <a:avLst/>
          </a:prstGeom>
          <a:noFill/>
        </p:spPr>
      </p:pic>
      <p:pic>
        <p:nvPicPr>
          <p:cNvPr id="21529" name="Picture 25"/>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1357290" y="4714884"/>
            <a:ext cx="1924050" cy="409575"/>
          </a:xfrm>
          <a:prstGeom prst="rect">
            <a:avLst/>
          </a:prstGeom>
          <a:noFill/>
        </p:spPr>
      </p:pic>
      <p:sp>
        <p:nvSpPr>
          <p:cNvPr id="21533" name="Rectangle 29"/>
          <p:cNvSpPr>
            <a:spLocks noChangeArrowheads="1"/>
          </p:cNvSpPr>
          <p:nvPr/>
        </p:nvSpPr>
        <p:spPr bwMode="auto">
          <a:xfrm>
            <a:off x="0" y="866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1534" name="Rectangle 30"/>
          <p:cNvSpPr>
            <a:spLocks noChangeArrowheads="1"/>
          </p:cNvSpPr>
          <p:nvPr/>
        </p:nvSpPr>
        <p:spPr bwMode="auto">
          <a:xfrm>
            <a:off x="0" y="2343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1535" name="Rectangle 31"/>
          <p:cNvSpPr>
            <a:spLocks noChangeArrowheads="1"/>
          </p:cNvSpPr>
          <p:nvPr/>
        </p:nvSpPr>
        <p:spPr bwMode="auto">
          <a:xfrm>
            <a:off x="0" y="32099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790684"/>
            <a:ext cx="7952976" cy="1143000"/>
          </a:xfrm>
        </p:spPr>
        <p:txBody>
          <a:bodyPr>
            <a:noAutofit/>
          </a:bodyPr>
          <a:lstStyle/>
          <a:p>
            <a:pPr lvl="0" algn="l"/>
            <a:r>
              <a:rPr lang="id-ID" sz="2400" b="1" dirty="0" smtClean="0"/>
              <a:t>3.  Jika                         nilainya tak hingga atau              </a:t>
            </a:r>
            <a:br>
              <a:rPr lang="id-ID" sz="2400" b="1" dirty="0" smtClean="0"/>
            </a:br>
            <a:r>
              <a:rPr lang="id-ID" sz="2400" b="1" dirty="0" smtClean="0"/>
              <a:t/>
            </a:r>
            <a:br>
              <a:rPr lang="id-ID" sz="2400" b="1" dirty="0" smtClean="0"/>
            </a:br>
            <a:r>
              <a:rPr lang="id-ID" sz="2400" b="1" dirty="0" smtClean="0"/>
              <a:t/>
            </a:r>
            <a:br>
              <a:rPr lang="id-ID" sz="2400" b="1" dirty="0" smtClean="0"/>
            </a:br>
            <a:r>
              <a:rPr lang="id-ID" sz="2400" b="1" dirty="0" smtClean="0"/>
              <a:t>      nilainya berhingga  tapi tidak tunggal (ada sebanyak p          </a:t>
            </a:r>
            <a:br>
              <a:rPr lang="id-ID" sz="2400" b="1" dirty="0" smtClean="0"/>
            </a:br>
            <a:r>
              <a:rPr lang="id-ID" sz="2400" b="1" dirty="0" smtClean="0"/>
              <a:t>      buah limit) maka deret            dikatakan divergen</a:t>
            </a:r>
            <a:r>
              <a:rPr lang="id-ID" sz="2400" dirty="0" smtClean="0"/>
              <a:t/>
            </a:r>
            <a:br>
              <a:rPr lang="id-ID" sz="2400" dirty="0" smtClean="0"/>
            </a:br>
            <a:r>
              <a:rPr lang="id-ID" sz="2400" dirty="0" smtClean="0"/>
              <a:t/>
            </a:r>
            <a:br>
              <a:rPr lang="id-ID" sz="2400" dirty="0" smtClean="0"/>
            </a:br>
            <a:r>
              <a:rPr lang="id-ID" sz="2400" dirty="0" smtClean="0"/>
              <a:t>  </a:t>
            </a:r>
            <a:endParaRPr lang="id-ID" sz="2400" dirty="0"/>
          </a:p>
        </p:txBody>
      </p:sp>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3553"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643042" y="1126416"/>
            <a:ext cx="1524000" cy="533400"/>
          </a:xfrm>
          <a:prstGeom prst="rect">
            <a:avLst/>
          </a:prstGeom>
          <a:noFill/>
        </p:spPr>
      </p:pic>
      <p:pic>
        <p:nvPicPr>
          <p:cNvPr id="23556"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071934" y="2478561"/>
            <a:ext cx="642942" cy="526570"/>
          </a:xfrm>
          <a:prstGeom prst="rect">
            <a:avLst/>
          </a:prstGeom>
          <a:noFill/>
        </p:spPr>
      </p:pic>
      <p:pic>
        <p:nvPicPr>
          <p:cNvPr id="23555" name="Picture 3"/>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634968" y="1677208"/>
            <a:ext cx="3990975" cy="533400"/>
          </a:xfrm>
          <a:prstGeom prst="rect">
            <a:avLst/>
          </a:prstGeom>
          <a:noFill/>
        </p:spPr>
      </p:pic>
      <p:sp>
        <p:nvSpPr>
          <p:cNvPr id="235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3558" name="Rectangle 6"/>
          <p:cNvSpPr>
            <a:spLocks noChangeArrowheads="1"/>
          </p:cNvSpPr>
          <p:nvPr/>
        </p:nvSpPr>
        <p:spPr bwMode="auto">
          <a:xfrm>
            <a:off x="285720" y="12191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10" name="Rectangle 9"/>
          <p:cNvSpPr/>
          <p:nvPr/>
        </p:nvSpPr>
        <p:spPr>
          <a:xfrm>
            <a:off x="428596" y="3148006"/>
            <a:ext cx="7500990" cy="830997"/>
          </a:xfrm>
          <a:prstGeom prst="rect">
            <a:avLst/>
          </a:prstGeom>
        </p:spPr>
        <p:txBody>
          <a:bodyPr wrap="square">
            <a:spAutoFit/>
          </a:bodyPr>
          <a:lstStyle/>
          <a:p>
            <a:pPr marL="457200" indent="-457200"/>
            <a:r>
              <a:rPr lang="id-ID" sz="2400" b="1" dirty="0" smtClean="0"/>
              <a:t>4.   Jika              konvergen,maka                                                 disebut sisa (residu) deret setelah suku ke-n</a:t>
            </a:r>
            <a:endParaRPr lang="id-ID" sz="2400" b="1" dirty="0"/>
          </a:p>
        </p:txBody>
      </p:sp>
      <p:pic>
        <p:nvPicPr>
          <p:cNvPr id="23560" name="Picture 8"/>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571604" y="2933692"/>
            <a:ext cx="571504" cy="714380"/>
          </a:xfrm>
          <a:prstGeom prst="rect">
            <a:avLst/>
          </a:prstGeom>
          <a:noFill/>
        </p:spPr>
      </p:pic>
      <p:pic>
        <p:nvPicPr>
          <p:cNvPr id="23559" name="Picture 7"/>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714876" y="3219444"/>
            <a:ext cx="1885950" cy="409575"/>
          </a:xfrm>
          <a:prstGeom prst="rect">
            <a:avLst/>
          </a:prstGeom>
          <a:noFill/>
        </p:spPr>
      </p:pic>
      <p:sp>
        <p:nvSpPr>
          <p:cNvPr id="23561"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3562" name="Rectangle 10"/>
          <p:cNvSpPr>
            <a:spLocks noChangeArrowheads="1"/>
          </p:cNvSpPr>
          <p:nvPr/>
        </p:nvSpPr>
        <p:spPr bwMode="auto">
          <a:xfrm>
            <a:off x="0" y="21240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8"/>
            <a:ext cx="8229600" cy="725470"/>
          </a:xfrm>
        </p:spPr>
        <p:txBody>
          <a:bodyPr>
            <a:normAutofit fontScale="90000"/>
          </a:bodyPr>
          <a:lstStyle/>
          <a:p>
            <a:r>
              <a:rPr lang="id-ID" sz="2700" b="1" dirty="0" smtClean="0"/>
              <a:t>UJI KONVERGENSI DERET TAK HINGGA</a:t>
            </a:r>
            <a:r>
              <a:rPr lang="id-ID" dirty="0" smtClean="0"/>
              <a:t/>
            </a:r>
            <a:br>
              <a:rPr lang="id-ID" dirty="0" smtClean="0"/>
            </a:br>
            <a:endParaRPr lang="id-ID" dirty="0"/>
          </a:p>
        </p:txBody>
      </p:sp>
      <p:sp>
        <p:nvSpPr>
          <p:cNvPr id="4" name="Rectangle 3"/>
          <p:cNvSpPr/>
          <p:nvPr/>
        </p:nvSpPr>
        <p:spPr>
          <a:xfrm>
            <a:off x="571472" y="1142984"/>
            <a:ext cx="7786742" cy="3785652"/>
          </a:xfrm>
          <a:prstGeom prst="rect">
            <a:avLst/>
          </a:prstGeom>
        </p:spPr>
        <p:txBody>
          <a:bodyPr wrap="square">
            <a:spAutoFit/>
          </a:bodyPr>
          <a:lstStyle/>
          <a:p>
            <a:pPr lvl="0"/>
            <a:r>
              <a:rPr lang="id-ID" sz="2400" b="1" dirty="0" smtClean="0"/>
              <a:t>DERET POSITIF  :  Deret                  disebut deret positif jika         </a:t>
            </a:r>
          </a:p>
          <a:p>
            <a:pPr lvl="0"/>
            <a:r>
              <a:rPr lang="id-ID" sz="2400" b="1" dirty="0" smtClean="0"/>
              <a:t>                                                 untuk setiap n</a:t>
            </a:r>
          </a:p>
          <a:p>
            <a:pPr lvl="0"/>
            <a:endParaRPr lang="id-ID" sz="2400" b="1" dirty="0" smtClean="0"/>
          </a:p>
          <a:p>
            <a:r>
              <a:rPr lang="id-ID" sz="2400" b="1" dirty="0" smtClean="0"/>
              <a:t>  Untuk Uji Konvergensi :</a:t>
            </a:r>
          </a:p>
          <a:p>
            <a:pPr marL="457200" lvl="0" indent="-457200">
              <a:lnSpc>
                <a:spcPct val="150000"/>
              </a:lnSpc>
              <a:buFont typeface="+mj-lt"/>
              <a:buAutoNum type="arabicPeriod"/>
            </a:pPr>
            <a:r>
              <a:rPr lang="id-ID" sz="2400" b="1" dirty="0" smtClean="0"/>
              <a:t>Uji  Awal</a:t>
            </a:r>
          </a:p>
          <a:p>
            <a:pPr marL="457200" lvl="0" indent="-457200">
              <a:lnSpc>
                <a:spcPct val="150000"/>
              </a:lnSpc>
              <a:buFont typeface="+mj-lt"/>
              <a:buAutoNum type="arabicPeriod"/>
            </a:pPr>
            <a:r>
              <a:rPr lang="id-ID" sz="2400" b="1" dirty="0" smtClean="0"/>
              <a:t>Uji Banding</a:t>
            </a:r>
          </a:p>
          <a:p>
            <a:pPr marL="457200" lvl="0" indent="-457200">
              <a:lnSpc>
                <a:spcPct val="150000"/>
              </a:lnSpc>
              <a:buFont typeface="+mj-lt"/>
              <a:buAutoNum type="arabicPeriod"/>
            </a:pPr>
            <a:r>
              <a:rPr lang="id-ID" sz="2400" b="1" dirty="0" smtClean="0"/>
              <a:t>Uji Integral </a:t>
            </a:r>
          </a:p>
          <a:p>
            <a:pPr marL="457200" lvl="0" indent="-457200">
              <a:lnSpc>
                <a:spcPct val="150000"/>
              </a:lnSpc>
              <a:buFont typeface="+mj-lt"/>
              <a:buAutoNum type="arabicPeriod"/>
            </a:pPr>
            <a:r>
              <a:rPr lang="id-ID" sz="2400" b="1" dirty="0" smtClean="0"/>
              <a:t>Uji Nisbah</a:t>
            </a:r>
            <a:endParaRPr lang="id-ID" sz="2400" b="1" dirty="0"/>
          </a:p>
        </p:txBody>
      </p:sp>
      <p:pic>
        <p:nvPicPr>
          <p:cNvPr id="25602"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643306" y="1142984"/>
            <a:ext cx="1047750" cy="419100"/>
          </a:xfrm>
          <a:prstGeom prst="rect">
            <a:avLst/>
          </a:prstGeom>
          <a:noFill/>
        </p:spPr>
      </p:pic>
      <p:pic>
        <p:nvPicPr>
          <p:cNvPr id="25601"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928926" y="1571612"/>
            <a:ext cx="923925" cy="409575"/>
          </a:xfrm>
          <a:prstGeom prst="rect">
            <a:avLst/>
          </a:prstGeom>
          <a:noFill/>
        </p:spPr>
      </p:pic>
      <p:sp>
        <p:nvSpPr>
          <p:cNvPr id="2560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5604" name="Rectangle 4"/>
          <p:cNvSpPr>
            <a:spLocks noChangeArrowheads="1"/>
          </p:cNvSpPr>
          <p:nvPr/>
        </p:nvSpPr>
        <p:spPr bwMode="auto">
          <a:xfrm>
            <a:off x="0" y="876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929066"/>
            <a:ext cx="8229600" cy="1143000"/>
          </a:xfrm>
        </p:spPr>
        <p:txBody>
          <a:bodyPr>
            <a:noAutofit/>
          </a:bodyPr>
          <a:lstStyle/>
          <a:p>
            <a:pPr algn="l"/>
            <a:r>
              <a:rPr lang="id-ID" sz="2400" b="1" dirty="0" smtClean="0"/>
              <a:t>    </a:t>
            </a:r>
            <a:br>
              <a:rPr lang="id-ID" sz="2400" b="1" dirty="0" smtClean="0"/>
            </a:br>
            <a:r>
              <a:rPr lang="id-ID" sz="2400" b="1" dirty="0" smtClean="0"/>
              <a:t>     Jika                                , maka deret            divergen </a:t>
            </a:r>
            <a:br>
              <a:rPr lang="id-ID" sz="2400" b="1" dirty="0" smtClean="0"/>
            </a:br>
            <a:r>
              <a:rPr lang="id-ID" sz="2400" b="1" dirty="0" smtClean="0"/>
              <a:t>     </a:t>
            </a:r>
            <a:br>
              <a:rPr lang="id-ID" sz="2400" b="1" dirty="0" smtClean="0"/>
            </a:br>
            <a:r>
              <a:rPr lang="id-ID" sz="2400" b="1" dirty="0" smtClean="0"/>
              <a:t>     </a:t>
            </a:r>
            <a:r>
              <a:rPr lang="id-ID" sz="2400" b="1" i="1" u="sng" dirty="0" smtClean="0"/>
              <a:t>Dalil :</a:t>
            </a:r>
            <a:r>
              <a:rPr lang="id-ID" sz="2400" b="1" dirty="0" smtClean="0"/>
              <a:t/>
            </a:r>
            <a:br>
              <a:rPr lang="id-ID" sz="2400" b="1" dirty="0" smtClean="0"/>
            </a:br>
            <a:r>
              <a:rPr lang="id-ID" sz="2400" b="1" dirty="0" smtClean="0"/>
              <a:t>     Jika                           konvergen , maka </a:t>
            </a:r>
            <a:br>
              <a:rPr lang="id-ID" sz="2400" b="1" dirty="0" smtClean="0"/>
            </a:br>
            <a:r>
              <a:rPr lang="id-ID" sz="2400" b="1" dirty="0" smtClean="0"/>
              <a:t>                                                                                                                           </a:t>
            </a:r>
            <a:br>
              <a:rPr lang="id-ID" sz="2400" b="1" dirty="0" smtClean="0"/>
            </a:br>
            <a:r>
              <a:rPr lang="id-ID" sz="2400" b="1" dirty="0" smtClean="0"/>
              <a:t>      Hati-hati : Dalil ini tidak bisa dibalik , jadi jika diperoleh       </a:t>
            </a:r>
            <a:br>
              <a:rPr lang="id-ID" sz="2400" b="1" dirty="0" smtClean="0"/>
            </a:br>
            <a:r>
              <a:rPr lang="id-ID" sz="2400" b="1" dirty="0" smtClean="0"/>
              <a:t>                                                    belum dapat dikatakan bahwa    </a:t>
            </a:r>
            <a:br>
              <a:rPr lang="id-ID" sz="2400" b="1" dirty="0" smtClean="0"/>
            </a:br>
            <a:r>
              <a:rPr lang="id-ID" sz="2400" b="1" dirty="0" smtClean="0"/>
              <a:t>                         deret            konvergen (lanjutkan ke uji yang lain) </a:t>
            </a:r>
            <a:br>
              <a:rPr lang="id-ID" sz="2400" b="1" dirty="0" smtClean="0"/>
            </a:br>
            <a:r>
              <a:rPr lang="id-ID" sz="2400" b="1" dirty="0" smtClean="0"/>
              <a:t>     </a:t>
            </a:r>
            <a:br>
              <a:rPr lang="id-ID" sz="2400" b="1" dirty="0" smtClean="0"/>
            </a:br>
            <a:r>
              <a:rPr lang="id-ID" sz="2400" b="1" dirty="0" smtClean="0"/>
              <a:t>   </a:t>
            </a:r>
            <a:br>
              <a:rPr lang="id-ID" sz="2400" b="1" dirty="0" smtClean="0"/>
            </a:br>
            <a:r>
              <a:rPr lang="id-ID" sz="2400" b="1" dirty="0" smtClean="0"/>
              <a:t> </a:t>
            </a:r>
            <a:br>
              <a:rPr lang="id-ID" sz="2400" b="1" dirty="0" smtClean="0"/>
            </a:br>
            <a:r>
              <a:rPr lang="id-ID" sz="2400" b="1" dirty="0" smtClean="0"/>
              <a:t> </a:t>
            </a:r>
            <a:br>
              <a:rPr lang="id-ID" sz="2400" b="1" dirty="0" smtClean="0"/>
            </a:br>
            <a:r>
              <a:rPr lang="id-ID" sz="2400" b="1" dirty="0" smtClean="0"/>
              <a:t> </a:t>
            </a:r>
            <a:br>
              <a:rPr lang="id-ID" sz="2400" b="1" dirty="0" smtClean="0"/>
            </a:br>
            <a:r>
              <a:rPr lang="id-ID" sz="2400" b="1" dirty="0" smtClean="0"/>
              <a:t> </a:t>
            </a:r>
            <a:br>
              <a:rPr lang="id-ID" sz="2400" b="1" dirty="0" smtClean="0"/>
            </a:br>
            <a:r>
              <a:rPr lang="id-ID" sz="2400" b="1" dirty="0" smtClean="0"/>
              <a:t> </a:t>
            </a:r>
            <a:br>
              <a:rPr lang="id-ID" sz="2400" b="1" dirty="0" smtClean="0"/>
            </a:br>
            <a:r>
              <a:rPr lang="id-ID" sz="2400" b="1" dirty="0" smtClean="0"/>
              <a:t> </a:t>
            </a:r>
            <a:br>
              <a:rPr lang="id-ID" sz="2400" b="1" dirty="0" smtClean="0"/>
            </a:br>
            <a:endParaRPr lang="id-ID" sz="2400" b="1" dirty="0"/>
          </a:p>
        </p:txBody>
      </p:sp>
      <p:sp>
        <p:nvSpPr>
          <p:cNvPr id="27649" name="Rectangle 1"/>
          <p:cNvSpPr>
            <a:spLocks noChangeArrowheads="1"/>
          </p:cNvSpPr>
          <p:nvPr/>
        </p:nvSpPr>
        <p:spPr bwMode="auto">
          <a:xfrm>
            <a:off x="357158" y="785794"/>
            <a:ext cx="457203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1. Uji  Awal</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id-ID" sz="2400" b="1" i="1" u="sng" strike="noStrike" cap="none" normalizeH="0" baseline="0" dirty="0" smtClean="0">
                <a:ln>
                  <a:noFill/>
                </a:ln>
                <a:solidFill>
                  <a:schemeClr val="tx1"/>
                </a:solidFill>
                <a:effectLst/>
                <a:ea typeface="Calibri" pitchFamily="34" charset="0"/>
                <a:cs typeface="Times New Roman" pitchFamily="18" charset="0"/>
              </a:rPr>
              <a:t>Teorema uji awal : </a:t>
            </a:r>
            <a:endParaRPr kumimoji="0" lang="id-ID" sz="2400" b="1" i="1" u="sng" strike="noStrike" cap="none" normalizeH="0" baseline="0" dirty="0" smtClean="0">
              <a:ln>
                <a:noFill/>
              </a:ln>
              <a:solidFill>
                <a:schemeClr val="tx1"/>
              </a:solidFill>
              <a:effectLst/>
              <a:cs typeface="Arial" pitchFamily="34" charset="0"/>
            </a:endParaRPr>
          </a:p>
        </p:txBody>
      </p:sp>
      <p:pic>
        <p:nvPicPr>
          <p:cNvPr id="27654"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433490" y="1571612"/>
            <a:ext cx="1952625" cy="409575"/>
          </a:xfrm>
          <a:prstGeom prst="rect">
            <a:avLst/>
          </a:prstGeom>
          <a:noFill/>
        </p:spPr>
      </p:pic>
      <p:pic>
        <p:nvPicPr>
          <p:cNvPr id="27653"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214942" y="1368412"/>
            <a:ext cx="642942" cy="785818"/>
          </a:xfrm>
          <a:prstGeom prst="rect">
            <a:avLst/>
          </a:prstGeom>
          <a:noFill/>
        </p:spPr>
      </p:pic>
      <p:pic>
        <p:nvPicPr>
          <p:cNvPr id="27652" name="Picture 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508104" y="2605082"/>
            <a:ext cx="1428760" cy="571504"/>
          </a:xfrm>
          <a:prstGeom prst="rect">
            <a:avLst/>
          </a:prstGeom>
          <a:noFill/>
        </p:spPr>
      </p:pic>
      <p:pic>
        <p:nvPicPr>
          <p:cNvPr id="27651"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575308" y="2670168"/>
            <a:ext cx="1466850" cy="533400"/>
          </a:xfrm>
          <a:prstGeom prst="rect">
            <a:avLst/>
          </a:prstGeom>
          <a:noFill/>
        </p:spPr>
      </p:pic>
      <p:sp>
        <p:nvSpPr>
          <p:cNvPr id="276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7656" name="Rectangle 8"/>
          <p:cNvSpPr>
            <a:spLocks noChangeArrowheads="1"/>
          </p:cNvSpPr>
          <p:nvPr/>
        </p:nvSpPr>
        <p:spPr bwMode="auto">
          <a:xfrm>
            <a:off x="0" y="866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7659" name="Rectangle 11"/>
          <p:cNvSpPr>
            <a:spLocks noChangeArrowheads="1"/>
          </p:cNvSpPr>
          <p:nvPr/>
        </p:nvSpPr>
        <p:spPr bwMode="auto">
          <a:xfrm>
            <a:off x="0" y="442913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766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7660" name="Picture 1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285984" y="3786190"/>
            <a:ext cx="1466850" cy="533400"/>
          </a:xfrm>
          <a:prstGeom prst="rect">
            <a:avLst/>
          </a:prstGeom>
          <a:noFill/>
        </p:spPr>
      </p:pic>
      <p:pic>
        <p:nvPicPr>
          <p:cNvPr id="17"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148002" y="4122742"/>
            <a:ext cx="428628" cy="523879"/>
          </a:xfrm>
          <a:prstGeom prst="rect">
            <a:avLst/>
          </a:prstGeom>
          <a:noFill/>
        </p:spPr>
      </p:pic>
      <p:pic>
        <p:nvPicPr>
          <p:cNvPr id="27663" name="Picture 1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357554" y="5286388"/>
            <a:ext cx="1771371" cy="714380"/>
          </a:xfrm>
          <a:prstGeom prst="rect">
            <a:avLst/>
          </a:prstGeom>
          <a:noFill/>
        </p:spPr>
      </p:pic>
      <p:pic>
        <p:nvPicPr>
          <p:cNvPr id="27662" name="Picture 14"/>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6072198" y="5286388"/>
            <a:ext cx="1857388" cy="764807"/>
          </a:xfrm>
          <a:prstGeom prst="rect">
            <a:avLst/>
          </a:prstGeom>
          <a:noFill/>
        </p:spPr>
      </p:pic>
      <p:sp>
        <p:nvSpPr>
          <p:cNvPr id="27664"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7665" name="Rectangle 17"/>
          <p:cNvSpPr>
            <a:spLocks noChangeArrowheads="1"/>
          </p:cNvSpPr>
          <p:nvPr/>
        </p:nvSpPr>
        <p:spPr bwMode="auto">
          <a:xfrm>
            <a:off x="1000100" y="5500702"/>
            <a:ext cx="1627690"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id-ID" sz="2400" b="1" dirty="0" smtClean="0"/>
              <a:t>Latihan  :    </a:t>
            </a:r>
            <a:endParaRPr lang="id-ID" sz="2400" b="1" dirty="0"/>
          </a:p>
        </p:txBody>
      </p:sp>
      <p:sp>
        <p:nvSpPr>
          <p:cNvPr id="27666" name="Rectangle 18"/>
          <p:cNvSpPr>
            <a:spLocks noChangeArrowheads="1"/>
          </p:cNvSpPr>
          <p:nvPr/>
        </p:nvSpPr>
        <p:spPr bwMode="auto">
          <a:xfrm>
            <a:off x="457200" y="27813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Rectangle 8"/>
          <p:cNvSpPr>
            <a:spLocks noChangeArrowheads="1"/>
          </p:cNvSpPr>
          <p:nvPr/>
        </p:nvSpPr>
        <p:spPr bwMode="auto">
          <a:xfrm>
            <a:off x="-785850" y="535782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0" y="2239946"/>
            <a:ext cx="7872442" cy="1143000"/>
          </a:xfrm>
        </p:spPr>
        <p:txBody>
          <a:bodyPr>
            <a:noAutofit/>
          </a:bodyPr>
          <a:lstStyle/>
          <a:p>
            <a:pPr lvl="0" algn="l">
              <a:lnSpc>
                <a:spcPct val="150000"/>
              </a:lnSpc>
            </a:pPr>
            <a:r>
              <a:rPr lang="id-ID" sz="2800" b="1" dirty="0" smtClean="0"/>
              <a:t>2.  Uji Banding </a:t>
            </a:r>
            <a:r>
              <a:rPr lang="id-ID" sz="2400" b="1" dirty="0" smtClean="0"/>
              <a:t/>
            </a:r>
            <a:br>
              <a:rPr lang="id-ID" sz="2400" b="1" dirty="0" smtClean="0"/>
            </a:br>
            <a:r>
              <a:rPr lang="id-ID" sz="2400" b="1" u="sng" dirty="0" smtClean="0"/>
              <a:t>Teorema :</a:t>
            </a:r>
            <a:r>
              <a:rPr lang="id-ID" sz="2400" b="1" dirty="0" smtClean="0"/>
              <a:t/>
            </a:r>
            <a:br>
              <a:rPr lang="id-ID" sz="2400" b="1" dirty="0" smtClean="0"/>
            </a:br>
            <a:r>
              <a:rPr lang="id-ID" sz="2400" b="1" dirty="0" smtClean="0"/>
              <a:t>     1).  Jika deret                 konvergen dan                  untuk       </a:t>
            </a:r>
            <a:br>
              <a:rPr lang="id-ID" sz="2400" b="1" dirty="0" smtClean="0"/>
            </a:br>
            <a:r>
              <a:rPr lang="id-ID" sz="2400" b="1" dirty="0" smtClean="0"/>
              <a:t>            maka deret              konvergen . </a:t>
            </a:r>
            <a:br>
              <a:rPr lang="id-ID" sz="2400" b="1" dirty="0" smtClean="0"/>
            </a:br>
            <a:r>
              <a:rPr lang="id-ID" sz="2400" b="1" dirty="0" smtClean="0"/>
              <a:t>     2).  Jika deret             divergen dan                    untuk          </a:t>
            </a:r>
            <a:br>
              <a:rPr lang="id-ID" sz="2400" b="1" dirty="0" smtClean="0"/>
            </a:br>
            <a:r>
              <a:rPr lang="id-ID" sz="2400" b="1" dirty="0" smtClean="0"/>
              <a:t>            maka deret             divergen . </a:t>
            </a:r>
            <a:br>
              <a:rPr lang="id-ID" sz="2400" b="1" dirty="0" smtClean="0"/>
            </a:br>
            <a:r>
              <a:rPr lang="id-ID" sz="2400" b="1" dirty="0" smtClean="0"/>
              <a:t>            </a:t>
            </a:r>
            <a:br>
              <a:rPr lang="id-ID" sz="2400" b="1" dirty="0" smtClean="0"/>
            </a:br>
            <a:r>
              <a:rPr lang="id-ID" sz="2400" b="1" dirty="0" smtClean="0"/>
              <a:t> </a:t>
            </a:r>
            <a:endParaRPr lang="id-ID" sz="2400" b="1" dirty="0"/>
          </a:p>
        </p:txBody>
      </p:sp>
      <p:pic>
        <p:nvPicPr>
          <p:cNvPr id="29702"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664208" y="1936736"/>
            <a:ext cx="1317961" cy="347683"/>
          </a:xfrm>
          <a:prstGeom prst="rect">
            <a:avLst/>
          </a:prstGeom>
          <a:noFill/>
        </p:spPr>
      </p:pic>
      <p:pic>
        <p:nvPicPr>
          <p:cNvPr id="29701"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950224" y="1936736"/>
            <a:ext cx="760051" cy="347683"/>
          </a:xfrm>
          <a:prstGeom prst="rect">
            <a:avLst/>
          </a:prstGeom>
          <a:noFill/>
        </p:spPr>
      </p:pic>
      <p:pic>
        <p:nvPicPr>
          <p:cNvPr id="29700" name="Picture 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806688" y="2793993"/>
            <a:ext cx="587528" cy="714380"/>
          </a:xfrm>
          <a:prstGeom prst="rect">
            <a:avLst/>
          </a:prstGeom>
          <a:noFill/>
        </p:spPr>
      </p:pic>
      <p:pic>
        <p:nvPicPr>
          <p:cNvPr id="29699"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138742" y="3016244"/>
            <a:ext cx="1301790" cy="347683"/>
          </a:xfrm>
          <a:prstGeom prst="rect">
            <a:avLst/>
          </a:prstGeom>
          <a:noFill/>
        </p:spPr>
      </p:pic>
      <p:pic>
        <p:nvPicPr>
          <p:cNvPr id="29698"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521596" y="3008306"/>
            <a:ext cx="760051" cy="347683"/>
          </a:xfrm>
          <a:prstGeom prst="rect">
            <a:avLst/>
          </a:prstGeom>
          <a:noFill/>
        </p:spPr>
      </p:pic>
      <p:sp>
        <p:nvSpPr>
          <p:cNvPr id="29704" name="Rectangle 8"/>
          <p:cNvSpPr>
            <a:spLocks noChangeArrowheads="1"/>
          </p:cNvSpPr>
          <p:nvPr/>
        </p:nvSpPr>
        <p:spPr bwMode="auto">
          <a:xfrm>
            <a:off x="-50800" y="584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9705" name="Rectangle 9"/>
          <p:cNvSpPr>
            <a:spLocks noChangeArrowheads="1"/>
          </p:cNvSpPr>
          <p:nvPr/>
        </p:nvSpPr>
        <p:spPr bwMode="auto">
          <a:xfrm>
            <a:off x="-50800" y="19843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9706" name="Rectangle 10"/>
          <p:cNvSpPr>
            <a:spLocks noChangeArrowheads="1"/>
          </p:cNvSpPr>
          <p:nvPr/>
        </p:nvSpPr>
        <p:spPr bwMode="auto">
          <a:xfrm>
            <a:off x="-50800" y="2851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9709" name="Rectangle 13"/>
          <p:cNvSpPr>
            <a:spLocks noChangeArrowheads="1"/>
          </p:cNvSpPr>
          <p:nvPr/>
        </p:nvSpPr>
        <p:spPr bwMode="auto">
          <a:xfrm>
            <a:off x="0" y="55530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9710" name="Rectangle 14"/>
          <p:cNvSpPr>
            <a:spLocks noChangeArrowheads="1"/>
          </p:cNvSpPr>
          <p:nvPr/>
        </p:nvSpPr>
        <p:spPr bwMode="auto">
          <a:xfrm>
            <a:off x="0" y="6419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9712" name="Rectangle 16"/>
          <p:cNvSpPr>
            <a:spLocks noChangeArrowheads="1"/>
          </p:cNvSpPr>
          <p:nvPr/>
        </p:nvSpPr>
        <p:spPr bwMode="auto">
          <a:xfrm>
            <a:off x="-50800" y="508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9711" name="Picture 1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806688" y="1865298"/>
            <a:ext cx="1047750" cy="419100"/>
          </a:xfrm>
          <a:prstGeom prst="rect">
            <a:avLst/>
          </a:prstGeom>
          <a:noFill/>
        </p:spPr>
      </p:pic>
      <p:sp>
        <p:nvSpPr>
          <p:cNvPr id="29713" name="Rectangle 17"/>
          <p:cNvSpPr>
            <a:spLocks noChangeArrowheads="1"/>
          </p:cNvSpPr>
          <p:nvPr/>
        </p:nvSpPr>
        <p:spPr bwMode="auto">
          <a:xfrm>
            <a:off x="-50800" y="9271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r>
              <a:rPr kumimoji="0" lang="id-ID" sz="900" b="0" i="0" u="none" strike="noStrike" cap="none" normalizeH="0" baseline="0" smtClean="0">
                <a:ln>
                  <a:noFill/>
                </a:ln>
                <a:solidFill>
                  <a:schemeClr val="tx1"/>
                </a:solidFill>
                <a:effectLst/>
                <a:latin typeface="Arial" pitchFamily="34" charset="0"/>
                <a:cs typeface="Arial" pitchFamily="34"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9715" name="Rectangle 19"/>
          <p:cNvSpPr>
            <a:spLocks noChangeArrowheads="1"/>
          </p:cNvSpPr>
          <p:nvPr/>
        </p:nvSpPr>
        <p:spPr bwMode="auto">
          <a:xfrm>
            <a:off x="-50800" y="508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9714" name="Picture 18"/>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3306754" y="2365364"/>
            <a:ext cx="571503" cy="500066"/>
          </a:xfrm>
          <a:prstGeom prst="rect">
            <a:avLst/>
          </a:prstGeom>
          <a:noFill/>
        </p:spPr>
      </p:pic>
      <p:sp>
        <p:nvSpPr>
          <p:cNvPr id="29717" name="Rectangle 21"/>
          <p:cNvSpPr>
            <a:spLocks noChangeArrowheads="1"/>
          </p:cNvSpPr>
          <p:nvPr/>
        </p:nvSpPr>
        <p:spPr bwMode="auto">
          <a:xfrm>
            <a:off x="-50800" y="508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9716" name="Picture 20"/>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235316" y="3365496"/>
            <a:ext cx="504740" cy="64294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2138"/>
            <a:ext cx="8229600" cy="1143000"/>
          </a:xfrm>
        </p:spPr>
        <p:txBody>
          <a:bodyPr>
            <a:noAutofit/>
          </a:bodyPr>
          <a:lstStyle/>
          <a:p>
            <a:pPr algn="l">
              <a:lnSpc>
                <a:spcPct val="150000"/>
              </a:lnSpc>
            </a:pPr>
            <a:r>
              <a:rPr lang="id-ID" sz="2400" b="1" u="sng" dirty="0" smtClean="0"/>
              <a:t>Contoh : </a:t>
            </a:r>
            <a:r>
              <a:rPr lang="id-ID" sz="2400" b="1" dirty="0" smtClean="0"/>
              <a:t/>
            </a:r>
            <a:br>
              <a:rPr lang="id-ID" sz="2400" b="1" dirty="0" smtClean="0"/>
            </a:br>
            <a:r>
              <a:rPr lang="id-ID" sz="2400" b="1" dirty="0" smtClean="0"/>
              <a:t>Uji deret                   dengan uji banding , gunakan  sebagai deret pembanding                     yang merupakan deret konvergen </a:t>
            </a:r>
            <a:br>
              <a:rPr lang="id-ID" sz="2400" b="1" dirty="0" smtClean="0"/>
            </a:br>
            <a:endParaRPr lang="id-ID" sz="2400" b="1" dirty="0"/>
          </a:p>
        </p:txBody>
      </p:sp>
      <p:sp>
        <p:nvSpPr>
          <p:cNvPr id="3174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1748" name="Rectangle 4"/>
          <p:cNvSpPr>
            <a:spLocks noChangeArrowheads="1"/>
          </p:cNvSpPr>
          <p:nvPr/>
        </p:nvSpPr>
        <p:spPr bwMode="auto">
          <a:xfrm>
            <a:off x="0" y="1038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6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pic>
        <p:nvPicPr>
          <p:cNvPr id="31751"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714480" y="714356"/>
            <a:ext cx="1066800" cy="533400"/>
          </a:xfrm>
          <a:prstGeom prst="rect">
            <a:avLst/>
          </a:prstGeom>
          <a:noFill/>
        </p:spPr>
      </p:pic>
      <p:pic>
        <p:nvPicPr>
          <p:cNvPr id="31750"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285984" y="1214422"/>
            <a:ext cx="1171575" cy="581025"/>
          </a:xfrm>
          <a:prstGeom prst="rect">
            <a:avLst/>
          </a:prstGeom>
          <a:noFill/>
        </p:spPr>
      </p:pic>
      <p:sp>
        <p:nvSpPr>
          <p:cNvPr id="3175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1754" name="Rectangle 10"/>
          <p:cNvSpPr>
            <a:spLocks noChangeArrowheads="1"/>
          </p:cNvSpPr>
          <p:nvPr/>
        </p:nvSpPr>
        <p:spPr bwMode="auto">
          <a:xfrm>
            <a:off x="0" y="202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6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4" name="Table 33"/>
          <p:cNvGraphicFramePr>
            <a:graphicFrameLocks noGrp="1"/>
          </p:cNvGraphicFramePr>
          <p:nvPr/>
        </p:nvGraphicFramePr>
        <p:xfrm>
          <a:off x="714348" y="2428868"/>
          <a:ext cx="5143536" cy="4152815"/>
        </p:xfrm>
        <a:graphic>
          <a:graphicData uri="http://schemas.openxmlformats.org/drawingml/2006/table">
            <a:tbl>
              <a:tblPr/>
              <a:tblGrid>
                <a:gridCol w="768985"/>
                <a:gridCol w="1016965"/>
                <a:gridCol w="857256"/>
                <a:gridCol w="785818"/>
                <a:gridCol w="928694"/>
                <a:gridCol w="785818"/>
              </a:tblGrid>
              <a:tr h="418423">
                <a:tc>
                  <a:txBody>
                    <a:bodyPr/>
                    <a:lstStyle/>
                    <a:p>
                      <a:pPr marL="457200" algn="ctr">
                        <a:lnSpc>
                          <a:spcPct val="115000"/>
                        </a:lnSpc>
                        <a:spcAft>
                          <a:spcPts val="0"/>
                        </a:spcAft>
                      </a:pPr>
                      <a:r>
                        <a:rPr lang="id-ID" sz="1800" b="1" dirty="0">
                          <a:latin typeface="Calibri"/>
                          <a:ea typeface="Calibri"/>
                          <a:cs typeface="Times New Roman"/>
                        </a:rPr>
                        <a:t>n</a:t>
                      </a: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1800" dirty="0" smtClean="0">
                        <a:latin typeface="Calibri"/>
                        <a:ea typeface="Calibri"/>
                        <a:cs typeface="Times New Roman"/>
                      </a:endParaRPr>
                    </a:p>
                    <a:p>
                      <a:pPr marL="457200" algn="ctr">
                        <a:lnSpc>
                          <a:spcPct val="115000"/>
                        </a:lnSpc>
                        <a:spcAft>
                          <a:spcPts val="100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423">
                <a:tc>
                  <a:txBody>
                    <a:bodyPr/>
                    <a:lstStyle/>
                    <a:p>
                      <a:pPr marL="457200" algn="l">
                        <a:lnSpc>
                          <a:spcPct val="115000"/>
                        </a:lnSpc>
                        <a:spcAft>
                          <a:spcPts val="0"/>
                        </a:spcAft>
                      </a:pPr>
                      <a:r>
                        <a:rPr lang="id-ID" sz="1800" b="1" dirty="0">
                          <a:latin typeface="Calibri"/>
                          <a:ea typeface="Calibri"/>
                          <a:cs typeface="Times New Roman"/>
                        </a:rPr>
                        <a:t>1</a:t>
                      </a: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id-ID" sz="1800" b="1" dirty="0">
                          <a:latin typeface="Calibri"/>
                          <a:ea typeface="Calibri"/>
                          <a:cs typeface="Times New Roman"/>
                        </a:rPr>
                        <a:t>1</a:t>
                      </a: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id-ID" sz="1800" b="1" dirty="0">
                          <a:latin typeface="Calibri"/>
                          <a:ea typeface="Calibri"/>
                          <a:cs typeface="Times New Roman"/>
                        </a:rPr>
                        <a:t>2</a:t>
                      </a: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id-ID" sz="1800" b="1" dirty="0">
                          <a:latin typeface="Calibri"/>
                          <a:ea typeface="Calibri"/>
                          <a:cs typeface="Times New Roman"/>
                        </a:rPr>
                        <a:t>1</a:t>
                      </a: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1800" dirty="0" smtClean="0">
                        <a:latin typeface="Calibri"/>
                        <a:ea typeface="Calibri"/>
                        <a:cs typeface="Times New Roman"/>
                      </a:endParaRPr>
                    </a:p>
                    <a:p>
                      <a:pPr marL="457200" algn="ctr">
                        <a:lnSpc>
                          <a:spcPct val="115000"/>
                        </a:lnSpc>
                        <a:spcAft>
                          <a:spcPts val="1000"/>
                        </a:spcAft>
                      </a:pPr>
                      <a:endParaRPr lang="id-ID" sz="1800"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423">
                <a:tc>
                  <a:txBody>
                    <a:bodyPr/>
                    <a:lstStyle/>
                    <a:p>
                      <a:pPr marL="457200" algn="ctr">
                        <a:lnSpc>
                          <a:spcPct val="115000"/>
                        </a:lnSpc>
                        <a:spcAft>
                          <a:spcPts val="0"/>
                        </a:spcAft>
                      </a:pPr>
                      <a:r>
                        <a:rPr lang="id-ID" sz="1800" b="1">
                          <a:latin typeface="Calibri"/>
                          <a:ea typeface="Calibri"/>
                          <a:cs typeface="Times New Roman"/>
                        </a:rPr>
                        <a:t>2</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2</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4</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smtClean="0">
                        <a:latin typeface="Calibri"/>
                        <a:ea typeface="Calibri"/>
                        <a:cs typeface="Times New Roman"/>
                      </a:endParaRPr>
                    </a:p>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423">
                <a:tc>
                  <a:txBody>
                    <a:bodyPr/>
                    <a:lstStyle/>
                    <a:p>
                      <a:pPr marL="457200" algn="ctr">
                        <a:lnSpc>
                          <a:spcPct val="115000"/>
                        </a:lnSpc>
                        <a:spcAft>
                          <a:spcPts val="0"/>
                        </a:spcAft>
                      </a:pPr>
                      <a:r>
                        <a:rPr lang="id-ID" sz="1800" b="1">
                          <a:latin typeface="Calibri"/>
                          <a:ea typeface="Calibri"/>
                          <a:cs typeface="Times New Roman"/>
                        </a:rPr>
                        <a:t>3</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6</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8</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smtClean="0">
                        <a:latin typeface="Calibri"/>
                        <a:ea typeface="Calibri"/>
                        <a:cs typeface="Times New Roman"/>
                      </a:endParaRPr>
                    </a:p>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423">
                <a:tc>
                  <a:txBody>
                    <a:bodyPr/>
                    <a:lstStyle/>
                    <a:p>
                      <a:pPr marL="457200" algn="ctr">
                        <a:lnSpc>
                          <a:spcPct val="115000"/>
                        </a:lnSpc>
                        <a:spcAft>
                          <a:spcPts val="0"/>
                        </a:spcAft>
                      </a:pPr>
                      <a:r>
                        <a:rPr lang="id-ID" sz="1800" b="1">
                          <a:latin typeface="Calibri"/>
                          <a:ea typeface="Calibri"/>
                          <a:cs typeface="Times New Roman"/>
                        </a:rPr>
                        <a:t>4</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24</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16</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smtClean="0">
                        <a:latin typeface="Calibri"/>
                        <a:ea typeface="Calibri"/>
                        <a:cs typeface="Times New Roman"/>
                      </a:endParaRPr>
                    </a:p>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6845">
                <a:tc>
                  <a:txBody>
                    <a:bodyPr/>
                    <a:lstStyle/>
                    <a:p>
                      <a:pPr marL="457200" algn="ctr">
                        <a:lnSpc>
                          <a:spcPct val="115000"/>
                        </a:lnSpc>
                        <a:spcAft>
                          <a:spcPts val="0"/>
                        </a:spcAft>
                      </a:pPr>
                      <a:r>
                        <a:rPr lang="id-ID" sz="1800" b="1">
                          <a:latin typeface="Calibri"/>
                          <a:ea typeface="Calibri"/>
                          <a:cs typeface="Times New Roman"/>
                        </a:rPr>
                        <a:t>5</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120</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id-ID" sz="1800" b="1">
                          <a:latin typeface="Calibri"/>
                          <a:ea typeface="Calibri"/>
                          <a:cs typeface="Times New Roman"/>
                        </a:rPr>
                        <a:t>32</a:t>
                      </a: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1791" name="Picture 4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857356" y="2500306"/>
            <a:ext cx="357190" cy="545185"/>
          </a:xfrm>
          <a:prstGeom prst="rect">
            <a:avLst/>
          </a:prstGeom>
          <a:noFill/>
        </p:spPr>
      </p:pic>
      <p:pic>
        <p:nvPicPr>
          <p:cNvPr id="31790" name="Picture 46"/>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57488" y="2571744"/>
            <a:ext cx="357190" cy="450370"/>
          </a:xfrm>
          <a:prstGeom prst="rect">
            <a:avLst/>
          </a:prstGeom>
          <a:noFill/>
        </p:spPr>
      </p:pic>
      <p:pic>
        <p:nvPicPr>
          <p:cNvPr id="31789" name="Picture 4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643306" y="2571744"/>
            <a:ext cx="214314" cy="586544"/>
          </a:xfrm>
          <a:prstGeom prst="rect">
            <a:avLst/>
          </a:prstGeom>
          <a:noFill/>
        </p:spPr>
      </p:pic>
      <p:pic>
        <p:nvPicPr>
          <p:cNvPr id="31788" name="Picture 44"/>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5286380" y="2520944"/>
            <a:ext cx="285752" cy="646048"/>
          </a:xfrm>
          <a:prstGeom prst="rect">
            <a:avLst/>
          </a:prstGeom>
          <a:noFill/>
        </p:spPr>
      </p:pic>
      <p:pic>
        <p:nvPicPr>
          <p:cNvPr id="31787" name="Picture 43"/>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4513262" y="4629156"/>
            <a:ext cx="357190" cy="647407"/>
          </a:xfrm>
          <a:prstGeom prst="rect">
            <a:avLst/>
          </a:prstGeom>
          <a:noFill/>
        </p:spPr>
      </p:pic>
      <p:pic>
        <p:nvPicPr>
          <p:cNvPr id="31786" name="Picture 42"/>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5357818" y="3357562"/>
            <a:ext cx="123825" cy="495300"/>
          </a:xfrm>
          <a:prstGeom prst="rect">
            <a:avLst/>
          </a:prstGeom>
          <a:noFill/>
        </p:spPr>
      </p:pic>
      <p:pic>
        <p:nvPicPr>
          <p:cNvPr id="31785" name="Picture 41"/>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3727444" y="3986214"/>
            <a:ext cx="123825" cy="495300"/>
          </a:xfrm>
          <a:prstGeom prst="rect">
            <a:avLst/>
          </a:prstGeom>
          <a:noFill/>
        </p:spPr>
      </p:pic>
      <p:pic>
        <p:nvPicPr>
          <p:cNvPr id="31784" name="Picture 40"/>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4533900" y="3125785"/>
            <a:ext cx="357190" cy="647407"/>
          </a:xfrm>
          <a:prstGeom prst="rect">
            <a:avLst/>
          </a:prstGeom>
          <a:noFill/>
        </p:spPr>
      </p:pic>
      <p:pic>
        <p:nvPicPr>
          <p:cNvPr id="31783" name="Picture 39"/>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5357818" y="4000504"/>
            <a:ext cx="123825" cy="495300"/>
          </a:xfrm>
          <a:prstGeom prst="rect">
            <a:avLst/>
          </a:prstGeom>
          <a:noFill/>
        </p:spPr>
      </p:pic>
      <p:pic>
        <p:nvPicPr>
          <p:cNvPr id="31782" name="Picture 38"/>
          <p:cNvPicPr>
            <a:picLocks noChangeAspect="1" noChangeArrowheads="1"/>
          </p:cNvPicPr>
          <p:nvPr/>
        </p:nvPicPr>
        <p:blipFill>
          <a:blip r:embed="rId12">
            <a:clrChange>
              <a:clrFrom>
                <a:srgbClr val="FFFFFF"/>
              </a:clrFrom>
              <a:clrTo>
                <a:srgbClr val="FFFFFF">
                  <a:alpha val="0"/>
                </a:srgbClr>
              </a:clrTo>
            </a:clrChange>
          </a:blip>
          <a:srcRect/>
          <a:stretch>
            <a:fillRect/>
          </a:stretch>
        </p:blipFill>
        <p:spPr bwMode="auto">
          <a:xfrm>
            <a:off x="3722682" y="4629156"/>
            <a:ext cx="123825" cy="495300"/>
          </a:xfrm>
          <a:prstGeom prst="rect">
            <a:avLst/>
          </a:prstGeom>
          <a:noFill/>
        </p:spPr>
      </p:pic>
      <p:pic>
        <p:nvPicPr>
          <p:cNvPr id="31781" name="Picture 37"/>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4551362" y="4060828"/>
            <a:ext cx="285752" cy="517926"/>
          </a:xfrm>
          <a:prstGeom prst="rect">
            <a:avLst/>
          </a:prstGeom>
          <a:noFill/>
        </p:spPr>
      </p:pic>
      <p:pic>
        <p:nvPicPr>
          <p:cNvPr id="31780" name="Picture 36"/>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357818" y="4643446"/>
            <a:ext cx="123825" cy="495300"/>
          </a:xfrm>
          <a:prstGeom prst="rect">
            <a:avLst/>
          </a:prstGeom>
          <a:noFill/>
        </p:spPr>
      </p:pic>
      <p:pic>
        <p:nvPicPr>
          <p:cNvPr id="31779" name="Picture 35"/>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3656006" y="5272098"/>
            <a:ext cx="247650" cy="495300"/>
          </a:xfrm>
          <a:prstGeom prst="rect">
            <a:avLst/>
          </a:prstGeom>
          <a:noFill/>
        </p:spPr>
      </p:pic>
      <p:pic>
        <p:nvPicPr>
          <p:cNvPr id="31778" name="Picture 34"/>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4513262" y="5986478"/>
            <a:ext cx="285752" cy="517926"/>
          </a:xfrm>
          <a:prstGeom prst="rect">
            <a:avLst/>
          </a:prstGeom>
          <a:noFill/>
        </p:spPr>
      </p:pic>
      <p:pic>
        <p:nvPicPr>
          <p:cNvPr id="31777" name="Picture 33"/>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5357818" y="5214950"/>
            <a:ext cx="247650" cy="495300"/>
          </a:xfrm>
          <a:prstGeom prst="rect">
            <a:avLst/>
          </a:prstGeom>
          <a:noFill/>
        </p:spPr>
      </p:pic>
      <p:pic>
        <p:nvPicPr>
          <p:cNvPr id="31776" name="Picture 32"/>
          <p:cNvPicPr>
            <a:picLocks noChangeAspect="1" noChangeArrowheads="1"/>
          </p:cNvPicPr>
          <p:nvPr/>
        </p:nvPicPr>
        <p:blipFill>
          <a:blip r:embed="rId17">
            <a:clrChange>
              <a:clrFrom>
                <a:srgbClr val="FFFFFF"/>
              </a:clrFrom>
              <a:clrTo>
                <a:srgbClr val="FFFFFF">
                  <a:alpha val="0"/>
                </a:srgbClr>
              </a:clrTo>
            </a:clrChange>
          </a:blip>
          <a:srcRect/>
          <a:stretch>
            <a:fillRect/>
          </a:stretch>
        </p:blipFill>
        <p:spPr bwMode="auto">
          <a:xfrm>
            <a:off x="3584568" y="5919806"/>
            <a:ext cx="361950" cy="495300"/>
          </a:xfrm>
          <a:prstGeom prst="rect">
            <a:avLst/>
          </a:prstGeom>
          <a:noFill/>
        </p:spPr>
      </p:pic>
      <p:pic>
        <p:nvPicPr>
          <p:cNvPr id="31775" name="Picture 31"/>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4521200" y="5272098"/>
            <a:ext cx="285752" cy="517926"/>
          </a:xfrm>
          <a:prstGeom prst="rect">
            <a:avLst/>
          </a:prstGeom>
          <a:noFill/>
        </p:spPr>
      </p:pic>
      <p:pic>
        <p:nvPicPr>
          <p:cNvPr id="31774" name="Picture 30"/>
          <p:cNvPicPr>
            <a:picLocks noChangeAspect="1" noChangeArrowheads="1"/>
          </p:cNvPicPr>
          <p:nvPr/>
        </p:nvPicPr>
        <p:blipFill>
          <a:blip r:embed="rId18">
            <a:clrChange>
              <a:clrFrom>
                <a:srgbClr val="FFFFFF"/>
              </a:clrFrom>
              <a:clrTo>
                <a:srgbClr val="FFFFFF">
                  <a:alpha val="0"/>
                </a:srgbClr>
              </a:clrTo>
            </a:clrChange>
          </a:blip>
          <a:srcRect/>
          <a:stretch>
            <a:fillRect/>
          </a:stretch>
        </p:blipFill>
        <p:spPr bwMode="auto">
          <a:xfrm>
            <a:off x="5286380" y="5929330"/>
            <a:ext cx="247650" cy="495300"/>
          </a:xfrm>
          <a:prstGeom prst="rect">
            <a:avLst/>
          </a:prstGeom>
          <a:noFill/>
        </p:spPr>
      </p:pic>
      <p:sp>
        <p:nvSpPr>
          <p:cNvPr id="31792" name="Rectangle 48"/>
          <p:cNvSpPr>
            <a:spLocks noChangeArrowheads="1"/>
          </p:cNvSpPr>
          <p:nvPr/>
        </p:nvSpPr>
        <p:spPr bwMode="auto">
          <a:xfrm>
            <a:off x="571472" y="1857364"/>
            <a:ext cx="285752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ea typeface="Calibri" pitchFamily="34" charset="0"/>
                <a:cs typeface="Times New Roman" pitchFamily="18" charset="0"/>
              </a:rPr>
              <a:t>Bandingkan</a:t>
            </a:r>
            <a:r>
              <a:rPr kumimoji="0" lang="id-ID" sz="11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endParaRPr kumimoji="0" lang="id-ID"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808" name="Rectangle 64"/>
          <p:cNvSpPr>
            <a:spLocks noChangeArrowheads="1"/>
          </p:cNvSpPr>
          <p:nvPr/>
        </p:nvSpPr>
        <p:spPr bwMode="auto">
          <a:xfrm>
            <a:off x="6215074" y="2428868"/>
            <a:ext cx="121764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smtClean="0">
                <a:ln>
                  <a:noFill/>
                </a:ln>
                <a:solidFill>
                  <a:schemeClr val="tx1"/>
                </a:solidFill>
                <a:effectLst/>
                <a:ea typeface="Calibri" pitchFamily="34" charset="0"/>
                <a:cs typeface="Times New Roman" pitchFamily="18" charset="0"/>
              </a:rPr>
              <a:t>Karena  </a:t>
            </a:r>
            <a:r>
              <a:rPr kumimoji="0" lang="id-ID" sz="2400" b="0" i="0" u="none" strike="noStrike" cap="none" normalizeH="0" baseline="0" smtClean="0">
                <a:ln>
                  <a:noFill/>
                </a:ln>
                <a:solidFill>
                  <a:schemeClr val="tx1"/>
                </a:solidFill>
                <a:effectLst/>
                <a:ea typeface="Calibri" pitchFamily="34" charset="0"/>
                <a:cs typeface="Times New Roman" pitchFamily="18" charset="0"/>
              </a:rPr>
              <a:t/>
            </a:r>
            <a:br>
              <a:rPr kumimoji="0" lang="id-ID" sz="2400" b="0" i="0" u="none" strike="noStrike" cap="none" normalizeH="0" baseline="0" smtClean="0">
                <a:ln>
                  <a:noFill/>
                </a:ln>
                <a:solidFill>
                  <a:schemeClr val="tx1"/>
                </a:solidFill>
                <a:effectLst/>
                <a:ea typeface="Calibri" pitchFamily="34" charset="0"/>
                <a:cs typeface="Times New Roman" pitchFamily="18" charset="0"/>
              </a:rPr>
            </a:br>
            <a:endParaRPr kumimoji="0" lang="id-ID" sz="2400" b="0" i="0" u="none" strike="noStrike" cap="none" normalizeH="0" baseline="0" smtClean="0">
              <a:ln>
                <a:noFill/>
              </a:ln>
              <a:solidFill>
                <a:schemeClr val="tx1"/>
              </a:solidFill>
              <a:effectLst/>
              <a:cs typeface="Arial" pitchFamily="34" charset="0"/>
            </a:endParaRPr>
          </a:p>
        </p:txBody>
      </p:sp>
      <p:sp>
        <p:nvSpPr>
          <p:cNvPr id="31809" name="Rectangle 65"/>
          <p:cNvSpPr>
            <a:spLocks noChangeArrowheads="1"/>
          </p:cNvSpPr>
          <p:nvPr/>
        </p:nvSpPr>
        <p:spPr bwMode="auto">
          <a:xfrm>
            <a:off x="6032512" y="3713166"/>
            <a:ext cx="1207703"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ea typeface="Calibri" pitchFamily="34" charset="0"/>
                <a:cs typeface="Times New Roman" pitchFamily="18" charset="0"/>
              </a:rPr>
              <a:t>   untuk </a:t>
            </a:r>
            <a:endParaRPr kumimoji="0" lang="id-ID" sz="2400" b="1" i="0" u="none" strike="noStrike" cap="none" normalizeH="0" baseline="0" dirty="0" smtClean="0">
              <a:ln>
                <a:noFill/>
              </a:ln>
              <a:solidFill>
                <a:schemeClr val="tx1"/>
              </a:solidFill>
              <a:effectLst/>
              <a:cs typeface="Arial" pitchFamily="34" charset="0"/>
            </a:endParaRPr>
          </a:p>
        </p:txBody>
      </p:sp>
      <p:sp>
        <p:nvSpPr>
          <p:cNvPr id="31810" name="Rectangle 66"/>
          <p:cNvSpPr>
            <a:spLocks noChangeArrowheads="1"/>
          </p:cNvSpPr>
          <p:nvPr/>
        </p:nvSpPr>
        <p:spPr bwMode="auto">
          <a:xfrm>
            <a:off x="6184912" y="4311656"/>
            <a:ext cx="172701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ea typeface="Calibri" pitchFamily="34" charset="0"/>
                <a:cs typeface="Times New Roman" pitchFamily="18" charset="0"/>
              </a:rPr>
              <a:t>Maka deret </a:t>
            </a:r>
            <a:endParaRPr kumimoji="0" lang="id-ID"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2400" b="0" i="0" u="none" strike="noStrike" cap="none" normalizeH="0" baseline="0" dirty="0" smtClean="0">
              <a:ln>
                <a:noFill/>
              </a:ln>
              <a:solidFill>
                <a:schemeClr val="tx1"/>
              </a:solidFill>
              <a:effectLst/>
              <a:cs typeface="Arial" pitchFamily="34" charset="0"/>
            </a:endParaRPr>
          </a:p>
        </p:txBody>
      </p:sp>
      <p:sp>
        <p:nvSpPr>
          <p:cNvPr id="31811" name="Rectangle 67"/>
          <p:cNvSpPr>
            <a:spLocks noChangeArrowheads="1"/>
          </p:cNvSpPr>
          <p:nvPr/>
        </p:nvSpPr>
        <p:spPr bwMode="auto">
          <a:xfrm>
            <a:off x="914400" y="2257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pic>
        <p:nvPicPr>
          <p:cNvPr id="31814" name="Picture 70"/>
          <p:cNvPicPr>
            <a:picLocks noChangeAspect="1" noChangeArrowheads="1"/>
          </p:cNvPicPr>
          <p:nvPr/>
        </p:nvPicPr>
        <p:blipFill>
          <a:blip r:embed="rId19">
            <a:clrChange>
              <a:clrFrom>
                <a:srgbClr val="FFFFFF"/>
              </a:clrFrom>
              <a:clrTo>
                <a:srgbClr val="FFFFFF">
                  <a:alpha val="0"/>
                </a:srgbClr>
              </a:clrTo>
            </a:clrChange>
          </a:blip>
          <a:srcRect/>
          <a:stretch>
            <a:fillRect/>
          </a:stretch>
        </p:blipFill>
        <p:spPr bwMode="auto">
          <a:xfrm>
            <a:off x="6286512" y="3000372"/>
            <a:ext cx="1114425" cy="742950"/>
          </a:xfrm>
          <a:prstGeom prst="rect">
            <a:avLst/>
          </a:prstGeom>
          <a:noFill/>
        </p:spPr>
      </p:pic>
      <p:pic>
        <p:nvPicPr>
          <p:cNvPr id="31813" name="Picture 69"/>
          <p:cNvPicPr>
            <a:picLocks noChangeAspect="1" noChangeArrowheads="1"/>
          </p:cNvPicPr>
          <p:nvPr/>
        </p:nvPicPr>
        <p:blipFill>
          <a:blip r:embed="rId20">
            <a:clrChange>
              <a:clrFrom>
                <a:srgbClr val="FFFFFF"/>
              </a:clrFrom>
              <a:clrTo>
                <a:srgbClr val="FFFFFF">
                  <a:alpha val="0"/>
                </a:srgbClr>
              </a:clrTo>
            </a:clrChange>
          </a:blip>
          <a:srcRect/>
          <a:stretch>
            <a:fillRect/>
          </a:stretch>
        </p:blipFill>
        <p:spPr bwMode="auto">
          <a:xfrm>
            <a:off x="6215074" y="4786322"/>
            <a:ext cx="2867025" cy="1019175"/>
          </a:xfrm>
          <a:prstGeom prst="rect">
            <a:avLst/>
          </a:prstGeom>
          <a:noFill/>
        </p:spPr>
      </p:pic>
      <p:pic>
        <p:nvPicPr>
          <p:cNvPr id="31812" name="Picture 68"/>
          <p:cNvPicPr>
            <a:picLocks noChangeAspect="1" noChangeArrowheads="1"/>
          </p:cNvPicPr>
          <p:nvPr/>
        </p:nvPicPr>
        <p:blipFill>
          <a:blip r:embed="rId21">
            <a:clrChange>
              <a:clrFrom>
                <a:srgbClr val="FFFFFF"/>
              </a:clrFrom>
              <a:clrTo>
                <a:srgbClr val="FFFFFF">
                  <a:alpha val="0"/>
                </a:srgbClr>
              </a:clrTo>
            </a:clrChange>
          </a:blip>
          <a:srcRect/>
          <a:stretch>
            <a:fillRect/>
          </a:stretch>
        </p:blipFill>
        <p:spPr bwMode="auto">
          <a:xfrm>
            <a:off x="7358082" y="3786190"/>
            <a:ext cx="781050" cy="409575"/>
          </a:xfrm>
          <a:prstGeom prst="rect">
            <a:avLst/>
          </a:prstGeom>
          <a:noFill/>
        </p:spPr>
      </p:pic>
      <p:sp>
        <p:nvSpPr>
          <p:cNvPr id="31815" name="Rectangle 7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1817" name="Rectangle 73"/>
          <p:cNvSpPr>
            <a:spLocks noChangeArrowheads="1"/>
          </p:cNvSpPr>
          <p:nvPr/>
        </p:nvSpPr>
        <p:spPr bwMode="auto">
          <a:xfrm>
            <a:off x="914400" y="2676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31818" name="Rectangle 74"/>
          <p:cNvSpPr>
            <a:spLocks noChangeArrowheads="1"/>
          </p:cNvSpPr>
          <p:nvPr/>
        </p:nvSpPr>
        <p:spPr bwMode="auto">
          <a:xfrm>
            <a:off x="914400" y="35433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477838"/>
            <a:ext cx="8229600" cy="582594"/>
          </a:xfrm>
        </p:spPr>
        <p:txBody>
          <a:bodyPr>
            <a:normAutofit fontScale="90000"/>
          </a:bodyPr>
          <a:lstStyle/>
          <a:p>
            <a:pPr lvl="0" algn="l"/>
            <a:r>
              <a:rPr lang="id-ID" sz="2700" b="1" dirty="0" smtClean="0"/>
              <a:t>3. Uji Integral </a:t>
            </a:r>
            <a:r>
              <a:rPr lang="id-ID" dirty="0" smtClean="0"/>
              <a:t/>
            </a:r>
            <a:br>
              <a:rPr lang="id-ID" dirty="0" smtClean="0"/>
            </a:br>
            <a:endParaRPr lang="id-ID" dirty="0"/>
          </a:p>
        </p:txBody>
      </p:sp>
      <p:sp>
        <p:nvSpPr>
          <p:cNvPr id="337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3793"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68310" y="776270"/>
            <a:ext cx="4895850" cy="1095375"/>
          </a:xfrm>
          <a:prstGeom prst="rect">
            <a:avLst/>
          </a:prstGeom>
          <a:noFill/>
        </p:spPr>
      </p:pic>
      <p:pic>
        <p:nvPicPr>
          <p:cNvPr id="33798"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857224" y="5429264"/>
            <a:ext cx="866775" cy="1019175"/>
          </a:xfrm>
          <a:prstGeom prst="rect">
            <a:avLst/>
          </a:prstGeom>
          <a:noFill/>
        </p:spPr>
      </p:pic>
      <p:pic>
        <p:nvPicPr>
          <p:cNvPr id="33797"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600708" y="2471730"/>
            <a:ext cx="571504" cy="694897"/>
          </a:xfrm>
          <a:prstGeom prst="rect">
            <a:avLst/>
          </a:prstGeom>
          <a:noFill/>
        </p:spPr>
      </p:pic>
      <p:pic>
        <p:nvPicPr>
          <p:cNvPr id="33796" name="Picture 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007112" y="3117848"/>
            <a:ext cx="642942" cy="781759"/>
          </a:xfrm>
          <a:prstGeom prst="rect">
            <a:avLst/>
          </a:prstGeom>
          <a:noFill/>
        </p:spPr>
      </p:pic>
      <p:pic>
        <p:nvPicPr>
          <p:cNvPr id="33795"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071802" y="1928802"/>
            <a:ext cx="1214446" cy="881061"/>
          </a:xfrm>
          <a:prstGeom prst="rect">
            <a:avLst/>
          </a:prstGeom>
          <a:noFill/>
        </p:spPr>
      </p:pic>
      <p:sp>
        <p:nvSpPr>
          <p:cNvPr id="33799"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3800" name="Rectangle 8"/>
          <p:cNvSpPr>
            <a:spLocks noChangeArrowheads="1"/>
          </p:cNvSpPr>
          <p:nvPr/>
        </p:nvSpPr>
        <p:spPr bwMode="auto">
          <a:xfrm>
            <a:off x="0" y="14763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3801" name="Rectangle 9"/>
          <p:cNvSpPr>
            <a:spLocks noChangeArrowheads="1"/>
          </p:cNvSpPr>
          <p:nvPr/>
        </p:nvSpPr>
        <p:spPr bwMode="auto">
          <a:xfrm>
            <a:off x="0" y="29527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3802" name="Rectangle 10"/>
          <p:cNvSpPr>
            <a:spLocks noChangeArrowheads="1"/>
          </p:cNvSpPr>
          <p:nvPr/>
        </p:nvSpPr>
        <p:spPr bwMode="auto">
          <a:xfrm>
            <a:off x="0" y="44291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3803" name="Rectangle 11"/>
          <p:cNvSpPr>
            <a:spLocks noChangeArrowheads="1"/>
          </p:cNvSpPr>
          <p:nvPr/>
        </p:nvSpPr>
        <p:spPr bwMode="auto">
          <a:xfrm>
            <a:off x="428596" y="2000240"/>
            <a:ext cx="814393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id-ID" sz="2400" b="1" dirty="0" smtClean="0">
                <a:latin typeface="Arial" pitchFamily="34" charset="0"/>
                <a:ea typeface="Calibri" pitchFamily="34" charset="0"/>
                <a:cs typeface="Times New Roman" pitchFamily="18" charset="0"/>
              </a:rPr>
              <a:t>Ketentuan : Jika </a:t>
            </a:r>
            <a:endParaRPr lang="id-ID" sz="2400" b="1" dirty="0" smtClean="0">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1). Nilainya berhingga maka deret              konvergen</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2). Nilainya tak berhingga maka deret           divergen</a:t>
            </a:r>
          </a:p>
          <a:p>
            <a:pPr marL="0" marR="0" lvl="0" indent="0" algn="l" defTabSz="914400" rtl="0" eaLnBrk="0" fontAlgn="base" latinLnBrk="0" hangingPunct="0">
              <a:lnSpc>
                <a:spcPct val="15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Untuk lebih memudahkan , batas integral bisa ditinjau batas atasnya saja</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14"/>
          <p:cNvSpPr/>
          <p:nvPr/>
        </p:nvSpPr>
        <p:spPr>
          <a:xfrm>
            <a:off x="285720" y="4572008"/>
            <a:ext cx="4764446" cy="830997"/>
          </a:xfrm>
          <a:prstGeom prst="rect">
            <a:avLst/>
          </a:prstGeom>
        </p:spPr>
        <p:txBody>
          <a:bodyPr wrap="none">
            <a:spAutoFit/>
          </a:bodyPr>
          <a:lstStyle/>
          <a:p>
            <a:pPr lvl="0" fontAlgn="base">
              <a:spcBef>
                <a:spcPct val="0"/>
              </a:spcBef>
              <a:spcAft>
                <a:spcPct val="0"/>
              </a:spcAft>
            </a:pPr>
            <a:endParaRPr lang="id-ID" sz="2400" b="1" dirty="0" smtClean="0">
              <a:latin typeface="Arial" pitchFamily="34" charset="0"/>
              <a:ea typeface="Calibri" pitchFamily="34" charset="0"/>
              <a:cs typeface="Times New Roman" pitchFamily="18" charset="0"/>
            </a:endParaRPr>
          </a:p>
          <a:p>
            <a:pPr lvl="0" fontAlgn="base">
              <a:spcBef>
                <a:spcPct val="0"/>
              </a:spcBef>
              <a:spcAft>
                <a:spcPct val="0"/>
              </a:spcAft>
            </a:pPr>
            <a:r>
              <a:rPr lang="id-ID" sz="2400" b="1" u="sng" dirty="0" smtClean="0">
                <a:latin typeface="Arial" pitchFamily="34" charset="0"/>
                <a:ea typeface="Calibri" pitchFamily="34" charset="0"/>
                <a:cs typeface="Times New Roman" pitchFamily="18" charset="0"/>
              </a:rPr>
              <a:t>Latihan</a:t>
            </a:r>
            <a:r>
              <a:rPr lang="id-ID" sz="2400" b="1" dirty="0" smtClean="0">
                <a:latin typeface="Arial" pitchFamily="34" charset="0"/>
                <a:ea typeface="Calibri" pitchFamily="34" charset="0"/>
                <a:cs typeface="Times New Roman" pitchFamily="18" charset="0"/>
              </a:rPr>
              <a:t> :  Uji konvergensi deret</a:t>
            </a:r>
            <a:endParaRPr lang="id-ID" sz="2400" b="1" dirty="0" smtClean="0">
              <a:latin typeface="Arial" pitchFamily="34" charset="0"/>
              <a:cs typeface="Arial" pitchFamily="34" charset="0"/>
            </a:endParaRPr>
          </a:p>
        </p:txBody>
      </p:sp>
      <p:sp>
        <p:nvSpPr>
          <p:cNvPr id="33805"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3806" name="Rectangle 14"/>
          <p:cNvSpPr>
            <a:spLocks noChangeArrowheads="1"/>
          </p:cNvSpPr>
          <p:nvPr/>
        </p:nvSpPr>
        <p:spPr bwMode="auto">
          <a:xfrm>
            <a:off x="457200" y="13906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33808"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3807" name="Picture 1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143240" y="5500702"/>
            <a:ext cx="2009775" cy="933450"/>
          </a:xfrm>
          <a:prstGeom prst="rect">
            <a:avLst/>
          </a:prstGeom>
          <a:noFill/>
        </p:spPr>
      </p:pic>
      <p:sp>
        <p:nvSpPr>
          <p:cNvPr id="33809" name="Rectangle 17"/>
          <p:cNvSpPr>
            <a:spLocks noChangeArrowheads="1"/>
          </p:cNvSpPr>
          <p:nvPr/>
        </p:nvSpPr>
        <p:spPr bwMode="auto">
          <a:xfrm>
            <a:off x="457200" y="13906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33811" name="Rectangle 1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3810" name="Picture 18"/>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6072198" y="5572140"/>
            <a:ext cx="3248025" cy="809625"/>
          </a:xfrm>
          <a:prstGeom prst="rect">
            <a:avLst/>
          </a:prstGeom>
          <a:noFill/>
        </p:spPr>
      </p:pic>
      <p:sp>
        <p:nvSpPr>
          <p:cNvPr id="33812" name="Rectangle 20"/>
          <p:cNvSpPr>
            <a:spLocks noChangeArrowheads="1"/>
          </p:cNvSpPr>
          <p:nvPr/>
        </p:nvSpPr>
        <p:spPr bwMode="auto">
          <a:xfrm>
            <a:off x="0" y="12668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4"/>
          <p:cNvSpPr/>
          <p:nvPr/>
        </p:nvSpPr>
        <p:spPr>
          <a:xfrm>
            <a:off x="5572132" y="5715016"/>
            <a:ext cx="421910" cy="461665"/>
          </a:xfrm>
          <a:prstGeom prst="rect">
            <a:avLst/>
          </a:prstGeom>
        </p:spPr>
        <p:txBody>
          <a:bodyPr wrap="none">
            <a:spAutoFit/>
          </a:bodyPr>
          <a:lstStyle/>
          <a:p>
            <a:r>
              <a:rPr lang="id-ID" sz="2400" b="1" dirty="0" smtClean="0"/>
              <a:t>3.</a:t>
            </a:r>
            <a:endParaRPr lang="id-ID" sz="2400" b="1" dirty="0"/>
          </a:p>
        </p:txBody>
      </p:sp>
      <p:sp>
        <p:nvSpPr>
          <p:cNvPr id="26" name="Rectangle 25"/>
          <p:cNvSpPr/>
          <p:nvPr/>
        </p:nvSpPr>
        <p:spPr>
          <a:xfrm>
            <a:off x="2571736" y="5715016"/>
            <a:ext cx="421910" cy="461665"/>
          </a:xfrm>
          <a:prstGeom prst="rect">
            <a:avLst/>
          </a:prstGeom>
        </p:spPr>
        <p:txBody>
          <a:bodyPr wrap="none">
            <a:spAutoFit/>
          </a:bodyPr>
          <a:lstStyle/>
          <a:p>
            <a:r>
              <a:rPr lang="id-ID" sz="2400" b="1" dirty="0" smtClean="0"/>
              <a:t>2.</a:t>
            </a:r>
            <a:endParaRPr lang="id-ID" sz="2400" b="1" dirty="0"/>
          </a:p>
        </p:txBody>
      </p:sp>
      <p:sp>
        <p:nvSpPr>
          <p:cNvPr id="27" name="Rectangle 26"/>
          <p:cNvSpPr/>
          <p:nvPr/>
        </p:nvSpPr>
        <p:spPr>
          <a:xfrm>
            <a:off x="428596" y="5643578"/>
            <a:ext cx="421910" cy="461665"/>
          </a:xfrm>
          <a:prstGeom prst="rect">
            <a:avLst/>
          </a:prstGeom>
        </p:spPr>
        <p:txBody>
          <a:bodyPr wrap="none">
            <a:spAutoFit/>
          </a:bodyPr>
          <a:lstStyle/>
          <a:p>
            <a:r>
              <a:rPr lang="id-ID" sz="2400" b="1" dirty="0" smtClean="0"/>
              <a:t>1.</a:t>
            </a:r>
            <a:endParaRPr lang="id-ID" sz="2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436" y="446914"/>
            <a:ext cx="8229600" cy="3225800"/>
          </a:xfrm>
        </p:spPr>
        <p:txBody>
          <a:bodyPr>
            <a:noAutofit/>
          </a:bodyPr>
          <a:lstStyle/>
          <a:p>
            <a:pPr lvl="0" algn="l"/>
            <a:r>
              <a:rPr lang="id-ID" sz="2400" b="1" dirty="0" smtClean="0"/>
              <a:t>4.   Uji Nisbah</a:t>
            </a:r>
            <a:br>
              <a:rPr lang="id-ID" sz="2400" b="1" dirty="0" smtClean="0"/>
            </a:br>
            <a:r>
              <a:rPr lang="id-ID" sz="2400" b="1" dirty="0" smtClean="0"/>
              <a:t>       </a:t>
            </a:r>
            <a:r>
              <a:rPr lang="id-ID" sz="2400" b="1" u="sng" dirty="0" smtClean="0"/>
              <a:t>Teorema :  </a:t>
            </a:r>
            <a:r>
              <a:rPr lang="id-ID" sz="2400" b="1" dirty="0" smtClean="0"/>
              <a:t/>
            </a:r>
            <a:br>
              <a:rPr lang="id-ID" sz="2400" b="1" dirty="0" smtClean="0"/>
            </a:br>
            <a:r>
              <a:rPr lang="id-ID" sz="2400" b="1" dirty="0" smtClean="0"/>
              <a:t>       Tinjau deret              lalu cari nilai                              </a:t>
            </a:r>
            <a:br>
              <a:rPr lang="id-ID" sz="2400" b="1" dirty="0" smtClean="0"/>
            </a:br>
            <a:r>
              <a:rPr lang="id-ID" sz="2400" b="1" dirty="0" smtClean="0"/>
              <a:t/>
            </a:r>
            <a:br>
              <a:rPr lang="id-ID" sz="2400" b="1" dirty="0" smtClean="0"/>
            </a:br>
            <a:r>
              <a:rPr lang="id-ID" sz="2400" b="1" dirty="0" smtClean="0"/>
              <a:t>       kemudian lakukan  </a:t>
            </a:r>
            <a:br>
              <a:rPr lang="id-ID" sz="2400" b="1" dirty="0" smtClean="0"/>
            </a:br>
            <a:r>
              <a:rPr lang="id-ID" sz="2400" b="1" dirty="0" smtClean="0"/>
              <a:t>       Jika :</a:t>
            </a:r>
            <a:endParaRPr lang="id-ID" sz="2400" b="1" dirty="0"/>
          </a:p>
        </p:txBody>
      </p:sp>
      <p:pic>
        <p:nvPicPr>
          <p:cNvPr id="35846"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643174" y="1571612"/>
            <a:ext cx="587527" cy="714380"/>
          </a:xfrm>
          <a:prstGeom prst="rect">
            <a:avLst/>
          </a:prstGeom>
          <a:noFill/>
        </p:spPr>
      </p:pic>
      <p:pic>
        <p:nvPicPr>
          <p:cNvPr id="35845"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214942" y="1492100"/>
            <a:ext cx="1676400" cy="752475"/>
          </a:xfrm>
          <a:prstGeom prst="rect">
            <a:avLst/>
          </a:prstGeom>
          <a:noFill/>
        </p:spPr>
      </p:pic>
      <p:pic>
        <p:nvPicPr>
          <p:cNvPr id="35844" name="Picture 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500430" y="2357430"/>
            <a:ext cx="1571625" cy="533400"/>
          </a:xfrm>
          <a:prstGeom prst="rect">
            <a:avLst/>
          </a:prstGeom>
          <a:noFill/>
        </p:spPr>
      </p:pic>
      <p:pic>
        <p:nvPicPr>
          <p:cNvPr id="35843"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000232" y="3071810"/>
            <a:ext cx="2524125" cy="409575"/>
          </a:xfrm>
          <a:prstGeom prst="rect">
            <a:avLst/>
          </a:prstGeom>
          <a:noFill/>
        </p:spPr>
      </p:pic>
      <p:pic>
        <p:nvPicPr>
          <p:cNvPr id="35842" name="Picture 2"/>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071670" y="3643314"/>
            <a:ext cx="2276475" cy="409575"/>
          </a:xfrm>
          <a:prstGeom prst="rect">
            <a:avLst/>
          </a:prstGeom>
          <a:noFill/>
        </p:spPr>
      </p:pic>
      <p:pic>
        <p:nvPicPr>
          <p:cNvPr id="35841" name="Picture 1"/>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2000232" y="4143380"/>
            <a:ext cx="3429000" cy="409575"/>
          </a:xfrm>
          <a:prstGeom prst="rect">
            <a:avLst/>
          </a:prstGeom>
          <a:noFill/>
        </p:spPr>
      </p:pic>
      <p:sp>
        <p:nvSpPr>
          <p:cNvPr id="35847"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5849" name="Rectangle 9"/>
          <p:cNvSpPr>
            <a:spLocks noChangeArrowheads="1"/>
          </p:cNvSpPr>
          <p:nvPr/>
        </p:nvSpPr>
        <p:spPr bwMode="auto">
          <a:xfrm>
            <a:off x="0" y="264318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5850" name="Rectangle 10"/>
          <p:cNvSpPr>
            <a:spLocks noChangeArrowheads="1"/>
          </p:cNvSpPr>
          <p:nvPr/>
        </p:nvSpPr>
        <p:spPr bwMode="auto">
          <a:xfrm>
            <a:off x="0" y="36766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6"/>
          <p:cNvSpPr/>
          <p:nvPr/>
        </p:nvSpPr>
        <p:spPr>
          <a:xfrm>
            <a:off x="785786" y="4857760"/>
            <a:ext cx="4572000" cy="830997"/>
          </a:xfrm>
          <a:prstGeom prst="rect">
            <a:avLst/>
          </a:prstGeom>
        </p:spPr>
        <p:txBody>
          <a:bodyPr>
            <a:spAutoFit/>
          </a:bodyPr>
          <a:lstStyle/>
          <a:p>
            <a:r>
              <a:rPr lang="id-ID" sz="2400" b="1" dirty="0" smtClean="0"/>
              <a:t>Contoh :</a:t>
            </a:r>
            <a:endParaRPr lang="id-ID" sz="2400" dirty="0" smtClean="0"/>
          </a:p>
          <a:p>
            <a:r>
              <a:rPr lang="id-ID" sz="2400" dirty="0" smtClean="0"/>
              <a:t>Uji Konvergensi deret         </a:t>
            </a:r>
            <a:endParaRPr lang="id-ID" sz="2400" dirty="0"/>
          </a:p>
        </p:txBody>
      </p:sp>
      <p:sp>
        <p:nvSpPr>
          <p:cNvPr id="3585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5854" name="Picture 14"/>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714744" y="4929198"/>
            <a:ext cx="1085850" cy="10191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sz="2400" b="1" dirty="0" smtClean="0"/>
              <a:t>Latihan</a:t>
            </a:r>
            <a:r>
              <a:rPr lang="id-ID" dirty="0" smtClean="0"/>
              <a:t> </a:t>
            </a:r>
            <a:br>
              <a:rPr lang="id-ID" dirty="0" smtClean="0"/>
            </a:br>
            <a:r>
              <a:rPr lang="id-ID" sz="2200" dirty="0" smtClean="0"/>
              <a:t>Uji konvergensi deret dibawah ini dengan menggunakan uji nisbah</a:t>
            </a:r>
            <a:endParaRPr lang="id-ID" sz="2200" dirty="0"/>
          </a:p>
        </p:txBody>
      </p:sp>
      <p:sp>
        <p:nvSpPr>
          <p:cNvPr id="3" name="Content Placeholder 2"/>
          <p:cNvSpPr>
            <a:spLocks noGrp="1"/>
          </p:cNvSpPr>
          <p:nvPr>
            <p:ph idx="1"/>
          </p:nvPr>
        </p:nvSpPr>
        <p:spPr>
          <a:xfrm>
            <a:off x="457200" y="1600201"/>
            <a:ext cx="8229600" cy="1971676"/>
          </a:xfrm>
        </p:spPr>
        <p:txBody>
          <a:bodyPr/>
          <a:lstStyle/>
          <a:p>
            <a:pPr>
              <a:buNone/>
            </a:pPr>
            <a:r>
              <a:rPr lang="id-ID" dirty="0" smtClean="0"/>
              <a:t>1.</a:t>
            </a:r>
          </a:p>
          <a:p>
            <a:pPr>
              <a:buNone/>
            </a:pPr>
            <a:endParaRPr lang="id-ID" dirty="0" smtClean="0"/>
          </a:p>
          <a:p>
            <a:pPr>
              <a:buNone/>
            </a:pPr>
            <a:r>
              <a:rPr lang="id-ID" dirty="0" smtClean="0"/>
              <a:t>2.      No 6,7,9 buku Ibu Roswati hal 427</a:t>
            </a:r>
            <a:endParaRPr lang="id-ID" dirty="0"/>
          </a:p>
        </p:txBody>
      </p:sp>
      <p:pic>
        <p:nvPicPr>
          <p:cNvPr id="48130"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571604" y="1643050"/>
            <a:ext cx="4659601" cy="857256"/>
          </a:xfrm>
          <a:prstGeom prst="rect">
            <a:avLst/>
          </a:prstGeom>
          <a:noFill/>
        </p:spPr>
      </p:pic>
      <p:sp>
        <p:nvSpPr>
          <p:cNvPr id="48131"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48133" name="Rectangle 5"/>
          <p:cNvSpPr>
            <a:spLocks noChangeArrowheads="1"/>
          </p:cNvSpPr>
          <p:nvPr/>
        </p:nvSpPr>
        <p:spPr bwMode="auto">
          <a:xfrm>
            <a:off x="0" y="1457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900" b="0" i="0" u="none" strike="noStrike" cap="none" normalizeH="0" baseline="0" smtClean="0">
                <a:ln>
                  <a:noFill/>
                </a:ln>
                <a:solidFill>
                  <a:schemeClr val="tx1"/>
                </a:solidFill>
                <a:effectLst/>
                <a:latin typeface="Arial" pitchFamily="34" charset="0"/>
                <a:cs typeface="Arial" pitchFamily="34"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896" y="2449502"/>
            <a:ext cx="8728104" cy="1143000"/>
          </a:xfrm>
        </p:spPr>
        <p:txBody>
          <a:bodyPr>
            <a:noAutofit/>
          </a:bodyPr>
          <a:lstStyle/>
          <a:p>
            <a:pPr lvl="0" algn="l"/>
            <a:r>
              <a:rPr lang="id-ID" sz="2400" b="1" dirty="0" smtClean="0"/>
              <a:t>DERET  TAK  TETAP  POSITIF  </a:t>
            </a:r>
            <a:br>
              <a:rPr lang="id-ID" sz="2400" b="1" dirty="0" smtClean="0"/>
            </a:br>
            <a:r>
              <a:rPr lang="id-ID" sz="2400" b="1" dirty="0" smtClean="0"/>
              <a:t>Uji konvergensi deret tak tetap positif :</a:t>
            </a:r>
            <a:br>
              <a:rPr lang="id-ID" sz="2400" b="1" dirty="0" smtClean="0"/>
            </a:br>
            <a:r>
              <a:rPr lang="id-ID" sz="2400" b="1" dirty="0" smtClean="0"/>
              <a:t/>
            </a:r>
            <a:br>
              <a:rPr lang="id-ID" sz="2400" b="1" dirty="0" smtClean="0"/>
            </a:br>
            <a:r>
              <a:rPr lang="id-ID" sz="2400" b="1" dirty="0" smtClean="0"/>
              <a:t>Misalkan :             suatu deret tak hingga dengan       tak tetap   </a:t>
            </a:r>
            <a:br>
              <a:rPr lang="id-ID" sz="2400" b="1" dirty="0" smtClean="0"/>
            </a:br>
            <a:r>
              <a:rPr lang="id-ID" sz="2400" b="1" dirty="0" smtClean="0"/>
              <a:t>                      positif , artinya  dapat bernilai positif atau negatif .    </a:t>
            </a:r>
            <a:br>
              <a:rPr lang="id-ID" sz="2400" b="1" dirty="0" smtClean="0"/>
            </a:br>
            <a:r>
              <a:rPr lang="id-ID" sz="2400" b="1" dirty="0" smtClean="0"/>
              <a:t/>
            </a:r>
            <a:br>
              <a:rPr lang="id-ID" sz="2400" b="1" dirty="0" smtClean="0"/>
            </a:br>
            <a:r>
              <a:rPr lang="id-ID" sz="2400" b="1" dirty="0" smtClean="0"/>
              <a:t>Jelas, deret yang dibentuk dari nilai mutlak setiap sukunya ,        , yaitu: </a:t>
            </a:r>
            <a:br>
              <a:rPr lang="id-ID" sz="2400" b="1" dirty="0" smtClean="0"/>
            </a:br>
            <a:r>
              <a:rPr lang="id-ID" sz="2400" b="1" dirty="0" smtClean="0"/>
              <a:t>     </a:t>
            </a:r>
            <a:br>
              <a:rPr lang="id-ID" sz="2400" b="1" dirty="0" smtClean="0"/>
            </a:br>
            <a:r>
              <a:rPr lang="id-ID" sz="2400" b="1" dirty="0" smtClean="0"/>
              <a:t/>
            </a:r>
            <a:br>
              <a:rPr lang="id-ID" sz="2400" b="1" dirty="0" smtClean="0"/>
            </a:br>
            <a:r>
              <a:rPr lang="id-ID" sz="2400" b="1" dirty="0" smtClean="0"/>
              <a:t>adalah suatu deret positif karena  </a:t>
            </a:r>
            <a:br>
              <a:rPr lang="id-ID" sz="2400" b="1" dirty="0" smtClean="0"/>
            </a:br>
            <a:r>
              <a:rPr lang="id-ID" sz="2400" b="1" dirty="0" smtClean="0"/>
              <a:t>Dengan demikian, untuk deret mutlak ini berlaku semua uji konvergensi deret positif ( uji awal, uji banding, uji integral dan uji nisbah)</a:t>
            </a:r>
            <a:br>
              <a:rPr lang="id-ID" sz="2400" b="1" dirty="0" smtClean="0"/>
            </a:br>
            <a:endParaRPr lang="id-ID" sz="2400" b="1" dirty="0"/>
          </a:p>
        </p:txBody>
      </p:sp>
      <p:sp>
        <p:nvSpPr>
          <p:cNvPr id="378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6"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071670" y="1285860"/>
            <a:ext cx="428628" cy="521173"/>
          </a:xfrm>
          <a:prstGeom prst="rect">
            <a:avLst/>
          </a:prstGeom>
          <a:noFill/>
        </p:spPr>
      </p:pic>
      <p:sp>
        <p:nvSpPr>
          <p:cNvPr id="378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7891"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572264" y="1323960"/>
            <a:ext cx="357190" cy="439619"/>
          </a:xfrm>
          <a:prstGeom prst="rect">
            <a:avLst/>
          </a:prstGeom>
          <a:noFill/>
        </p:spPr>
      </p:pic>
      <p:sp>
        <p:nvSpPr>
          <p:cNvPr id="37894"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100" b="1"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pic>
        <p:nvPicPr>
          <p:cNvPr id="37893"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8064524" y="2546344"/>
            <a:ext cx="390525" cy="304800"/>
          </a:xfrm>
          <a:prstGeom prst="rect">
            <a:avLst/>
          </a:prstGeom>
          <a:noFill/>
        </p:spPr>
      </p:pic>
      <p:sp>
        <p:nvSpPr>
          <p:cNvPr id="37895" name="Rectangle 7"/>
          <p:cNvSpPr>
            <a:spLocks noChangeArrowheads="1"/>
          </p:cNvSpPr>
          <p:nvPr/>
        </p:nvSpPr>
        <p:spPr bwMode="auto">
          <a:xfrm>
            <a:off x="0" y="762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900" b="0" i="0" u="none" strike="noStrike" cap="none" normalizeH="0" baseline="0" smtClean="0">
                <a:ln>
                  <a:noFill/>
                </a:ln>
                <a:solidFill>
                  <a:schemeClr val="tx1"/>
                </a:solidFill>
                <a:effectLst/>
                <a:latin typeface="Arial" pitchFamily="34" charset="0"/>
                <a:cs typeface="Arial" pitchFamily="34"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3789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7896" name="Picture 8"/>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428728" y="2857496"/>
            <a:ext cx="5886450" cy="1019175"/>
          </a:xfrm>
          <a:prstGeom prst="rect">
            <a:avLst/>
          </a:prstGeom>
          <a:noFill/>
        </p:spPr>
      </p:pic>
      <p:sp>
        <p:nvSpPr>
          <p:cNvPr id="37899"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37898" name="Picture 10"/>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786314" y="4000504"/>
            <a:ext cx="819150" cy="3048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443" y="2879720"/>
            <a:ext cx="8229600" cy="1143000"/>
          </a:xfrm>
        </p:spPr>
        <p:txBody>
          <a:bodyPr>
            <a:noAutofit/>
          </a:bodyPr>
          <a:lstStyle/>
          <a:p>
            <a:pPr algn="l"/>
            <a:r>
              <a:rPr lang="id-ID" sz="2400" b="1" dirty="0" smtClean="0"/>
              <a:t/>
            </a:r>
            <a:br>
              <a:rPr lang="id-ID" sz="2400" b="1" dirty="0" smtClean="0"/>
            </a:br>
            <a:r>
              <a:rPr lang="id-ID" sz="2400" b="1" dirty="0" smtClean="0"/>
              <a:t> </a:t>
            </a:r>
            <a:r>
              <a:rPr lang="id-ID" sz="2400" b="1" u="sng" dirty="0" smtClean="0"/>
              <a:t>Definisi :</a:t>
            </a:r>
            <a:r>
              <a:rPr lang="id-ID" sz="2400" b="1" dirty="0" smtClean="0"/>
              <a:t/>
            </a:r>
            <a:br>
              <a:rPr lang="id-ID" sz="2400" b="1" dirty="0" smtClean="0"/>
            </a:br>
            <a:r>
              <a:rPr lang="id-ID" sz="2400" b="1" dirty="0" smtClean="0"/>
              <a:t> Misalkan             merupakan deret tak tetap positif, jika deret     </a:t>
            </a:r>
            <a:br>
              <a:rPr lang="id-ID" sz="2400" b="1" dirty="0" smtClean="0"/>
            </a:br>
            <a:r>
              <a:rPr lang="id-ID" sz="2400" b="1" dirty="0" smtClean="0"/>
              <a:t> konvergen , maka deret              disebut konvergen mutlak!</a:t>
            </a:r>
            <a:br>
              <a:rPr lang="id-ID" sz="2400" b="1" dirty="0" smtClean="0"/>
            </a:br>
            <a:r>
              <a:rPr lang="id-ID" sz="2400" b="1" u="sng" dirty="0" smtClean="0"/>
              <a:t>Teorema :</a:t>
            </a:r>
            <a:r>
              <a:rPr lang="id-ID" sz="2400" b="1" dirty="0" smtClean="0"/>
              <a:t/>
            </a:r>
            <a:br>
              <a:rPr lang="id-ID" sz="2400" b="1" dirty="0" smtClean="0"/>
            </a:br>
            <a:r>
              <a:rPr lang="id-ID" sz="2400" b="1" dirty="0" smtClean="0"/>
              <a:t>Jika deret             konvergen mutlak, maka         merupakan deret konvergen</a:t>
            </a:r>
            <a:br>
              <a:rPr lang="id-ID" sz="2400" b="1" dirty="0" smtClean="0"/>
            </a:br>
            <a:r>
              <a:rPr lang="id-ID" sz="2400" b="1" u="sng" dirty="0" smtClean="0"/>
              <a:t>Dalil :</a:t>
            </a:r>
            <a:r>
              <a:rPr lang="id-ID" sz="2400" b="1" dirty="0" smtClean="0"/>
              <a:t/>
            </a:r>
            <a:br>
              <a:rPr lang="id-ID" sz="2400" b="1" dirty="0" smtClean="0"/>
            </a:br>
            <a:r>
              <a:rPr lang="id-ID" sz="2400" b="1" dirty="0" smtClean="0"/>
              <a:t>Jika             deret  divergen, maka deret                    juga divergen. Tetapi tidak dapat dibalik, yaitu jika  divergen, maka        mungkin divergen atau konvergen.</a:t>
            </a:r>
            <a:br>
              <a:rPr lang="id-ID" sz="2400" b="1" dirty="0" smtClean="0"/>
            </a:br>
            <a:r>
              <a:rPr lang="id-ID" sz="2400" b="1" dirty="0" smtClean="0"/>
              <a:t> </a:t>
            </a:r>
            <a:br>
              <a:rPr lang="id-ID" sz="2400" b="1" dirty="0" smtClean="0"/>
            </a:br>
            <a:r>
              <a:rPr lang="id-ID" sz="2400" b="1" dirty="0" smtClean="0"/>
              <a:t>Jika deret tak tetap positif         konvergen, tetapi tak konvergen mutlak yaitu            tak konvergen, maka deret          disebut </a:t>
            </a:r>
            <a:r>
              <a:rPr lang="id-ID" sz="2400" b="1" i="1" dirty="0" smtClean="0"/>
              <a:t>konvergen bersyarat. </a:t>
            </a:r>
            <a:r>
              <a:rPr lang="id-ID" sz="2400" b="1" dirty="0" smtClean="0"/>
              <a:t/>
            </a:r>
            <a:br>
              <a:rPr lang="id-ID" sz="2400" b="1" dirty="0" smtClean="0"/>
            </a:br>
            <a:r>
              <a:rPr lang="id-ID" sz="2400" b="1" dirty="0" smtClean="0"/>
              <a:t/>
            </a:r>
            <a:br>
              <a:rPr lang="id-ID" sz="2400" b="1" dirty="0" smtClean="0"/>
            </a:br>
            <a:r>
              <a:rPr lang="id-ID" sz="2400" b="1" dirty="0" smtClean="0"/>
              <a:t>Ingat !!!!!!  </a:t>
            </a:r>
            <a:br>
              <a:rPr lang="id-ID" sz="2400" b="1" dirty="0" smtClean="0"/>
            </a:br>
            <a:r>
              <a:rPr lang="id-ID" sz="2400" b="1" dirty="0" smtClean="0"/>
              <a:t>urutan tidak boleh ditukar</a:t>
            </a:r>
            <a:br>
              <a:rPr lang="id-ID" sz="2400" b="1" dirty="0" smtClean="0"/>
            </a:br>
            <a:endParaRPr lang="id-ID" sz="2400" b="1" dirty="0"/>
          </a:p>
        </p:txBody>
      </p:sp>
      <p:pic>
        <p:nvPicPr>
          <p:cNvPr id="39948" name="Picture 1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572132" y="2928934"/>
            <a:ext cx="1247775" cy="419100"/>
          </a:xfrm>
          <a:prstGeom prst="rect">
            <a:avLst/>
          </a:prstGeom>
          <a:noFill/>
        </p:spPr>
      </p:pic>
      <p:pic>
        <p:nvPicPr>
          <p:cNvPr id="39947" name="Picture 1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8358214" y="571480"/>
            <a:ext cx="641815" cy="666740"/>
          </a:xfrm>
          <a:prstGeom prst="rect">
            <a:avLst/>
          </a:prstGeom>
          <a:noFill/>
        </p:spPr>
      </p:pic>
      <p:pic>
        <p:nvPicPr>
          <p:cNvPr id="39946" name="Picture 10"/>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000232" y="571480"/>
            <a:ext cx="613117" cy="690563"/>
          </a:xfrm>
          <a:prstGeom prst="rect">
            <a:avLst/>
          </a:prstGeom>
          <a:noFill/>
        </p:spPr>
      </p:pic>
      <p:pic>
        <p:nvPicPr>
          <p:cNvPr id="39945"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000496" y="1071546"/>
            <a:ext cx="483904" cy="588383"/>
          </a:xfrm>
          <a:prstGeom prst="rect">
            <a:avLst/>
          </a:prstGeom>
          <a:noFill/>
        </p:spPr>
      </p:pic>
      <p:pic>
        <p:nvPicPr>
          <p:cNvPr id="39944" name="Picture 8"/>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071670" y="1714488"/>
            <a:ext cx="483904" cy="588383"/>
          </a:xfrm>
          <a:prstGeom prst="rect">
            <a:avLst/>
          </a:prstGeom>
          <a:noFill/>
        </p:spPr>
      </p:pic>
      <p:pic>
        <p:nvPicPr>
          <p:cNvPr id="39943" name="Picture 7"/>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572264" y="4643446"/>
            <a:ext cx="470022" cy="571504"/>
          </a:xfrm>
          <a:prstGeom prst="rect">
            <a:avLst/>
          </a:prstGeom>
          <a:noFill/>
        </p:spPr>
      </p:pic>
      <p:pic>
        <p:nvPicPr>
          <p:cNvPr id="39941"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279636" y="4668846"/>
            <a:ext cx="714380" cy="519486"/>
          </a:xfrm>
          <a:prstGeom prst="rect">
            <a:avLst/>
          </a:prstGeom>
          <a:noFill/>
        </p:spPr>
      </p:pic>
      <p:pic>
        <p:nvPicPr>
          <p:cNvPr id="39939"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929322" y="1714488"/>
            <a:ext cx="509187" cy="619125"/>
          </a:xfrm>
          <a:prstGeom prst="rect">
            <a:avLst/>
          </a:prstGeom>
          <a:noFill/>
        </p:spPr>
      </p:pic>
      <p:pic>
        <p:nvPicPr>
          <p:cNvPr id="39938" name="Picture 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357290" y="2786058"/>
            <a:ext cx="528781" cy="642949"/>
          </a:xfrm>
          <a:prstGeom prst="rect">
            <a:avLst/>
          </a:prstGeom>
          <a:noFill/>
        </p:spPr>
      </p:pic>
      <p:pic>
        <p:nvPicPr>
          <p:cNvPr id="39937" name="Picture 1"/>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312044" y="3219448"/>
            <a:ext cx="500066" cy="608035"/>
          </a:xfrm>
          <a:prstGeom prst="rect">
            <a:avLst/>
          </a:prstGeom>
          <a:noFill/>
        </p:spPr>
      </p:pic>
      <p:sp>
        <p:nvSpPr>
          <p:cNvPr id="39952" name="Rectangle 16"/>
          <p:cNvSpPr>
            <a:spLocks noChangeArrowheads="1"/>
          </p:cNvSpPr>
          <p:nvPr/>
        </p:nvSpPr>
        <p:spPr bwMode="auto">
          <a:xfrm>
            <a:off x="0" y="38290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54" name="Rectangle 18"/>
          <p:cNvSpPr>
            <a:spLocks noChangeArrowheads="1"/>
          </p:cNvSpPr>
          <p:nvPr/>
        </p:nvSpPr>
        <p:spPr bwMode="auto">
          <a:xfrm>
            <a:off x="0" y="6781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55" name="Rectangle 19"/>
          <p:cNvSpPr>
            <a:spLocks noChangeArrowheads="1"/>
          </p:cNvSpPr>
          <p:nvPr/>
        </p:nvSpPr>
        <p:spPr bwMode="auto">
          <a:xfrm>
            <a:off x="0" y="82581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56" name="Rectangle 20"/>
          <p:cNvSpPr>
            <a:spLocks noChangeArrowheads="1"/>
          </p:cNvSpPr>
          <p:nvPr/>
        </p:nvSpPr>
        <p:spPr bwMode="auto">
          <a:xfrm>
            <a:off x="0" y="97345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57" name="Rectangle 21"/>
          <p:cNvSpPr>
            <a:spLocks noChangeArrowheads="1"/>
          </p:cNvSpPr>
          <p:nvPr/>
        </p:nvSpPr>
        <p:spPr bwMode="auto">
          <a:xfrm>
            <a:off x="0" y="112109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58" name="Rectangle 22"/>
          <p:cNvSpPr>
            <a:spLocks noChangeArrowheads="1"/>
          </p:cNvSpPr>
          <p:nvPr/>
        </p:nvSpPr>
        <p:spPr bwMode="auto">
          <a:xfrm>
            <a:off x="0" y="126873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59" name="Rectangle 23"/>
          <p:cNvSpPr>
            <a:spLocks noChangeArrowheads="1"/>
          </p:cNvSpPr>
          <p:nvPr/>
        </p:nvSpPr>
        <p:spPr bwMode="auto">
          <a:xfrm>
            <a:off x="0" y="141636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39960" name="Rectangle 24"/>
          <p:cNvSpPr>
            <a:spLocks noChangeArrowheads="1"/>
          </p:cNvSpPr>
          <p:nvPr/>
        </p:nvSpPr>
        <p:spPr bwMode="auto">
          <a:xfrm>
            <a:off x="0" y="156400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8"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000496" y="4286256"/>
            <a:ext cx="483904" cy="58838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229600" cy="1143000"/>
          </a:xfrm>
        </p:spPr>
        <p:txBody>
          <a:bodyPr>
            <a:normAutofit/>
          </a:bodyPr>
          <a:lstStyle/>
          <a:p>
            <a:pPr algn="l"/>
            <a:r>
              <a:rPr lang="id-ID" sz="2400" b="1" dirty="0" smtClean="0"/>
              <a:t>Contoh : </a:t>
            </a:r>
            <a:endParaRPr lang="id-ID" sz="2400" b="1" dirty="0"/>
          </a:p>
        </p:txBody>
      </p:sp>
      <p:sp>
        <p:nvSpPr>
          <p:cNvPr id="4198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41985"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28662" y="1285860"/>
            <a:ext cx="4445031" cy="571504"/>
          </a:xfrm>
          <a:prstGeom prst="rect">
            <a:avLst/>
          </a:prstGeom>
          <a:noFill/>
        </p:spPr>
      </p:pic>
      <p:sp>
        <p:nvSpPr>
          <p:cNvPr id="41987" name="Rectangle 3"/>
          <p:cNvSpPr>
            <a:spLocks noChangeArrowheads="1"/>
          </p:cNvSpPr>
          <p:nvPr/>
        </p:nvSpPr>
        <p:spPr bwMode="auto">
          <a:xfrm>
            <a:off x="457200" y="885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4198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41988"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928662" y="2071678"/>
            <a:ext cx="4286280" cy="610388"/>
          </a:xfrm>
          <a:prstGeom prst="rect">
            <a:avLst/>
          </a:prstGeom>
          <a:noFill/>
        </p:spPr>
      </p:pic>
      <p:sp>
        <p:nvSpPr>
          <p:cNvPr id="41990" name="Rectangle 6"/>
          <p:cNvSpPr>
            <a:spLocks noChangeArrowheads="1"/>
          </p:cNvSpPr>
          <p:nvPr/>
        </p:nvSpPr>
        <p:spPr bwMode="auto">
          <a:xfrm>
            <a:off x="409575" y="885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itle 1"/>
          <p:cNvSpPr txBox="1">
            <a:spLocks/>
          </p:cNvSpPr>
          <p:nvPr/>
        </p:nvSpPr>
        <p:spPr>
          <a:xfrm>
            <a:off x="285720" y="1171560"/>
            <a:ext cx="585766" cy="78581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d-ID" sz="2400" b="1" i="0" u="none" strike="noStrike" kern="1200" cap="none" spc="0" normalizeH="0" baseline="0" noProof="0" dirty="0" smtClean="0">
                <a:ln>
                  <a:noFill/>
                </a:ln>
                <a:solidFill>
                  <a:schemeClr val="tx1"/>
                </a:solidFill>
                <a:effectLst/>
                <a:uLnTx/>
                <a:uFillTx/>
                <a:latin typeface="+mj-lt"/>
                <a:ea typeface="+mj-ea"/>
                <a:cs typeface="+mj-cs"/>
              </a:rPr>
              <a:t>1)</a:t>
            </a:r>
            <a:endParaRPr kumimoji="0" lang="id-ID" sz="2400" b="1" i="0" u="none" strike="noStrike" kern="1200" cap="none" spc="0" normalizeH="0" baseline="0" noProof="0" dirty="0">
              <a:ln>
                <a:noFill/>
              </a:ln>
              <a:solidFill>
                <a:schemeClr val="tx1"/>
              </a:solidFill>
              <a:effectLst/>
              <a:uLnTx/>
              <a:uFillTx/>
              <a:latin typeface="+mj-lt"/>
              <a:ea typeface="+mj-ea"/>
              <a:cs typeface="+mj-cs"/>
            </a:endParaRPr>
          </a:p>
        </p:txBody>
      </p:sp>
      <p:sp>
        <p:nvSpPr>
          <p:cNvPr id="11" name="Title 1"/>
          <p:cNvSpPr txBox="1">
            <a:spLocks/>
          </p:cNvSpPr>
          <p:nvPr/>
        </p:nvSpPr>
        <p:spPr>
          <a:xfrm>
            <a:off x="298420" y="1957378"/>
            <a:ext cx="585766" cy="78581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d-ID" sz="2400" b="1" i="0" u="none" strike="noStrike" kern="1200" cap="none" spc="0" normalizeH="0" baseline="0" noProof="0" dirty="0" smtClean="0">
                <a:ln>
                  <a:noFill/>
                </a:ln>
                <a:solidFill>
                  <a:schemeClr val="tx1"/>
                </a:solidFill>
                <a:effectLst/>
                <a:uLnTx/>
                <a:uFillTx/>
                <a:latin typeface="+mj-lt"/>
                <a:ea typeface="+mj-ea"/>
                <a:cs typeface="+mj-cs"/>
              </a:rPr>
              <a:t>2)</a:t>
            </a:r>
            <a:endParaRPr kumimoji="0" lang="id-ID" sz="2400" b="1" i="0" u="none" strike="noStrike" kern="1200" cap="none" spc="0" normalizeH="0" baseline="0" noProof="0" dirty="0">
              <a:ln>
                <a:noFill/>
              </a:ln>
              <a:solidFill>
                <a:schemeClr val="tx1"/>
              </a:solidFill>
              <a:effectLst/>
              <a:uLnTx/>
              <a:uFillTx/>
              <a:latin typeface="+mj-lt"/>
              <a:ea typeface="+mj-ea"/>
              <a:cs typeface="+mj-cs"/>
            </a:endParaRPr>
          </a:p>
        </p:txBody>
      </p:sp>
      <p:pic>
        <p:nvPicPr>
          <p:cNvPr id="41992" name="Picture 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85786" y="4241808"/>
            <a:ext cx="2086482" cy="500066"/>
          </a:xfrm>
          <a:prstGeom prst="rect">
            <a:avLst/>
          </a:prstGeom>
          <a:noFill/>
        </p:spPr>
      </p:pic>
      <p:pic>
        <p:nvPicPr>
          <p:cNvPr id="41991" name="Picture 7"/>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85786" y="4813312"/>
            <a:ext cx="2414112" cy="500066"/>
          </a:xfrm>
          <a:prstGeom prst="rect">
            <a:avLst/>
          </a:prstGeom>
          <a:noFill/>
        </p:spPr>
      </p:pic>
      <p:sp>
        <p:nvSpPr>
          <p:cNvPr id="41993" name="Rectangle 9"/>
          <p:cNvSpPr>
            <a:spLocks noChangeArrowheads="1"/>
          </p:cNvSpPr>
          <p:nvPr/>
        </p:nvSpPr>
        <p:spPr bwMode="auto">
          <a:xfrm>
            <a:off x="214283" y="3357562"/>
            <a:ext cx="828680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Deret bolak-balik akan konvergen jika kedua syarat di bawah ini terpenuhi :</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 </a:t>
            </a:r>
          </a:p>
          <a:p>
            <a:pPr marL="0" marR="0" lvl="0" indent="0" algn="l" defTabSz="914400" rtl="0" eaLnBrk="0" fontAlgn="base" latinLnBrk="0" hangingPunct="0">
              <a:lnSpc>
                <a:spcPct val="15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pitchFamily="34" charset="0"/>
                <a:cs typeface="Times New Roman" pitchFamily="18" charset="0"/>
              </a:rPr>
              <a:t>b).</a:t>
            </a:r>
            <a:r>
              <a:rPr kumimoji="0" lang="id-ID" sz="2400" b="1" i="0" u="none" strike="noStrike" cap="none" normalizeH="0" dirty="0" smtClean="0">
                <a:ln>
                  <a:noFill/>
                </a:ln>
                <a:solidFill>
                  <a:schemeClr val="tx1"/>
                </a:solidFill>
                <a:effectLst/>
                <a:latin typeface="Arial" pitchFamily="34" charset="0"/>
                <a:cs typeface="Times New Roman" pitchFamily="18" charset="0"/>
              </a:rPr>
              <a:t> </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41995" name="Rectangle 11"/>
          <p:cNvSpPr>
            <a:spLocks noChangeArrowheads="1"/>
          </p:cNvSpPr>
          <p:nvPr/>
        </p:nvSpPr>
        <p:spPr bwMode="auto">
          <a:xfrm>
            <a:off x="457200" y="1009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TotalTime>
  <Words>388</Words>
  <Application>Microsoft Office PowerPoint</Application>
  <PresentationFormat>On-screen Show (4:3)</PresentationFormat>
  <Paragraphs>117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DERET</vt:lpstr>
      <vt:lpstr>Deret tak hingga pada contoh 1) dan 2) merupakan deret bilangan, sedangkan contoh 3) menunjukkan deret variabel  (dalam hal ini variabelnya adalah x) </vt:lpstr>
      <vt:lpstr>Penulisan deret tak hingga lazimnya ditulis dengan notasi jumlah             ( baca : sigma n=1 sampai n=tak hingga) diikuti dengan bentuk umum suku dengan lambang  digunakan untuk menyatakan suatu bilangan yang besarnya tak terbilang . Jadi      Secara umum deret pangkat tak hingga dibagi menjadi 2 1. Berhingga  ( konvergen): mengumpul , semakin kecil 2. Tak berhingga ( divergen) : menyebar, semakin besar </vt:lpstr>
      <vt:lpstr>Jumlah total suatu deret  dituliskan   ;       Jumlah perbagian ;   </vt:lpstr>
      <vt:lpstr>3.  Jika                         nilainya tak hingga atau                       nilainya berhingga  tapi tidak tunggal (ada sebanyak p                 buah limit) maka deret            dikatakan divergen    </vt:lpstr>
      <vt:lpstr>UJI KONVERGENSI DERET TAK HINGGA </vt:lpstr>
      <vt:lpstr>          Jika                                , maka deret            divergen             Dalil :      Jika                           konvergen , maka                                                                                                                                    Hati-hati : Dalil ini tidak bisa dibalik , jadi jika diperoleh                                                            belum dapat dikatakan bahwa                              deret            konvergen (lanjutkan ke uji yang lain)                        </vt:lpstr>
      <vt:lpstr>2.  Uji Banding  Teorema :      1).  Jika deret                 konvergen dan                  untuk                    maka deret              konvergen .       2).  Jika deret             divergen dan                    untuk                       maka deret             divergen .                </vt:lpstr>
      <vt:lpstr>Contoh :  Uji deret                   dengan uji banding , gunakan  sebagai deret pembanding                     yang merupakan deret konvergen  </vt:lpstr>
      <vt:lpstr>3. Uji Integral  </vt:lpstr>
      <vt:lpstr>4.   Uji Nisbah        Teorema :          Tinjau deret              lalu cari nilai                                       kemudian lakukan          Jika :</vt:lpstr>
      <vt:lpstr>Latihan  Uji konvergensi deret dibawah ini dengan menggunakan uji nisbah</vt:lpstr>
      <vt:lpstr>DERET  TAK  TETAP  POSITIF   Uji konvergensi deret tak tetap positif :  Misalkan :             suatu deret tak hingga dengan       tak tetap                          positif , artinya  dapat bernilai positif atau negatif .      Jelas, deret yang dibentuk dari nilai mutlak setiap sukunya ,        , yaitu:         adalah suatu deret positif karena   Dengan demikian, untuk deret mutlak ini berlaku semua uji konvergensi deret positif ( uji awal, uji banding, uji integral dan uji nisbah) </vt:lpstr>
      <vt:lpstr>  Definisi :  Misalkan             merupakan deret tak tetap positif, jika deret       konvergen , maka deret              disebut konvergen mutlak! Teorema : Jika deret             konvergen mutlak, maka         merupakan deret konvergen Dalil : Jika             deret  divergen, maka deret                    juga divergen. Tetapi tidak dapat dibalik, yaitu jika  divergen, maka        mungkin divergen atau konvergen.   Jika deret tak tetap positif         konvergen, tetapi tak konvergen mutlak yaitu            tak konvergen, maka deret          disebut konvergen bersyarat.   Ingat !!!!!!   urutan tidak boleh ditukar </vt:lpstr>
      <vt:lpstr>Contoh :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DERET</dc:title>
  <dc:creator>Duden Saepuzaman</dc:creator>
  <cp:lastModifiedBy>TOSHIBA</cp:lastModifiedBy>
  <cp:revision>40</cp:revision>
  <dcterms:created xsi:type="dcterms:W3CDTF">2009-07-26T02:58:45Z</dcterms:created>
  <dcterms:modified xsi:type="dcterms:W3CDTF">2010-08-02T02:32:38Z</dcterms:modified>
</cp:coreProperties>
</file>