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handoutMasterIdLst>
    <p:handoutMasterId r:id="rId31"/>
  </p:handoutMasterIdLst>
  <p:sldIdLst>
    <p:sldId id="257" r:id="rId3"/>
    <p:sldId id="259" r:id="rId4"/>
    <p:sldId id="394" r:id="rId5"/>
    <p:sldId id="393" r:id="rId6"/>
    <p:sldId id="260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9" r:id="rId21"/>
    <p:sldId id="410" r:id="rId22"/>
    <p:sldId id="411" r:id="rId23"/>
    <p:sldId id="412" r:id="rId24"/>
    <p:sldId id="271" r:id="rId25"/>
    <p:sldId id="413" r:id="rId26"/>
    <p:sldId id="414" r:id="rId27"/>
    <p:sldId id="415" r:id="rId28"/>
    <p:sldId id="416" r:id="rId29"/>
    <p:sldId id="417" r:id="rId30"/>
  </p:sldIdLst>
  <p:sldSz cx="9144000" cy="6858000" type="screen4x3"/>
  <p:notesSz cx="7315200" cy="96012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Font typeface="Wingdings" pitchFamily="2" charset="2"/>
      <a:buChar char="•"/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Font typeface="Wingdings" pitchFamily="2" charset="2"/>
      <a:buChar char="•"/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Font typeface="Wingdings" pitchFamily="2" charset="2"/>
      <a:buChar char="•"/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Font typeface="Wingdings" pitchFamily="2" charset="2"/>
      <a:buChar char="•"/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Font typeface="Wingdings" pitchFamily="2" charset="2"/>
      <a:buChar char="•"/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66FF33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buFont typeface="Wingdings" pitchFamily="2" charset="2"/>
              <a:buBlip>
                <a:blip r:embed="rId2"/>
              </a:buBlip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buFont typeface="Wingdings" pitchFamily="2" charset="2"/>
              <a:buBlip>
                <a:blip r:embed="rId2"/>
              </a:buBlip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buFont typeface="Wingdings" pitchFamily="2" charset="2"/>
              <a:buBlip>
                <a:blip r:embed="rId2"/>
              </a:buBlip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buFont typeface="Wingdings" pitchFamily="2" charset="2"/>
              <a:buBlip>
                <a:blip r:embed="rId2"/>
              </a:buBlip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263E49CA-53C1-4610-AE87-290256CFA60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6147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148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9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0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1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2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3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4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5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6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8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9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0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61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162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3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4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5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6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7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8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9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0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1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2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3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4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5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6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7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8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9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0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1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2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3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4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5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6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7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8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9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0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1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2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3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4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5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6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7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8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9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0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1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2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3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4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5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6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7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8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9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0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1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2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3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4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5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6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7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8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9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0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1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2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3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4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5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6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7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8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9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0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1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2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3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4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5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6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7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8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39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0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1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2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3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4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5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6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1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2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3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4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5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6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7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8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9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0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1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2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3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4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5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6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7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8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69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0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1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2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3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4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5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6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7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8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9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80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81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82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3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4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5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6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7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8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9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0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1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92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93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4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29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9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299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300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301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805EE068-1880-43A2-8558-BD309F66C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CE8A7-5055-448A-B56A-9C8DF4309D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7B92D-DD0B-486B-A37F-9FDE98C4A0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B4EFF-4D51-45B0-95D4-E7F2FC0396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74CA2-21D3-4D25-AFDB-2A92285015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7A2AB-28E5-412E-99FC-D4DF296424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D60BD-E340-4191-8AE7-9CD6FE1555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EAF68-D4F6-4510-924A-C73237E0A4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D1012-BA4C-4E0A-8253-60B563462B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B8873-F7C9-4C26-B6CD-2C32A8D5D1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41530-EAC0-4A05-93A8-529F68202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D153DE0F-817A-44F2-BADD-F254CAE3F7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9C283D14-C764-4F82-8EB8-6B8758F7C1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B1159442-54E4-47CD-BB50-44BCFDAC97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06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22630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0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6309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6310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22631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631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22631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631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631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26320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21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22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23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24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25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632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632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6328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6329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2820738-E7AD-452C-95EF-BC33077E70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26330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7205D-C120-43C9-83FC-7057E6E1D2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7497E-6331-48EC-A835-83097D5FA7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6E67D-D6B3-4D89-8FC2-79CFFA9077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4D317-6D19-4BFC-AF99-C857AB3ED2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23B3C-9CF5-4A25-934C-B11585616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97FCC-E066-42F8-9FB4-A89CD3A312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E3597-A771-4D01-B8BA-6E39D463AD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F991D1-878C-40D9-8574-E5DB8E130E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766C-033F-4B61-9C6C-7745BA580A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0945E-6F9D-4A89-A6CF-D5ECB37AA7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5124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37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5138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0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1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4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5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6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7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8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9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0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1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2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3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4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5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6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7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8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9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0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1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2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3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4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5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6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7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8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9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0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1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2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3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4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5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6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7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8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9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0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1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2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3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4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5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6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7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8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9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0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1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2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3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4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5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6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7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8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9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0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1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02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3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4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5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6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7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8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9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0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1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2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3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4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5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6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7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8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9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0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1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2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3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4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5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6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7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8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9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0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1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2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3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4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5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6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7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8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9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0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1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2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3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4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5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6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7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8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9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0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1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2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3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4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5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6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7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8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59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0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1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2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3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4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5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6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7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8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9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0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273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000">
                <a:effectLst/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27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000">
                <a:effectLst/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276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000">
                <a:effectLst/>
                <a:latin typeface="Arial" charset="0"/>
              </a:defRPr>
            </a:lvl1pPr>
          </a:lstStyle>
          <a:p>
            <a:fld id="{5E064D10-489E-42C1-8E8A-5817A1CA27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277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84" r:id="rId12"/>
    <p:sldLayoutId id="2147483685" r:id="rId13"/>
    <p:sldLayoutId id="2147483686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8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28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28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28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5286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22528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528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2528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29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29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29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29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29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29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2529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29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29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29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0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0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0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5303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0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530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530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AC818053-612C-4612-BA0B-B127FC92305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video%20demo%20fisum/3.1.%20tablecloth.M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video%20demo%20fisum/3.2.%20tpaper.m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133600" y="1508125"/>
            <a:ext cx="609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Topik</a:t>
            </a: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hari</a:t>
            </a: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ini</a:t>
            </a: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228600"/>
            <a:ext cx="71135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5400">
                <a:solidFill>
                  <a:srgbClr val="FFFF00"/>
                </a:solidFill>
                <a:effectLst/>
              </a:rPr>
              <a:t>Fisika Umum (MA-301)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133600" y="2410361"/>
            <a:ext cx="6705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4000" dirty="0" err="1" smtClean="0">
                <a:solidFill>
                  <a:srgbClr val="D2EF43"/>
                </a:solidFill>
                <a:effectLst/>
                <a:latin typeface="Times New Roman" pitchFamily="18" charset="0"/>
              </a:rPr>
              <a:t>Hukum</a:t>
            </a:r>
            <a:r>
              <a:rPr lang="en-US" sz="4000" dirty="0" smtClean="0">
                <a:solidFill>
                  <a:srgbClr val="D2EF43"/>
                </a:solidFill>
                <a:effectLst/>
                <a:latin typeface="Times New Roman" pitchFamily="18" charset="0"/>
              </a:rPr>
              <a:t> Newton </a:t>
            </a:r>
            <a:r>
              <a:rPr lang="en-US" sz="4000" dirty="0" err="1" smtClean="0">
                <a:solidFill>
                  <a:srgbClr val="D2EF43"/>
                </a:solidFill>
                <a:effectLst/>
                <a:latin typeface="Times New Roman" pitchFamily="18" charset="0"/>
              </a:rPr>
              <a:t>tentang</a:t>
            </a:r>
            <a:r>
              <a:rPr lang="en-US" sz="4000" dirty="0" smtClean="0">
                <a:solidFill>
                  <a:srgbClr val="D2EF43"/>
                </a:solidFill>
                <a:effectLst/>
                <a:latin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D2EF43"/>
                </a:solidFill>
                <a:effectLst/>
                <a:latin typeface="Times New Roman" pitchFamily="18" charset="0"/>
              </a:rPr>
              <a:t>Gerak</a:t>
            </a:r>
            <a:endParaRPr lang="en-US" sz="4000" dirty="0">
              <a:solidFill>
                <a:srgbClr val="D2EF43"/>
              </a:solidFill>
              <a:effectLst/>
              <a:latin typeface="Times New Roman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endParaRPr lang="en-US" sz="4000" dirty="0">
              <a:solidFill>
                <a:srgbClr val="D2EF43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079" name="Picture 7" descr="Logo UP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005388"/>
            <a:ext cx="1981200" cy="178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Mekanika Klasik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padanya</a:t>
            </a: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Mekanika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diterapkan</a:t>
            </a:r>
            <a:endParaRPr lang="en-US" dirty="0"/>
          </a:p>
          <a:p>
            <a:pPr lvl="1"/>
            <a:r>
              <a:rPr lang="en-US" dirty="0" err="1"/>
              <a:t>benda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>
                <a:solidFill>
                  <a:srgbClr val="FFFF00"/>
                </a:solidFill>
              </a:rPr>
              <a:t>kecil</a:t>
            </a:r>
            <a:r>
              <a:rPr lang="en-US" dirty="0"/>
              <a:t> (&lt; </a:t>
            </a:r>
            <a:r>
              <a:rPr lang="en-US" dirty="0" err="1"/>
              <a:t>ukuran</a:t>
            </a:r>
            <a:r>
              <a:rPr lang="en-US" dirty="0"/>
              <a:t> atom)</a:t>
            </a:r>
          </a:p>
          <a:p>
            <a:pPr lvl="1"/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>
                <a:solidFill>
                  <a:srgbClr val="FFFF00"/>
                </a:solidFill>
              </a:rPr>
              <a:t>mendekati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cahaya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19075"/>
            <a:ext cx="3429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795" name="Picture 3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228600"/>
            <a:ext cx="341376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5791200"/>
            <a:ext cx="8540750" cy="990600"/>
          </a:xfrm>
        </p:spPr>
        <p:txBody>
          <a:bodyPr/>
          <a:lstStyle/>
          <a:p>
            <a:r>
              <a:rPr lang="en-US" sz="3600" dirty="0" err="1" smtClean="0"/>
              <a:t>Hukum</a:t>
            </a:r>
            <a:r>
              <a:rPr lang="en-US" sz="3600" dirty="0" smtClean="0"/>
              <a:t> I Newton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Kelembaman</a:t>
            </a:r>
            <a:r>
              <a:rPr lang="en-US" sz="2800" dirty="0" smtClean="0"/>
              <a:t>/</a:t>
            </a:r>
            <a:r>
              <a:rPr lang="en-US" sz="2800" dirty="0" err="1" smtClean="0"/>
              <a:t>Inersia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16179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8622" y="2438400"/>
            <a:ext cx="507797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I Newton</a:t>
            </a:r>
            <a:br>
              <a:rPr lang="en-US" dirty="0" smtClean="0"/>
            </a:br>
            <a:r>
              <a:rPr lang="en-US" sz="3600" dirty="0" smtClean="0"/>
              <a:t>(</a:t>
            </a:r>
            <a:r>
              <a:rPr lang="en-US" sz="3600" dirty="0" err="1" smtClean="0"/>
              <a:t>Hukum</a:t>
            </a:r>
            <a:r>
              <a:rPr lang="en-US" sz="3600" dirty="0" smtClean="0"/>
              <a:t> </a:t>
            </a:r>
            <a:r>
              <a:rPr lang="en-US" sz="3600" dirty="0" err="1" smtClean="0"/>
              <a:t>Kelembaman</a:t>
            </a:r>
            <a:r>
              <a:rPr lang="en-US" sz="3600" dirty="0" smtClean="0"/>
              <a:t>/</a:t>
            </a:r>
            <a:r>
              <a:rPr lang="en-US" sz="3600" dirty="0" err="1" smtClean="0"/>
              <a:t>Inersia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971800"/>
            <a:ext cx="2209800" cy="328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400800"/>
            <a:ext cx="35814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847850"/>
            <a:ext cx="717772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3810000" y="3048000"/>
            <a:ext cx="5105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Char char="►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Continues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Char char="►"/>
              <a:tabLst/>
              <a:defRPr/>
            </a:pPr>
            <a:r>
              <a:rPr lang="en-US" sz="2400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Rest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Char char="►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Uniform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motion in </a:t>
            </a:r>
            <a:r>
              <a:rPr lang="en-US" sz="2400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straight line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Kelambaman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Inersia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yaitu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kecenderungan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suatu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benda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untuk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mempertahankan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keadaan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(</a:t>
            </a:r>
            <a:r>
              <a:rPr lang="en-US" sz="2400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geraknya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Char char="►"/>
              <a:tabLst/>
              <a:defRPr/>
            </a:pPr>
            <a:r>
              <a:rPr lang="en-US" sz="2400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Forces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0"/>
            <a:ext cx="8540750" cy="1066800"/>
          </a:xfrm>
        </p:spPr>
        <p:txBody>
          <a:bodyPr/>
          <a:lstStyle/>
          <a:p>
            <a:pPr algn="l"/>
            <a:r>
              <a:rPr lang="en-US"/>
              <a:t>Gaya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143000"/>
            <a:ext cx="2895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dibayangkan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dorongan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tarikan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 smtClean="0"/>
              <a:t>Besaran</a:t>
            </a:r>
            <a:r>
              <a:rPr lang="en-US" sz="2400" dirty="0" smtClean="0"/>
              <a:t> </a:t>
            </a:r>
            <a:r>
              <a:rPr lang="en-US" sz="2400" dirty="0" err="1"/>
              <a:t>Vektor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/>
              <a:t>bersentuhan</a:t>
            </a:r>
            <a:r>
              <a:rPr lang="en-US" sz="2400" dirty="0"/>
              <a:t> (contact forces</a:t>
            </a:r>
            <a:r>
              <a:rPr lang="en-US" sz="2400" dirty="0" smtClean="0"/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        </a:t>
            </a:r>
            <a:r>
              <a:rPr lang="en-US" sz="2400" dirty="0" err="1" smtClean="0"/>
              <a:t>atau</a:t>
            </a:r>
            <a:endParaRPr lang="en-US" sz="2400" dirty="0" smtClean="0"/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tak</a:t>
            </a:r>
            <a:r>
              <a:rPr lang="en-US" sz="2400" dirty="0" smtClean="0"/>
              <a:t> </a:t>
            </a:r>
            <a:r>
              <a:rPr lang="en-US" sz="2400" dirty="0" err="1" smtClean="0"/>
              <a:t>bersentuhan</a:t>
            </a:r>
            <a:r>
              <a:rPr lang="en-US" sz="2400" dirty="0" smtClean="0"/>
              <a:t> (</a:t>
            </a:r>
            <a:r>
              <a:rPr lang="en-US" sz="2400" dirty="0" err="1" smtClean="0"/>
              <a:t>medan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/field forces)</a:t>
            </a: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FFFF00"/>
                </a:solidFill>
              </a:rPr>
              <a:t>Hasil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Interaksi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400" dirty="0">
              <a:solidFill>
                <a:srgbClr val="FFFF00"/>
              </a:solidFill>
            </a:endParaRP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819400" y="0"/>
          <a:ext cx="6324600" cy="6858000"/>
        </p:xfrm>
        <a:graphic>
          <a:graphicData uri="http://schemas.openxmlformats.org/presentationml/2006/ole">
            <p:oleObj spid="_x0000_s9220" name="Photo Editor Photo" r:id="rId3" imgW="7800000" imgH="731428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Bagaimana</a:t>
            </a:r>
            <a:r>
              <a:rPr lang="en-US" sz="3600" dirty="0" smtClean="0"/>
              <a:t> </a:t>
            </a:r>
            <a:r>
              <a:rPr lang="en-US" sz="3600" dirty="0" err="1" smtClean="0"/>
              <a:t>jika</a:t>
            </a:r>
            <a:r>
              <a:rPr lang="en-US" sz="3600" dirty="0" smtClean="0"/>
              <a:t> </a:t>
            </a:r>
            <a:r>
              <a:rPr lang="en-US" sz="3600" dirty="0" err="1" smtClean="0"/>
              <a:t>gaya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bekerja</a:t>
            </a:r>
            <a:r>
              <a:rPr lang="en-US" sz="3600" dirty="0" smtClean="0"/>
              <a:t>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benda</a:t>
            </a:r>
            <a:r>
              <a:rPr lang="en-US" sz="3600" dirty="0" smtClean="0"/>
              <a:t> </a:t>
            </a:r>
            <a:r>
              <a:rPr lang="en-US" sz="3600" dirty="0" err="1" smtClean="0"/>
              <a:t>tidak</a:t>
            </a:r>
            <a:r>
              <a:rPr lang="en-US" sz="3600" dirty="0" smtClean="0"/>
              <a:t> </a:t>
            </a:r>
            <a:r>
              <a:rPr lang="en-US" sz="3600" dirty="0" err="1" smtClean="0"/>
              <a:t>tunggal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2939" y="2607224"/>
            <a:ext cx="6163261" cy="272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905000" y="1828800"/>
            <a:ext cx="556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Resultan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gaya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(Net force)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533400" y="5638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Ketika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resultan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gaya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= 0,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maka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benda</a:t>
            </a:r>
            <a:r>
              <a:rPr lang="en-US" sz="280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berada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dalam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keadaan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kesetimbangan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mekanik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Contoh</a:t>
            </a:r>
            <a:r>
              <a:rPr lang="en-US" sz="3200" dirty="0" smtClean="0"/>
              <a:t> </a:t>
            </a:r>
            <a:r>
              <a:rPr lang="en-US" sz="3200" dirty="0" err="1" smtClean="0"/>
              <a:t>Kesetimbangan</a:t>
            </a:r>
            <a:r>
              <a:rPr lang="en-US" sz="3200" dirty="0" smtClean="0"/>
              <a:t> </a:t>
            </a:r>
            <a:r>
              <a:rPr lang="en-US" sz="3200" dirty="0" err="1" smtClean="0"/>
              <a:t>Mekanik</a:t>
            </a:r>
            <a:r>
              <a:rPr lang="en-US" sz="3200" dirty="0" smtClean="0"/>
              <a:t> (1)</a:t>
            </a:r>
            <a:endParaRPr lang="en-US" sz="3200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600200"/>
            <a:ext cx="2590800" cy="3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384779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3326" y="2971800"/>
            <a:ext cx="362747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762000"/>
          </a:xfrm>
        </p:spPr>
        <p:txBody>
          <a:bodyPr/>
          <a:lstStyle/>
          <a:p>
            <a:r>
              <a:rPr lang="en-US" sz="3200" dirty="0" err="1" smtClean="0"/>
              <a:t>Contoh</a:t>
            </a:r>
            <a:r>
              <a:rPr lang="en-US" sz="3200" dirty="0" smtClean="0"/>
              <a:t> </a:t>
            </a:r>
            <a:r>
              <a:rPr lang="en-US" sz="3200" dirty="0" err="1" smtClean="0"/>
              <a:t>Kesetimbangan</a:t>
            </a:r>
            <a:r>
              <a:rPr lang="en-US" sz="3200" dirty="0" smtClean="0"/>
              <a:t> </a:t>
            </a:r>
            <a:r>
              <a:rPr lang="en-US" sz="3200" dirty="0" err="1" smtClean="0"/>
              <a:t>Mekanik</a:t>
            </a:r>
            <a:r>
              <a:rPr lang="en-US" sz="3200" dirty="0" smtClean="0"/>
              <a:t> (2)</a:t>
            </a:r>
            <a:endParaRPr lang="en-US" sz="3200" dirty="0"/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124200"/>
            <a:ext cx="2484383" cy="143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5100" y="3200400"/>
            <a:ext cx="25527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4876800"/>
            <a:ext cx="3629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470" y="381000"/>
            <a:ext cx="8915400" cy="251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124200"/>
            <a:ext cx="372713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Gaya Normal (</a:t>
            </a:r>
            <a:r>
              <a:rPr lang="en-US" i="1" dirty="0" smtClean="0"/>
              <a:t>Support Force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828800"/>
            <a:ext cx="454582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81" y="523003"/>
            <a:ext cx="8953819" cy="199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429000"/>
            <a:ext cx="401413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1965" y="2743199"/>
            <a:ext cx="2700435" cy="390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3999" cy="1981200"/>
          </a:xfrm>
        </p:spPr>
        <p:txBody>
          <a:bodyPr/>
          <a:lstStyle/>
          <a:p>
            <a:r>
              <a:rPr lang="en-US" sz="3200" dirty="0" err="1" smtClean="0"/>
              <a:t>Jika</a:t>
            </a:r>
            <a:r>
              <a:rPr lang="en-US" sz="3200" dirty="0" smtClean="0"/>
              <a:t> </a:t>
            </a:r>
            <a:r>
              <a:rPr lang="en-US" sz="3200" dirty="0" err="1" smtClean="0"/>
              <a:t>resultan</a:t>
            </a:r>
            <a:r>
              <a:rPr lang="en-US" sz="3200" dirty="0" smtClean="0"/>
              <a:t> </a:t>
            </a:r>
            <a:r>
              <a:rPr lang="en-US" sz="3200" dirty="0" err="1" smtClean="0"/>
              <a:t>gaya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bekerja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benda</a:t>
            </a:r>
            <a:r>
              <a:rPr lang="en-US" sz="3200" dirty="0" smtClean="0"/>
              <a:t> = 0, </a:t>
            </a:r>
            <a:r>
              <a:rPr lang="en-US" sz="3200" dirty="0" err="1" smtClean="0"/>
              <a:t>mungkinkah</a:t>
            </a:r>
            <a:r>
              <a:rPr lang="en-US" sz="3200" dirty="0" smtClean="0"/>
              <a:t> </a:t>
            </a:r>
            <a:r>
              <a:rPr lang="en-US" sz="3200" dirty="0" err="1" smtClean="0"/>
              <a:t>benda</a:t>
            </a:r>
            <a:r>
              <a:rPr lang="en-US" sz="3200" dirty="0" smtClean="0"/>
              <a:t> </a:t>
            </a:r>
            <a:r>
              <a:rPr lang="en-US" sz="3200" dirty="0" err="1" smtClean="0"/>
              <a:t>berada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keadaan</a:t>
            </a:r>
            <a:r>
              <a:rPr lang="en-US" sz="3200" dirty="0" smtClean="0"/>
              <a:t> </a:t>
            </a:r>
            <a:r>
              <a:rPr lang="en-US" sz="3200" dirty="0" err="1" smtClean="0"/>
              <a:t>bergerak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929" y="2457450"/>
            <a:ext cx="3531471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3175" y="5029200"/>
            <a:ext cx="3857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 noRot="1" noChangeArrowheads="1"/>
          </p:cNvSpPr>
          <p:nvPr/>
        </p:nvSpPr>
        <p:spPr bwMode="auto">
          <a:xfrm>
            <a:off x="1524000" y="579120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Kesetimbangan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600" kern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inamik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888038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5865" y="2895600"/>
            <a:ext cx="521073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1625" y="152400"/>
            <a:ext cx="8540750" cy="1143000"/>
          </a:xfrm>
        </p:spPr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smtClean="0"/>
              <a:t>II Newton</a:t>
            </a:r>
            <a:endParaRPr lang="en-US" sz="3600" dirty="0"/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29859"/>
            <a:ext cx="4038600" cy="210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4318" y="3908323"/>
            <a:ext cx="5567082" cy="203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0" y="1524000"/>
            <a:ext cx="4593437" cy="237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800" dirty="0" err="1" smtClean="0"/>
              <a:t>Apa</a:t>
            </a:r>
            <a:r>
              <a:rPr lang="en-US" sz="2800" dirty="0" smtClean="0"/>
              <a:t> yang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jika</a:t>
            </a:r>
            <a:r>
              <a:rPr lang="en-US" sz="2800" dirty="0" smtClean="0"/>
              <a:t>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Gaya </a:t>
            </a:r>
            <a:r>
              <a:rPr lang="en-US" sz="2800" dirty="0" err="1" smtClean="0"/>
              <a:t>Dorong</a:t>
            </a:r>
            <a:r>
              <a:rPr lang="en-US" sz="2800" dirty="0" smtClean="0"/>
              <a:t> &gt; Gaya </a:t>
            </a:r>
            <a:r>
              <a:rPr lang="en-US" sz="2800" dirty="0" err="1" smtClean="0"/>
              <a:t>Gesek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Thrust &gt; Drag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85106" y="6172200"/>
            <a:ext cx="2253694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800" dirty="0" smtClean="0"/>
              <a:t>PERCEPATAN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Gaya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Percepatan</a:t>
            </a:r>
            <a:endParaRPr lang="en-US" dirty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360" y="2047875"/>
            <a:ext cx="383264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81764" y="5257800"/>
            <a:ext cx="5357236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800" dirty="0" smtClean="0"/>
              <a:t>PERCEPATAN ≈ RESULTAN GAYA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914400"/>
          </a:xfrm>
        </p:spPr>
        <p:txBody>
          <a:bodyPr/>
          <a:lstStyle/>
          <a:p>
            <a:r>
              <a:rPr lang="en-US" dirty="0" err="1" smtClean="0"/>
              <a:t>Inersia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FF00"/>
                </a:solidFill>
              </a:rPr>
              <a:t>Massa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endParaRPr lang="en-US" dirty="0"/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301625" y="1371600"/>
            <a:ext cx="43465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Char char="►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Inersia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adalah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kecenderungan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sebuah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benda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untuk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mempertahankan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keadaan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geraknya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semula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sifat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charset="0"/>
              <a:buChar char="►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Massa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adalah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ukuran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dari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inersia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yaitu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ukuran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kemalasan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suatu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benda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untuk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mengubah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keadaan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geraknya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karena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pengaruh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gaya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satuan</a:t>
            </a:r>
            <a:r>
              <a:rPr lang="en-US" sz="2000" kern="0" noProof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SI: kg)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2000" dirty="0" err="1" smtClean="0">
                <a:solidFill>
                  <a:srgbClr val="FFFF00"/>
                </a:solidFill>
              </a:rPr>
              <a:t>Besarnya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gaya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gravitasi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bekerja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benda</a:t>
            </a:r>
            <a:r>
              <a:rPr lang="en-US" sz="2000" dirty="0" smtClean="0"/>
              <a:t> </a:t>
            </a:r>
            <a:r>
              <a:rPr lang="en-US" sz="2000" dirty="0" err="1" smtClean="0"/>
              <a:t>bermassa</a:t>
            </a:r>
            <a:r>
              <a:rPr lang="en-US" sz="2000" dirty="0" smtClean="0"/>
              <a:t> </a:t>
            </a:r>
            <a:r>
              <a:rPr lang="en-US" sz="2000" i="1" dirty="0" smtClean="0"/>
              <a:t>m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dekat</a:t>
            </a:r>
            <a:r>
              <a:rPr lang="en-US" sz="2000" dirty="0" smtClean="0"/>
              <a:t> </a:t>
            </a:r>
            <a:r>
              <a:rPr lang="en-US" sz="2000" dirty="0" err="1" smtClean="0"/>
              <a:t>permukaan</a:t>
            </a:r>
            <a:r>
              <a:rPr lang="en-US" sz="2000" dirty="0" smtClean="0"/>
              <a:t> </a:t>
            </a:r>
            <a:r>
              <a:rPr lang="en-US" sz="2000" dirty="0" err="1" smtClean="0"/>
              <a:t>bumi</a:t>
            </a:r>
            <a:r>
              <a:rPr lang="en-US" sz="2000" dirty="0" smtClean="0"/>
              <a:t> </a:t>
            </a:r>
            <a:r>
              <a:rPr lang="en-US" sz="2000" dirty="0" err="1" smtClean="0"/>
              <a:t>dinamakan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berat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benda</a:t>
            </a:r>
            <a:r>
              <a:rPr lang="en-US" sz="2000" dirty="0" smtClean="0"/>
              <a:t> (</a:t>
            </a:r>
            <a:r>
              <a:rPr lang="en-US" sz="2000" dirty="0" err="1" smtClean="0"/>
              <a:t>satuan</a:t>
            </a:r>
            <a:r>
              <a:rPr lang="en-US" sz="2000" dirty="0" smtClean="0"/>
              <a:t> SI: Newton)</a:t>
            </a: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2000" dirty="0" err="1" smtClean="0"/>
              <a:t>Berat</a:t>
            </a:r>
            <a:r>
              <a:rPr lang="en-US" sz="2000" dirty="0" smtClean="0"/>
              <a:t> </a:t>
            </a:r>
            <a:r>
              <a:rPr lang="en-US" sz="2000" dirty="0" err="1" smtClean="0"/>
              <a:t>benda</a:t>
            </a:r>
            <a:r>
              <a:rPr lang="en-US" sz="2000" dirty="0" smtClean="0"/>
              <a:t> </a:t>
            </a:r>
            <a:r>
              <a:rPr lang="en-US" sz="2000" dirty="0" err="1" smtClean="0"/>
              <a:t>bergantung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lokasi</a:t>
            </a:r>
            <a:endParaRPr lang="en-US" sz="20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981200"/>
            <a:ext cx="410404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81200"/>
            <a:ext cx="4114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179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5486400"/>
            <a:ext cx="38354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II Newton</a:t>
            </a:r>
            <a:endParaRPr lang="en-US" dirty="0"/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382" y="1524001"/>
            <a:ext cx="8457818" cy="109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4314" y="2819400"/>
            <a:ext cx="1393486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419600"/>
            <a:ext cx="2381481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1754" y="4191000"/>
            <a:ext cx="223324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98096" y="3976255"/>
            <a:ext cx="223630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09600" y="5257800"/>
            <a:ext cx="22098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Gaya </a:t>
            </a:r>
            <a:r>
              <a:rPr lang="en-US" dirty="0" err="1" smtClean="0"/>
              <a:t>dorong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r>
              <a:rPr lang="en-US" dirty="0" smtClean="0"/>
              <a:t> </a:t>
            </a:r>
            <a:r>
              <a:rPr lang="en-US" dirty="0" err="1" smtClean="0"/>
              <a:t>mempercepat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bata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70565" y="5181600"/>
            <a:ext cx="220980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Gaya </a:t>
            </a:r>
            <a:r>
              <a:rPr lang="en-US" dirty="0" err="1" smtClean="0"/>
              <a:t>dorong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mempercepat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bata</a:t>
            </a:r>
            <a:r>
              <a:rPr lang="en-US" dirty="0" smtClean="0"/>
              <a:t>,</a:t>
            </a:r>
          </a:p>
          <a:p>
            <a:pPr algn="ctr">
              <a:buNone/>
            </a:pPr>
            <a:r>
              <a:rPr lang="en-US" dirty="0" err="1" smtClean="0"/>
              <a:t>b</a:t>
            </a:r>
            <a:r>
              <a:rPr lang="en-US" dirty="0" err="1" smtClean="0"/>
              <a:t>erapakah</a:t>
            </a:r>
            <a:r>
              <a:rPr lang="en-US" dirty="0" smtClean="0"/>
              <a:t> </a:t>
            </a:r>
            <a:r>
              <a:rPr lang="en-US" dirty="0" err="1" smtClean="0"/>
              <a:t>percepatannya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24600" y="5209310"/>
            <a:ext cx="2209800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Gaya </a:t>
            </a:r>
            <a:r>
              <a:rPr lang="en-US" dirty="0" err="1" smtClean="0"/>
              <a:t>dorong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mempercepat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bata</a:t>
            </a:r>
            <a:r>
              <a:rPr lang="en-US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percepatannya</a:t>
            </a:r>
            <a:r>
              <a:rPr lang="en-US" dirty="0" smtClean="0"/>
              <a:t>?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Gaya </a:t>
            </a:r>
            <a:r>
              <a:rPr lang="en-US" dirty="0" err="1" smtClean="0"/>
              <a:t>Gesek</a:t>
            </a:r>
            <a:endParaRPr lang="en-US" dirty="0" smtClean="0"/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1600200"/>
            <a:ext cx="8991600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melewati</a:t>
            </a:r>
            <a:r>
              <a:rPr lang="en-US" dirty="0" smtClean="0"/>
              <a:t> medium yang </a:t>
            </a:r>
            <a:r>
              <a:rPr lang="en-US" dirty="0" err="1" smtClean="0"/>
              <a:t>kental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geraknya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lingkungannya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err="1" smtClean="0"/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gaya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gesek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Gaya </a:t>
            </a:r>
            <a:r>
              <a:rPr lang="en-US" dirty="0" err="1" smtClean="0"/>
              <a:t>Gesek</a:t>
            </a:r>
            <a:r>
              <a:rPr lang="en-US" dirty="0" smtClean="0"/>
              <a:t>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1"/>
            <a:ext cx="854075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Gaya </a:t>
            </a:r>
            <a:r>
              <a:rPr lang="en-US" sz="2800" dirty="0" err="1" smtClean="0"/>
              <a:t>gesek</a:t>
            </a:r>
            <a:r>
              <a:rPr lang="en-US" sz="2800" dirty="0" smtClean="0"/>
              <a:t> </a:t>
            </a:r>
            <a:r>
              <a:rPr lang="en-US" sz="2800" dirty="0" err="1" smtClean="0"/>
              <a:t>sebanding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normal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 err="1" smtClean="0"/>
              <a:t>jenis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</a:t>
            </a:r>
            <a:r>
              <a:rPr lang="en-US" sz="2800" dirty="0" err="1" smtClean="0"/>
              <a:t>gesek</a:t>
            </a:r>
            <a:r>
              <a:rPr lang="en-US" sz="2800" dirty="0" smtClean="0"/>
              <a:t>: </a:t>
            </a:r>
            <a:r>
              <a:rPr lang="en-US" sz="2800" dirty="0" err="1" smtClean="0"/>
              <a:t>gaya</a:t>
            </a:r>
            <a:r>
              <a:rPr lang="en-US" sz="2800" dirty="0" smtClean="0"/>
              <a:t> </a:t>
            </a:r>
            <a:r>
              <a:rPr lang="en-US" sz="2800" dirty="0" err="1" smtClean="0"/>
              <a:t>gesek</a:t>
            </a:r>
            <a:r>
              <a:rPr lang="en-US" sz="2800" dirty="0" smtClean="0"/>
              <a:t> </a:t>
            </a:r>
            <a:r>
              <a:rPr lang="en-US" sz="2800" dirty="0" err="1" smtClean="0"/>
              <a:t>statis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</a:t>
            </a:r>
            <a:r>
              <a:rPr lang="en-US" sz="2800" dirty="0" err="1" smtClean="0"/>
              <a:t>gesek</a:t>
            </a:r>
            <a:r>
              <a:rPr lang="en-US" sz="2800" dirty="0" smtClean="0"/>
              <a:t> </a:t>
            </a:r>
            <a:r>
              <a:rPr lang="en-US" sz="2800" dirty="0" err="1" smtClean="0"/>
              <a:t>kinetis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 smtClean="0"/>
              <a:t>Koefisien</a:t>
            </a:r>
            <a:r>
              <a:rPr lang="en-US" sz="2800" dirty="0" smtClean="0"/>
              <a:t> </a:t>
            </a:r>
            <a:r>
              <a:rPr lang="en-US" sz="2800" dirty="0" err="1" smtClean="0"/>
              <a:t>gesekan</a:t>
            </a:r>
            <a:r>
              <a:rPr lang="en-US" sz="2800" dirty="0" smtClean="0"/>
              <a:t> (µ) </a:t>
            </a:r>
            <a:r>
              <a:rPr lang="en-US" sz="2800" dirty="0" err="1" smtClean="0"/>
              <a:t>bergantung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permukaan</a:t>
            </a:r>
            <a:r>
              <a:rPr lang="en-US" sz="2800" dirty="0" smtClean="0"/>
              <a:t> </a:t>
            </a:r>
            <a:r>
              <a:rPr lang="en-US" sz="2800" dirty="0" err="1" smtClean="0"/>
              <a:t>kontak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 smtClean="0"/>
              <a:t>Arah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</a:t>
            </a:r>
            <a:r>
              <a:rPr lang="en-US" sz="2800" dirty="0" err="1" smtClean="0"/>
              <a:t>gesek</a:t>
            </a:r>
            <a:r>
              <a:rPr lang="en-US" sz="2800" dirty="0" smtClean="0"/>
              <a:t> </a:t>
            </a:r>
            <a:r>
              <a:rPr lang="en-US" sz="2800" dirty="0" err="1" smtClean="0"/>
              <a:t>berlawanan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arah</a:t>
            </a:r>
            <a:r>
              <a:rPr lang="en-US" sz="2800" dirty="0" smtClean="0"/>
              <a:t> </a:t>
            </a:r>
            <a:r>
              <a:rPr lang="en-US" sz="2800" dirty="0" err="1" smtClean="0"/>
              <a:t>gerak</a:t>
            </a:r>
            <a:r>
              <a:rPr lang="en-US" sz="2800" dirty="0" smtClean="0"/>
              <a:t> </a:t>
            </a:r>
            <a:r>
              <a:rPr lang="en-US" sz="2800" dirty="0" err="1" smtClean="0"/>
              <a:t>benda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 smtClean="0"/>
              <a:t>Koefisien</a:t>
            </a:r>
            <a:r>
              <a:rPr lang="en-US" sz="2800" dirty="0" smtClean="0"/>
              <a:t> </a:t>
            </a:r>
            <a:r>
              <a:rPr lang="en-US" sz="2800" dirty="0" err="1" smtClean="0"/>
              <a:t>gesekan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bergantung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luas</a:t>
            </a:r>
            <a:r>
              <a:rPr lang="en-US" sz="2800" dirty="0" smtClean="0"/>
              <a:t> </a:t>
            </a:r>
            <a:r>
              <a:rPr lang="en-US" sz="2800" dirty="0" err="1" smtClean="0"/>
              <a:t>permukaan</a:t>
            </a:r>
            <a:r>
              <a:rPr lang="en-US" sz="2800" dirty="0" smtClean="0"/>
              <a:t> </a:t>
            </a:r>
            <a:r>
              <a:rPr lang="en-US" sz="2800" dirty="0" err="1" smtClean="0"/>
              <a:t>kontak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7013575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mtClean="0"/>
              <a:t>Gesekan Statis, ƒ</a:t>
            </a:r>
            <a:r>
              <a:rPr lang="en-US" baseline="-25000" smtClean="0"/>
              <a:t>s</a:t>
            </a:r>
            <a:endParaRPr lang="en-US" smtClean="0"/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5260975" cy="449897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 smtClean="0"/>
              <a:t>Gesekan</a:t>
            </a:r>
            <a:r>
              <a:rPr lang="en-US" sz="2800" dirty="0" smtClean="0"/>
              <a:t> </a:t>
            </a:r>
            <a:r>
              <a:rPr lang="en-US" sz="2800" dirty="0" err="1" smtClean="0"/>
              <a:t>statis</a:t>
            </a:r>
            <a:r>
              <a:rPr lang="en-US" sz="2800" dirty="0" smtClean="0"/>
              <a:t> 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menjaga</a:t>
            </a:r>
            <a:r>
              <a:rPr lang="en-US" sz="2800" dirty="0" smtClean="0"/>
              <a:t> </a:t>
            </a:r>
            <a:r>
              <a:rPr lang="en-US" sz="2800" dirty="0" err="1" smtClean="0"/>
              <a:t>benda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bergerak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Jika</a:t>
            </a:r>
            <a:r>
              <a:rPr lang="en-US" sz="2800" dirty="0" smtClean="0"/>
              <a:t> F </a:t>
            </a:r>
            <a:r>
              <a:rPr lang="en-US" sz="2800" dirty="0" err="1" smtClean="0"/>
              <a:t>bertambah</a:t>
            </a:r>
            <a:r>
              <a:rPr lang="en-US" sz="2800" dirty="0" smtClean="0"/>
              <a:t>, </a:t>
            </a:r>
            <a:r>
              <a:rPr lang="en-US" sz="2800" dirty="0" err="1" smtClean="0"/>
              <a:t>begitu</a:t>
            </a:r>
            <a:r>
              <a:rPr lang="en-US" sz="2800" dirty="0" smtClean="0"/>
              <a:t>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ƒ</a:t>
            </a:r>
            <a:r>
              <a:rPr lang="en-US" sz="2800" baseline="-25000" dirty="0" err="1" smtClean="0"/>
              <a:t>s</a:t>
            </a:r>
            <a:endParaRPr lang="en-US" sz="2800" baseline="-25000" dirty="0" smtClean="0"/>
          </a:p>
          <a:p>
            <a:pPr eaLnBrk="1" hangingPunct="1">
              <a:defRPr/>
            </a:pPr>
            <a:r>
              <a:rPr lang="en-US" sz="2800" dirty="0" err="1" smtClean="0"/>
              <a:t>Jika</a:t>
            </a:r>
            <a:r>
              <a:rPr lang="en-US" sz="2800" dirty="0" smtClean="0"/>
              <a:t> F </a:t>
            </a:r>
            <a:r>
              <a:rPr lang="en-US" sz="2800" dirty="0" err="1" smtClean="0"/>
              <a:t>berkurang</a:t>
            </a:r>
            <a:r>
              <a:rPr lang="en-US" sz="2800" dirty="0" smtClean="0"/>
              <a:t>, </a:t>
            </a:r>
            <a:r>
              <a:rPr lang="en-US" sz="2800" dirty="0" err="1" smtClean="0"/>
              <a:t>begitu</a:t>
            </a:r>
            <a:r>
              <a:rPr lang="en-US" sz="2800" dirty="0" smtClean="0"/>
              <a:t>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ƒ</a:t>
            </a:r>
            <a:r>
              <a:rPr lang="en-US" sz="2800" baseline="-25000" dirty="0" err="1" smtClean="0"/>
              <a:t>s</a:t>
            </a:r>
            <a:endParaRPr lang="en-US" sz="2800" baseline="-25000" dirty="0" smtClean="0"/>
          </a:p>
          <a:p>
            <a:pPr eaLnBrk="1" hangingPunct="1">
              <a:buFont typeface="Arial" charset="0"/>
              <a:buNone/>
              <a:defRPr/>
            </a:pPr>
            <a:endParaRPr lang="en-US" sz="280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US" sz="2400" dirty="0" smtClean="0"/>
              <a:t>			</a:t>
            </a:r>
            <a:r>
              <a:rPr lang="en-US" dirty="0" err="1" smtClean="0"/>
              <a:t>ƒ</a:t>
            </a:r>
            <a:r>
              <a:rPr lang="en-US" baseline="-25000" dirty="0" err="1" smtClean="0"/>
              <a:t>s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 µ</a:t>
            </a:r>
            <a:r>
              <a:rPr lang="en-US" baseline="-25000" dirty="0" smtClean="0">
                <a:sym typeface="Symbol" pitchFamily="18" charset="2"/>
              </a:rPr>
              <a:t>s</a:t>
            </a:r>
            <a:r>
              <a:rPr lang="en-US" dirty="0" smtClean="0">
                <a:sym typeface="Symbol" pitchFamily="18" charset="2"/>
              </a:rPr>
              <a:t> N</a:t>
            </a:r>
            <a:endParaRPr lang="en-US" baseline="-25000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6477000" y="1295400"/>
          <a:ext cx="2582863" cy="5410200"/>
        </p:xfrm>
        <a:graphic>
          <a:graphicData uri="http://schemas.openxmlformats.org/presentationml/2006/ole">
            <p:oleObj spid="_x0000_s166914" name="Photo Editor Photo" r:id="rId3" imgW="3000000" imgH="6885714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304800"/>
            <a:ext cx="6632575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mtClean="0"/>
              <a:t>Gaya Gesek Kinetik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879975" cy="44989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Gaya </a:t>
            </a:r>
            <a:r>
              <a:rPr lang="en-US" dirty="0" err="1" smtClean="0"/>
              <a:t>gesek</a:t>
            </a:r>
            <a:r>
              <a:rPr lang="en-US" dirty="0" smtClean="0"/>
              <a:t> </a:t>
            </a:r>
            <a:r>
              <a:rPr lang="en-US" dirty="0" err="1" smtClean="0"/>
              <a:t>kinetik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sedang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bergerak</a:t>
            </a:r>
            <a:endParaRPr lang="en-US" dirty="0" smtClean="0">
              <a:solidFill>
                <a:srgbClr val="FFFF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280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US" sz="2800" dirty="0" smtClean="0"/>
              <a:t>		  </a:t>
            </a:r>
            <a:r>
              <a:rPr lang="en-US" sz="4000" dirty="0" err="1" smtClean="0"/>
              <a:t>ƒ</a:t>
            </a:r>
            <a:r>
              <a:rPr lang="en-US" sz="4000" baseline="-25000" dirty="0" err="1" smtClean="0"/>
              <a:t>k</a:t>
            </a:r>
            <a:r>
              <a:rPr lang="en-US" sz="4000" dirty="0" smtClean="0"/>
              <a:t> =</a:t>
            </a:r>
            <a:r>
              <a:rPr lang="en-US" sz="4000" dirty="0" smtClean="0">
                <a:sym typeface="Symbol" pitchFamily="18" charset="2"/>
              </a:rPr>
              <a:t> µ</a:t>
            </a:r>
            <a:r>
              <a:rPr lang="en-US" sz="4000" baseline="-25000" dirty="0" smtClean="0">
                <a:sym typeface="Symbol" pitchFamily="18" charset="2"/>
              </a:rPr>
              <a:t>k </a:t>
            </a:r>
            <a:r>
              <a:rPr lang="en-US" sz="4000" dirty="0" smtClean="0">
                <a:sym typeface="Symbol" pitchFamily="18" charset="2"/>
              </a:rPr>
              <a:t>N</a:t>
            </a:r>
            <a:endParaRPr lang="en-US" sz="4000" baseline="-25000" dirty="0" smtClean="0"/>
          </a:p>
          <a:p>
            <a:pPr eaLnBrk="1" hangingPunct="1">
              <a:defRPr/>
            </a:pPr>
            <a:endParaRPr lang="en-US" sz="40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6172200" y="381000"/>
          <a:ext cx="2819400" cy="6248400"/>
        </p:xfrm>
        <a:graphic>
          <a:graphicData uri="http://schemas.openxmlformats.org/presentationml/2006/ole">
            <p:oleObj spid="_x0000_s167938" name="Photo Editor Photo" r:id="rId3" imgW="2561905" imgH="6923810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304800"/>
            <a:ext cx="7772400" cy="914400"/>
          </a:xfrm>
        </p:spPr>
        <p:txBody>
          <a:bodyPr/>
          <a:lstStyle/>
          <a:p>
            <a:r>
              <a:rPr lang="en-US" dirty="0" smtClean="0"/>
              <a:t>Check Yourself</a:t>
            </a:r>
            <a:endParaRPr lang="en-US" dirty="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33400" y="1371600"/>
            <a:ext cx="83820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effectLst/>
                <a:latin typeface="Verdana" pitchFamily="34" charset="0"/>
              </a:rPr>
              <a:t>Sebuah mobil melewati belokan dengan tidak mengubah laju. Apakah terdapat gaya netto pada mobil tersebut ketika sedang melewati belokan?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000">
              <a:effectLst/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000">
              <a:effectLst/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000">
              <a:effectLst/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effectLst/>
                <a:latin typeface="Verdana" pitchFamily="34" charset="0"/>
              </a:rPr>
              <a:t>      a.  Tidak—lajunya tetap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effectLst/>
                <a:latin typeface="Verdana" pitchFamily="34" charset="0"/>
              </a:rPr>
              <a:t>      b.  Ya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effectLst/>
                <a:latin typeface="Verdana" pitchFamily="34" charset="0"/>
              </a:rPr>
              <a:t>      c.  Bergantung ketajaman belokan dan laju mobil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effectLst/>
                <a:latin typeface="Verdana" pitchFamily="34" charset="0"/>
              </a:rPr>
              <a:t>      d.  Bergantung pengalaman pengemudi mobil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000">
              <a:effectLst/>
              <a:latin typeface="Verdana" pitchFamily="34" charset="0"/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514600"/>
            <a:ext cx="25336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168650" y="5410200"/>
            <a:ext cx="5822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9913" indent="-569913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effectLst/>
                <a:latin typeface="Times New Roman" pitchFamily="18" charset="0"/>
              </a:rPr>
              <a:t>Cat  : </a:t>
            </a:r>
            <a:r>
              <a:rPr lang="en-US">
                <a:solidFill>
                  <a:srgbClr val="D2EF43"/>
                </a:solidFill>
                <a:effectLst/>
                <a:latin typeface="Times New Roman" pitchFamily="18" charset="0"/>
              </a:rPr>
              <a:t>Percepatan </a:t>
            </a:r>
            <a:r>
              <a:rPr lang="en-US">
                <a:effectLst/>
                <a:latin typeface="Times New Roman" pitchFamily="18" charset="0"/>
              </a:rPr>
              <a:t>muncul karena adanya </a:t>
            </a:r>
            <a:r>
              <a:rPr lang="en-US">
                <a:solidFill>
                  <a:srgbClr val="D2EF43"/>
                </a:solidFill>
                <a:effectLst/>
                <a:latin typeface="Times New Roman" pitchFamily="18" charset="0"/>
              </a:rPr>
              <a:t>perubahan</a:t>
            </a:r>
            <a:r>
              <a:rPr lang="en-US">
                <a:effectLst/>
                <a:latin typeface="Times New Roman" pitchFamily="18" charset="0"/>
              </a:rPr>
              <a:t> </a:t>
            </a:r>
            <a:r>
              <a:rPr lang="en-US">
                <a:solidFill>
                  <a:srgbClr val="FF0000"/>
                </a:solidFill>
                <a:effectLst/>
                <a:latin typeface="Times New Roman" pitchFamily="18" charset="0"/>
              </a:rPr>
              <a:t>laju</a:t>
            </a:r>
            <a:r>
              <a:rPr lang="en-US">
                <a:effectLst/>
                <a:latin typeface="Times New Roman" pitchFamily="18" charset="0"/>
              </a:rPr>
              <a:t> dan atau </a:t>
            </a:r>
            <a:r>
              <a:rPr lang="en-US">
                <a:solidFill>
                  <a:srgbClr val="FF0000"/>
                </a:solidFill>
                <a:effectLst/>
                <a:latin typeface="Times New Roman" pitchFamily="18" charset="0"/>
              </a:rPr>
              <a:t>arah </a:t>
            </a:r>
            <a:r>
              <a:rPr lang="en-US">
                <a:effectLst/>
                <a:latin typeface="Times New Roman" pitchFamily="18" charset="0"/>
              </a:rPr>
              <a:t> dari sebuah benda. Jadi, karena arahnya telah berubah, percepatan muncul dan sebuah gaya pasti telah diberikan pada mobil tersebut.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98500" y="5715000"/>
            <a:ext cx="1511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>
                <a:solidFill>
                  <a:srgbClr val="FFFF00"/>
                </a:solidFill>
                <a:effectLst/>
                <a:latin typeface="Arial" charset="0"/>
              </a:rPr>
              <a:t>Jawab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970" y="533400"/>
            <a:ext cx="61074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91639"/>
            <a:ext cx="2667000" cy="327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676399"/>
            <a:ext cx="3200400" cy="327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78520" y="5486400"/>
            <a:ext cx="435568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600" dirty="0" err="1" smtClean="0"/>
              <a:t>Hambatan</a:t>
            </a:r>
            <a:r>
              <a:rPr lang="en-US" sz="3600" dirty="0" smtClean="0"/>
              <a:t> </a:t>
            </a:r>
            <a:r>
              <a:rPr lang="en-US" sz="3600" dirty="0" err="1" smtClean="0"/>
              <a:t>diabaikan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09600"/>
            <a:ext cx="75666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040" y="1419932"/>
            <a:ext cx="3148813" cy="406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385456"/>
            <a:ext cx="2590800" cy="415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41296" y="5791200"/>
            <a:ext cx="210230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III Newton</a:t>
            </a:r>
            <a:endParaRPr lang="en-US" dirty="0"/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493" y="1700213"/>
            <a:ext cx="7127907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124200"/>
            <a:ext cx="213280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9263" y="3124200"/>
            <a:ext cx="551985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III </a:t>
            </a:r>
            <a:r>
              <a:rPr lang="en-US" dirty="0" smtClean="0"/>
              <a:t>Newton (2)</a:t>
            </a:r>
            <a:endParaRPr lang="en-US" dirty="0"/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334530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3782" y="1752600"/>
            <a:ext cx="333201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3939" y="4191000"/>
            <a:ext cx="199666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2819400"/>
            <a:ext cx="214811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3200400"/>
            <a:ext cx="210589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400" y="2819400"/>
            <a:ext cx="23288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4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19550" y="3200400"/>
            <a:ext cx="22528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4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76799" y="4724400"/>
            <a:ext cx="217311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4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76801" y="5181600"/>
            <a:ext cx="1981200" cy="4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858576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504</Words>
  <Application>Microsoft Office PowerPoint</Application>
  <PresentationFormat>On-screen Show (4:3)</PresentationFormat>
  <Paragraphs>84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Compass</vt:lpstr>
      <vt:lpstr>Mountain Top</vt:lpstr>
      <vt:lpstr>Photo Editor Photo</vt:lpstr>
      <vt:lpstr>Microsoft Photo Editor 3.0 Photo</vt:lpstr>
      <vt:lpstr>Slide 1</vt:lpstr>
      <vt:lpstr>Mekanika Klasik</vt:lpstr>
      <vt:lpstr>Hukum I Newton (Hukum Kelembaman/Inersia)</vt:lpstr>
      <vt:lpstr>Hukum I Newton (Hukum Kelembaman/Inersia)</vt:lpstr>
      <vt:lpstr>Gaya</vt:lpstr>
      <vt:lpstr>Bagaimana jika gaya yang bekerja pada benda tidak tunggal?</vt:lpstr>
      <vt:lpstr>Contoh Kesetimbangan Mekanik (1)</vt:lpstr>
      <vt:lpstr>Contoh Kesetimbangan Mekanik (2)</vt:lpstr>
      <vt:lpstr>Slide 9</vt:lpstr>
      <vt:lpstr>Gaya Normal (Support Force)</vt:lpstr>
      <vt:lpstr>Slide 11</vt:lpstr>
      <vt:lpstr>Jika resultan gaya yang bekerja pada benda = 0, mungkinkah benda berada dalam keadaan bergerak?</vt:lpstr>
      <vt:lpstr>Slide 13</vt:lpstr>
      <vt:lpstr>Hukum II Newton</vt:lpstr>
      <vt:lpstr>Gaya Menyebabkan Percepatan</vt:lpstr>
      <vt:lpstr>Inersia, Massa dan Berat</vt:lpstr>
      <vt:lpstr>Slide 17</vt:lpstr>
      <vt:lpstr>Hukum II Newton</vt:lpstr>
      <vt:lpstr>Gaya Gesek</vt:lpstr>
      <vt:lpstr>Gaya Gesek (Lanjutan)</vt:lpstr>
      <vt:lpstr>Gesekan Statis, ƒs</vt:lpstr>
      <vt:lpstr>Gaya Gesek Kinetik</vt:lpstr>
      <vt:lpstr>Check Yourself</vt:lpstr>
      <vt:lpstr>Slide 24</vt:lpstr>
      <vt:lpstr>Slide 25</vt:lpstr>
      <vt:lpstr>Hukum III Newton</vt:lpstr>
      <vt:lpstr>Hukum III Newton (2)</vt:lpstr>
      <vt:lpstr>Slide 28</vt:lpstr>
    </vt:vector>
  </TitlesOfParts>
  <Company>physics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endi s</dc:creator>
  <cp:lastModifiedBy>EndiS</cp:lastModifiedBy>
  <cp:revision>95</cp:revision>
  <dcterms:created xsi:type="dcterms:W3CDTF">2006-08-07T11:06:26Z</dcterms:created>
  <dcterms:modified xsi:type="dcterms:W3CDTF">2012-09-10T05:54:27Z</dcterms:modified>
</cp:coreProperties>
</file>