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3"/>
  </p:notesMasterIdLst>
  <p:sldIdLst>
    <p:sldId id="256" r:id="rId2"/>
    <p:sldId id="260" r:id="rId3"/>
    <p:sldId id="263" r:id="rId4"/>
    <p:sldId id="257" r:id="rId5"/>
    <p:sldId id="258" r:id="rId6"/>
    <p:sldId id="264" r:id="rId7"/>
    <p:sldId id="265" r:id="rId8"/>
    <p:sldId id="266" r:id="rId9"/>
    <p:sldId id="262" r:id="rId10"/>
    <p:sldId id="268" r:id="rId11"/>
    <p:sldId id="267" r:id="rId12"/>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FFFF"/>
    <a:srgbClr val="3366FF"/>
    <a:srgbClr val="FFFF99"/>
    <a:srgbClr val="FF0066"/>
    <a:srgbClr val="CCCCFF"/>
    <a:srgbClr val="FF00FF"/>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42" autoAdjust="0"/>
    <p:restoredTop sz="94660"/>
  </p:normalViewPr>
  <p:slideViewPr>
    <p:cSldViewPr>
      <p:cViewPr varScale="1">
        <p:scale>
          <a:sx n="70" d="100"/>
          <a:sy n="70" d="100"/>
        </p:scale>
        <p:origin x="-103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pPr>
              <a:defRPr/>
            </a:pPr>
            <a:endParaRPr lang="en-US"/>
          </a:p>
        </p:txBody>
      </p:sp>
      <p:sp>
        <p:nvSpPr>
          <p:cNvPr id="51203"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51205"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06"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pPr>
              <a:defRPr/>
            </a:pPr>
            <a:endParaRPr lang="en-US"/>
          </a:p>
        </p:txBody>
      </p:sp>
      <p:sp>
        <p:nvSpPr>
          <p:cNvPr id="51207"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D77AC135-D8FC-425C-8C20-B579647150F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2.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3.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5.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6.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7.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8.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9.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0.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2.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43"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4"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5"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46"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47"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8"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9"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0"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1"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2"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3"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4"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a:defRPr/>
                </a:pPr>
                <a:endParaRPr lang="en-US"/>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7"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8"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0"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a:defRPr/>
                </a:pPr>
                <a:endParaRPr lang="en-US"/>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7"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a:defRPr/>
                </a:pPr>
                <a:endParaRPr lang="en-US"/>
              </a:p>
            </p:txBody>
          </p:sp>
          <p:sp>
            <p:nvSpPr>
              <p:cNvPr id="128"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a:defRPr/>
                </a:pPr>
                <a:endParaRPr lang="en-US"/>
              </a:p>
            </p:txBody>
          </p:sp>
          <p:sp>
            <p:nvSpPr>
              <p:cNvPr id="129"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a:defRPr/>
                </a:pPr>
                <a:endParaRPr lang="en-US"/>
              </a:p>
            </p:txBody>
          </p:sp>
          <p:sp>
            <p:nvSpPr>
              <p:cNvPr id="130"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a:defRPr/>
                </a:pPr>
                <a:endParaRPr lang="en-US"/>
              </a:p>
            </p:txBody>
          </p:sp>
          <p:sp>
            <p:nvSpPr>
              <p:cNvPr id="131"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a:defRPr/>
                </a:pPr>
                <a:endParaRPr lang="en-US"/>
              </a:p>
            </p:txBody>
          </p:sp>
          <p:sp>
            <p:nvSpPr>
              <p:cNvPr id="132"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a:defRPr/>
                </a:pPr>
                <a:endParaRPr lang="en-US"/>
              </a:p>
            </p:txBody>
          </p:sp>
          <p:sp>
            <p:nvSpPr>
              <p:cNvPr id="133"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a:defRPr/>
                </a:pPr>
                <a:endParaRPr lang="en-US"/>
              </a:p>
            </p:txBody>
          </p:sp>
          <p:sp>
            <p:nvSpPr>
              <p:cNvPr id="134"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a:defRPr/>
                </a:pPr>
                <a:endParaRPr lang="en-US"/>
              </a:p>
            </p:txBody>
          </p:sp>
          <p:sp>
            <p:nvSpPr>
              <p:cNvPr id="135"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a:defRPr/>
                </a:pPr>
                <a:endParaRPr lang="en-US"/>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38"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139"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a:defRPr/>
                </a:pPr>
                <a:endParaRPr lang="en-US"/>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a:defRPr/>
                </a:pPr>
                <a:endParaRPr lang="en-US"/>
              </a:p>
            </p:txBody>
          </p:sp>
        </p:grpSp>
      </p:grpSp>
      <p:sp>
        <p:nvSpPr>
          <p:cNvPr id="122009"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122010"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000000"/>
                  </a:outerShdw>
                </a:effectLst>
                <a:latin typeface="+mn-lt"/>
              </a:defRPr>
            </a:lvl1pPr>
          </a:lstStyle>
          <a:p>
            <a:pPr>
              <a:defRPr/>
            </a:pPr>
            <a:endParaRPr lang="en-US"/>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000000"/>
                  </a:outerShdw>
                </a:effectLst>
                <a:latin typeface="+mn-lt"/>
              </a:defRPr>
            </a:lvl1pPr>
          </a:lstStyle>
          <a:p>
            <a:pPr>
              <a:defRPr/>
            </a:pPr>
            <a:endParaRPr lang="en-US"/>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000000"/>
                  </a:outerShdw>
                </a:effectLst>
                <a:latin typeface="+mn-lt"/>
              </a:defRPr>
            </a:lvl1pPr>
          </a:lstStyle>
          <a:p>
            <a:pPr>
              <a:defRPr/>
            </a:pPr>
            <a:fld id="{684426C7-EEBF-457D-A557-2FA7A61E9241}"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DD29DEFA-E668-4922-BF84-F610A49C9136}"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92A0211C-B4B4-4BB6-8B61-ADA3B41B04C7}"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77FB82EF-33F6-4384-B0AF-AB3C0BD322D0}"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4"/>
          <p:cNvSpPr>
            <a:spLocks noGrp="1" noChangeArrowheads="1"/>
          </p:cNvSpPr>
          <p:nvPr>
            <p:ph type="dt" sz="half" idx="10"/>
          </p:nvPr>
        </p:nvSpPr>
        <p:spPr>
          <a:ln/>
        </p:spPr>
        <p:txBody>
          <a:bodyPr/>
          <a:lstStyle>
            <a:lvl1pPr>
              <a:defRPr/>
            </a:lvl1pPr>
          </a:lstStyle>
          <a:p>
            <a:pPr>
              <a:defRPr/>
            </a:pPr>
            <a:endParaRPr lang="en-US"/>
          </a:p>
        </p:txBody>
      </p:sp>
      <p:sp>
        <p:nvSpPr>
          <p:cNvPr id="8" name="Rectangle 155"/>
          <p:cNvSpPr>
            <a:spLocks noGrp="1" noChangeArrowheads="1"/>
          </p:cNvSpPr>
          <p:nvPr>
            <p:ph type="ftr" sz="quarter" idx="11"/>
          </p:nvPr>
        </p:nvSpPr>
        <p:spPr>
          <a:ln/>
        </p:spPr>
        <p:txBody>
          <a:bodyPr/>
          <a:lstStyle>
            <a:lvl1pPr>
              <a:defRPr/>
            </a:lvl1pPr>
          </a:lstStyle>
          <a:p>
            <a:pPr>
              <a:defRPr/>
            </a:pPr>
            <a:endParaRPr lang="en-US"/>
          </a:p>
        </p:txBody>
      </p:sp>
      <p:sp>
        <p:nvSpPr>
          <p:cNvPr id="9" name="Rectangle 156"/>
          <p:cNvSpPr>
            <a:spLocks noGrp="1" noChangeArrowheads="1"/>
          </p:cNvSpPr>
          <p:nvPr>
            <p:ph type="sldNum" sz="quarter" idx="12"/>
          </p:nvPr>
        </p:nvSpPr>
        <p:spPr>
          <a:ln/>
        </p:spPr>
        <p:txBody>
          <a:bodyPr/>
          <a:lstStyle>
            <a:lvl1pPr>
              <a:defRPr/>
            </a:lvl1pPr>
          </a:lstStyle>
          <a:p>
            <a:pPr>
              <a:defRPr/>
            </a:pPr>
            <a:fld id="{963A4030-AC88-4B65-B861-0C63A967F6D7}"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a:p>
        </p:txBody>
      </p:sp>
      <p:sp>
        <p:nvSpPr>
          <p:cNvPr id="4" name="Rectangle 155"/>
          <p:cNvSpPr>
            <a:spLocks noGrp="1" noChangeArrowheads="1"/>
          </p:cNvSpPr>
          <p:nvPr>
            <p:ph type="ftr" sz="quarter" idx="11"/>
          </p:nvPr>
        </p:nvSpPr>
        <p:spPr>
          <a:ln/>
        </p:spPr>
        <p:txBody>
          <a:bodyPr/>
          <a:lstStyle>
            <a:lvl1pPr>
              <a:defRPr/>
            </a:lvl1pPr>
          </a:lstStyle>
          <a:p>
            <a:pPr>
              <a:defRPr/>
            </a:pPr>
            <a:endParaRPr lang="en-US"/>
          </a:p>
        </p:txBody>
      </p:sp>
      <p:sp>
        <p:nvSpPr>
          <p:cNvPr id="5" name="Rectangle 156"/>
          <p:cNvSpPr>
            <a:spLocks noGrp="1" noChangeArrowheads="1"/>
          </p:cNvSpPr>
          <p:nvPr>
            <p:ph type="sldNum" sz="quarter" idx="12"/>
          </p:nvPr>
        </p:nvSpPr>
        <p:spPr>
          <a:ln/>
        </p:spPr>
        <p:txBody>
          <a:bodyPr/>
          <a:lstStyle>
            <a:lvl1pPr>
              <a:defRPr/>
            </a:lvl1pPr>
          </a:lstStyle>
          <a:p>
            <a:pPr>
              <a:defRPr/>
            </a:pPr>
            <a:fld id="{EE337977-0B05-497E-B7A2-78B24808B0D8}"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en-US"/>
          </a:p>
        </p:txBody>
      </p:sp>
      <p:sp>
        <p:nvSpPr>
          <p:cNvPr id="3" name="Rectangle 155"/>
          <p:cNvSpPr>
            <a:spLocks noGrp="1" noChangeArrowheads="1"/>
          </p:cNvSpPr>
          <p:nvPr>
            <p:ph type="ftr" sz="quarter" idx="11"/>
          </p:nvPr>
        </p:nvSpPr>
        <p:spPr>
          <a:ln/>
        </p:spPr>
        <p:txBody>
          <a:bodyPr/>
          <a:lstStyle>
            <a:lvl1pPr>
              <a:defRPr/>
            </a:lvl1pPr>
          </a:lstStyle>
          <a:p>
            <a:pPr>
              <a:defRPr/>
            </a:pPr>
            <a:endParaRPr lang="en-US"/>
          </a:p>
        </p:txBody>
      </p:sp>
      <p:sp>
        <p:nvSpPr>
          <p:cNvPr id="4" name="Rectangle 156"/>
          <p:cNvSpPr>
            <a:spLocks noGrp="1" noChangeArrowheads="1"/>
          </p:cNvSpPr>
          <p:nvPr>
            <p:ph type="sldNum" sz="quarter" idx="12"/>
          </p:nvPr>
        </p:nvSpPr>
        <p:spPr>
          <a:ln/>
        </p:spPr>
        <p:txBody>
          <a:bodyPr/>
          <a:lstStyle>
            <a:lvl1pPr>
              <a:defRPr/>
            </a:lvl1pPr>
          </a:lstStyle>
          <a:p>
            <a:pPr>
              <a:defRPr/>
            </a:pPr>
            <a:fld id="{893718C3-7C0F-4AFA-BDA4-B274F4CCEFFF}"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119F7633-5D75-418C-87A8-DA457F04C7AD}"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BE9C4D2C-0B11-4AEB-BC25-F4D31E2841FC}"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35FDB580-0939-4608-83E8-93B4028C0CB7}"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B00DA5A2-2E57-4FFB-83FB-6E02F6352297}"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0EB552C5-CD0F-4B82-ACB9-11E2B020142F}" type="slidenum">
              <a:rPr lang="en-US"/>
              <a:pPr>
                <a:defRPr/>
              </a:pPr>
              <a:t>‹#›</a:t>
            </a:fld>
            <a:endParaRPr lang="en-US"/>
          </a:p>
        </p:txBody>
      </p:sp>
    </p:spTree>
  </p:cSld>
  <p:clrMapOvr>
    <a:masterClrMapping/>
  </p:clrMapOvr>
  <p:transition spd="slow">
    <p:wheel spokes="1"/>
    <p:sndAc>
      <p:stSnd>
        <p:snd r:embed="rId1" name="wind.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90980"/>
                <a:invGamma/>
              </a:schemeClr>
            </a:gs>
          </a:gsLst>
          <a:lin ang="54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1422400"/>
            <a:ext cx="9147175" cy="5435600"/>
            <a:chOff x="0" y="896"/>
            <a:chExt cx="5762" cy="3424"/>
          </a:xfrm>
        </p:grpSpPr>
        <p:grpSp>
          <p:nvGrpSpPr>
            <p:cNvPr id="2056" name="Group 3"/>
            <p:cNvGrpSpPr>
              <a:grpSpLocks/>
            </p:cNvGrpSpPr>
            <p:nvPr userDrawn="1"/>
          </p:nvGrpSpPr>
          <p:grpSpPr bwMode="auto">
            <a:xfrm>
              <a:off x="20" y="896"/>
              <a:ext cx="5742" cy="3424"/>
              <a:chOff x="20" y="896"/>
              <a:chExt cx="5742" cy="3424"/>
            </a:xfrm>
          </p:grpSpPr>
          <p:sp>
            <p:nvSpPr>
              <p:cNvPr id="120836"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20837"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20838"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20839"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20840"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20841"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20842"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20843"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20844"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20845"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20846"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20847"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20848"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a:defRPr/>
                </a:pPr>
                <a:endParaRPr lang="en-US"/>
              </a:p>
            </p:txBody>
          </p:sp>
        </p:grpSp>
        <p:grpSp>
          <p:nvGrpSpPr>
            <p:cNvPr id="2057" name="Group 17"/>
            <p:cNvGrpSpPr>
              <a:grpSpLocks/>
            </p:cNvGrpSpPr>
            <p:nvPr userDrawn="1"/>
          </p:nvGrpSpPr>
          <p:grpSpPr bwMode="auto">
            <a:xfrm>
              <a:off x="0" y="2291"/>
              <a:ext cx="1385" cy="1702"/>
              <a:chOff x="0" y="2291"/>
              <a:chExt cx="1385" cy="1702"/>
            </a:xfrm>
          </p:grpSpPr>
          <p:sp>
            <p:nvSpPr>
              <p:cNvPr id="120850"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51"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52"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53"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54"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55"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56"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57"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58"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59"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60"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61"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62"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63"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64"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65"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66"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67"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68"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69"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70"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71"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72"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73"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74"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75"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76"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77"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78"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79"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80"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81"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82"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83"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84"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85"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86"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87"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88"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89"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90"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91"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92"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93"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94"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95"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96"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97"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98"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899"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00"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01"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02"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03"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04"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05"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06"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07"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08"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09"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10"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11"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12"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13"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a:defRPr/>
                </a:pPr>
                <a:endParaRPr lang="en-US"/>
              </a:p>
            </p:txBody>
          </p:sp>
          <p:sp>
            <p:nvSpPr>
              <p:cNvPr id="120914"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15"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16"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17"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18"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19"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20"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21"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22"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23"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24"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25"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26"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27"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28"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29"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30"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31"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32"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33"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34"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35"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36"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37"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38"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39"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40"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41"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42"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43"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44"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45"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46"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47"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48"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49"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50"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51"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52"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53"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54"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55"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56"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57"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58"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59"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60"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61"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62"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63"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64"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65"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66"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67"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68"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69"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70"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a:defRPr/>
                </a:pPr>
                <a:endParaRPr lang="en-US"/>
              </a:p>
            </p:txBody>
          </p:sp>
          <p:sp>
            <p:nvSpPr>
              <p:cNvPr id="120971"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a:defRPr/>
                </a:pPr>
                <a:endParaRPr lang="en-US"/>
              </a:p>
            </p:txBody>
          </p:sp>
          <p:sp>
            <p:nvSpPr>
              <p:cNvPr id="120972"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a:defRPr/>
                </a:pPr>
                <a:endParaRPr lang="en-US"/>
              </a:p>
            </p:txBody>
          </p:sp>
          <p:sp>
            <p:nvSpPr>
              <p:cNvPr id="120973"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a:defRPr/>
                </a:pPr>
                <a:endParaRPr lang="en-US"/>
              </a:p>
            </p:txBody>
          </p:sp>
          <p:sp>
            <p:nvSpPr>
              <p:cNvPr id="120974"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a:defRPr/>
                </a:pPr>
                <a:endParaRPr lang="en-US"/>
              </a:p>
            </p:txBody>
          </p:sp>
          <p:sp>
            <p:nvSpPr>
              <p:cNvPr id="120975"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a:defRPr/>
                </a:pPr>
                <a:endParaRPr lang="en-US"/>
              </a:p>
            </p:txBody>
          </p:sp>
          <p:sp>
            <p:nvSpPr>
              <p:cNvPr id="120976"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a:defRPr/>
                </a:pPr>
                <a:endParaRPr lang="en-US"/>
              </a:p>
            </p:txBody>
          </p:sp>
          <p:sp>
            <p:nvSpPr>
              <p:cNvPr id="120977"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a:defRPr/>
                </a:pPr>
                <a:endParaRPr lang="en-US"/>
              </a:p>
            </p:txBody>
          </p:sp>
          <p:sp>
            <p:nvSpPr>
              <p:cNvPr id="120978"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a:defRPr/>
                </a:pPr>
                <a:endParaRPr lang="en-US"/>
              </a:p>
            </p:txBody>
          </p:sp>
          <p:sp>
            <p:nvSpPr>
              <p:cNvPr id="120979"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80"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981"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120982"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120983"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a:defRPr/>
                </a:pPr>
                <a:endParaRPr lang="en-US"/>
              </a:p>
            </p:txBody>
          </p:sp>
          <p:sp>
            <p:nvSpPr>
              <p:cNvPr id="120984"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a:defRPr/>
                </a:pPr>
                <a:endParaRPr lang="en-US"/>
              </a:p>
            </p:txBody>
          </p:sp>
        </p:grpSp>
      </p:grpSp>
      <p:sp>
        <p:nvSpPr>
          <p:cNvPr id="120985"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0986"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endParaRPr lang="en-US"/>
          </a:p>
        </p:txBody>
      </p:sp>
      <p:sp>
        <p:nvSpPr>
          <p:cNvPr id="120987"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pPr>
              <a:defRPr/>
            </a:pPr>
            <a:endParaRPr lang="en-US"/>
          </a:p>
        </p:txBody>
      </p:sp>
      <p:sp>
        <p:nvSpPr>
          <p:cNvPr id="120988"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4301FB46-461E-4F84-BEA1-FAC052F96552}" type="slidenum">
              <a:rPr lang="en-US"/>
              <a:pPr>
                <a:defRPr/>
              </a:pPr>
              <a:t>‹#›</a:t>
            </a:fld>
            <a:endParaRPr lang="en-US"/>
          </a:p>
        </p:txBody>
      </p:sp>
      <p:sp>
        <p:nvSpPr>
          <p:cNvPr id="120989"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824"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Lst>
  <p:transition spd="slow">
    <p:wheel spokes="1"/>
    <p:sndAc>
      <p:stSnd>
        <p:snd r:embed="rId14" name="wind.wav"/>
      </p:stSnd>
    </p:sndAc>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4" descr="Logo UPI"/>
          <p:cNvPicPr>
            <a:picLocks noChangeAspect="1" noChangeArrowheads="1"/>
          </p:cNvPicPr>
          <p:nvPr/>
        </p:nvPicPr>
        <p:blipFill>
          <a:blip r:embed="rId2" cstate="print"/>
          <a:srcRect/>
          <a:stretch>
            <a:fillRect/>
          </a:stretch>
        </p:blipFill>
        <p:spPr bwMode="auto">
          <a:xfrm>
            <a:off x="0" y="0"/>
            <a:ext cx="1371600" cy="1236663"/>
          </a:xfrm>
          <a:prstGeom prst="rect">
            <a:avLst/>
          </a:prstGeom>
          <a:noFill/>
          <a:ln w="9525">
            <a:noFill/>
            <a:miter lim="800000"/>
            <a:headEnd/>
            <a:tailEnd/>
          </a:ln>
        </p:spPr>
      </p:pic>
      <p:sp>
        <p:nvSpPr>
          <p:cNvPr id="5123" name="Text Box 6"/>
          <p:cNvSpPr txBox="1">
            <a:spLocks noChangeArrowheads="1"/>
          </p:cNvSpPr>
          <p:nvPr/>
        </p:nvSpPr>
        <p:spPr bwMode="auto">
          <a:xfrm>
            <a:off x="3108325" y="2249488"/>
            <a:ext cx="2454275" cy="457200"/>
          </a:xfrm>
          <a:prstGeom prst="rect">
            <a:avLst/>
          </a:prstGeom>
          <a:noFill/>
          <a:ln w="9525">
            <a:noFill/>
            <a:miter lim="800000"/>
            <a:headEnd/>
            <a:tailEnd/>
          </a:ln>
        </p:spPr>
        <p:txBody>
          <a:bodyPr>
            <a:spAutoFit/>
          </a:bodyPr>
          <a:lstStyle/>
          <a:p>
            <a:pPr eaLnBrk="1" hangingPunct="1"/>
            <a:endParaRPr lang="en-GB" sz="2400"/>
          </a:p>
        </p:txBody>
      </p:sp>
      <p:sp>
        <p:nvSpPr>
          <p:cNvPr id="2055" name="Rectangle 7"/>
          <p:cNvSpPr>
            <a:spLocks noGrp="1" noChangeArrowheads="1"/>
          </p:cNvSpPr>
          <p:nvPr>
            <p:ph type="ctrTitle" sz="quarter"/>
          </p:nvPr>
        </p:nvSpPr>
        <p:spPr>
          <a:xfrm>
            <a:off x="609600" y="4038600"/>
            <a:ext cx="8229600" cy="1143000"/>
          </a:xfrm>
        </p:spPr>
        <p:txBody>
          <a:bodyPr/>
          <a:lstStyle/>
          <a:p>
            <a:pPr eaLnBrk="1" hangingPunct="1">
              <a:defRPr/>
            </a:pPr>
            <a:r>
              <a:rPr lang="en-US" sz="3600" smtClean="0"/>
              <a:t>Fakultas Pendidikan Matematika dan Ilmu Pengetahuan Alam</a:t>
            </a:r>
          </a:p>
        </p:txBody>
      </p:sp>
      <p:sp>
        <p:nvSpPr>
          <p:cNvPr id="5125" name="Text Box 8"/>
          <p:cNvSpPr txBox="1">
            <a:spLocks noChangeArrowheads="1"/>
          </p:cNvSpPr>
          <p:nvPr/>
        </p:nvSpPr>
        <p:spPr bwMode="auto">
          <a:xfrm>
            <a:off x="0" y="381000"/>
            <a:ext cx="9144000" cy="1616075"/>
          </a:xfrm>
          <a:prstGeom prst="rect">
            <a:avLst/>
          </a:prstGeom>
          <a:noFill/>
          <a:ln w="9525">
            <a:noFill/>
            <a:miter lim="800000"/>
            <a:headEnd/>
            <a:tailEnd/>
          </a:ln>
        </p:spPr>
        <p:txBody>
          <a:bodyPr>
            <a:spAutoFit/>
          </a:bodyPr>
          <a:lstStyle/>
          <a:p>
            <a:pPr algn="ctr">
              <a:spcBef>
                <a:spcPct val="50000"/>
              </a:spcBef>
            </a:pPr>
            <a:r>
              <a:rPr lang="en-US" sz="4000">
                <a:latin typeface="Comic Sans MS" pitchFamily="66" charset="0"/>
              </a:rPr>
              <a:t>Selamat Datang</a:t>
            </a:r>
          </a:p>
          <a:p>
            <a:pPr algn="ctr">
              <a:spcBef>
                <a:spcPct val="50000"/>
              </a:spcBef>
            </a:pPr>
            <a:r>
              <a:rPr lang="en-US" sz="4000">
                <a:latin typeface="Comic Sans MS" pitchFamily="66" charset="0"/>
              </a:rPr>
              <a:t>Di Perkuliahan </a:t>
            </a:r>
          </a:p>
        </p:txBody>
      </p:sp>
      <p:sp>
        <p:nvSpPr>
          <p:cNvPr id="5126" name="Text Box 9"/>
          <p:cNvSpPr txBox="1">
            <a:spLocks noChangeArrowheads="1"/>
          </p:cNvSpPr>
          <p:nvPr/>
        </p:nvSpPr>
        <p:spPr bwMode="auto">
          <a:xfrm>
            <a:off x="223986" y="2482850"/>
            <a:ext cx="8800807" cy="1107996"/>
          </a:xfrm>
          <a:prstGeom prst="rect">
            <a:avLst/>
          </a:prstGeom>
          <a:noFill/>
          <a:ln w="9525">
            <a:noFill/>
            <a:miter lim="800000"/>
            <a:headEnd/>
            <a:tailEnd/>
          </a:ln>
        </p:spPr>
        <p:txBody>
          <a:bodyPr wrap="none">
            <a:spAutoFit/>
          </a:bodyPr>
          <a:lstStyle/>
          <a:p>
            <a:pPr algn="ctr"/>
            <a:r>
              <a:rPr lang="en-US" sz="6600" dirty="0" smtClean="0">
                <a:solidFill>
                  <a:srgbClr val="FFFF00"/>
                </a:solidFill>
                <a:latin typeface="Comic Sans MS" pitchFamily="66" charset="0"/>
              </a:rPr>
              <a:t>MA-301 </a:t>
            </a:r>
            <a:r>
              <a:rPr lang="en-US" sz="6600" dirty="0" err="1" smtClean="0">
                <a:solidFill>
                  <a:srgbClr val="FFFF00"/>
                </a:solidFill>
                <a:latin typeface="Comic Sans MS" pitchFamily="66" charset="0"/>
              </a:rPr>
              <a:t>Fisika</a:t>
            </a:r>
            <a:r>
              <a:rPr lang="en-US" sz="6600" dirty="0" smtClean="0">
                <a:solidFill>
                  <a:srgbClr val="FFFF00"/>
                </a:solidFill>
                <a:latin typeface="Comic Sans MS" pitchFamily="66" charset="0"/>
              </a:rPr>
              <a:t> </a:t>
            </a:r>
            <a:r>
              <a:rPr lang="en-US" sz="6600" dirty="0" err="1" smtClean="0">
                <a:solidFill>
                  <a:srgbClr val="FFFF00"/>
                </a:solidFill>
                <a:latin typeface="Comic Sans MS" pitchFamily="66" charset="0"/>
              </a:rPr>
              <a:t>Umum</a:t>
            </a:r>
            <a:endParaRPr lang="en-US" sz="6600" dirty="0">
              <a:solidFill>
                <a:srgbClr val="FFFF00"/>
              </a:solidFill>
              <a:latin typeface="Comic Sans MS" pitchFamily="66" charset="0"/>
            </a:endParaRPr>
          </a:p>
        </p:txBody>
      </p:sp>
      <p:sp>
        <p:nvSpPr>
          <p:cNvPr id="5127" name="Text Box 10"/>
          <p:cNvSpPr txBox="1">
            <a:spLocks noChangeArrowheads="1"/>
          </p:cNvSpPr>
          <p:nvPr/>
        </p:nvSpPr>
        <p:spPr bwMode="auto">
          <a:xfrm>
            <a:off x="0" y="5783263"/>
            <a:ext cx="9144000" cy="641350"/>
          </a:xfrm>
          <a:prstGeom prst="rect">
            <a:avLst/>
          </a:prstGeom>
          <a:noFill/>
          <a:ln w="9525">
            <a:noFill/>
            <a:miter lim="800000"/>
            <a:headEnd/>
            <a:tailEnd/>
          </a:ln>
        </p:spPr>
        <p:txBody>
          <a:bodyPr>
            <a:spAutoFit/>
          </a:bodyPr>
          <a:lstStyle/>
          <a:p>
            <a:pPr algn="ctr">
              <a:spcBef>
                <a:spcPct val="50000"/>
              </a:spcBef>
            </a:pPr>
            <a:r>
              <a:rPr lang="en-US" sz="3600"/>
              <a:t>UNIVERSITAS PENDIDIKAN INDONESIA</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a:xfrm>
            <a:off x="1066800" y="889000"/>
            <a:ext cx="7697788" cy="787400"/>
          </a:xfrm>
        </p:spPr>
        <p:txBody>
          <a:bodyPr/>
          <a:lstStyle/>
          <a:p>
            <a:pPr eaLnBrk="1" hangingPunct="1">
              <a:defRPr/>
            </a:pPr>
            <a:r>
              <a:rPr lang="en-US" dirty="0" err="1" smtClean="0">
                <a:solidFill>
                  <a:srgbClr val="FFFF00"/>
                </a:solidFill>
              </a:rPr>
              <a:t>Fisika</a:t>
            </a:r>
            <a:r>
              <a:rPr lang="en-US" dirty="0" smtClean="0">
                <a:solidFill>
                  <a:srgbClr val="FFFF00"/>
                </a:solidFill>
              </a:rPr>
              <a:t> </a:t>
            </a:r>
            <a:r>
              <a:rPr lang="en-US" dirty="0" err="1" smtClean="0">
                <a:solidFill>
                  <a:srgbClr val="FFFF00"/>
                </a:solidFill>
              </a:rPr>
              <a:t>Umum</a:t>
            </a:r>
            <a:r>
              <a:rPr lang="en-US" dirty="0" smtClean="0">
                <a:solidFill>
                  <a:srgbClr val="FFFF00"/>
                </a:solidFill>
              </a:rPr>
              <a:t> (MA 301)</a:t>
            </a:r>
          </a:p>
        </p:txBody>
      </p:sp>
      <p:sp>
        <p:nvSpPr>
          <p:cNvPr id="55303" name="Text Box 7"/>
          <p:cNvSpPr txBox="1">
            <a:spLocks noChangeArrowheads="1"/>
          </p:cNvSpPr>
          <p:nvPr/>
        </p:nvSpPr>
        <p:spPr bwMode="auto">
          <a:xfrm>
            <a:off x="1295400" y="3186113"/>
            <a:ext cx="6477000" cy="1081087"/>
          </a:xfrm>
          <a:prstGeom prst="rect">
            <a:avLst/>
          </a:prstGeom>
          <a:noFill/>
          <a:ln w="9525">
            <a:noFill/>
            <a:miter lim="800000"/>
            <a:headEnd/>
            <a:tailEnd/>
          </a:ln>
        </p:spPr>
        <p:txBody>
          <a:bodyPr>
            <a:spAutoFit/>
          </a:bodyPr>
          <a:lstStyle/>
          <a:p>
            <a:pPr>
              <a:lnSpc>
                <a:spcPct val="80000"/>
              </a:lnSpc>
              <a:buFont typeface="Wingdings" pitchFamily="2" charset="2"/>
              <a:buChar char="Ø"/>
            </a:pPr>
            <a:r>
              <a:rPr lang="en-US" sz="3600">
                <a:latin typeface="Comic Sans MS" pitchFamily="66" charset="0"/>
              </a:rPr>
              <a:t> Deskripsi dan Silabus</a:t>
            </a:r>
          </a:p>
          <a:p>
            <a:pPr>
              <a:buFont typeface="Wingdings" pitchFamily="2" charset="2"/>
              <a:buChar char="Ø"/>
            </a:pPr>
            <a:r>
              <a:rPr lang="en-US" sz="3600">
                <a:latin typeface="Comic Sans MS" pitchFamily="66" charset="0"/>
              </a:rPr>
              <a:t> Hakikat Sains</a:t>
            </a:r>
            <a:endParaRPr lang="en-US" sz="2400">
              <a:solidFill>
                <a:srgbClr val="FFFF00"/>
              </a:solidFill>
            </a:endParaRPr>
          </a:p>
        </p:txBody>
      </p:sp>
      <p:sp>
        <p:nvSpPr>
          <p:cNvPr id="55305" name="Text Box 9"/>
          <p:cNvSpPr txBox="1">
            <a:spLocks noChangeArrowheads="1"/>
          </p:cNvSpPr>
          <p:nvPr/>
        </p:nvSpPr>
        <p:spPr bwMode="auto">
          <a:xfrm>
            <a:off x="304800" y="2057400"/>
            <a:ext cx="5181600" cy="579438"/>
          </a:xfrm>
          <a:prstGeom prst="rect">
            <a:avLst/>
          </a:prstGeom>
          <a:noFill/>
          <a:ln w="9525">
            <a:noFill/>
            <a:miter lim="800000"/>
            <a:headEnd/>
            <a:tailEnd/>
          </a:ln>
        </p:spPr>
        <p:txBody>
          <a:bodyPr>
            <a:spAutoFit/>
          </a:bodyPr>
          <a:lstStyle/>
          <a:p>
            <a:pPr>
              <a:spcBef>
                <a:spcPct val="50000"/>
              </a:spcBef>
            </a:pPr>
            <a:r>
              <a:rPr lang="en-US" sz="3200"/>
              <a:t>Topik hari ini (minggu 1)</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diamond(in)">
                                      <p:cBhvr>
                                        <p:cTn id="7" dur="2000"/>
                                        <p:tgtEl>
                                          <p:spTgt spid="55298"/>
                                        </p:tgtEl>
                                      </p:cBhvr>
                                    </p:animEffect>
                                  </p:childTnLst>
                                </p:cTn>
                              </p:par>
                            </p:childTnLst>
                          </p:cTn>
                        </p:par>
                        <p:par>
                          <p:cTn id="8" fill="hold">
                            <p:stCondLst>
                              <p:cond delay="2000"/>
                            </p:stCondLst>
                            <p:childTnLst>
                              <p:par>
                                <p:cTn id="9" presetID="8" presetClass="entr" presetSubtype="16" fill="hold" grpId="0" nodeType="afterEffect">
                                  <p:stCondLst>
                                    <p:cond delay="0"/>
                                  </p:stCondLst>
                                  <p:childTnLst>
                                    <p:set>
                                      <p:cBhvr>
                                        <p:cTn id="10" dur="1" fill="hold">
                                          <p:stCondLst>
                                            <p:cond delay="0"/>
                                          </p:stCondLst>
                                        </p:cTn>
                                        <p:tgtEl>
                                          <p:spTgt spid="55305"/>
                                        </p:tgtEl>
                                        <p:attrNameLst>
                                          <p:attrName>style.visibility</p:attrName>
                                        </p:attrNameLst>
                                      </p:cBhvr>
                                      <p:to>
                                        <p:strVal val="visible"/>
                                      </p:to>
                                    </p:set>
                                    <p:animEffect transition="in" filter="diamond(in)">
                                      <p:cBhvr>
                                        <p:cTn id="11" dur="2000"/>
                                        <p:tgtEl>
                                          <p:spTgt spid="55305"/>
                                        </p:tgtEl>
                                      </p:cBhvr>
                                    </p:animEffect>
                                  </p:childTnLst>
                                </p:cTn>
                              </p:par>
                            </p:childTnLst>
                          </p:cTn>
                        </p:par>
                        <p:par>
                          <p:cTn id="12" fill="hold">
                            <p:stCondLst>
                              <p:cond delay="4000"/>
                            </p:stCondLst>
                            <p:childTnLst>
                              <p:par>
                                <p:cTn id="13" presetID="16" presetClass="entr" presetSubtype="26" fill="hold" grpId="0" nodeType="afterEffect">
                                  <p:stCondLst>
                                    <p:cond delay="0"/>
                                  </p:stCondLst>
                                  <p:childTnLst>
                                    <p:set>
                                      <p:cBhvr>
                                        <p:cTn id="14" dur="1" fill="hold">
                                          <p:stCondLst>
                                            <p:cond delay="0"/>
                                          </p:stCondLst>
                                        </p:cTn>
                                        <p:tgtEl>
                                          <p:spTgt spid="55303"/>
                                        </p:tgtEl>
                                        <p:attrNameLst>
                                          <p:attrName>style.visibility</p:attrName>
                                        </p:attrNameLst>
                                      </p:cBhvr>
                                      <p:to>
                                        <p:strVal val="visible"/>
                                      </p:to>
                                    </p:set>
                                    <p:animEffect transition="in" filter="barn(inHorizontal)">
                                      <p:cBhvr>
                                        <p:cTn id="15" dur="500"/>
                                        <p:tgtEl>
                                          <p:spTgt spid="55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303" grpId="0"/>
      <p:bldP spid="5530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dirty="0" err="1" smtClean="0">
                <a:solidFill>
                  <a:srgbClr val="FFFF00"/>
                </a:solidFill>
              </a:rPr>
              <a:t>Deskripsi</a:t>
            </a:r>
            <a:endParaRPr lang="en-US" dirty="0" smtClean="0">
              <a:solidFill>
                <a:srgbClr val="FFFF00"/>
              </a:solidFill>
            </a:endParaRPr>
          </a:p>
        </p:txBody>
      </p:sp>
      <p:sp>
        <p:nvSpPr>
          <p:cNvPr id="3" name="Content Placeholder 2"/>
          <p:cNvSpPr>
            <a:spLocks noGrp="1"/>
          </p:cNvSpPr>
          <p:nvPr>
            <p:ph idx="1"/>
          </p:nvPr>
        </p:nvSpPr>
        <p:spPr>
          <a:xfrm>
            <a:off x="374650" y="1371600"/>
            <a:ext cx="8540750" cy="5257800"/>
          </a:xfrm>
        </p:spPr>
        <p:txBody>
          <a:bodyPr/>
          <a:lstStyle/>
          <a:p>
            <a:pPr marL="0" indent="0" algn="just">
              <a:buFont typeface="Arial" charset="0"/>
              <a:buNone/>
              <a:defRPr/>
            </a:pPr>
            <a:r>
              <a:rPr lang="id-ID" sz="2000" dirty="0" smtClean="0"/>
              <a:t>Mata kuliah ini </a:t>
            </a:r>
            <a:r>
              <a:rPr lang="en-US" sz="2000" dirty="0" err="1" smtClean="0"/>
              <a:t>termasuk</a:t>
            </a:r>
            <a:r>
              <a:rPr lang="en-US" sz="2000" dirty="0" smtClean="0"/>
              <a:t> </a:t>
            </a:r>
            <a:r>
              <a:rPr lang="en-US" sz="2000" dirty="0" err="1" smtClean="0"/>
              <a:t>kelompok</a:t>
            </a:r>
            <a:r>
              <a:rPr lang="en-US" sz="2000" dirty="0" smtClean="0"/>
              <a:t> </a:t>
            </a:r>
            <a:r>
              <a:rPr lang="id-ID" sz="2000" dirty="0" smtClean="0"/>
              <a:t>Mata Kuliah Keahlian Fakultas (MKKF) </a:t>
            </a:r>
            <a:r>
              <a:rPr lang="en-US" sz="2000" dirty="0" smtClean="0"/>
              <a:t>yang</a:t>
            </a:r>
            <a:r>
              <a:rPr lang="id-ID" sz="2000" dirty="0" smtClean="0"/>
              <a:t> merupakan mata kuliah wajib bagi </a:t>
            </a:r>
            <a:r>
              <a:rPr lang="en-US" sz="2000" dirty="0" err="1" smtClean="0"/>
              <a:t>seluruh</a:t>
            </a:r>
            <a:r>
              <a:rPr lang="en-US" sz="2000" dirty="0" smtClean="0"/>
              <a:t> </a:t>
            </a:r>
            <a:r>
              <a:rPr lang="id-ID" sz="2000" dirty="0" smtClean="0"/>
              <a:t>mahasiswa  di </a:t>
            </a:r>
            <a:r>
              <a:rPr lang="en-US" sz="2000" dirty="0" err="1" smtClean="0"/>
              <a:t>lingkungan</a:t>
            </a:r>
            <a:r>
              <a:rPr lang="en-US" sz="2000" dirty="0" smtClean="0"/>
              <a:t> </a:t>
            </a:r>
            <a:r>
              <a:rPr lang="id-ID" sz="2000" dirty="0" smtClean="0"/>
              <a:t>FPMIPA UPI. Setelah mengikuti perkuliahan ini, mahasiswa diharapkan </a:t>
            </a:r>
            <a:r>
              <a:rPr lang="en-US" sz="2000" dirty="0" err="1" smtClean="0"/>
              <a:t>memiliki</a:t>
            </a:r>
            <a:r>
              <a:rPr lang="en-US" sz="2000" dirty="0" smtClean="0"/>
              <a:t> </a:t>
            </a:r>
            <a:r>
              <a:rPr lang="en-US" sz="2000" dirty="0" err="1" smtClean="0"/>
              <a:t>pemahaman</a:t>
            </a:r>
            <a:r>
              <a:rPr lang="en-US" sz="2000" dirty="0" smtClean="0"/>
              <a:t> yang </a:t>
            </a:r>
            <a:r>
              <a:rPr lang="en-US" sz="2000" dirty="0" err="1" smtClean="0"/>
              <a:t>baik</a:t>
            </a:r>
            <a:r>
              <a:rPr lang="en-US" sz="2000" dirty="0" smtClean="0"/>
              <a:t> </a:t>
            </a:r>
            <a:r>
              <a:rPr lang="en-US" sz="2000" dirty="0" err="1" smtClean="0"/>
              <a:t>tentang</a:t>
            </a:r>
            <a:r>
              <a:rPr lang="en-US" sz="2000" dirty="0" smtClean="0"/>
              <a:t> </a:t>
            </a:r>
            <a:r>
              <a:rPr lang="en-US" sz="2000" dirty="0" err="1" smtClean="0"/>
              <a:t>konsep-konsep</a:t>
            </a:r>
            <a:r>
              <a:rPr lang="en-US" sz="2000" dirty="0" smtClean="0"/>
              <a:t> </a:t>
            </a:r>
            <a:r>
              <a:rPr lang="en-US" sz="2000" dirty="0" err="1" smtClean="0"/>
              <a:t>fisika</a:t>
            </a:r>
            <a:r>
              <a:rPr lang="en-US" sz="2000" dirty="0" smtClean="0"/>
              <a:t> yang </a:t>
            </a:r>
            <a:r>
              <a:rPr lang="en-US" sz="2000" dirty="0" err="1" smtClean="0"/>
              <a:t>esensial</a:t>
            </a:r>
            <a:r>
              <a:rPr lang="id-ID" sz="2000" dirty="0" smtClean="0"/>
              <a:t> serta </a:t>
            </a:r>
            <a:r>
              <a:rPr lang="en-US" sz="2000" dirty="0" err="1" smtClean="0"/>
              <a:t>memiliki</a:t>
            </a:r>
            <a:r>
              <a:rPr lang="en-US" sz="2000" dirty="0" smtClean="0"/>
              <a:t> </a:t>
            </a:r>
            <a:r>
              <a:rPr lang="en-US" sz="2000" dirty="0" err="1" smtClean="0"/>
              <a:t>kemampuan</a:t>
            </a:r>
            <a:r>
              <a:rPr lang="en-US" sz="2000" dirty="0" smtClean="0"/>
              <a:t> </a:t>
            </a:r>
            <a:r>
              <a:rPr lang="en-US" sz="2000" dirty="0" err="1" smtClean="0"/>
              <a:t>untuk</a:t>
            </a:r>
            <a:r>
              <a:rPr lang="en-US" sz="2000" dirty="0" smtClean="0"/>
              <a:t> </a:t>
            </a:r>
            <a:r>
              <a:rPr lang="id-ID" sz="2000" dirty="0" smtClean="0"/>
              <a:t>menerapkannya </a:t>
            </a:r>
            <a:r>
              <a:rPr lang="en-US" sz="2000" dirty="0" err="1" smtClean="0"/>
              <a:t>dalam</a:t>
            </a:r>
            <a:r>
              <a:rPr lang="en-US" sz="2000" dirty="0" smtClean="0"/>
              <a:t> </a:t>
            </a:r>
            <a:r>
              <a:rPr lang="en-US" sz="2000" dirty="0" err="1" smtClean="0"/>
              <a:t>menganalisis</a:t>
            </a:r>
            <a:r>
              <a:rPr lang="en-US" sz="2000" dirty="0" smtClean="0"/>
              <a:t> </a:t>
            </a:r>
            <a:r>
              <a:rPr lang="en-US" sz="2000" dirty="0" err="1" smtClean="0"/>
              <a:t>dan</a:t>
            </a:r>
            <a:r>
              <a:rPr lang="en-US" sz="2000" dirty="0" smtClean="0"/>
              <a:t> </a:t>
            </a:r>
            <a:r>
              <a:rPr lang="en-US" sz="2000" dirty="0" err="1" smtClean="0"/>
              <a:t>menjelaskan</a:t>
            </a:r>
            <a:r>
              <a:rPr lang="en-US" sz="2000" dirty="0" smtClean="0"/>
              <a:t> </a:t>
            </a:r>
            <a:r>
              <a:rPr lang="en-US" sz="2000" dirty="0" err="1" smtClean="0"/>
              <a:t>berbagai</a:t>
            </a:r>
            <a:r>
              <a:rPr lang="en-US" sz="2000" dirty="0" smtClean="0"/>
              <a:t> </a:t>
            </a:r>
            <a:r>
              <a:rPr lang="en-US" sz="2000" dirty="0" err="1" smtClean="0"/>
              <a:t>fenomena</a:t>
            </a:r>
            <a:r>
              <a:rPr lang="en-US" sz="2000" dirty="0" smtClean="0"/>
              <a:t> </a:t>
            </a:r>
            <a:r>
              <a:rPr lang="en-US" sz="2000" dirty="0" err="1" smtClean="0"/>
              <a:t>fisis</a:t>
            </a:r>
            <a:r>
              <a:rPr lang="en-US" sz="2000" dirty="0" smtClean="0"/>
              <a:t> </a:t>
            </a:r>
            <a:r>
              <a:rPr lang="en-US" sz="2000" dirty="0" err="1" smtClean="0"/>
              <a:t>baik</a:t>
            </a:r>
            <a:r>
              <a:rPr lang="en-US" sz="2000" dirty="0" smtClean="0"/>
              <a:t> </a:t>
            </a:r>
            <a:r>
              <a:rPr lang="en-US" sz="2000" dirty="0" err="1" smtClean="0"/>
              <a:t>fenomena</a:t>
            </a:r>
            <a:r>
              <a:rPr lang="en-US" sz="2000" dirty="0" smtClean="0"/>
              <a:t> </a:t>
            </a:r>
            <a:r>
              <a:rPr lang="en-US" sz="2000" dirty="0" err="1" smtClean="0"/>
              <a:t>alam</a:t>
            </a:r>
            <a:r>
              <a:rPr lang="en-US" sz="2000" dirty="0" smtClean="0"/>
              <a:t> </a:t>
            </a:r>
            <a:r>
              <a:rPr lang="en-US" sz="2000" dirty="0" err="1" smtClean="0"/>
              <a:t>maupun</a:t>
            </a:r>
            <a:r>
              <a:rPr lang="en-US" sz="2000" dirty="0" smtClean="0"/>
              <a:t> </a:t>
            </a:r>
            <a:r>
              <a:rPr lang="en-US" sz="2000" dirty="0" err="1" smtClean="0"/>
              <a:t>fenomena</a:t>
            </a:r>
            <a:r>
              <a:rPr lang="en-US" sz="2000" dirty="0" smtClean="0"/>
              <a:t> </a:t>
            </a:r>
            <a:r>
              <a:rPr lang="en-US" sz="2000" dirty="0" err="1" smtClean="0"/>
              <a:t>pada</a:t>
            </a:r>
            <a:r>
              <a:rPr lang="en-US" sz="2000" dirty="0" smtClean="0"/>
              <a:t> </a:t>
            </a:r>
            <a:r>
              <a:rPr lang="en-US" sz="2000" dirty="0" err="1" smtClean="0"/>
              <a:t>berbagai</a:t>
            </a:r>
            <a:r>
              <a:rPr lang="en-US" sz="2000" dirty="0" smtClean="0"/>
              <a:t> </a:t>
            </a:r>
            <a:r>
              <a:rPr lang="en-US" sz="2000" dirty="0" err="1" smtClean="0"/>
              <a:t>produk</a:t>
            </a:r>
            <a:r>
              <a:rPr lang="en-US" sz="2000" dirty="0" smtClean="0"/>
              <a:t> </a:t>
            </a:r>
            <a:r>
              <a:rPr lang="en-US" sz="2000" dirty="0" err="1" smtClean="0"/>
              <a:t>teknologi</a:t>
            </a:r>
            <a:r>
              <a:rPr lang="en-US" sz="2000" dirty="0" smtClean="0"/>
              <a:t> yang </a:t>
            </a:r>
            <a:r>
              <a:rPr lang="en-US" sz="2000" dirty="0" err="1" smtClean="0"/>
              <a:t>berbasis</a:t>
            </a:r>
            <a:r>
              <a:rPr lang="en-US" sz="2000" dirty="0" smtClean="0"/>
              <a:t> </a:t>
            </a:r>
            <a:r>
              <a:rPr lang="en-US" sz="2000" dirty="0" err="1" smtClean="0"/>
              <a:t>konsep</a:t>
            </a:r>
            <a:r>
              <a:rPr lang="en-US" sz="2000" dirty="0" smtClean="0"/>
              <a:t> </a:t>
            </a:r>
            <a:r>
              <a:rPr lang="en-US" sz="2000" dirty="0" err="1" smtClean="0"/>
              <a:t>fisika</a:t>
            </a:r>
            <a:r>
              <a:rPr lang="en-US" sz="2000" dirty="0" smtClean="0"/>
              <a:t>. </a:t>
            </a:r>
            <a:r>
              <a:rPr lang="id-ID" sz="2000" dirty="0" smtClean="0"/>
              <a:t>Materi yang dibahas dalam perkuliahan ini adalah: Hakikat sains, mekanika, sifat dan wujud zat, suhu dan kalor, getaran, gelombang, bunyi, kelistrikan, kemagnetan, dan optik. Perkuliahan dilaksanakan menggunakan pendekatan konseptual dan kontekstual dengan metode demonstrasi, diskusi, tanya jawab dan ceramah dengan </a:t>
            </a:r>
            <a:r>
              <a:rPr lang="en-US" sz="2000" dirty="0" err="1" smtClean="0"/>
              <a:t>bantuan</a:t>
            </a:r>
            <a:r>
              <a:rPr lang="en-US" sz="2000" dirty="0" smtClean="0"/>
              <a:t> </a:t>
            </a:r>
            <a:r>
              <a:rPr lang="id-ID" sz="2000" dirty="0" smtClean="0"/>
              <a:t>penggunaan </a:t>
            </a:r>
            <a:r>
              <a:rPr lang="en-US" sz="2000" dirty="0" smtClean="0"/>
              <a:t>media slide power point </a:t>
            </a:r>
            <a:r>
              <a:rPr lang="id-ID" sz="2000" dirty="0" smtClean="0"/>
              <a:t>dan alat peraga fisika. </a:t>
            </a:r>
            <a:r>
              <a:rPr lang="en-US" sz="2000" dirty="0" err="1" smtClean="0"/>
              <a:t>Pemahaman</a:t>
            </a:r>
            <a:r>
              <a:rPr lang="en-US" sz="2000" dirty="0" smtClean="0"/>
              <a:t> </a:t>
            </a:r>
            <a:r>
              <a:rPr lang="en-US" sz="2000" dirty="0" err="1" smtClean="0"/>
              <a:t>dan</a:t>
            </a:r>
            <a:r>
              <a:rPr lang="en-US" sz="2000" dirty="0" smtClean="0"/>
              <a:t> </a:t>
            </a:r>
            <a:r>
              <a:rPr lang="en-US" sz="2000" dirty="0" err="1" smtClean="0"/>
              <a:t>kemampuan</a:t>
            </a:r>
            <a:r>
              <a:rPr lang="en-US" sz="2000" dirty="0" smtClean="0"/>
              <a:t> </a:t>
            </a:r>
            <a:r>
              <a:rPr lang="en-US" sz="2000" dirty="0" err="1" smtClean="0"/>
              <a:t>aplikasi</a:t>
            </a:r>
            <a:r>
              <a:rPr lang="en-US" sz="2000" dirty="0" smtClean="0"/>
              <a:t> </a:t>
            </a:r>
            <a:r>
              <a:rPr lang="en-US" sz="2000" dirty="0" err="1" smtClean="0"/>
              <a:t>konsep</a:t>
            </a:r>
            <a:r>
              <a:rPr lang="en-US" sz="2000" dirty="0" smtClean="0"/>
              <a:t> yang </a:t>
            </a:r>
            <a:r>
              <a:rPr lang="en-US" sz="2000" dirty="0" err="1" smtClean="0"/>
              <a:t>dimiliki</a:t>
            </a:r>
            <a:r>
              <a:rPr lang="en-US" sz="2000" dirty="0" smtClean="0"/>
              <a:t> </a:t>
            </a:r>
            <a:r>
              <a:rPr lang="id-ID" sz="2000" dirty="0" smtClean="0"/>
              <a:t>mahasiswa </a:t>
            </a:r>
            <a:r>
              <a:rPr lang="en-US" sz="2000" dirty="0" err="1" smtClean="0"/>
              <a:t>diukur</a:t>
            </a:r>
            <a:r>
              <a:rPr lang="en-US" sz="2000" dirty="0" smtClean="0"/>
              <a:t> </a:t>
            </a:r>
            <a:r>
              <a:rPr lang="en-US" sz="2000" dirty="0" err="1" smtClean="0"/>
              <a:t>melalui</a:t>
            </a:r>
            <a:r>
              <a:rPr lang="en-US" sz="2000" dirty="0" smtClean="0"/>
              <a:t> </a:t>
            </a:r>
            <a:r>
              <a:rPr lang="en-US" sz="2000" dirty="0" err="1" smtClean="0"/>
              <a:t>penyelenggaraan</a:t>
            </a:r>
            <a:r>
              <a:rPr lang="id-ID" sz="2000" dirty="0" smtClean="0"/>
              <a:t> UTS</a:t>
            </a:r>
            <a:r>
              <a:rPr lang="en-US" sz="2000" dirty="0" smtClean="0"/>
              <a:t>, </a:t>
            </a:r>
            <a:r>
              <a:rPr lang="id-ID" sz="2000" dirty="0" smtClean="0"/>
              <a:t>UAS</a:t>
            </a:r>
            <a:r>
              <a:rPr lang="en-US" sz="2000" dirty="0" smtClean="0"/>
              <a:t>, </a:t>
            </a:r>
            <a:r>
              <a:rPr lang="en-US" sz="2000" dirty="0" err="1" smtClean="0"/>
              <a:t>dan</a:t>
            </a:r>
            <a:r>
              <a:rPr lang="en-US" sz="2000" dirty="0" smtClean="0"/>
              <a:t> </a:t>
            </a:r>
            <a:r>
              <a:rPr lang="id-ID" sz="2000" dirty="0" smtClean="0"/>
              <a:t>tugas</a:t>
            </a:r>
            <a:r>
              <a:rPr lang="en-US" sz="2000" dirty="0" smtClean="0"/>
              <a:t> </a:t>
            </a:r>
            <a:r>
              <a:rPr lang="en-US" sz="2000" dirty="0" err="1" smtClean="0"/>
              <a:t>terstruktur</a:t>
            </a:r>
            <a:r>
              <a:rPr lang="en-US" sz="2000" dirty="0" smtClean="0"/>
              <a:t>. </a:t>
            </a:r>
            <a:r>
              <a:rPr lang="id-ID" sz="2000" dirty="0" smtClean="0"/>
              <a:t>Buku sumber utama adalah </a:t>
            </a:r>
            <a:r>
              <a:rPr lang="en-US" sz="2000" dirty="0" smtClean="0"/>
              <a:t>Paul G Hewitt, 1993, </a:t>
            </a:r>
            <a:r>
              <a:rPr lang="en-US" sz="2000" i="1" dirty="0" smtClean="0"/>
              <a:t>Conceptual Physics,</a:t>
            </a:r>
            <a:r>
              <a:rPr lang="en-US" sz="2000" dirty="0" smtClean="0"/>
              <a:t> 7th edition, Harper Collins College Publishers.</a:t>
            </a:r>
            <a:endParaRPr lang="en-US" sz="2000" dirty="0"/>
          </a:p>
        </p:txBody>
      </p:sp>
    </p:spTree>
  </p:cSld>
  <p:clrMapOvr>
    <a:masterClrMapping/>
  </p:clrMapOvr>
  <p:transition spd="slow">
    <p:wheel spokes="1"/>
    <p:sndAc>
      <p:stSnd>
        <p:snd r:embed="rId2" name="wind.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5"/>
          <p:cNvSpPr>
            <a:spLocks noGrp="1" noRot="1" noChangeArrowheads="1"/>
          </p:cNvSpPr>
          <p:nvPr>
            <p:ph type="title"/>
          </p:nvPr>
        </p:nvSpPr>
        <p:spPr>
          <a:xfrm>
            <a:off x="0" y="314325"/>
            <a:ext cx="2819400" cy="866775"/>
          </a:xfrm>
        </p:spPr>
        <p:txBody>
          <a:bodyPr/>
          <a:lstStyle/>
          <a:p>
            <a:pPr eaLnBrk="1" hangingPunct="1">
              <a:defRPr/>
            </a:pPr>
            <a:r>
              <a:rPr lang="en-US" sz="5400" dirty="0" err="1" smtClean="0">
                <a:solidFill>
                  <a:srgbClr val="FFFF00"/>
                </a:solidFill>
              </a:rPr>
              <a:t>Silabus</a:t>
            </a:r>
            <a:endParaRPr lang="en-US" sz="5400" dirty="0" smtClean="0">
              <a:solidFill>
                <a:srgbClr val="FFFF00"/>
              </a:solidFill>
            </a:endParaRPr>
          </a:p>
        </p:txBody>
      </p:sp>
      <p:sp>
        <p:nvSpPr>
          <p:cNvPr id="8195" name="Text Box 7"/>
          <p:cNvSpPr txBox="1">
            <a:spLocks noChangeArrowheads="1"/>
          </p:cNvSpPr>
          <p:nvPr/>
        </p:nvSpPr>
        <p:spPr bwMode="auto">
          <a:xfrm>
            <a:off x="1524000" y="1828800"/>
            <a:ext cx="7620000" cy="366713"/>
          </a:xfrm>
          <a:prstGeom prst="rect">
            <a:avLst/>
          </a:prstGeom>
          <a:noFill/>
          <a:ln w="9525">
            <a:noFill/>
            <a:miter lim="800000"/>
            <a:headEnd/>
            <a:tailEnd/>
          </a:ln>
        </p:spPr>
        <p:txBody>
          <a:bodyPr>
            <a:spAutoFit/>
          </a:bodyPr>
          <a:lstStyle/>
          <a:p>
            <a:pPr>
              <a:spcBef>
                <a:spcPct val="50000"/>
              </a:spcBef>
            </a:pPr>
            <a:endParaRPr lang="en-GB"/>
          </a:p>
        </p:txBody>
      </p:sp>
      <p:sp>
        <p:nvSpPr>
          <p:cNvPr id="19464" name="Text Box 8"/>
          <p:cNvSpPr txBox="1">
            <a:spLocks noChangeArrowheads="1"/>
          </p:cNvSpPr>
          <p:nvPr/>
        </p:nvSpPr>
        <p:spPr bwMode="auto">
          <a:xfrm>
            <a:off x="0" y="1295400"/>
            <a:ext cx="9144000" cy="5324535"/>
          </a:xfrm>
          <a:prstGeom prst="rect">
            <a:avLst/>
          </a:prstGeom>
          <a:noFill/>
          <a:ln w="9525">
            <a:noFill/>
            <a:miter lim="800000"/>
            <a:headEnd/>
            <a:tailEnd/>
          </a:ln>
        </p:spPr>
        <p:txBody>
          <a:bodyPr>
            <a:spAutoFit/>
          </a:bodyPr>
          <a:lstStyle/>
          <a:p>
            <a:r>
              <a:rPr lang="en-US" sz="2800" dirty="0"/>
              <a:t>   </a:t>
            </a:r>
            <a:r>
              <a:rPr lang="en-US" sz="2800" dirty="0" err="1">
                <a:solidFill>
                  <a:srgbClr val="FFFF00"/>
                </a:solidFill>
              </a:rPr>
              <a:t>Identitas</a:t>
            </a:r>
            <a:r>
              <a:rPr lang="en-US" sz="2800" dirty="0">
                <a:solidFill>
                  <a:srgbClr val="FFFF00"/>
                </a:solidFill>
              </a:rPr>
              <a:t> Mata </a:t>
            </a:r>
            <a:r>
              <a:rPr lang="en-US" sz="2800" dirty="0" err="1">
                <a:solidFill>
                  <a:srgbClr val="FFFF00"/>
                </a:solidFill>
              </a:rPr>
              <a:t>Kuliah</a:t>
            </a:r>
            <a:endParaRPr lang="en-US" sz="2800" dirty="0">
              <a:solidFill>
                <a:srgbClr val="FFFF00"/>
              </a:solidFill>
            </a:endParaRPr>
          </a:p>
          <a:p>
            <a:pPr>
              <a:lnSpc>
                <a:spcPct val="130000"/>
              </a:lnSpc>
            </a:pPr>
            <a:r>
              <a:rPr lang="en-US" dirty="0"/>
              <a:t>	</a:t>
            </a:r>
            <a:r>
              <a:rPr lang="en-US" sz="2000" dirty="0" err="1"/>
              <a:t>Nama</a:t>
            </a:r>
            <a:r>
              <a:rPr lang="en-US" sz="2000" dirty="0"/>
              <a:t>/</a:t>
            </a:r>
            <a:r>
              <a:rPr lang="en-US" sz="2000" dirty="0" err="1"/>
              <a:t>Kode</a:t>
            </a:r>
            <a:r>
              <a:rPr lang="en-US" sz="2000" dirty="0"/>
              <a:t>	:  </a:t>
            </a:r>
            <a:r>
              <a:rPr lang="en-US" sz="2000" dirty="0" err="1"/>
              <a:t>Fisika</a:t>
            </a:r>
            <a:r>
              <a:rPr lang="en-US" sz="2000" dirty="0"/>
              <a:t> </a:t>
            </a:r>
            <a:r>
              <a:rPr lang="en-US" sz="2000" dirty="0" err="1"/>
              <a:t>Umum</a:t>
            </a:r>
            <a:r>
              <a:rPr lang="en-US" sz="2000" dirty="0"/>
              <a:t>/MA 301</a:t>
            </a:r>
          </a:p>
          <a:p>
            <a:pPr>
              <a:lnSpc>
                <a:spcPct val="130000"/>
              </a:lnSpc>
            </a:pPr>
            <a:r>
              <a:rPr lang="en-US" sz="2000" dirty="0"/>
              <a:t>	</a:t>
            </a:r>
            <a:r>
              <a:rPr lang="en-US" sz="2000" dirty="0" err="1"/>
              <a:t>Jumlah</a:t>
            </a:r>
            <a:r>
              <a:rPr lang="en-US" sz="2000" dirty="0"/>
              <a:t> SKS	:  3 SKS</a:t>
            </a:r>
          </a:p>
          <a:p>
            <a:pPr>
              <a:lnSpc>
                <a:spcPct val="130000"/>
              </a:lnSpc>
            </a:pPr>
            <a:r>
              <a:rPr lang="en-US" sz="2000" dirty="0"/>
              <a:t>	Semester	:  1</a:t>
            </a:r>
          </a:p>
          <a:p>
            <a:pPr>
              <a:lnSpc>
                <a:spcPct val="130000"/>
              </a:lnSpc>
            </a:pPr>
            <a:r>
              <a:rPr lang="en-US" sz="2000" dirty="0"/>
              <a:t>	</a:t>
            </a:r>
            <a:r>
              <a:rPr lang="en-US" sz="2000" dirty="0" err="1"/>
              <a:t>Kelompok</a:t>
            </a:r>
            <a:r>
              <a:rPr lang="en-US" sz="2000" dirty="0"/>
              <a:t>	:  MKKF</a:t>
            </a:r>
          </a:p>
          <a:p>
            <a:pPr>
              <a:lnSpc>
                <a:spcPct val="130000"/>
              </a:lnSpc>
            </a:pPr>
            <a:r>
              <a:rPr lang="en-US" sz="2000" dirty="0"/>
              <a:t>	Status		:  </a:t>
            </a:r>
            <a:r>
              <a:rPr lang="en-US" sz="2000" dirty="0" err="1"/>
              <a:t>Wajib</a:t>
            </a:r>
            <a:endParaRPr lang="en-US" sz="2000" dirty="0"/>
          </a:p>
          <a:p>
            <a:pPr>
              <a:lnSpc>
                <a:spcPct val="130000"/>
              </a:lnSpc>
            </a:pPr>
            <a:r>
              <a:rPr lang="en-US" sz="2000" dirty="0"/>
              <a:t>	</a:t>
            </a:r>
            <a:r>
              <a:rPr lang="id-ID" sz="2000" dirty="0"/>
              <a:t>Program Studi </a:t>
            </a:r>
            <a:r>
              <a:rPr lang="en-US" sz="2000" dirty="0"/>
              <a:t>	</a:t>
            </a:r>
            <a:r>
              <a:rPr lang="id-ID" sz="2000" dirty="0"/>
              <a:t>: </a:t>
            </a:r>
            <a:r>
              <a:rPr lang="en-US" sz="2000" dirty="0"/>
              <a:t> S</a:t>
            </a:r>
            <a:r>
              <a:rPr lang="id-ID" sz="2000" dirty="0"/>
              <a:t>emua pro</a:t>
            </a:r>
            <a:r>
              <a:rPr lang="en-US" sz="2000" dirty="0"/>
              <a:t>gram </a:t>
            </a:r>
            <a:r>
              <a:rPr lang="en-US" sz="2000" dirty="0" err="1"/>
              <a:t>stu</a:t>
            </a:r>
            <a:r>
              <a:rPr lang="id-ID" sz="2000" dirty="0"/>
              <a:t>di di FPMIPA UPI/ S-1</a:t>
            </a:r>
            <a:endParaRPr lang="en-US" sz="2000" dirty="0"/>
          </a:p>
          <a:p>
            <a:pPr>
              <a:lnSpc>
                <a:spcPct val="130000"/>
              </a:lnSpc>
            </a:pPr>
            <a:r>
              <a:rPr lang="en-US" sz="2000" dirty="0"/>
              <a:t>	</a:t>
            </a:r>
            <a:r>
              <a:rPr lang="en-US" sz="2000" dirty="0" err="1"/>
              <a:t>Prasyarat</a:t>
            </a:r>
            <a:r>
              <a:rPr lang="en-US" sz="2000" dirty="0"/>
              <a:t>	:  -</a:t>
            </a:r>
          </a:p>
          <a:p>
            <a:pPr>
              <a:lnSpc>
                <a:spcPct val="130000"/>
              </a:lnSpc>
            </a:pPr>
            <a:r>
              <a:rPr lang="en-US" sz="2000" dirty="0"/>
              <a:t>	</a:t>
            </a:r>
            <a:r>
              <a:rPr lang="en-US" sz="2000" dirty="0" err="1"/>
              <a:t>Dosen</a:t>
            </a:r>
            <a:r>
              <a:rPr lang="en-US" sz="2000" dirty="0"/>
              <a:t>	       	:  Dr. </a:t>
            </a:r>
            <a:r>
              <a:rPr lang="en-US" sz="2000" dirty="0" err="1"/>
              <a:t>Andi</a:t>
            </a:r>
            <a:r>
              <a:rPr lang="en-US" sz="2000" dirty="0"/>
              <a:t> </a:t>
            </a:r>
            <a:r>
              <a:rPr lang="en-US" sz="2000" dirty="0" err="1"/>
              <a:t>Suhandi</a:t>
            </a:r>
            <a:r>
              <a:rPr lang="en-US" sz="2000" dirty="0"/>
              <a:t> + </a:t>
            </a:r>
            <a:r>
              <a:rPr lang="en-US" sz="2000" dirty="0" smtClean="0"/>
              <a:t>A. </a:t>
            </a:r>
            <a:r>
              <a:rPr lang="en-US" sz="2000" dirty="0" err="1" smtClean="0"/>
              <a:t>Samsudin</a:t>
            </a:r>
            <a:r>
              <a:rPr lang="en-US" sz="2000" dirty="0" smtClean="0"/>
              <a:t>, </a:t>
            </a:r>
            <a:r>
              <a:rPr lang="en-US" sz="2000" dirty="0" err="1"/>
              <a:t>M.Si</a:t>
            </a:r>
            <a:r>
              <a:rPr lang="en-US" sz="2000" dirty="0"/>
              <a:t> (</a:t>
            </a:r>
            <a:r>
              <a:rPr lang="en-US" sz="2000" dirty="0" err="1"/>
              <a:t>Matematik</a:t>
            </a:r>
            <a:r>
              <a:rPr lang="en-US" sz="2000" dirty="0"/>
              <a:t>)</a:t>
            </a:r>
          </a:p>
          <a:p>
            <a:pPr>
              <a:lnSpc>
                <a:spcPct val="130000"/>
              </a:lnSpc>
            </a:pPr>
            <a:r>
              <a:rPr lang="en-US" sz="2000" dirty="0"/>
              <a:t>		          	   Drs. </a:t>
            </a:r>
            <a:r>
              <a:rPr lang="en-US" sz="2000" dirty="0" err="1"/>
              <a:t>Harun</a:t>
            </a:r>
            <a:r>
              <a:rPr lang="en-US" sz="2000" dirty="0"/>
              <a:t> </a:t>
            </a:r>
            <a:r>
              <a:rPr lang="en-US" sz="2000" dirty="0" err="1"/>
              <a:t>Imansyah</a:t>
            </a:r>
            <a:r>
              <a:rPr lang="en-US" sz="2000" dirty="0"/>
              <a:t>, </a:t>
            </a:r>
            <a:r>
              <a:rPr lang="en-US" sz="2000" dirty="0" err="1"/>
              <a:t>M.Si</a:t>
            </a:r>
            <a:r>
              <a:rPr lang="en-US" sz="2000" dirty="0"/>
              <a:t> + </a:t>
            </a:r>
            <a:r>
              <a:rPr lang="en-US" sz="2000" dirty="0" err="1"/>
              <a:t>Lina</a:t>
            </a:r>
            <a:r>
              <a:rPr lang="en-US" sz="2000" dirty="0"/>
              <a:t> A, </a:t>
            </a:r>
            <a:r>
              <a:rPr lang="en-US" sz="2000" dirty="0" err="1"/>
              <a:t>M.Si</a:t>
            </a:r>
            <a:r>
              <a:rPr lang="en-US" sz="2000" dirty="0"/>
              <a:t> (</a:t>
            </a:r>
            <a:r>
              <a:rPr lang="en-US" sz="2000" dirty="0" err="1"/>
              <a:t>Biologi</a:t>
            </a:r>
            <a:r>
              <a:rPr lang="en-US" sz="2000" dirty="0"/>
              <a:t>)</a:t>
            </a:r>
          </a:p>
          <a:p>
            <a:pPr>
              <a:lnSpc>
                <a:spcPct val="130000"/>
              </a:lnSpc>
            </a:pPr>
            <a:r>
              <a:rPr lang="en-US" sz="2000" dirty="0"/>
              <a:t>		          	   </a:t>
            </a:r>
            <a:r>
              <a:rPr lang="en-US" sz="2000" dirty="0" err="1"/>
              <a:t>Yuyu</a:t>
            </a:r>
            <a:r>
              <a:rPr lang="en-US" sz="2000" dirty="0"/>
              <a:t> </a:t>
            </a:r>
            <a:r>
              <a:rPr lang="en-US" sz="2000" dirty="0" err="1"/>
              <a:t>Rahmat</a:t>
            </a:r>
            <a:r>
              <a:rPr lang="en-US" sz="2000" dirty="0"/>
              <a:t> </a:t>
            </a:r>
            <a:r>
              <a:rPr lang="en-US" sz="2000" dirty="0" err="1"/>
              <a:t>Tayubi</a:t>
            </a:r>
            <a:r>
              <a:rPr lang="en-US" sz="2000" dirty="0"/>
              <a:t>, </a:t>
            </a:r>
            <a:r>
              <a:rPr lang="en-US" sz="2000" dirty="0" err="1"/>
              <a:t>M.Si</a:t>
            </a:r>
            <a:r>
              <a:rPr lang="en-US" sz="2000" dirty="0"/>
              <a:t> + </a:t>
            </a:r>
            <a:r>
              <a:rPr lang="en-US" sz="2000" dirty="0" err="1"/>
              <a:t>Ika</a:t>
            </a:r>
            <a:r>
              <a:rPr lang="en-US" sz="2000" dirty="0"/>
              <a:t> MS, </a:t>
            </a:r>
            <a:r>
              <a:rPr lang="en-US" sz="2000" dirty="0" err="1"/>
              <a:t>M.Si</a:t>
            </a:r>
            <a:r>
              <a:rPr lang="en-US" sz="2000" dirty="0"/>
              <a:t> (Kimia)</a:t>
            </a:r>
          </a:p>
          <a:p>
            <a:pPr>
              <a:lnSpc>
                <a:spcPct val="130000"/>
              </a:lnSpc>
            </a:pPr>
            <a:r>
              <a:rPr lang="en-US" sz="2000" dirty="0"/>
              <a:t>		          	   Drs. </a:t>
            </a:r>
            <a:r>
              <a:rPr lang="en-US" sz="2000" dirty="0" err="1" smtClean="0"/>
              <a:t>Waslaluddin</a:t>
            </a:r>
            <a:r>
              <a:rPr lang="en-US" sz="2000" dirty="0" smtClean="0"/>
              <a:t>, MT </a:t>
            </a:r>
            <a:r>
              <a:rPr lang="en-US" sz="2000" dirty="0" smtClean="0"/>
              <a:t>+ </a:t>
            </a:r>
            <a:r>
              <a:rPr lang="en-US" sz="2000" dirty="0" err="1" smtClean="0"/>
              <a:t>Dra</a:t>
            </a:r>
            <a:r>
              <a:rPr lang="en-US" sz="2000" dirty="0" smtClean="0"/>
              <a:t>. Hera N, (</a:t>
            </a:r>
            <a:r>
              <a:rPr lang="en-US" sz="2000" dirty="0" err="1" smtClean="0"/>
              <a:t>IlmuKomputer</a:t>
            </a:r>
            <a:r>
              <a:rPr lang="en-US" sz="2000" dirty="0"/>
              <a:t>)</a:t>
            </a:r>
          </a:p>
          <a:p>
            <a:pPr>
              <a:lnSpc>
                <a:spcPct val="130000"/>
              </a:lnSpc>
            </a:pPr>
            <a:r>
              <a:rPr lang="en-US" sz="2000" dirty="0"/>
              <a:t>		          	   </a:t>
            </a:r>
            <a:r>
              <a:rPr lang="en-US" sz="2000" dirty="0" smtClean="0"/>
              <a:t>Irma R, </a:t>
            </a:r>
            <a:r>
              <a:rPr lang="en-US" sz="2000" dirty="0" err="1" smtClean="0"/>
              <a:t>M.Pd</a:t>
            </a:r>
            <a:r>
              <a:rPr lang="en-US" sz="2000" dirty="0" smtClean="0"/>
              <a:t> </a:t>
            </a:r>
            <a:r>
              <a:rPr lang="en-US" sz="2000" dirty="0" smtClean="0"/>
              <a:t>+ </a:t>
            </a:r>
            <a:r>
              <a:rPr lang="en-US" sz="2000" dirty="0" err="1" smtClean="0"/>
              <a:t>Endi</a:t>
            </a:r>
            <a:r>
              <a:rPr lang="en-US" sz="2000" dirty="0" smtClean="0"/>
              <a:t> </a:t>
            </a:r>
            <a:r>
              <a:rPr lang="en-US" sz="2000" dirty="0" err="1"/>
              <a:t>Suhendi</a:t>
            </a:r>
            <a:r>
              <a:rPr lang="en-US" sz="2000" dirty="0"/>
              <a:t>, </a:t>
            </a:r>
            <a:r>
              <a:rPr lang="en-US" sz="2000" dirty="0" err="1"/>
              <a:t>M.Si</a:t>
            </a:r>
            <a:r>
              <a:rPr lang="en-US" sz="2000" dirty="0"/>
              <a:t> </a:t>
            </a:r>
            <a:r>
              <a:rPr lang="en-US" sz="2000" dirty="0" smtClean="0"/>
              <a:t> (</a:t>
            </a:r>
            <a:r>
              <a:rPr lang="en-US" sz="2000" dirty="0" err="1"/>
              <a:t>Fisika</a:t>
            </a:r>
            <a:r>
              <a:rPr lang="en-US" sz="2000" dirty="0"/>
              <a:t>)</a:t>
            </a:r>
          </a:p>
        </p:txBody>
      </p:sp>
    </p:spTree>
  </p:cSld>
  <p:clrMapOvr>
    <a:masterClrMapping/>
  </p:clrMapOvr>
  <p:transition spd="slow">
    <p:wheel spokes="1"/>
    <p:sndAc>
      <p:stSnd>
        <p:snd r:embed="rId2" name="wind.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9461"/>
                                        </p:tgtEl>
                                        <p:attrNameLst>
                                          <p:attrName>style.visibility</p:attrName>
                                        </p:attrNameLst>
                                      </p:cBhvr>
                                      <p:to>
                                        <p:strVal val="visible"/>
                                      </p:to>
                                    </p:set>
                                    <p:animEffect transition="in" filter="diamond(in)">
                                      <p:cBhvr>
                                        <p:cTn id="7" dur="2000"/>
                                        <p:tgtEl>
                                          <p:spTgt spid="19461"/>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19464"/>
                                        </p:tgtEl>
                                        <p:attrNameLst>
                                          <p:attrName>style.visibility</p:attrName>
                                        </p:attrNameLst>
                                      </p:cBhvr>
                                      <p:to>
                                        <p:strVal val="visible"/>
                                      </p:to>
                                    </p:set>
                                    <p:anim calcmode="lin" valueType="num">
                                      <p:cBhvr additive="base">
                                        <p:cTn id="11" dur="3000" fill="hold"/>
                                        <p:tgtEl>
                                          <p:spTgt spid="19464"/>
                                        </p:tgtEl>
                                        <p:attrNameLst>
                                          <p:attrName>ppt_x</p:attrName>
                                        </p:attrNameLst>
                                      </p:cBhvr>
                                      <p:tavLst>
                                        <p:tav tm="0">
                                          <p:val>
                                            <p:strVal val="#ppt_x"/>
                                          </p:val>
                                        </p:tav>
                                        <p:tav tm="100000">
                                          <p:val>
                                            <p:strVal val="#ppt_x"/>
                                          </p:val>
                                        </p:tav>
                                      </p:tavLst>
                                    </p:anim>
                                    <p:anim calcmode="lin" valueType="num">
                                      <p:cBhvr additive="base">
                                        <p:cTn id="12" dur="3000" fill="hold"/>
                                        <p:tgtEl>
                                          <p:spTgt spid="194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p:bldP spid="194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5"/>
          <p:cNvSpPr>
            <a:spLocks noGrp="1" noRot="1" noChangeArrowheads="1"/>
          </p:cNvSpPr>
          <p:nvPr>
            <p:ph type="title"/>
          </p:nvPr>
        </p:nvSpPr>
        <p:spPr>
          <a:xfrm>
            <a:off x="228600" y="152400"/>
            <a:ext cx="8382000" cy="762000"/>
          </a:xfrm>
        </p:spPr>
        <p:txBody>
          <a:bodyPr/>
          <a:lstStyle/>
          <a:p>
            <a:pPr algn="l" eaLnBrk="1" hangingPunct="1">
              <a:defRPr/>
            </a:pPr>
            <a:r>
              <a:rPr lang="en-US" sz="4800" dirty="0" err="1" smtClean="0">
                <a:solidFill>
                  <a:srgbClr val="FFFF00"/>
                </a:solidFill>
              </a:rPr>
              <a:t>Silabus</a:t>
            </a:r>
            <a:r>
              <a:rPr lang="en-US" sz="4800" dirty="0" smtClean="0">
                <a:solidFill>
                  <a:srgbClr val="FFFF00"/>
                </a:solidFill>
              </a:rPr>
              <a:t> (</a:t>
            </a:r>
            <a:r>
              <a:rPr lang="en-US" sz="4800" dirty="0" err="1" smtClean="0">
                <a:solidFill>
                  <a:srgbClr val="FFFF00"/>
                </a:solidFill>
              </a:rPr>
              <a:t>lanjutan</a:t>
            </a:r>
            <a:r>
              <a:rPr lang="en-US" sz="4800" dirty="0" smtClean="0">
                <a:solidFill>
                  <a:srgbClr val="FFFF00"/>
                </a:solidFill>
              </a:rPr>
              <a:t>)</a:t>
            </a:r>
          </a:p>
        </p:txBody>
      </p:sp>
      <p:sp>
        <p:nvSpPr>
          <p:cNvPr id="9219" name="Text Box 7"/>
          <p:cNvSpPr txBox="1">
            <a:spLocks noChangeArrowheads="1"/>
          </p:cNvSpPr>
          <p:nvPr/>
        </p:nvSpPr>
        <p:spPr bwMode="auto">
          <a:xfrm>
            <a:off x="1508125" y="1560513"/>
            <a:ext cx="1235075" cy="366712"/>
          </a:xfrm>
          <a:prstGeom prst="rect">
            <a:avLst/>
          </a:prstGeom>
          <a:noFill/>
          <a:ln w="9525">
            <a:noFill/>
            <a:miter lim="800000"/>
            <a:headEnd/>
            <a:tailEnd/>
          </a:ln>
        </p:spPr>
        <p:txBody>
          <a:bodyPr>
            <a:spAutoFit/>
          </a:bodyPr>
          <a:lstStyle/>
          <a:p>
            <a:endParaRPr lang="en-GB"/>
          </a:p>
        </p:txBody>
      </p:sp>
      <p:sp>
        <p:nvSpPr>
          <p:cNvPr id="28680" name="Text Box 8"/>
          <p:cNvSpPr txBox="1">
            <a:spLocks noChangeArrowheads="1"/>
          </p:cNvSpPr>
          <p:nvPr/>
        </p:nvSpPr>
        <p:spPr bwMode="auto">
          <a:xfrm>
            <a:off x="304800" y="838200"/>
            <a:ext cx="8610600" cy="6002338"/>
          </a:xfrm>
          <a:prstGeom prst="rect">
            <a:avLst/>
          </a:prstGeom>
          <a:noFill/>
          <a:ln w="9525">
            <a:noFill/>
            <a:miter lim="800000"/>
            <a:headEnd/>
            <a:tailEnd/>
          </a:ln>
          <a:effectLst/>
        </p:spPr>
        <p:txBody>
          <a:bodyPr>
            <a:spAutoFit/>
          </a:bodyPr>
          <a:lstStyle/>
          <a:p>
            <a:pPr marL="342900" indent="-342900">
              <a:defRPr/>
            </a:pPr>
            <a:r>
              <a:rPr lang="id-ID" sz="2000" b="1" dirty="0">
                <a:solidFill>
                  <a:srgbClr val="FFFF00"/>
                </a:solidFill>
              </a:rPr>
              <a:t>Tujuan</a:t>
            </a:r>
            <a:endParaRPr lang="id-ID" sz="2000" dirty="0">
              <a:solidFill>
                <a:srgbClr val="FFFF00"/>
              </a:solidFill>
            </a:endParaRPr>
          </a:p>
          <a:p>
            <a:pPr algn="just">
              <a:defRPr/>
            </a:pPr>
            <a:r>
              <a:rPr lang="id-ID" dirty="0"/>
              <a:t>Setelah mengikuti perkuliahan ini, mahasiswa diharapkan </a:t>
            </a:r>
            <a:r>
              <a:rPr lang="en-US" dirty="0" err="1"/>
              <a:t>memiliki</a:t>
            </a:r>
            <a:r>
              <a:rPr lang="en-US" dirty="0"/>
              <a:t> </a:t>
            </a:r>
            <a:r>
              <a:rPr lang="en-US" dirty="0" err="1"/>
              <a:t>pemahaman</a:t>
            </a:r>
            <a:r>
              <a:rPr lang="en-US" dirty="0"/>
              <a:t> yang </a:t>
            </a:r>
            <a:r>
              <a:rPr lang="en-US" dirty="0" err="1"/>
              <a:t>baik</a:t>
            </a:r>
            <a:r>
              <a:rPr lang="en-US" dirty="0"/>
              <a:t> </a:t>
            </a:r>
            <a:r>
              <a:rPr lang="en-US" dirty="0" err="1"/>
              <a:t>tentang</a:t>
            </a:r>
            <a:r>
              <a:rPr lang="en-US" dirty="0"/>
              <a:t> </a:t>
            </a:r>
            <a:r>
              <a:rPr lang="en-US" dirty="0" err="1"/>
              <a:t>konsep-konsep</a:t>
            </a:r>
            <a:r>
              <a:rPr lang="en-US" dirty="0"/>
              <a:t> </a:t>
            </a:r>
            <a:r>
              <a:rPr lang="en-US" dirty="0" err="1"/>
              <a:t>fisika</a:t>
            </a:r>
            <a:r>
              <a:rPr lang="en-US" dirty="0"/>
              <a:t> yang </a:t>
            </a:r>
            <a:r>
              <a:rPr lang="en-US" dirty="0" err="1"/>
              <a:t>esensial</a:t>
            </a:r>
            <a:r>
              <a:rPr lang="id-ID" dirty="0"/>
              <a:t> serta </a:t>
            </a:r>
            <a:r>
              <a:rPr lang="en-US" dirty="0" err="1"/>
              <a:t>memiliki</a:t>
            </a:r>
            <a:r>
              <a:rPr lang="en-US" dirty="0"/>
              <a:t> </a:t>
            </a:r>
            <a:r>
              <a:rPr lang="en-US" dirty="0" err="1"/>
              <a:t>kemampuan</a:t>
            </a:r>
            <a:r>
              <a:rPr lang="en-US" dirty="0"/>
              <a:t> </a:t>
            </a:r>
            <a:r>
              <a:rPr lang="en-US" dirty="0" err="1"/>
              <a:t>untuk</a:t>
            </a:r>
            <a:r>
              <a:rPr lang="en-US" dirty="0"/>
              <a:t> </a:t>
            </a:r>
            <a:r>
              <a:rPr lang="id-ID" dirty="0"/>
              <a:t>menerapkannya </a:t>
            </a:r>
            <a:r>
              <a:rPr lang="en-US" dirty="0" err="1"/>
              <a:t>dalam</a:t>
            </a:r>
            <a:r>
              <a:rPr lang="en-US" dirty="0"/>
              <a:t> </a:t>
            </a:r>
            <a:r>
              <a:rPr lang="en-US" dirty="0" err="1"/>
              <a:t>menganalisis</a:t>
            </a:r>
            <a:r>
              <a:rPr lang="en-US" dirty="0"/>
              <a:t> </a:t>
            </a:r>
            <a:r>
              <a:rPr lang="en-US" dirty="0" err="1"/>
              <a:t>dan</a:t>
            </a:r>
            <a:r>
              <a:rPr lang="en-US" dirty="0"/>
              <a:t> </a:t>
            </a:r>
            <a:r>
              <a:rPr lang="en-US" dirty="0" err="1"/>
              <a:t>menjelaskan</a:t>
            </a:r>
            <a:r>
              <a:rPr lang="en-US" dirty="0"/>
              <a:t> </a:t>
            </a:r>
            <a:r>
              <a:rPr lang="en-US" dirty="0" err="1"/>
              <a:t>berbagai</a:t>
            </a:r>
            <a:r>
              <a:rPr lang="en-US" dirty="0"/>
              <a:t> </a:t>
            </a:r>
            <a:r>
              <a:rPr lang="en-US" dirty="0" err="1"/>
              <a:t>fenomena</a:t>
            </a:r>
            <a:r>
              <a:rPr lang="en-US" dirty="0"/>
              <a:t> </a:t>
            </a:r>
            <a:r>
              <a:rPr lang="en-US" dirty="0" err="1"/>
              <a:t>fisis</a:t>
            </a:r>
            <a:r>
              <a:rPr lang="en-US" dirty="0"/>
              <a:t> </a:t>
            </a:r>
            <a:r>
              <a:rPr lang="en-US" dirty="0" err="1"/>
              <a:t>baik</a:t>
            </a:r>
            <a:r>
              <a:rPr lang="en-US" dirty="0"/>
              <a:t> </a:t>
            </a:r>
            <a:r>
              <a:rPr lang="en-US" dirty="0" err="1"/>
              <a:t>fenomena</a:t>
            </a:r>
            <a:r>
              <a:rPr lang="en-US" dirty="0"/>
              <a:t> </a:t>
            </a:r>
            <a:r>
              <a:rPr lang="en-US" dirty="0" err="1"/>
              <a:t>alam</a:t>
            </a:r>
            <a:r>
              <a:rPr lang="en-US" dirty="0"/>
              <a:t> </a:t>
            </a:r>
            <a:r>
              <a:rPr lang="en-US" dirty="0" err="1"/>
              <a:t>maupun</a:t>
            </a:r>
            <a:r>
              <a:rPr lang="en-US" dirty="0"/>
              <a:t> </a:t>
            </a:r>
            <a:r>
              <a:rPr lang="en-US" dirty="0" err="1"/>
              <a:t>fenomena</a:t>
            </a:r>
            <a:r>
              <a:rPr lang="en-US" dirty="0"/>
              <a:t> </a:t>
            </a:r>
            <a:r>
              <a:rPr lang="en-US" dirty="0" err="1"/>
              <a:t>pada</a:t>
            </a:r>
            <a:r>
              <a:rPr lang="en-US" dirty="0"/>
              <a:t> </a:t>
            </a:r>
            <a:r>
              <a:rPr lang="en-US" dirty="0" err="1"/>
              <a:t>berbagai</a:t>
            </a:r>
            <a:r>
              <a:rPr lang="en-US" dirty="0"/>
              <a:t> </a:t>
            </a:r>
            <a:r>
              <a:rPr lang="en-US" dirty="0" err="1"/>
              <a:t>produk</a:t>
            </a:r>
            <a:r>
              <a:rPr lang="en-US" dirty="0"/>
              <a:t> </a:t>
            </a:r>
            <a:r>
              <a:rPr lang="en-US" dirty="0" err="1"/>
              <a:t>teknologi</a:t>
            </a:r>
            <a:r>
              <a:rPr lang="en-US" dirty="0"/>
              <a:t> yang </a:t>
            </a:r>
            <a:r>
              <a:rPr lang="en-US" dirty="0" err="1"/>
              <a:t>berbasis</a:t>
            </a:r>
            <a:r>
              <a:rPr lang="en-US" dirty="0"/>
              <a:t> </a:t>
            </a:r>
            <a:r>
              <a:rPr lang="en-US" dirty="0" err="1"/>
              <a:t>konsep</a:t>
            </a:r>
            <a:r>
              <a:rPr lang="en-US" dirty="0"/>
              <a:t> </a:t>
            </a:r>
            <a:r>
              <a:rPr lang="en-US" dirty="0" err="1"/>
              <a:t>fisika</a:t>
            </a:r>
            <a:endParaRPr lang="en-US" dirty="0"/>
          </a:p>
          <a:p>
            <a:pPr algn="just">
              <a:defRPr/>
            </a:pPr>
            <a:endParaRPr lang="en-US" dirty="0">
              <a:solidFill>
                <a:srgbClr val="FFFFFF"/>
              </a:solidFill>
            </a:endParaRPr>
          </a:p>
          <a:p>
            <a:pPr marL="342900" indent="-342900" algn="just">
              <a:defRPr/>
            </a:pPr>
            <a:r>
              <a:rPr lang="id-ID" sz="2000" b="1" dirty="0">
                <a:solidFill>
                  <a:srgbClr val="FFFF00"/>
                </a:solidFill>
              </a:rPr>
              <a:t>Materi perkuliahan</a:t>
            </a:r>
            <a:endParaRPr lang="en-US" sz="2000" b="1" dirty="0">
              <a:solidFill>
                <a:srgbClr val="FFFF00"/>
              </a:solidFill>
            </a:endParaRPr>
          </a:p>
          <a:p>
            <a:pPr algn="just">
              <a:defRPr/>
            </a:pPr>
            <a:r>
              <a:rPr lang="en-US" dirty="0" err="1">
                <a:solidFill>
                  <a:srgbClr val="FFFFFF"/>
                </a:solidFill>
              </a:rPr>
              <a:t>Hakikat</a:t>
            </a:r>
            <a:r>
              <a:rPr lang="en-US" dirty="0">
                <a:solidFill>
                  <a:srgbClr val="FFFFFF"/>
                </a:solidFill>
              </a:rPr>
              <a:t> </a:t>
            </a:r>
            <a:r>
              <a:rPr lang="en-US" dirty="0" err="1">
                <a:solidFill>
                  <a:srgbClr val="FFFFFF"/>
                </a:solidFill>
              </a:rPr>
              <a:t>Sains</a:t>
            </a:r>
            <a:r>
              <a:rPr lang="id-ID" dirty="0">
                <a:solidFill>
                  <a:srgbClr val="FFFFFF"/>
                </a:solidFill>
              </a:rPr>
              <a:t>, mekanika, sifat-sifat materi, panas, bunyi, kelistrikan</a:t>
            </a:r>
            <a:r>
              <a:rPr lang="en-US" dirty="0">
                <a:solidFill>
                  <a:srgbClr val="FFFFFF"/>
                </a:solidFill>
              </a:rPr>
              <a:t>,</a:t>
            </a:r>
            <a:r>
              <a:rPr lang="id-ID" dirty="0">
                <a:solidFill>
                  <a:srgbClr val="FFFFFF"/>
                </a:solidFill>
              </a:rPr>
              <a:t> kemagnetan,</a:t>
            </a:r>
            <a:r>
              <a:rPr lang="en-US" dirty="0">
                <a:solidFill>
                  <a:srgbClr val="FFFFFF"/>
                </a:solidFill>
              </a:rPr>
              <a:t> </a:t>
            </a:r>
            <a:r>
              <a:rPr lang="en-US" dirty="0" err="1">
                <a:solidFill>
                  <a:srgbClr val="FFFFFF"/>
                </a:solidFill>
              </a:rPr>
              <a:t>dan</a:t>
            </a:r>
            <a:r>
              <a:rPr lang="en-US" dirty="0">
                <a:solidFill>
                  <a:srgbClr val="FFFFFF"/>
                </a:solidFill>
              </a:rPr>
              <a:t> </a:t>
            </a:r>
            <a:r>
              <a:rPr lang="en-US" dirty="0" err="1">
                <a:solidFill>
                  <a:srgbClr val="FFFFFF"/>
                </a:solidFill>
              </a:rPr>
              <a:t>cahaya</a:t>
            </a:r>
            <a:r>
              <a:rPr lang="en-US" dirty="0">
                <a:solidFill>
                  <a:srgbClr val="FFFFFF"/>
                </a:solidFill>
              </a:rPr>
              <a:t>.</a:t>
            </a:r>
          </a:p>
          <a:p>
            <a:pPr marL="342900" indent="-342900" algn="just">
              <a:defRPr/>
            </a:pPr>
            <a:endParaRPr lang="en-US" dirty="0">
              <a:solidFill>
                <a:srgbClr val="FFFFFF"/>
              </a:solidFill>
            </a:endParaRPr>
          </a:p>
          <a:p>
            <a:pPr marL="342900" indent="-342900" algn="just">
              <a:defRPr/>
            </a:pPr>
            <a:r>
              <a:rPr lang="en-US" sz="2000" b="1" dirty="0" err="1">
                <a:solidFill>
                  <a:srgbClr val="FFFF00"/>
                </a:solidFill>
              </a:rPr>
              <a:t>Pembelajaran</a:t>
            </a:r>
            <a:r>
              <a:rPr lang="en-US" sz="2000" b="1" dirty="0">
                <a:solidFill>
                  <a:srgbClr val="FFFFFF"/>
                </a:solidFill>
              </a:rPr>
              <a:t>					                	</a:t>
            </a:r>
            <a:endParaRPr lang="en-US" sz="2000" b="1" dirty="0">
              <a:solidFill>
                <a:srgbClr val="FFFF00"/>
              </a:solidFill>
            </a:endParaRPr>
          </a:p>
          <a:p>
            <a:pPr marL="342900" indent="-342900">
              <a:defRPr/>
            </a:pPr>
            <a:r>
              <a:rPr lang="en-US" dirty="0">
                <a:solidFill>
                  <a:srgbClr val="FFFFFF"/>
                </a:solidFill>
              </a:rPr>
              <a:t> </a:t>
            </a:r>
            <a:r>
              <a:rPr lang="en-US" dirty="0" err="1">
                <a:solidFill>
                  <a:srgbClr val="FFFFFF"/>
                </a:solidFill>
              </a:rPr>
              <a:t>Metode</a:t>
            </a:r>
            <a:r>
              <a:rPr lang="en-US" dirty="0">
                <a:solidFill>
                  <a:srgbClr val="FFFFFF"/>
                </a:solidFill>
              </a:rPr>
              <a:t>		</a:t>
            </a:r>
            <a:r>
              <a:rPr lang="id-ID" dirty="0">
                <a:solidFill>
                  <a:srgbClr val="FFFFFF"/>
                </a:solidFill>
              </a:rPr>
              <a:t>: </a:t>
            </a:r>
            <a:r>
              <a:rPr lang="en-US" dirty="0">
                <a:solidFill>
                  <a:srgbClr val="FFFFFF"/>
                </a:solidFill>
              </a:rPr>
              <a:t> </a:t>
            </a:r>
            <a:r>
              <a:rPr lang="en-US" dirty="0" err="1">
                <a:solidFill>
                  <a:srgbClr val="FFFFFF"/>
                </a:solidFill>
              </a:rPr>
              <a:t>Demonstrasi</a:t>
            </a:r>
            <a:r>
              <a:rPr lang="en-US" dirty="0">
                <a:solidFill>
                  <a:srgbClr val="FFFFFF"/>
                </a:solidFill>
              </a:rPr>
              <a:t>, </a:t>
            </a:r>
            <a:r>
              <a:rPr lang="en-US" dirty="0" err="1">
                <a:solidFill>
                  <a:srgbClr val="FFFFFF"/>
                </a:solidFill>
              </a:rPr>
              <a:t>Tanyajawab</a:t>
            </a:r>
            <a:r>
              <a:rPr lang="en-US" dirty="0">
                <a:solidFill>
                  <a:srgbClr val="FFFFFF"/>
                </a:solidFill>
              </a:rPr>
              <a:t>, </a:t>
            </a:r>
            <a:r>
              <a:rPr lang="id-ID" dirty="0">
                <a:solidFill>
                  <a:srgbClr val="FFFFFF"/>
                </a:solidFill>
              </a:rPr>
              <a:t>Ceramah, </a:t>
            </a:r>
            <a:r>
              <a:rPr lang="en-US" dirty="0">
                <a:solidFill>
                  <a:srgbClr val="FFFFFF"/>
                </a:solidFill>
              </a:rPr>
              <a:t>D</a:t>
            </a:r>
            <a:r>
              <a:rPr lang="id-ID" dirty="0">
                <a:solidFill>
                  <a:srgbClr val="FFFFFF"/>
                </a:solidFill>
              </a:rPr>
              <a:t>iskus</a:t>
            </a:r>
            <a:r>
              <a:rPr lang="en-US" dirty="0" err="1">
                <a:solidFill>
                  <a:srgbClr val="FFFFFF"/>
                </a:solidFill>
              </a:rPr>
              <a:t>i</a:t>
            </a:r>
            <a:endParaRPr lang="id-ID" dirty="0">
              <a:solidFill>
                <a:srgbClr val="FFFFFF"/>
              </a:solidFill>
            </a:endParaRPr>
          </a:p>
          <a:p>
            <a:pPr marL="342900" indent="-342900">
              <a:defRPr/>
            </a:pPr>
            <a:r>
              <a:rPr lang="id-ID" dirty="0">
                <a:solidFill>
                  <a:srgbClr val="FFFFFF"/>
                </a:solidFill>
              </a:rPr>
              <a:t> Pendekatan 	: </a:t>
            </a:r>
            <a:r>
              <a:rPr lang="en-US" dirty="0">
                <a:solidFill>
                  <a:srgbClr val="FFFFFF"/>
                </a:solidFill>
              </a:rPr>
              <a:t> </a:t>
            </a:r>
            <a:r>
              <a:rPr lang="en-US" dirty="0" err="1">
                <a:solidFill>
                  <a:srgbClr val="FFFFFF"/>
                </a:solidFill>
              </a:rPr>
              <a:t>Konseptual</a:t>
            </a:r>
            <a:r>
              <a:rPr lang="en-US" dirty="0">
                <a:solidFill>
                  <a:srgbClr val="FFFFFF"/>
                </a:solidFill>
              </a:rPr>
              <a:t> </a:t>
            </a:r>
            <a:r>
              <a:rPr lang="en-US" dirty="0" err="1">
                <a:solidFill>
                  <a:srgbClr val="FFFFFF"/>
                </a:solidFill>
              </a:rPr>
              <a:t>dan</a:t>
            </a:r>
            <a:r>
              <a:rPr lang="en-US" dirty="0">
                <a:solidFill>
                  <a:srgbClr val="FFFFFF"/>
                </a:solidFill>
              </a:rPr>
              <a:t> </a:t>
            </a:r>
            <a:r>
              <a:rPr lang="en-US" dirty="0" err="1">
                <a:solidFill>
                  <a:srgbClr val="FFFFFF"/>
                </a:solidFill>
              </a:rPr>
              <a:t>Kontekstual</a:t>
            </a:r>
            <a:r>
              <a:rPr lang="en-US" dirty="0">
                <a:solidFill>
                  <a:srgbClr val="FFFFFF"/>
                </a:solidFill>
              </a:rPr>
              <a:t>		       	</a:t>
            </a:r>
            <a:endParaRPr lang="id-ID" dirty="0">
              <a:solidFill>
                <a:srgbClr val="FFFFFF"/>
              </a:solidFill>
            </a:endParaRPr>
          </a:p>
          <a:p>
            <a:pPr marL="342900" indent="-342900">
              <a:defRPr/>
            </a:pPr>
            <a:r>
              <a:rPr lang="id-ID" dirty="0">
                <a:solidFill>
                  <a:srgbClr val="FFFFFF"/>
                </a:solidFill>
              </a:rPr>
              <a:t> Tugas 		: </a:t>
            </a:r>
            <a:r>
              <a:rPr lang="en-US" dirty="0">
                <a:solidFill>
                  <a:srgbClr val="FFFFFF"/>
                </a:solidFill>
              </a:rPr>
              <a:t> </a:t>
            </a:r>
            <a:r>
              <a:rPr lang="en-US" dirty="0" err="1">
                <a:solidFill>
                  <a:srgbClr val="FFFFFF"/>
                </a:solidFill>
              </a:rPr>
              <a:t>Menyelesaikan</a:t>
            </a:r>
            <a:r>
              <a:rPr lang="en-US" dirty="0">
                <a:solidFill>
                  <a:srgbClr val="FFFFFF"/>
                </a:solidFill>
              </a:rPr>
              <a:t> </a:t>
            </a:r>
            <a:r>
              <a:rPr lang="en-US" dirty="0" err="1">
                <a:solidFill>
                  <a:srgbClr val="FFFFFF"/>
                </a:solidFill>
              </a:rPr>
              <a:t>soal</a:t>
            </a:r>
            <a:r>
              <a:rPr lang="en-US" dirty="0">
                <a:solidFill>
                  <a:srgbClr val="FFFFFF"/>
                </a:solidFill>
              </a:rPr>
              <a:t> </a:t>
            </a:r>
            <a:r>
              <a:rPr lang="en-US" dirty="0" err="1">
                <a:solidFill>
                  <a:srgbClr val="FFFFFF"/>
                </a:solidFill>
              </a:rPr>
              <a:t>latihan</a:t>
            </a:r>
            <a:r>
              <a:rPr lang="en-US" dirty="0">
                <a:solidFill>
                  <a:srgbClr val="FFFFFF"/>
                </a:solidFill>
              </a:rPr>
              <a:t>				      </a:t>
            </a:r>
            <a:endParaRPr lang="id-ID" dirty="0">
              <a:solidFill>
                <a:srgbClr val="FFFFFF"/>
              </a:solidFill>
            </a:endParaRPr>
          </a:p>
          <a:p>
            <a:pPr marL="342900" indent="-342900">
              <a:defRPr/>
            </a:pPr>
            <a:r>
              <a:rPr lang="id-ID" dirty="0">
                <a:solidFill>
                  <a:srgbClr val="FFFFFF"/>
                </a:solidFill>
              </a:rPr>
              <a:t> Media 		: </a:t>
            </a:r>
            <a:r>
              <a:rPr lang="en-US" dirty="0">
                <a:solidFill>
                  <a:srgbClr val="FFFFFF"/>
                </a:solidFill>
              </a:rPr>
              <a:t> Slide </a:t>
            </a:r>
            <a:r>
              <a:rPr lang="en-US" dirty="0" err="1">
                <a:solidFill>
                  <a:srgbClr val="FFFFFF"/>
                </a:solidFill>
              </a:rPr>
              <a:t>powerpoint</a:t>
            </a:r>
            <a:r>
              <a:rPr lang="en-US" dirty="0">
                <a:solidFill>
                  <a:srgbClr val="FFFFFF"/>
                </a:solidFill>
              </a:rPr>
              <a:t> </a:t>
            </a:r>
            <a:r>
              <a:rPr lang="en-US" dirty="0" err="1">
                <a:solidFill>
                  <a:srgbClr val="FFFFFF"/>
                </a:solidFill>
              </a:rPr>
              <a:t>dan</a:t>
            </a:r>
            <a:r>
              <a:rPr lang="en-US" dirty="0">
                <a:solidFill>
                  <a:srgbClr val="FFFFFF"/>
                </a:solidFill>
              </a:rPr>
              <a:t> </a:t>
            </a:r>
            <a:r>
              <a:rPr lang="en-US" dirty="0" err="1">
                <a:solidFill>
                  <a:srgbClr val="FFFFFF"/>
                </a:solidFill>
              </a:rPr>
              <a:t>alat</a:t>
            </a:r>
            <a:r>
              <a:rPr lang="en-US" dirty="0">
                <a:solidFill>
                  <a:srgbClr val="FFFFFF"/>
                </a:solidFill>
              </a:rPr>
              <a:t> </a:t>
            </a:r>
            <a:r>
              <a:rPr lang="en-US" dirty="0" err="1">
                <a:solidFill>
                  <a:srgbClr val="FFFFFF"/>
                </a:solidFill>
              </a:rPr>
              <a:t>peraga</a:t>
            </a:r>
            <a:r>
              <a:rPr lang="en-US" dirty="0">
                <a:solidFill>
                  <a:srgbClr val="FFFFFF"/>
                </a:solidFill>
              </a:rPr>
              <a:t> </a:t>
            </a:r>
            <a:r>
              <a:rPr lang="en-US" dirty="0" err="1">
                <a:solidFill>
                  <a:srgbClr val="FFFFFF"/>
                </a:solidFill>
              </a:rPr>
              <a:t>Fisika</a:t>
            </a:r>
            <a:endParaRPr lang="en-US" dirty="0">
              <a:solidFill>
                <a:srgbClr val="FFFFFF"/>
              </a:solidFill>
            </a:endParaRPr>
          </a:p>
          <a:p>
            <a:pPr marL="342900" indent="-342900">
              <a:defRPr/>
            </a:pPr>
            <a:endParaRPr lang="en-US" dirty="0">
              <a:solidFill>
                <a:srgbClr val="FFFFFF"/>
              </a:solidFill>
            </a:endParaRPr>
          </a:p>
          <a:p>
            <a:pPr marL="342900" indent="-342900">
              <a:defRPr/>
            </a:pPr>
            <a:r>
              <a:rPr lang="en-US" b="1" dirty="0" err="1">
                <a:solidFill>
                  <a:srgbClr val="FFFF00"/>
                </a:solidFill>
              </a:rPr>
              <a:t>Evaluasi</a:t>
            </a:r>
            <a:r>
              <a:rPr lang="en-US" dirty="0">
                <a:solidFill>
                  <a:srgbClr val="FFFFFF"/>
                </a:solidFill>
              </a:rPr>
              <a:t> </a:t>
            </a:r>
          </a:p>
          <a:p>
            <a:pPr marL="342900" indent="-342900">
              <a:defRPr/>
            </a:pPr>
            <a:r>
              <a:rPr lang="en-US" dirty="0">
                <a:solidFill>
                  <a:srgbClr val="FFFFFF"/>
                </a:solidFill>
              </a:rPr>
              <a:t>UTS (40%)</a:t>
            </a:r>
          </a:p>
          <a:p>
            <a:pPr marL="342900" indent="-342900">
              <a:defRPr/>
            </a:pPr>
            <a:r>
              <a:rPr lang="en-US" dirty="0">
                <a:solidFill>
                  <a:srgbClr val="FFFFFF"/>
                </a:solidFill>
              </a:rPr>
              <a:t>UAS (40%)</a:t>
            </a:r>
          </a:p>
          <a:p>
            <a:pPr marL="342900" indent="-342900">
              <a:defRPr/>
            </a:pPr>
            <a:r>
              <a:rPr lang="en-US" dirty="0" err="1">
                <a:solidFill>
                  <a:srgbClr val="FFFFFF"/>
                </a:solidFill>
              </a:rPr>
              <a:t>Tugas</a:t>
            </a:r>
            <a:r>
              <a:rPr lang="en-US" dirty="0">
                <a:solidFill>
                  <a:srgbClr val="FFFFFF"/>
                </a:solidFill>
              </a:rPr>
              <a:t> (20%)</a:t>
            </a:r>
          </a:p>
        </p:txBody>
      </p:sp>
    </p:spTree>
  </p:cSld>
  <p:clrMapOvr>
    <a:masterClrMapping/>
  </p:clrMapOvr>
  <p:transition spd="slow">
    <p:wheel spokes="2"/>
    <p:sndAc>
      <p:stSnd>
        <p:snd r:embed="rId2" name="wind.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8677"/>
                                        </p:tgtEl>
                                        <p:attrNameLst>
                                          <p:attrName>style.visibility</p:attrName>
                                        </p:attrNameLst>
                                      </p:cBhvr>
                                      <p:to>
                                        <p:strVal val="visible"/>
                                      </p:to>
                                    </p:set>
                                    <p:animEffect transition="in" filter="barn(inHorizontal)">
                                      <p:cBhvr>
                                        <p:cTn id="7" dur="2000"/>
                                        <p:tgtEl>
                                          <p:spTgt spid="28677"/>
                                        </p:tgtEl>
                                      </p:cBhvr>
                                    </p:animEffect>
                                  </p:childTnLst>
                                </p:cTn>
                              </p:par>
                            </p:childTnLst>
                          </p:cTn>
                        </p:par>
                        <p:par>
                          <p:cTn id="8" fill="hold">
                            <p:stCondLst>
                              <p:cond delay="2000"/>
                            </p:stCondLst>
                            <p:childTnLst>
                              <p:par>
                                <p:cTn id="9" presetID="24" presetClass="entr" presetSubtype="0" fill="hold" grpId="0" nodeType="afterEffect">
                                  <p:stCondLst>
                                    <p:cond delay="0"/>
                                  </p:stCondLst>
                                  <p:childTnLst>
                                    <p:set>
                                      <p:cBhvr>
                                        <p:cTn id="10" dur="1" fill="hold">
                                          <p:stCondLst>
                                            <p:cond delay="0"/>
                                          </p:stCondLst>
                                        </p:cTn>
                                        <p:tgtEl>
                                          <p:spTgt spid="28680"/>
                                        </p:tgtEl>
                                        <p:attrNameLst>
                                          <p:attrName>style.visibility</p:attrName>
                                        </p:attrNameLst>
                                      </p:cBhvr>
                                      <p:to>
                                        <p:strVal val="visible"/>
                                      </p:to>
                                    </p:set>
                                    <p:anim to="" calcmode="lin" valueType="num">
                                      <p:cBhvr>
                                        <p:cTn id="11" dur="1" fill="hold"/>
                                        <p:tgtEl>
                                          <p:spTgt spid="2868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p:bldP spid="2868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Rot="1" noChangeArrowheads="1"/>
          </p:cNvSpPr>
          <p:nvPr>
            <p:ph type="title"/>
          </p:nvPr>
        </p:nvSpPr>
        <p:spPr>
          <a:xfrm>
            <a:off x="374650" y="304800"/>
            <a:ext cx="8540750" cy="609600"/>
          </a:xfrm>
        </p:spPr>
        <p:txBody>
          <a:bodyPr/>
          <a:lstStyle/>
          <a:p>
            <a:pPr algn="l" eaLnBrk="1" hangingPunct="1">
              <a:defRPr/>
            </a:pPr>
            <a:r>
              <a:rPr lang="en-US" sz="4800" dirty="0" err="1" smtClean="0">
                <a:solidFill>
                  <a:srgbClr val="FFFF00"/>
                </a:solidFill>
              </a:rPr>
              <a:t>Silabus</a:t>
            </a:r>
            <a:r>
              <a:rPr lang="en-US" sz="4800" dirty="0" smtClean="0">
                <a:solidFill>
                  <a:srgbClr val="FFFF00"/>
                </a:solidFill>
              </a:rPr>
              <a:t> (</a:t>
            </a:r>
            <a:r>
              <a:rPr lang="en-US" sz="4800" dirty="0" err="1" smtClean="0">
                <a:solidFill>
                  <a:srgbClr val="FFFF00"/>
                </a:solidFill>
              </a:rPr>
              <a:t>lanjutan</a:t>
            </a:r>
            <a:r>
              <a:rPr lang="en-US" sz="4800" dirty="0" smtClean="0">
                <a:solidFill>
                  <a:srgbClr val="FFFF00"/>
                </a:solidFill>
              </a:rPr>
              <a:t>)</a:t>
            </a:r>
          </a:p>
        </p:txBody>
      </p:sp>
      <p:sp>
        <p:nvSpPr>
          <p:cNvPr id="10243" name="Rectangle 1"/>
          <p:cNvSpPr>
            <a:spLocks noChangeArrowheads="1"/>
          </p:cNvSpPr>
          <p:nvPr/>
        </p:nvSpPr>
        <p:spPr bwMode="auto">
          <a:xfrm>
            <a:off x="381000" y="1230313"/>
            <a:ext cx="6781800" cy="461962"/>
          </a:xfrm>
          <a:prstGeom prst="rect">
            <a:avLst/>
          </a:prstGeom>
          <a:noFill/>
          <a:ln w="9525">
            <a:noFill/>
            <a:miter lim="800000"/>
            <a:headEnd/>
            <a:tailEnd/>
          </a:ln>
        </p:spPr>
        <p:txBody>
          <a:bodyPr anchor="ctr">
            <a:spAutoFit/>
          </a:bodyPr>
          <a:lstStyle/>
          <a:p>
            <a:pPr algn="just" eaLnBrk="1" hangingPunct="1"/>
            <a:r>
              <a:rPr lang="id-ID" sz="2400" b="1">
                <a:solidFill>
                  <a:srgbClr val="FFFF00"/>
                </a:solidFill>
                <a:cs typeface="Times New Roman" pitchFamily="18" charset="0"/>
              </a:rPr>
              <a:t>Rincian materi perkuliahan tiap pertemuan</a:t>
            </a:r>
            <a:r>
              <a:rPr lang="en-US" sz="2400" b="1">
                <a:solidFill>
                  <a:srgbClr val="FFFF00"/>
                </a:solidFill>
                <a:cs typeface="Times New Roman" pitchFamily="18" charset="0"/>
              </a:rPr>
              <a:t>:</a:t>
            </a:r>
            <a:endParaRPr lang="id-ID" sz="2400">
              <a:solidFill>
                <a:srgbClr val="FFFF00"/>
              </a:solidFill>
            </a:endParaRPr>
          </a:p>
        </p:txBody>
      </p:sp>
      <p:sp>
        <p:nvSpPr>
          <p:cNvPr id="10244" name="Rectangle 2"/>
          <p:cNvSpPr>
            <a:spLocks noChangeArrowheads="1"/>
          </p:cNvSpPr>
          <p:nvPr/>
        </p:nvSpPr>
        <p:spPr bwMode="auto">
          <a:xfrm>
            <a:off x="228600" y="1676400"/>
            <a:ext cx="8839200" cy="5016500"/>
          </a:xfrm>
          <a:prstGeom prst="rect">
            <a:avLst/>
          </a:prstGeom>
          <a:noFill/>
          <a:ln w="9525">
            <a:noFill/>
            <a:miter lim="800000"/>
            <a:headEnd/>
            <a:tailEnd/>
          </a:ln>
        </p:spPr>
        <p:txBody>
          <a:bodyPr anchor="ctr">
            <a:spAutoFit/>
          </a:bodyPr>
          <a:lstStyle/>
          <a:p>
            <a:pPr marL="109538" lvl="2" algn="just" eaLnBrk="1" hangingPunct="1">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1	</a:t>
            </a:r>
            <a:r>
              <a:rPr lang="en-US" sz="2000">
                <a:cs typeface="Times New Roman" pitchFamily="18" charset="0"/>
              </a:rPr>
              <a:t>	</a:t>
            </a:r>
            <a:r>
              <a:rPr lang="id-ID" sz="2000">
                <a:cs typeface="Times New Roman" pitchFamily="18" charset="0"/>
              </a:rPr>
              <a:t>: Pendahuluan dan hakikat sains</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2</a:t>
            </a:r>
            <a:r>
              <a:rPr lang="en-US" sz="2000">
                <a:cs typeface="Times New Roman" pitchFamily="18" charset="0"/>
              </a:rPr>
              <a:t>	</a:t>
            </a:r>
            <a:r>
              <a:rPr lang="id-ID" sz="2000">
                <a:solidFill>
                  <a:srgbClr val="000000"/>
                </a:solidFill>
                <a:cs typeface="Times New Roman" pitchFamily="18" charset="0"/>
              </a:rPr>
              <a:t>	</a:t>
            </a:r>
            <a:r>
              <a:rPr lang="id-ID" sz="2000">
                <a:cs typeface="Times New Roman" pitchFamily="18" charset="0"/>
              </a:rPr>
              <a:t>:</a:t>
            </a:r>
            <a:r>
              <a:rPr lang="id-ID" sz="2000">
                <a:solidFill>
                  <a:srgbClr val="000000"/>
                </a:solidFill>
                <a:cs typeface="Times New Roman" pitchFamily="18" charset="0"/>
              </a:rPr>
              <a:t> </a:t>
            </a:r>
            <a:r>
              <a:rPr lang="id-ID" sz="2000">
                <a:cs typeface="Times New Roman" pitchFamily="18" charset="0"/>
              </a:rPr>
              <a:t>Gerak linier dan gerak non linier</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3	</a:t>
            </a:r>
            <a:r>
              <a:rPr lang="en-US" sz="2000">
                <a:cs typeface="Times New Roman" pitchFamily="18" charset="0"/>
              </a:rPr>
              <a:t>	</a:t>
            </a:r>
            <a:r>
              <a:rPr lang="id-ID" sz="2000">
                <a:cs typeface="Times New Roman" pitchFamily="18" charset="0"/>
              </a:rPr>
              <a:t>: Hukum Newton</a:t>
            </a:r>
            <a:r>
              <a:rPr lang="en-US" sz="2000">
                <a:cs typeface="Times New Roman" pitchFamily="18" charset="0"/>
              </a:rPr>
              <a:t> tentang gerak dan gravitasi</a:t>
            </a:r>
            <a:r>
              <a:rPr lang="id-ID" sz="2000">
                <a:cs typeface="Times New Roman" pitchFamily="18" charset="0"/>
              </a:rPr>
              <a:t> </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4 	: </a:t>
            </a:r>
            <a:r>
              <a:rPr lang="en-US" sz="2000">
                <a:cs typeface="Times New Roman" pitchFamily="18" charset="0"/>
              </a:rPr>
              <a:t>E</a:t>
            </a:r>
            <a:r>
              <a:rPr lang="id-ID" sz="2000">
                <a:cs typeface="Times New Roman" pitchFamily="18" charset="0"/>
              </a:rPr>
              <a:t>nergi dan momentum </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5 	: Gerak rotasi</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a:t>
            </a:r>
            <a:r>
              <a:rPr lang="en-US" sz="2000">
                <a:cs typeface="Times New Roman" pitchFamily="18" charset="0"/>
              </a:rPr>
              <a:t>e</a:t>
            </a:r>
            <a:r>
              <a:rPr lang="id-ID" sz="2000">
                <a:cs typeface="Times New Roman" pitchFamily="18" charset="0"/>
              </a:rPr>
              <a:t>muan 6  	: Sifat atomik zat, zat padat</a:t>
            </a:r>
            <a:r>
              <a:rPr lang="en-US" sz="2000">
                <a:cs typeface="Times New Roman" pitchFamily="18" charset="0"/>
              </a:rPr>
              <a:t>, </a:t>
            </a:r>
            <a:r>
              <a:rPr lang="id-ID" sz="2000">
                <a:cs typeface="Times New Roman" pitchFamily="18" charset="0"/>
              </a:rPr>
              <a:t>zat cair</a:t>
            </a:r>
            <a:r>
              <a:rPr lang="en-US" sz="2000">
                <a:cs typeface="Times New Roman" pitchFamily="18" charset="0"/>
              </a:rPr>
              <a:t> dan</a:t>
            </a:r>
            <a:r>
              <a:rPr lang="id-ID" sz="2000">
                <a:cs typeface="Times New Roman" pitchFamily="18" charset="0"/>
              </a:rPr>
              <a:t> gas</a:t>
            </a:r>
            <a:endParaRPr lang="en-US" sz="2000">
              <a:cs typeface="Times New Roman" pitchFamily="18" charset="0"/>
            </a:endParaRPr>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7 	: </a:t>
            </a:r>
            <a:r>
              <a:rPr lang="en-US" sz="2000">
                <a:cs typeface="Times New Roman" pitchFamily="18" charset="0"/>
              </a:rPr>
              <a:t>UTS</a:t>
            </a:r>
            <a:r>
              <a:rPr lang="id-ID" sz="2000">
                <a:cs typeface="Times New Roman" pitchFamily="18" charset="0"/>
              </a:rPr>
              <a:t> </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8 	: Suhu, kalor, pemuaian dan aliran kalor</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9 	: Perubahan zat dan termodinamika</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10	: Getaran dan gelombang</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11 	: Bunyi</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12	: Kelistrikan</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13 	: Kemagnetan</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14	: Sifat cahaya dan warna</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15	: Pemantulan, pembiasan dan gelombang cahaya</a:t>
            </a:r>
            <a:endParaRPr lang="en-US" sz="2000"/>
          </a:p>
          <a:p>
            <a:pPr marL="109538" lvl="2" algn="just">
              <a:buFont typeface="Courier New" pitchFamily="49" charset="0"/>
              <a:buChar char="o"/>
              <a:tabLst>
                <a:tab pos="109538" algn="l"/>
              </a:tabLst>
            </a:pPr>
            <a:r>
              <a:rPr lang="en-US" sz="2000">
                <a:cs typeface="Times New Roman" pitchFamily="18" charset="0"/>
              </a:rPr>
              <a:t> </a:t>
            </a:r>
            <a:r>
              <a:rPr lang="id-ID" sz="2000">
                <a:cs typeface="Times New Roman" pitchFamily="18" charset="0"/>
              </a:rPr>
              <a:t>Pertemuan 16 	: UAS</a:t>
            </a:r>
            <a:endParaRPr lang="id-ID" sz="2000"/>
          </a:p>
        </p:txBody>
      </p:sp>
    </p:spTree>
  </p:cSld>
  <p:clrMapOvr>
    <a:masterClrMapping/>
  </p:clrMapOvr>
  <p:transition spd="slow">
    <p:wheel spokes="1"/>
    <p:sndAc>
      <p:stSnd>
        <p:snd r:embed="rId2" name="wind.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Rot="1" noChangeArrowheads="1"/>
          </p:cNvSpPr>
          <p:nvPr>
            <p:ph type="title"/>
          </p:nvPr>
        </p:nvSpPr>
        <p:spPr/>
        <p:txBody>
          <a:bodyPr/>
          <a:lstStyle/>
          <a:p>
            <a:pPr algn="l" eaLnBrk="1" hangingPunct="1">
              <a:defRPr/>
            </a:pPr>
            <a:r>
              <a:rPr lang="en-US" sz="4800" dirty="0" err="1" smtClean="0">
                <a:solidFill>
                  <a:srgbClr val="FFFF00"/>
                </a:solidFill>
              </a:rPr>
              <a:t>Silabus</a:t>
            </a:r>
            <a:r>
              <a:rPr lang="en-US" sz="4800" dirty="0" smtClean="0">
                <a:solidFill>
                  <a:srgbClr val="FFFF00"/>
                </a:solidFill>
              </a:rPr>
              <a:t> (</a:t>
            </a:r>
            <a:r>
              <a:rPr lang="en-US" sz="4800" dirty="0" err="1" smtClean="0">
                <a:solidFill>
                  <a:srgbClr val="FFFF00"/>
                </a:solidFill>
              </a:rPr>
              <a:t>lanjutan</a:t>
            </a:r>
            <a:r>
              <a:rPr lang="en-US" sz="4800" dirty="0" smtClean="0">
                <a:solidFill>
                  <a:srgbClr val="FFFF00"/>
                </a:solidFill>
              </a:rPr>
              <a:t>)</a:t>
            </a:r>
          </a:p>
        </p:txBody>
      </p:sp>
      <p:sp>
        <p:nvSpPr>
          <p:cNvPr id="11267" name="Rectangle 4"/>
          <p:cNvSpPr>
            <a:spLocks noChangeArrowheads="1"/>
          </p:cNvSpPr>
          <p:nvPr/>
        </p:nvSpPr>
        <p:spPr bwMode="auto">
          <a:xfrm>
            <a:off x="457200" y="1600200"/>
            <a:ext cx="8153400" cy="2246313"/>
          </a:xfrm>
          <a:prstGeom prst="rect">
            <a:avLst/>
          </a:prstGeom>
          <a:noFill/>
          <a:ln w="9525">
            <a:noFill/>
            <a:miter lim="800000"/>
            <a:headEnd/>
            <a:tailEnd/>
          </a:ln>
        </p:spPr>
        <p:txBody>
          <a:bodyPr>
            <a:spAutoFit/>
          </a:bodyPr>
          <a:lstStyle/>
          <a:p>
            <a:pPr marL="342900" indent="-342900"/>
            <a:r>
              <a:rPr lang="en-US" sz="2000" b="1">
                <a:solidFill>
                  <a:srgbClr val="FFFF00"/>
                </a:solidFill>
              </a:rPr>
              <a:t>Buku Utama</a:t>
            </a:r>
          </a:p>
          <a:p>
            <a:pPr marL="342900" indent="-342900"/>
            <a:r>
              <a:rPr lang="en-US" sz="2000">
                <a:solidFill>
                  <a:srgbClr val="FFFFFF"/>
                </a:solidFill>
              </a:rPr>
              <a:t>Paul G. Hewitt, 1993, </a:t>
            </a:r>
            <a:r>
              <a:rPr lang="en-US" sz="2000" b="1" i="1">
                <a:solidFill>
                  <a:srgbClr val="FF0066"/>
                </a:solidFill>
              </a:rPr>
              <a:t>Conceptual Physics</a:t>
            </a:r>
            <a:r>
              <a:rPr lang="en-US" sz="2000">
                <a:solidFill>
                  <a:srgbClr val="FFFFFF"/>
                </a:solidFill>
              </a:rPr>
              <a:t>, 7</a:t>
            </a:r>
            <a:r>
              <a:rPr lang="en-US" sz="2000" baseline="30000">
                <a:solidFill>
                  <a:srgbClr val="FFFFFF"/>
                </a:solidFill>
              </a:rPr>
              <a:t>th</a:t>
            </a:r>
            <a:r>
              <a:rPr lang="en-US" sz="2000">
                <a:solidFill>
                  <a:srgbClr val="FFFFFF"/>
                </a:solidFill>
              </a:rPr>
              <a:t> edition, Harper Collins College Publisher, San Fransisco</a:t>
            </a:r>
          </a:p>
          <a:p>
            <a:pPr marL="342900" indent="-342900"/>
            <a:endParaRPr lang="en-US" sz="2000" b="1">
              <a:solidFill>
                <a:srgbClr val="FFFF00"/>
              </a:solidFill>
            </a:endParaRPr>
          </a:p>
          <a:p>
            <a:pPr marL="342900" indent="-342900"/>
            <a:r>
              <a:rPr lang="en-US" sz="2000" b="1">
                <a:solidFill>
                  <a:srgbClr val="FFFF00"/>
                </a:solidFill>
              </a:rPr>
              <a:t>Referensi</a:t>
            </a:r>
            <a:endParaRPr lang="en-US" sz="2000">
              <a:solidFill>
                <a:srgbClr val="FFFFFF"/>
              </a:solidFill>
            </a:endParaRPr>
          </a:p>
          <a:p>
            <a:pPr marL="342900" indent="-342900"/>
            <a:r>
              <a:rPr lang="en-US" sz="2000">
                <a:solidFill>
                  <a:srgbClr val="FFFFFF"/>
                </a:solidFill>
              </a:rPr>
              <a:t>Buku-Buku Fisika Dasar (Tipler, Halliday &amp; Resnick, Giancoli, Sutrisno, dll)</a:t>
            </a:r>
          </a:p>
        </p:txBody>
      </p:sp>
    </p:spTree>
  </p:cSld>
  <p:clrMapOvr>
    <a:masterClrMapping/>
  </p:clrMapOvr>
  <p:transition spd="slow">
    <p:wheel spokes="1"/>
    <p:sndAc>
      <p:stSnd>
        <p:snd r:embed="rId2" name="wind.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rrowheads="1"/>
          </p:cNvSpPr>
          <p:nvPr>
            <p:ph type="title"/>
          </p:nvPr>
        </p:nvSpPr>
        <p:spPr>
          <a:xfrm>
            <a:off x="209550" y="266700"/>
            <a:ext cx="6115050" cy="1104900"/>
          </a:xfrm>
        </p:spPr>
        <p:txBody>
          <a:bodyPr/>
          <a:lstStyle/>
          <a:p>
            <a:pPr algn="l" eaLnBrk="1" hangingPunct="1">
              <a:defRPr/>
            </a:pPr>
            <a:r>
              <a:rPr lang="en-US" sz="5400" dirty="0" smtClean="0"/>
              <a:t> </a:t>
            </a:r>
            <a:r>
              <a:rPr lang="en-US" sz="5400" dirty="0" err="1" smtClean="0">
                <a:solidFill>
                  <a:srgbClr val="FFFF00"/>
                </a:solidFill>
              </a:rPr>
              <a:t>Sains</a:t>
            </a:r>
            <a:endParaRPr lang="en-US" sz="5400" dirty="0" smtClean="0">
              <a:solidFill>
                <a:srgbClr val="FFFF00"/>
              </a:solidFill>
            </a:endParaRPr>
          </a:p>
        </p:txBody>
      </p:sp>
      <p:sp>
        <p:nvSpPr>
          <p:cNvPr id="205827" name="Rectangle 3"/>
          <p:cNvSpPr>
            <a:spLocks noGrp="1" noRot="1" noChangeArrowheads="1"/>
          </p:cNvSpPr>
          <p:nvPr>
            <p:ph type="body" sz="half" idx="1"/>
          </p:nvPr>
        </p:nvSpPr>
        <p:spPr>
          <a:xfrm>
            <a:off x="914400" y="1371600"/>
            <a:ext cx="7696200" cy="609600"/>
          </a:xfrm>
        </p:spPr>
        <p:txBody>
          <a:bodyPr/>
          <a:lstStyle/>
          <a:p>
            <a:pPr eaLnBrk="1" hangingPunct="1">
              <a:buFontTx/>
              <a:buChar char="o"/>
              <a:defRPr/>
            </a:pPr>
            <a:r>
              <a:rPr lang="en-US" sz="2800" dirty="0" err="1" smtClean="0"/>
              <a:t>Apakah</a:t>
            </a:r>
            <a:r>
              <a:rPr lang="en-US" sz="2800" dirty="0" smtClean="0"/>
              <a:t> yang </a:t>
            </a:r>
            <a:r>
              <a:rPr lang="en-US" sz="2800" dirty="0" err="1" smtClean="0"/>
              <a:t>dimaksud</a:t>
            </a:r>
            <a:r>
              <a:rPr lang="en-US" sz="2800" dirty="0" smtClean="0"/>
              <a:t> </a:t>
            </a:r>
            <a:r>
              <a:rPr lang="en-US" sz="2800" dirty="0" err="1" smtClean="0"/>
              <a:t>dengan</a:t>
            </a:r>
            <a:r>
              <a:rPr lang="en-US" sz="2800" dirty="0" smtClean="0"/>
              <a:t> </a:t>
            </a:r>
            <a:r>
              <a:rPr lang="en-US" sz="2800" dirty="0" err="1" smtClean="0"/>
              <a:t>sains</a:t>
            </a:r>
            <a:r>
              <a:rPr lang="en-US" sz="2800" dirty="0" smtClean="0"/>
              <a:t> ?</a:t>
            </a:r>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r>
              <a:rPr lang="en-US" sz="2800" dirty="0" err="1" smtClean="0"/>
              <a:t>Sejak</a:t>
            </a:r>
            <a:r>
              <a:rPr lang="en-US" sz="2800" dirty="0" smtClean="0"/>
              <a:t> </a:t>
            </a:r>
            <a:r>
              <a:rPr lang="en-US" sz="2800" dirty="0" err="1" smtClean="0"/>
              <a:t>kapan</a:t>
            </a:r>
            <a:r>
              <a:rPr lang="en-US" sz="2800" dirty="0" smtClean="0"/>
              <a:t> </a:t>
            </a:r>
            <a:r>
              <a:rPr lang="en-US" sz="2800" dirty="0" err="1" smtClean="0"/>
              <a:t>sains</a:t>
            </a:r>
            <a:r>
              <a:rPr lang="en-US" sz="2800" dirty="0" smtClean="0"/>
              <a:t> </a:t>
            </a:r>
            <a:r>
              <a:rPr lang="en-US" sz="2800" dirty="0" err="1" smtClean="0"/>
              <a:t>dimulai</a:t>
            </a:r>
            <a:r>
              <a:rPr lang="en-US" sz="2800" dirty="0" smtClean="0"/>
              <a:t>? </a:t>
            </a:r>
          </a:p>
          <a:p>
            <a:pPr eaLnBrk="1" hangingPunct="1">
              <a:buNone/>
              <a:defRPr/>
            </a:pPr>
            <a:endParaRPr lang="en-US" sz="2800" dirty="0" smtClean="0"/>
          </a:p>
        </p:txBody>
      </p:sp>
      <p:sp>
        <p:nvSpPr>
          <p:cNvPr id="4" name="Rectangle 3"/>
          <p:cNvSpPr/>
          <p:nvPr/>
        </p:nvSpPr>
        <p:spPr>
          <a:xfrm>
            <a:off x="1295400" y="2007275"/>
            <a:ext cx="7543800" cy="1754326"/>
          </a:xfrm>
          <a:prstGeom prst="rect">
            <a:avLst/>
          </a:prstGeom>
        </p:spPr>
        <p:txBody>
          <a:bodyPr wrap="square">
            <a:spAutoFit/>
          </a:bodyPr>
          <a:lstStyle/>
          <a:p>
            <a:r>
              <a:rPr lang="en-US" dirty="0" err="1" smtClean="0"/>
              <a:t>Pertama</a:t>
            </a:r>
            <a:r>
              <a:rPr lang="en-US" dirty="0" smtClean="0"/>
              <a:t>, </a:t>
            </a:r>
            <a:r>
              <a:rPr lang="en-US" dirty="0" err="1" smtClean="0"/>
              <a:t>sains</a:t>
            </a:r>
            <a:r>
              <a:rPr lang="en-US" dirty="0" smtClean="0"/>
              <a:t> </a:t>
            </a:r>
            <a:r>
              <a:rPr lang="en-US" dirty="0" err="1" smtClean="0"/>
              <a:t>adalah</a:t>
            </a:r>
            <a:r>
              <a:rPr lang="en-US" dirty="0" smtClean="0"/>
              <a:t> </a:t>
            </a:r>
            <a:r>
              <a:rPr lang="en-US" dirty="0" err="1" smtClean="0"/>
              <a:t>ilmu</a:t>
            </a:r>
            <a:r>
              <a:rPr lang="en-US" dirty="0" smtClean="0"/>
              <a:t> yang </a:t>
            </a:r>
            <a:r>
              <a:rPr lang="en-US" dirty="0" err="1" smtClean="0"/>
              <a:t>mempelajari</a:t>
            </a:r>
            <a:r>
              <a:rPr lang="en-US" dirty="0" smtClean="0"/>
              <a:t> </a:t>
            </a:r>
            <a:r>
              <a:rPr lang="en-US" dirty="0" err="1" smtClean="0"/>
              <a:t>perilaku</a:t>
            </a:r>
            <a:r>
              <a:rPr lang="en-US" dirty="0" smtClean="0"/>
              <a:t> (</a:t>
            </a:r>
            <a:r>
              <a:rPr lang="en-US" dirty="0" err="1" smtClean="0"/>
              <a:t>gejala-gejala</a:t>
            </a:r>
            <a:r>
              <a:rPr lang="en-US" dirty="0" smtClean="0"/>
              <a:t> </a:t>
            </a:r>
            <a:r>
              <a:rPr lang="en-US" dirty="0" err="1" smtClean="0"/>
              <a:t>alam</a:t>
            </a:r>
            <a:r>
              <a:rPr lang="en-US" dirty="0" smtClean="0"/>
              <a:t>) </a:t>
            </a:r>
            <a:r>
              <a:rPr lang="en-US" dirty="0" err="1" smtClean="0"/>
              <a:t>serta</a:t>
            </a:r>
            <a:r>
              <a:rPr lang="en-US" dirty="0" smtClean="0"/>
              <a:t> </a:t>
            </a:r>
            <a:r>
              <a:rPr lang="en-US" dirty="0" err="1" smtClean="0"/>
              <a:t>prinsip-prinsip</a:t>
            </a:r>
            <a:r>
              <a:rPr lang="en-US" dirty="0" smtClean="0"/>
              <a:t> </a:t>
            </a:r>
            <a:r>
              <a:rPr lang="en-US" dirty="0" err="1" smtClean="0"/>
              <a:t>keteraturannya</a:t>
            </a:r>
            <a:r>
              <a:rPr lang="en-US" dirty="0" smtClean="0"/>
              <a:t>. </a:t>
            </a:r>
          </a:p>
          <a:p>
            <a:r>
              <a:rPr lang="en-US" dirty="0" err="1" smtClean="0"/>
              <a:t>Kedua</a:t>
            </a:r>
            <a:r>
              <a:rPr lang="en-US" dirty="0" smtClean="0"/>
              <a:t>, </a:t>
            </a:r>
            <a:r>
              <a:rPr lang="en-US" dirty="0" err="1" smtClean="0"/>
              <a:t>usaha</a:t>
            </a:r>
            <a:r>
              <a:rPr lang="en-US" dirty="0" smtClean="0"/>
              <a:t> </a:t>
            </a:r>
            <a:r>
              <a:rPr lang="en-US" dirty="0" err="1" smtClean="0"/>
              <a:t>manusia</a:t>
            </a:r>
            <a:r>
              <a:rPr lang="en-US" dirty="0" smtClean="0"/>
              <a:t> </a:t>
            </a:r>
            <a:r>
              <a:rPr lang="en-US" dirty="0" err="1" smtClean="0"/>
              <a:t>untuk</a:t>
            </a:r>
            <a:r>
              <a:rPr lang="en-US" dirty="0" smtClean="0"/>
              <a:t> </a:t>
            </a:r>
            <a:r>
              <a:rPr lang="en-US" dirty="0" err="1" smtClean="0"/>
              <a:t>membuktikan</a:t>
            </a:r>
            <a:r>
              <a:rPr lang="en-US" dirty="0" smtClean="0"/>
              <a:t> </a:t>
            </a:r>
            <a:r>
              <a:rPr lang="en-US" dirty="0" err="1" smtClean="0"/>
              <a:t>asumsi</a:t>
            </a:r>
            <a:r>
              <a:rPr lang="en-US" dirty="0" smtClean="0"/>
              <a:t> (</a:t>
            </a:r>
            <a:r>
              <a:rPr lang="en-US" dirty="0" err="1" smtClean="0"/>
              <a:t>dugaan</a:t>
            </a:r>
            <a:r>
              <a:rPr lang="en-US" dirty="0" smtClean="0"/>
              <a:t> </a:t>
            </a:r>
            <a:r>
              <a:rPr lang="en-US" dirty="0" err="1" smtClean="0"/>
              <a:t>sementara</a:t>
            </a:r>
            <a:r>
              <a:rPr lang="en-US" dirty="0" smtClean="0"/>
              <a:t>) </a:t>
            </a:r>
            <a:r>
              <a:rPr lang="en-US" dirty="0" err="1" smtClean="0"/>
              <a:t>dengan</a:t>
            </a:r>
            <a:r>
              <a:rPr lang="en-US" dirty="0" smtClean="0"/>
              <a:t> </a:t>
            </a:r>
            <a:r>
              <a:rPr lang="en-US" dirty="0" err="1" smtClean="0"/>
              <a:t>cara</a:t>
            </a:r>
            <a:r>
              <a:rPr lang="en-US" dirty="0" smtClean="0"/>
              <a:t> </a:t>
            </a:r>
            <a:r>
              <a:rPr lang="en-US" dirty="0" err="1" smtClean="0"/>
              <a:t>mengumpulkan</a:t>
            </a:r>
            <a:r>
              <a:rPr lang="en-US" dirty="0" smtClean="0"/>
              <a:t> </a:t>
            </a:r>
            <a:r>
              <a:rPr lang="en-US" dirty="0" err="1" smtClean="0"/>
              <a:t>informasi</a:t>
            </a:r>
            <a:r>
              <a:rPr lang="en-US" dirty="0" smtClean="0"/>
              <a:t> yang </a:t>
            </a:r>
            <a:r>
              <a:rPr lang="en-US" dirty="0" err="1" smtClean="0"/>
              <a:t>sifatnya</a:t>
            </a:r>
            <a:r>
              <a:rPr lang="en-US" dirty="0" smtClean="0"/>
              <a:t> </a:t>
            </a:r>
            <a:r>
              <a:rPr lang="en-US" dirty="0" err="1" smtClean="0"/>
              <a:t>ilmiah</a:t>
            </a:r>
            <a:r>
              <a:rPr lang="en-US" dirty="0" smtClean="0"/>
              <a:t>, </a:t>
            </a:r>
            <a:r>
              <a:rPr lang="en-US" dirty="0" err="1" smtClean="0"/>
              <a:t>menyusunnya</a:t>
            </a:r>
            <a:r>
              <a:rPr lang="en-US" dirty="0" smtClean="0"/>
              <a:t>, </a:t>
            </a:r>
            <a:r>
              <a:rPr lang="en-US" dirty="0" err="1" smtClean="0"/>
              <a:t>kemudian</a:t>
            </a:r>
            <a:r>
              <a:rPr lang="en-US" dirty="0" smtClean="0"/>
              <a:t> </a:t>
            </a:r>
            <a:r>
              <a:rPr lang="en-US" dirty="0" err="1" smtClean="0"/>
              <a:t>mengembangkannya</a:t>
            </a:r>
            <a:r>
              <a:rPr lang="en-US" dirty="0" smtClean="0"/>
              <a:t> </a:t>
            </a:r>
            <a:r>
              <a:rPr lang="en-US" dirty="0" err="1" smtClean="0"/>
              <a:t>menjadi</a:t>
            </a:r>
            <a:r>
              <a:rPr lang="en-US" dirty="0" smtClean="0"/>
              <a:t> </a:t>
            </a:r>
            <a:r>
              <a:rPr lang="en-US" dirty="0" err="1" smtClean="0"/>
              <a:t>sebuah</a:t>
            </a:r>
            <a:r>
              <a:rPr lang="en-US" dirty="0" smtClean="0"/>
              <a:t> </a:t>
            </a:r>
            <a:r>
              <a:rPr lang="en-US" dirty="0" err="1" smtClean="0"/>
              <a:t>teori</a:t>
            </a:r>
            <a:r>
              <a:rPr lang="en-US" dirty="0" smtClean="0"/>
              <a:t> </a:t>
            </a:r>
            <a:r>
              <a:rPr lang="en-US" dirty="0" err="1" smtClean="0"/>
              <a:t>dan</a:t>
            </a:r>
            <a:r>
              <a:rPr lang="en-US" dirty="0" smtClean="0"/>
              <a:t> </a:t>
            </a:r>
            <a:r>
              <a:rPr lang="en-US" dirty="0" err="1" smtClean="0"/>
              <a:t>hukum</a:t>
            </a:r>
            <a:r>
              <a:rPr lang="en-US" dirty="0" smtClean="0"/>
              <a:t> yang </a:t>
            </a:r>
            <a:r>
              <a:rPr lang="en-US" dirty="0" err="1" smtClean="0"/>
              <a:t>dapat</a:t>
            </a:r>
            <a:r>
              <a:rPr lang="en-US" dirty="0" smtClean="0"/>
              <a:t> </a:t>
            </a:r>
            <a:r>
              <a:rPr lang="en-US" dirty="0" err="1" smtClean="0"/>
              <a:t>dibuktikan</a:t>
            </a:r>
            <a:r>
              <a:rPr lang="en-US" dirty="0" smtClean="0"/>
              <a:t> </a:t>
            </a:r>
            <a:r>
              <a:rPr lang="en-US" dirty="0" err="1" smtClean="0"/>
              <a:t>kebenarannya</a:t>
            </a:r>
            <a:endParaRPr lang="en-US" dirty="0"/>
          </a:p>
        </p:txBody>
      </p:sp>
    </p:spTree>
  </p:cSld>
  <p:clrMapOvr>
    <a:masterClrMapping/>
  </p:clrMapOvr>
  <p:transition spd="slow">
    <p:wheel spokes="8"/>
    <p:sndAc>
      <p:stSnd>
        <p:snd r:embed="rId2"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5827">
                                            <p:txEl>
                                              <p:pRg st="0" end="0"/>
                                            </p:txEl>
                                          </p:spTgt>
                                        </p:tgtEl>
                                        <p:attrNameLst>
                                          <p:attrName>style.visibility</p:attrName>
                                        </p:attrNameLst>
                                      </p:cBhvr>
                                      <p:to>
                                        <p:strVal val="visible"/>
                                      </p:to>
                                    </p:set>
                                    <p:animEffect transition="in" filter="blinds(horizontal)">
                                      <p:cBhvr>
                                        <p:cTn id="7" dur="500"/>
                                        <p:tgtEl>
                                          <p:spTgt spid="2058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5827">
                                            <p:txEl>
                                              <p:pRg st="5" end="5"/>
                                            </p:txEl>
                                          </p:spTgt>
                                        </p:tgtEl>
                                        <p:attrNameLst>
                                          <p:attrName>style.visibility</p:attrName>
                                        </p:attrNameLst>
                                      </p:cBhvr>
                                      <p:to>
                                        <p:strVal val="visible"/>
                                      </p:to>
                                    </p:set>
                                    <p:animEffect transition="in" filter="blinds(horizontal)">
                                      <p:cBhvr>
                                        <p:cTn id="17" dur="500"/>
                                        <p:tgtEl>
                                          <p:spTgt spid="2058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uiExpand="1"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rrowheads="1"/>
          </p:cNvSpPr>
          <p:nvPr>
            <p:ph type="title"/>
          </p:nvPr>
        </p:nvSpPr>
        <p:spPr>
          <a:xfrm>
            <a:off x="209550" y="266700"/>
            <a:ext cx="6115050" cy="1104900"/>
          </a:xfrm>
        </p:spPr>
        <p:txBody>
          <a:bodyPr/>
          <a:lstStyle/>
          <a:p>
            <a:pPr algn="l" eaLnBrk="1" hangingPunct="1">
              <a:defRPr/>
            </a:pPr>
            <a:r>
              <a:rPr lang="en-US" sz="5400" dirty="0" smtClean="0"/>
              <a:t> </a:t>
            </a:r>
            <a:r>
              <a:rPr lang="en-US" sz="5400" dirty="0" err="1" smtClean="0">
                <a:solidFill>
                  <a:srgbClr val="FFFF00"/>
                </a:solidFill>
              </a:rPr>
              <a:t>Sains</a:t>
            </a:r>
            <a:endParaRPr lang="en-US" sz="5400" dirty="0" smtClean="0">
              <a:solidFill>
                <a:srgbClr val="FFFF00"/>
              </a:solidFill>
            </a:endParaRPr>
          </a:p>
        </p:txBody>
      </p:sp>
      <p:sp>
        <p:nvSpPr>
          <p:cNvPr id="205827" name="Rectangle 3"/>
          <p:cNvSpPr>
            <a:spLocks noGrp="1" noRot="1" noChangeArrowheads="1"/>
          </p:cNvSpPr>
          <p:nvPr>
            <p:ph type="body" sz="half" idx="1"/>
          </p:nvPr>
        </p:nvSpPr>
        <p:spPr>
          <a:xfrm>
            <a:off x="914400" y="1143000"/>
            <a:ext cx="7696200" cy="4876800"/>
          </a:xfrm>
        </p:spPr>
        <p:txBody>
          <a:bodyPr/>
          <a:lstStyle/>
          <a:p>
            <a:pPr eaLnBrk="1" hangingPunct="1">
              <a:buFontTx/>
              <a:buChar char="o"/>
              <a:defRPr/>
            </a:pPr>
            <a:r>
              <a:rPr lang="en-US" sz="2800" dirty="0" err="1" smtClean="0"/>
              <a:t>Pengukuran</a:t>
            </a:r>
            <a:r>
              <a:rPr lang="en-US" sz="2800" dirty="0" smtClean="0"/>
              <a:t> </a:t>
            </a:r>
            <a:r>
              <a:rPr lang="en-US" sz="2800" dirty="0" err="1" smtClean="0"/>
              <a:t>merupakan</a:t>
            </a:r>
            <a:r>
              <a:rPr lang="en-US" sz="2800" dirty="0" smtClean="0"/>
              <a:t> </a:t>
            </a:r>
            <a:r>
              <a:rPr lang="en-US" sz="2800" dirty="0" err="1" smtClean="0"/>
              <a:t>ciri</a:t>
            </a:r>
            <a:r>
              <a:rPr lang="en-US" sz="2800" dirty="0" smtClean="0"/>
              <a:t> </a:t>
            </a:r>
            <a:r>
              <a:rPr lang="en-US" sz="2800" dirty="0" err="1" smtClean="0"/>
              <a:t>khusus</a:t>
            </a:r>
            <a:r>
              <a:rPr lang="en-US" sz="2800" dirty="0" smtClean="0"/>
              <a:t> </a:t>
            </a:r>
            <a:r>
              <a:rPr lang="en-US" sz="2800" dirty="0" err="1" smtClean="0"/>
              <a:t>sains</a:t>
            </a: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r>
              <a:rPr lang="en-US" sz="2800" dirty="0" err="1" smtClean="0"/>
              <a:t>Matematika</a:t>
            </a:r>
            <a:r>
              <a:rPr lang="en-US" sz="2800" dirty="0" smtClean="0"/>
              <a:t> </a:t>
            </a:r>
            <a:r>
              <a:rPr lang="en-US" sz="2800" dirty="0" err="1" smtClean="0"/>
              <a:t>sebagai</a:t>
            </a:r>
            <a:r>
              <a:rPr lang="en-US" sz="2800" dirty="0" smtClean="0"/>
              <a:t> </a:t>
            </a:r>
            <a:r>
              <a:rPr lang="en-US" sz="2800" dirty="0" err="1" smtClean="0"/>
              <a:t>bahasa</a:t>
            </a:r>
            <a:r>
              <a:rPr lang="en-US" sz="2800" dirty="0" smtClean="0"/>
              <a:t> </a:t>
            </a:r>
            <a:r>
              <a:rPr lang="en-US" sz="2800" dirty="0" err="1" smtClean="0"/>
              <a:t>sains</a:t>
            </a:r>
            <a:endParaRPr lang="en-US" sz="2800" dirty="0" smtClean="0"/>
          </a:p>
          <a:p>
            <a:pPr eaLnBrk="1" hangingPunct="1">
              <a:buFontTx/>
              <a:buChar char="o"/>
              <a:defRPr/>
            </a:pPr>
            <a:endParaRPr lang="en-US" sz="2400" dirty="0" smtClean="0"/>
          </a:p>
        </p:txBody>
      </p:sp>
      <p:sp>
        <p:nvSpPr>
          <p:cNvPr id="4" name="Rectangle 3"/>
          <p:cNvSpPr/>
          <p:nvPr/>
        </p:nvSpPr>
        <p:spPr>
          <a:xfrm>
            <a:off x="1295400" y="1848683"/>
            <a:ext cx="7543800" cy="4247317"/>
          </a:xfrm>
          <a:prstGeom prst="rect">
            <a:avLst/>
          </a:prstGeom>
        </p:spPr>
        <p:txBody>
          <a:bodyPr wrap="square">
            <a:spAutoFit/>
          </a:bodyPr>
          <a:lstStyle/>
          <a:p>
            <a:r>
              <a:rPr lang="en-US" dirty="0" err="1" smtClean="0"/>
              <a:t>Pengetahuan</a:t>
            </a:r>
            <a:r>
              <a:rPr lang="en-US" dirty="0" smtClean="0"/>
              <a:t> </a:t>
            </a:r>
            <a:r>
              <a:rPr lang="en-US" dirty="0" err="1" smtClean="0"/>
              <a:t>kita</a:t>
            </a:r>
            <a:r>
              <a:rPr lang="en-US" dirty="0" smtClean="0"/>
              <a:t> </a:t>
            </a:r>
            <a:r>
              <a:rPr lang="en-US" dirty="0" err="1" smtClean="0"/>
              <a:t>tentang</a:t>
            </a:r>
            <a:r>
              <a:rPr lang="en-US" dirty="0" smtClean="0"/>
              <a:t> </a:t>
            </a:r>
            <a:r>
              <a:rPr lang="en-US" dirty="0" err="1" smtClean="0"/>
              <a:t>suatu</a:t>
            </a:r>
            <a:r>
              <a:rPr lang="en-US" dirty="0" smtClean="0"/>
              <a:t> </a:t>
            </a:r>
            <a:r>
              <a:rPr lang="en-US" dirty="0" err="1" smtClean="0"/>
              <a:t>benda</a:t>
            </a:r>
            <a:r>
              <a:rPr lang="en-US" dirty="0" smtClean="0"/>
              <a:t> </a:t>
            </a:r>
            <a:r>
              <a:rPr lang="en-US" dirty="0" err="1" smtClean="0"/>
              <a:t>ditentukan</a:t>
            </a:r>
            <a:r>
              <a:rPr lang="en-US" dirty="0" smtClean="0"/>
              <a:t> </a:t>
            </a:r>
            <a:r>
              <a:rPr lang="en-US" dirty="0" err="1" smtClean="0"/>
              <a:t>oleh</a:t>
            </a:r>
            <a:r>
              <a:rPr lang="en-US" dirty="0" smtClean="0"/>
              <a:t> </a:t>
            </a:r>
            <a:r>
              <a:rPr lang="en-US" dirty="0" err="1" smtClean="0"/>
              <a:t>sejauh</a:t>
            </a:r>
            <a:r>
              <a:rPr lang="en-US" dirty="0" smtClean="0"/>
              <a:t> </a:t>
            </a:r>
            <a:r>
              <a:rPr lang="en-US" dirty="0" err="1" smtClean="0"/>
              <a:t>mana</a:t>
            </a:r>
            <a:r>
              <a:rPr lang="en-US" dirty="0" smtClean="0"/>
              <a:t> </a:t>
            </a:r>
            <a:r>
              <a:rPr lang="en-US" dirty="0" err="1" smtClean="0"/>
              <a:t>kita</a:t>
            </a:r>
            <a:r>
              <a:rPr lang="en-US" dirty="0" smtClean="0"/>
              <a:t> </a:t>
            </a:r>
            <a:r>
              <a:rPr lang="en-US" dirty="0" err="1" smtClean="0"/>
              <a:t>mampu</a:t>
            </a:r>
            <a:r>
              <a:rPr lang="en-US" dirty="0" smtClean="0"/>
              <a:t> </a:t>
            </a:r>
            <a:r>
              <a:rPr lang="en-US" dirty="0" err="1" smtClean="0"/>
              <a:t>mengukur</a:t>
            </a:r>
            <a:r>
              <a:rPr lang="en-US" dirty="0" smtClean="0"/>
              <a:t> </a:t>
            </a:r>
            <a:r>
              <a:rPr lang="en-US" dirty="0" err="1" smtClean="0"/>
              <a:t>benda</a:t>
            </a:r>
            <a:r>
              <a:rPr lang="en-US" dirty="0" smtClean="0"/>
              <a:t> </a:t>
            </a:r>
            <a:r>
              <a:rPr lang="en-US" dirty="0" err="1" smtClean="0"/>
              <a:t>tersebut</a:t>
            </a:r>
            <a:r>
              <a:rPr lang="en-US" dirty="0" smtClean="0"/>
              <a:t>. </a:t>
            </a:r>
          </a:p>
          <a:p>
            <a:endParaRPr lang="en-US" dirty="0" smtClean="0"/>
          </a:p>
          <a:p>
            <a:r>
              <a:rPr lang="en-US" dirty="0" err="1" smtClean="0"/>
              <a:t>Seorang</a:t>
            </a:r>
            <a:r>
              <a:rPr lang="en-US" dirty="0" smtClean="0"/>
              <a:t> </a:t>
            </a:r>
            <a:r>
              <a:rPr lang="en-US" dirty="0" err="1" smtClean="0"/>
              <a:t>ilmuwan</a:t>
            </a:r>
            <a:r>
              <a:rPr lang="en-US" dirty="0" smtClean="0"/>
              <a:t> </a:t>
            </a:r>
            <a:r>
              <a:rPr lang="en-US" dirty="0" err="1" smtClean="0"/>
              <a:t>fisika</a:t>
            </a:r>
            <a:r>
              <a:rPr lang="en-US" dirty="0" smtClean="0"/>
              <a:t> </a:t>
            </a:r>
            <a:r>
              <a:rPr lang="en-US" dirty="0" err="1" smtClean="0"/>
              <a:t>dari</a:t>
            </a:r>
            <a:r>
              <a:rPr lang="en-US" dirty="0" smtClean="0"/>
              <a:t> </a:t>
            </a:r>
            <a:r>
              <a:rPr lang="en-US" dirty="0" err="1" smtClean="0"/>
              <a:t>abad</a:t>
            </a:r>
            <a:r>
              <a:rPr lang="en-US" dirty="0" smtClean="0"/>
              <a:t> ke-19 Lord Kevin </a:t>
            </a:r>
            <a:r>
              <a:rPr lang="en-US" dirty="0" err="1" smtClean="0"/>
              <a:t>menyatakan</a:t>
            </a:r>
            <a:r>
              <a:rPr lang="en-US" dirty="0" smtClean="0"/>
              <a:t> : “</a:t>
            </a:r>
            <a:r>
              <a:rPr lang="en-US" dirty="0" err="1" smtClean="0"/>
              <a:t>Saya</a:t>
            </a:r>
            <a:r>
              <a:rPr lang="en-US" dirty="0" smtClean="0"/>
              <a:t> </a:t>
            </a:r>
            <a:r>
              <a:rPr lang="en-US" dirty="0" err="1" smtClean="0"/>
              <a:t>sering</a:t>
            </a:r>
            <a:r>
              <a:rPr lang="en-US" dirty="0" smtClean="0"/>
              <a:t> </a:t>
            </a:r>
            <a:r>
              <a:rPr lang="en-US" dirty="0" err="1" smtClean="0"/>
              <a:t>mengatakan</a:t>
            </a:r>
            <a:r>
              <a:rPr lang="en-US" dirty="0" smtClean="0"/>
              <a:t> </a:t>
            </a:r>
            <a:r>
              <a:rPr lang="en-US" dirty="0" err="1" smtClean="0"/>
              <a:t>bahwa</a:t>
            </a:r>
            <a:r>
              <a:rPr lang="en-US" dirty="0" smtClean="0"/>
              <a:t> </a:t>
            </a:r>
            <a:r>
              <a:rPr lang="en-US" dirty="0" err="1" smtClean="0"/>
              <a:t>jika</a:t>
            </a:r>
            <a:r>
              <a:rPr lang="en-US" dirty="0" smtClean="0"/>
              <a:t> </a:t>
            </a:r>
            <a:r>
              <a:rPr lang="en-US" dirty="0" err="1" smtClean="0"/>
              <a:t>kita</a:t>
            </a:r>
            <a:r>
              <a:rPr lang="en-US" dirty="0" smtClean="0"/>
              <a:t> </a:t>
            </a:r>
            <a:r>
              <a:rPr lang="en-US" dirty="0" err="1" smtClean="0"/>
              <a:t>dapat</a:t>
            </a:r>
            <a:r>
              <a:rPr lang="en-US" dirty="0" smtClean="0"/>
              <a:t> </a:t>
            </a:r>
            <a:r>
              <a:rPr lang="en-US" dirty="0" err="1" smtClean="0"/>
              <a:t>mengukur</a:t>
            </a:r>
            <a:r>
              <a:rPr lang="en-US" dirty="0" smtClean="0"/>
              <a:t> </a:t>
            </a:r>
            <a:r>
              <a:rPr lang="en-US" dirty="0" err="1" smtClean="0"/>
              <a:t>suatu</a:t>
            </a:r>
            <a:r>
              <a:rPr lang="en-US" dirty="0" smtClean="0"/>
              <a:t> </a:t>
            </a:r>
            <a:r>
              <a:rPr lang="en-US" dirty="0" err="1" smtClean="0"/>
              <a:t>benda</a:t>
            </a:r>
            <a:r>
              <a:rPr lang="en-US" dirty="0" smtClean="0"/>
              <a:t> </a:t>
            </a:r>
            <a:r>
              <a:rPr lang="en-US" dirty="0" err="1" smtClean="0"/>
              <a:t>dan</a:t>
            </a:r>
            <a:r>
              <a:rPr lang="en-US" dirty="0" smtClean="0"/>
              <a:t> </a:t>
            </a:r>
            <a:r>
              <a:rPr lang="en-US" dirty="0" err="1" smtClean="0"/>
              <a:t>menuliskannya</a:t>
            </a:r>
            <a:r>
              <a:rPr lang="en-US" dirty="0" smtClean="0"/>
              <a:t> </a:t>
            </a:r>
            <a:r>
              <a:rPr lang="en-US" dirty="0" err="1" smtClean="0"/>
              <a:t>dengan</a:t>
            </a:r>
            <a:r>
              <a:rPr lang="en-US" dirty="0" smtClean="0"/>
              <a:t> </a:t>
            </a:r>
            <a:r>
              <a:rPr lang="en-US" dirty="0" err="1" smtClean="0"/>
              <a:t>angka-angka</a:t>
            </a:r>
            <a:r>
              <a:rPr lang="en-US" dirty="0" smtClean="0"/>
              <a:t>, </a:t>
            </a:r>
            <a:r>
              <a:rPr lang="en-US" dirty="0" err="1" smtClean="0"/>
              <a:t>maka</a:t>
            </a:r>
            <a:r>
              <a:rPr lang="en-US" dirty="0" smtClean="0"/>
              <a:t> </a:t>
            </a:r>
            <a:r>
              <a:rPr lang="en-US" dirty="0" err="1" smtClean="0"/>
              <a:t>kita</a:t>
            </a:r>
            <a:r>
              <a:rPr lang="en-US" dirty="0" smtClean="0"/>
              <a:t> </a:t>
            </a:r>
            <a:r>
              <a:rPr lang="en-US" dirty="0" err="1" smtClean="0"/>
              <a:t>tahu</a:t>
            </a:r>
            <a:r>
              <a:rPr lang="en-US" dirty="0" smtClean="0"/>
              <a:t> </a:t>
            </a:r>
            <a:r>
              <a:rPr lang="en-US" dirty="0" err="1" smtClean="0"/>
              <a:t>mengenai</a:t>
            </a:r>
            <a:r>
              <a:rPr lang="en-US" dirty="0" smtClean="0"/>
              <a:t> </a:t>
            </a:r>
            <a:r>
              <a:rPr lang="en-US" dirty="0" err="1" smtClean="0"/>
              <a:t>benda</a:t>
            </a:r>
            <a:r>
              <a:rPr lang="en-US" dirty="0" smtClean="0"/>
              <a:t> </a:t>
            </a:r>
            <a:r>
              <a:rPr lang="en-US" dirty="0" err="1" smtClean="0"/>
              <a:t>tersebut</a:t>
            </a:r>
            <a:r>
              <a:rPr lang="en-US" dirty="0" smtClean="0"/>
              <a:t>. </a:t>
            </a:r>
            <a:r>
              <a:rPr lang="en-US" dirty="0" err="1" smtClean="0"/>
              <a:t>Sebaliknya</a:t>
            </a:r>
            <a:r>
              <a:rPr lang="en-US" dirty="0" smtClean="0"/>
              <a:t>, </a:t>
            </a:r>
            <a:r>
              <a:rPr lang="en-US" dirty="0" err="1" smtClean="0"/>
              <a:t>ketika</a:t>
            </a:r>
            <a:r>
              <a:rPr lang="en-US" dirty="0" smtClean="0"/>
              <a:t> </a:t>
            </a:r>
            <a:r>
              <a:rPr lang="en-US" dirty="0" err="1" smtClean="0"/>
              <a:t>kita</a:t>
            </a:r>
            <a:r>
              <a:rPr lang="en-US" dirty="0" smtClean="0"/>
              <a:t> </a:t>
            </a:r>
            <a:r>
              <a:rPr lang="en-US" dirty="0" err="1" smtClean="0"/>
              <a:t>tidak</a:t>
            </a:r>
            <a:r>
              <a:rPr lang="en-US" dirty="0" smtClean="0"/>
              <a:t> </a:t>
            </a:r>
            <a:r>
              <a:rPr lang="en-US" dirty="0" err="1" smtClean="0"/>
              <a:t>dapat</a:t>
            </a:r>
            <a:r>
              <a:rPr lang="en-US" dirty="0" smtClean="0"/>
              <a:t> </a:t>
            </a:r>
            <a:r>
              <a:rPr lang="en-US" dirty="0" err="1" smtClean="0"/>
              <a:t>mengukurnya</a:t>
            </a:r>
            <a:r>
              <a:rPr lang="en-US" dirty="0" smtClean="0"/>
              <a:t> </a:t>
            </a:r>
            <a:r>
              <a:rPr lang="en-US" dirty="0" err="1" smtClean="0"/>
              <a:t>dan</a:t>
            </a:r>
            <a:r>
              <a:rPr lang="en-US" dirty="0" smtClean="0"/>
              <a:t> </a:t>
            </a:r>
            <a:r>
              <a:rPr lang="en-US" dirty="0" err="1" smtClean="0"/>
              <a:t>menggambarkannya</a:t>
            </a:r>
            <a:r>
              <a:rPr lang="en-US" dirty="0" smtClean="0"/>
              <a:t> </a:t>
            </a:r>
            <a:r>
              <a:rPr lang="en-US" dirty="0" err="1" smtClean="0"/>
              <a:t>dengan</a:t>
            </a:r>
            <a:r>
              <a:rPr lang="en-US" dirty="0" smtClean="0"/>
              <a:t> </a:t>
            </a:r>
            <a:r>
              <a:rPr lang="en-US" dirty="0" err="1" smtClean="0"/>
              <a:t>angka-angka</a:t>
            </a:r>
            <a:r>
              <a:rPr lang="en-US" dirty="0" smtClean="0"/>
              <a:t>, </a:t>
            </a:r>
            <a:r>
              <a:rPr lang="en-US" dirty="0" err="1" smtClean="0"/>
              <a:t>maka</a:t>
            </a:r>
            <a:r>
              <a:rPr lang="en-US" dirty="0" smtClean="0"/>
              <a:t> </a:t>
            </a:r>
            <a:r>
              <a:rPr lang="en-US" dirty="0" err="1" smtClean="0"/>
              <a:t>apa</a:t>
            </a:r>
            <a:r>
              <a:rPr lang="en-US" dirty="0" smtClean="0"/>
              <a:t> yang </a:t>
            </a:r>
            <a:r>
              <a:rPr lang="en-US" dirty="0" err="1" smtClean="0"/>
              <a:t>kita</a:t>
            </a:r>
            <a:r>
              <a:rPr lang="en-US" dirty="0" smtClean="0"/>
              <a:t> </a:t>
            </a:r>
            <a:r>
              <a:rPr lang="en-US" dirty="0" err="1" smtClean="0"/>
              <a:t>ketahui</a:t>
            </a:r>
            <a:r>
              <a:rPr lang="en-US" dirty="0" smtClean="0"/>
              <a:t> </a:t>
            </a:r>
            <a:r>
              <a:rPr lang="en-US" dirty="0" err="1" smtClean="0"/>
              <a:t>hanyalah</a:t>
            </a:r>
            <a:r>
              <a:rPr lang="en-US" dirty="0" smtClean="0"/>
              <a:t> </a:t>
            </a:r>
            <a:r>
              <a:rPr lang="en-US" dirty="0" err="1" smtClean="0"/>
              <a:t>berupa</a:t>
            </a:r>
            <a:r>
              <a:rPr lang="en-US" dirty="0" smtClean="0"/>
              <a:t> </a:t>
            </a:r>
            <a:r>
              <a:rPr lang="en-US" dirty="0" err="1" smtClean="0"/>
              <a:t>pemikiran</a:t>
            </a:r>
            <a:r>
              <a:rPr lang="en-US" dirty="0" smtClean="0"/>
              <a:t> yang </a:t>
            </a:r>
            <a:r>
              <a:rPr lang="en-US" dirty="0" err="1" smtClean="0"/>
              <a:t>belum</a:t>
            </a:r>
            <a:r>
              <a:rPr lang="en-US" dirty="0" smtClean="0"/>
              <a:t> </a:t>
            </a:r>
            <a:r>
              <a:rPr lang="en-US" dirty="0" err="1" smtClean="0"/>
              <a:t>dapat</a:t>
            </a:r>
            <a:r>
              <a:rPr lang="en-US" dirty="0" smtClean="0"/>
              <a:t> </a:t>
            </a:r>
            <a:r>
              <a:rPr lang="en-US" dirty="0" err="1" smtClean="0"/>
              <a:t>dibuktikan</a:t>
            </a:r>
            <a:r>
              <a:rPr lang="en-US" dirty="0" smtClean="0"/>
              <a:t> </a:t>
            </a:r>
            <a:r>
              <a:rPr lang="en-US" dirty="0" err="1" smtClean="0"/>
              <a:t>kebenarannya</a:t>
            </a:r>
            <a:r>
              <a:rPr lang="en-US" dirty="0" smtClean="0"/>
              <a:t>, </a:t>
            </a:r>
            <a:r>
              <a:rPr lang="en-US" dirty="0" err="1" smtClean="0"/>
              <a:t>dan</a:t>
            </a:r>
            <a:r>
              <a:rPr lang="en-US" dirty="0" smtClean="0"/>
              <a:t> </a:t>
            </a:r>
            <a:r>
              <a:rPr lang="en-US" dirty="0" err="1" smtClean="0"/>
              <a:t>itu</a:t>
            </a:r>
            <a:r>
              <a:rPr lang="en-US" dirty="0" smtClean="0"/>
              <a:t> </a:t>
            </a:r>
            <a:r>
              <a:rPr lang="en-US" dirty="0" err="1" smtClean="0"/>
              <a:t>masih</a:t>
            </a:r>
            <a:r>
              <a:rPr lang="en-US" dirty="0" smtClean="0"/>
              <a:t> </a:t>
            </a:r>
            <a:r>
              <a:rPr lang="en-US" dirty="0" err="1" smtClean="0"/>
              <a:t>jauh</a:t>
            </a:r>
            <a:r>
              <a:rPr lang="en-US" dirty="0" smtClean="0"/>
              <a:t> </a:t>
            </a:r>
            <a:r>
              <a:rPr lang="en-US" dirty="0" err="1" smtClean="0"/>
              <a:t>untuk</a:t>
            </a:r>
            <a:r>
              <a:rPr lang="en-US" dirty="0" smtClean="0"/>
              <a:t> </a:t>
            </a:r>
            <a:r>
              <a:rPr lang="en-US" dirty="0" err="1" smtClean="0"/>
              <a:t>dapat</a:t>
            </a:r>
            <a:r>
              <a:rPr lang="en-US" dirty="0" smtClean="0"/>
              <a:t> </a:t>
            </a:r>
            <a:r>
              <a:rPr lang="en-US" dirty="0" err="1" smtClean="0"/>
              <a:t>dikatakan</a:t>
            </a:r>
            <a:r>
              <a:rPr lang="en-US" dirty="0" smtClean="0"/>
              <a:t> </a:t>
            </a:r>
            <a:r>
              <a:rPr lang="en-US" dirty="0" err="1" smtClean="0"/>
              <a:t>sebagai</a:t>
            </a:r>
            <a:r>
              <a:rPr lang="en-US" dirty="0" smtClean="0"/>
              <a:t> </a:t>
            </a:r>
            <a:r>
              <a:rPr lang="en-US" dirty="0" err="1" smtClean="0"/>
              <a:t>sains</a:t>
            </a:r>
            <a:r>
              <a:rPr lang="en-US" dirty="0" smtClean="0"/>
              <a:t>”. </a:t>
            </a:r>
          </a:p>
          <a:p>
            <a:endParaRPr lang="en-US" dirty="0" smtClean="0"/>
          </a:p>
          <a:p>
            <a:r>
              <a:rPr lang="en-US" dirty="0" err="1" smtClean="0"/>
              <a:t>Pengukuran</a:t>
            </a:r>
            <a:r>
              <a:rPr lang="en-US" dirty="0" smtClean="0"/>
              <a:t> </a:t>
            </a:r>
            <a:r>
              <a:rPr lang="en-US" dirty="0" err="1" smtClean="0"/>
              <a:t>dalam</a:t>
            </a:r>
            <a:r>
              <a:rPr lang="en-US" dirty="0" smtClean="0"/>
              <a:t> </a:t>
            </a:r>
            <a:r>
              <a:rPr lang="en-US" dirty="0" err="1" smtClean="0"/>
              <a:t>sains</a:t>
            </a:r>
            <a:r>
              <a:rPr lang="en-US" dirty="0" smtClean="0"/>
              <a:t> </a:t>
            </a:r>
            <a:r>
              <a:rPr lang="en-US" dirty="0" err="1" smtClean="0"/>
              <a:t>bukanlah</a:t>
            </a:r>
            <a:r>
              <a:rPr lang="en-US" dirty="0" smtClean="0"/>
              <a:t> </a:t>
            </a:r>
            <a:r>
              <a:rPr lang="en-US" dirty="0" err="1" smtClean="0"/>
              <a:t>hal</a:t>
            </a:r>
            <a:r>
              <a:rPr lang="en-US" dirty="0" smtClean="0"/>
              <a:t> yang </a:t>
            </a:r>
            <a:r>
              <a:rPr lang="en-US" dirty="0" err="1" smtClean="0"/>
              <a:t>baru</a:t>
            </a:r>
            <a:r>
              <a:rPr lang="en-US" dirty="0" smtClean="0"/>
              <a:t>, </a:t>
            </a:r>
            <a:r>
              <a:rPr lang="en-US" dirty="0" err="1" smtClean="0"/>
              <a:t>tapi</a:t>
            </a:r>
            <a:r>
              <a:rPr lang="en-US" dirty="0" smtClean="0"/>
              <a:t> </a:t>
            </a:r>
            <a:r>
              <a:rPr lang="en-US" dirty="0" err="1" smtClean="0"/>
              <a:t>telah</a:t>
            </a:r>
            <a:r>
              <a:rPr lang="en-US" dirty="0" smtClean="0"/>
              <a:t> </a:t>
            </a:r>
            <a:r>
              <a:rPr lang="en-US" dirty="0" err="1" smtClean="0"/>
              <a:t>ada</a:t>
            </a:r>
            <a:r>
              <a:rPr lang="en-US" dirty="0" smtClean="0"/>
              <a:t> </a:t>
            </a:r>
            <a:r>
              <a:rPr lang="en-US" dirty="0" err="1" smtClean="0"/>
              <a:t>sejak</a:t>
            </a:r>
            <a:r>
              <a:rPr lang="en-US" dirty="0" smtClean="0"/>
              <a:t> </a:t>
            </a:r>
            <a:r>
              <a:rPr lang="en-US" dirty="0" err="1" smtClean="0"/>
              <a:t>zaman</a:t>
            </a:r>
            <a:r>
              <a:rPr lang="en-US" dirty="0" smtClean="0"/>
              <a:t> </a:t>
            </a:r>
            <a:r>
              <a:rPr lang="en-US" dirty="0" err="1" smtClean="0"/>
              <a:t>nenek</a:t>
            </a:r>
            <a:r>
              <a:rPr lang="en-US" dirty="0" smtClean="0"/>
              <a:t> </a:t>
            </a:r>
            <a:r>
              <a:rPr lang="en-US" dirty="0" err="1" smtClean="0"/>
              <a:t>moyang</a:t>
            </a:r>
            <a:r>
              <a:rPr lang="en-US" dirty="0" smtClean="0"/>
              <a:t> </a:t>
            </a:r>
            <a:r>
              <a:rPr lang="en-US" dirty="0" err="1" smtClean="0"/>
              <a:t>kita</a:t>
            </a:r>
            <a:r>
              <a:rPr lang="en-US" dirty="0" smtClean="0"/>
              <a:t>. </a:t>
            </a:r>
            <a:r>
              <a:rPr lang="en-US" dirty="0" err="1" smtClean="0"/>
              <a:t>Contohnya</a:t>
            </a:r>
            <a:r>
              <a:rPr lang="en-US" dirty="0" smtClean="0"/>
              <a:t> </a:t>
            </a:r>
            <a:r>
              <a:rPr lang="en-US" dirty="0" err="1" smtClean="0"/>
              <a:t>saja</a:t>
            </a:r>
            <a:r>
              <a:rPr lang="en-US" dirty="0" smtClean="0"/>
              <a:t> </a:t>
            </a:r>
            <a:r>
              <a:rPr lang="en-US" dirty="0" err="1" smtClean="0"/>
              <a:t>pada</a:t>
            </a:r>
            <a:r>
              <a:rPr lang="en-US" dirty="0" smtClean="0"/>
              <a:t> </a:t>
            </a:r>
            <a:r>
              <a:rPr lang="en-US" dirty="0" err="1" smtClean="0"/>
              <a:t>abad</a:t>
            </a:r>
            <a:r>
              <a:rPr lang="en-US" dirty="0" smtClean="0"/>
              <a:t> ke-3SM, </a:t>
            </a:r>
            <a:r>
              <a:rPr lang="en-US" dirty="0" err="1" smtClean="0"/>
              <a:t>pengukuran</a:t>
            </a:r>
            <a:r>
              <a:rPr lang="en-US" dirty="0" smtClean="0"/>
              <a:t> yang </a:t>
            </a:r>
            <a:r>
              <a:rPr lang="en-US" dirty="0" err="1" smtClean="0"/>
              <a:t>cukup</a:t>
            </a:r>
            <a:r>
              <a:rPr lang="en-US" dirty="0" smtClean="0"/>
              <a:t> </a:t>
            </a:r>
            <a:r>
              <a:rPr lang="en-US" dirty="0" err="1" smtClean="0"/>
              <a:t>akurat</a:t>
            </a:r>
            <a:r>
              <a:rPr lang="en-US" dirty="0" smtClean="0"/>
              <a:t> </a:t>
            </a:r>
            <a:r>
              <a:rPr lang="en-US" dirty="0" err="1" smtClean="0"/>
              <a:t>mengenai</a:t>
            </a:r>
            <a:r>
              <a:rPr lang="en-US" dirty="0" smtClean="0"/>
              <a:t> </a:t>
            </a:r>
            <a:r>
              <a:rPr lang="en-US" dirty="0" err="1" smtClean="0"/>
              <a:t>ukuran</a:t>
            </a:r>
            <a:r>
              <a:rPr lang="en-US" dirty="0" smtClean="0"/>
              <a:t> </a:t>
            </a:r>
            <a:r>
              <a:rPr lang="en-US" dirty="0" err="1" smtClean="0"/>
              <a:t>bumi</a:t>
            </a:r>
            <a:r>
              <a:rPr lang="en-US" dirty="0" smtClean="0"/>
              <a:t>, </a:t>
            </a:r>
            <a:r>
              <a:rPr lang="en-US" dirty="0" err="1" smtClean="0"/>
              <a:t>bulan</a:t>
            </a:r>
            <a:r>
              <a:rPr lang="en-US" dirty="0" smtClean="0"/>
              <a:t>, </a:t>
            </a:r>
            <a:r>
              <a:rPr lang="en-US" dirty="0" err="1" smtClean="0"/>
              <a:t>dan</a:t>
            </a:r>
            <a:r>
              <a:rPr lang="en-US" dirty="0" smtClean="0"/>
              <a:t> </a:t>
            </a:r>
            <a:r>
              <a:rPr lang="en-US" dirty="0" err="1" smtClean="0"/>
              <a:t>matahari</a:t>
            </a:r>
            <a:r>
              <a:rPr lang="en-US" dirty="0" smtClean="0"/>
              <a:t> </a:t>
            </a:r>
            <a:r>
              <a:rPr lang="en-US" dirty="0" err="1" smtClean="0"/>
              <a:t>juga</a:t>
            </a:r>
            <a:r>
              <a:rPr lang="en-US" dirty="0" smtClean="0"/>
              <a:t> </a:t>
            </a:r>
            <a:r>
              <a:rPr lang="en-US" dirty="0" err="1" smtClean="0"/>
              <a:t>jarak</a:t>
            </a:r>
            <a:r>
              <a:rPr lang="en-US" dirty="0" smtClean="0"/>
              <a:t> </a:t>
            </a:r>
            <a:r>
              <a:rPr lang="en-US" dirty="0" err="1" smtClean="0"/>
              <a:t>antar</a:t>
            </a:r>
            <a:r>
              <a:rPr lang="en-US" dirty="0" smtClean="0"/>
              <a:t> </a:t>
            </a:r>
            <a:r>
              <a:rPr lang="en-US" dirty="0" err="1" smtClean="0"/>
              <a:t>ketiganya</a:t>
            </a:r>
            <a:r>
              <a:rPr lang="en-US" dirty="0" smtClean="0"/>
              <a:t> </a:t>
            </a:r>
            <a:r>
              <a:rPr lang="en-US" dirty="0" err="1" smtClean="0"/>
              <a:t>telah</a:t>
            </a:r>
            <a:r>
              <a:rPr lang="en-US" dirty="0" smtClean="0"/>
              <a:t> </a:t>
            </a:r>
            <a:r>
              <a:rPr lang="en-US" dirty="0" err="1" smtClean="0"/>
              <a:t>ada</a:t>
            </a:r>
            <a:r>
              <a:rPr lang="en-US" dirty="0" smtClean="0"/>
              <a:t>.</a:t>
            </a:r>
            <a:endParaRPr lang="en-US" dirty="0"/>
          </a:p>
        </p:txBody>
      </p:sp>
    </p:spTree>
  </p:cSld>
  <p:clrMapOvr>
    <a:masterClrMapping/>
  </p:clrMapOvr>
  <p:transition spd="slow">
    <p:wheel spokes="8"/>
    <p:sndAc>
      <p:stSnd>
        <p:snd r:embed="rId2"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5827">
                                            <p:txEl>
                                              <p:pRg st="0" end="0"/>
                                            </p:txEl>
                                          </p:spTgt>
                                        </p:tgtEl>
                                        <p:attrNameLst>
                                          <p:attrName>style.visibility</p:attrName>
                                        </p:attrNameLst>
                                      </p:cBhvr>
                                      <p:to>
                                        <p:strVal val="visible"/>
                                      </p:to>
                                    </p:set>
                                    <p:animEffect transition="in" filter="blinds(horizontal)">
                                      <p:cBhvr>
                                        <p:cTn id="7" dur="500"/>
                                        <p:tgtEl>
                                          <p:spTgt spid="2058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5827">
                                            <p:txEl>
                                              <p:pRg st="10" end="10"/>
                                            </p:txEl>
                                          </p:spTgt>
                                        </p:tgtEl>
                                        <p:attrNameLst>
                                          <p:attrName>style.visibility</p:attrName>
                                        </p:attrNameLst>
                                      </p:cBhvr>
                                      <p:to>
                                        <p:strVal val="visible"/>
                                      </p:to>
                                    </p:set>
                                    <p:animEffect transition="in" filter="blinds(horizontal)">
                                      <p:cBhvr>
                                        <p:cTn id="17" dur="500"/>
                                        <p:tgtEl>
                                          <p:spTgt spid="20582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uiExpand="1"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rrowheads="1"/>
          </p:cNvSpPr>
          <p:nvPr>
            <p:ph type="title"/>
          </p:nvPr>
        </p:nvSpPr>
        <p:spPr>
          <a:xfrm>
            <a:off x="209550" y="266700"/>
            <a:ext cx="6115050" cy="1104900"/>
          </a:xfrm>
        </p:spPr>
        <p:txBody>
          <a:bodyPr/>
          <a:lstStyle/>
          <a:p>
            <a:pPr algn="l" eaLnBrk="1" hangingPunct="1">
              <a:defRPr/>
            </a:pPr>
            <a:r>
              <a:rPr lang="en-US" sz="5400" dirty="0" smtClean="0"/>
              <a:t> </a:t>
            </a:r>
            <a:r>
              <a:rPr lang="en-US" sz="5400" dirty="0" err="1" smtClean="0">
                <a:solidFill>
                  <a:srgbClr val="FFFF00"/>
                </a:solidFill>
              </a:rPr>
              <a:t>Sains</a:t>
            </a:r>
            <a:endParaRPr lang="en-US" sz="5400" dirty="0" smtClean="0">
              <a:solidFill>
                <a:srgbClr val="FFFF00"/>
              </a:solidFill>
            </a:endParaRPr>
          </a:p>
        </p:txBody>
      </p:sp>
      <p:sp>
        <p:nvSpPr>
          <p:cNvPr id="205827" name="Rectangle 3"/>
          <p:cNvSpPr>
            <a:spLocks noGrp="1" noRot="1" noChangeArrowheads="1"/>
          </p:cNvSpPr>
          <p:nvPr>
            <p:ph type="body" sz="half" idx="1"/>
          </p:nvPr>
        </p:nvSpPr>
        <p:spPr>
          <a:xfrm>
            <a:off x="914400" y="1295400"/>
            <a:ext cx="7696200" cy="4876800"/>
          </a:xfrm>
        </p:spPr>
        <p:txBody>
          <a:bodyPr/>
          <a:lstStyle/>
          <a:p>
            <a:pPr eaLnBrk="1" hangingPunct="1">
              <a:buFontTx/>
              <a:buChar char="o"/>
              <a:defRPr/>
            </a:pPr>
            <a:r>
              <a:rPr lang="en-US" sz="2800" dirty="0" err="1" smtClean="0"/>
              <a:t>Metode</a:t>
            </a:r>
            <a:r>
              <a:rPr lang="en-US" sz="2800" dirty="0" smtClean="0"/>
              <a:t> </a:t>
            </a:r>
            <a:r>
              <a:rPr lang="en-US" sz="2800" dirty="0" err="1" smtClean="0"/>
              <a:t>dan</a:t>
            </a:r>
            <a:r>
              <a:rPr lang="en-US" sz="2800" dirty="0" smtClean="0"/>
              <a:t> </a:t>
            </a:r>
            <a:r>
              <a:rPr lang="en-US" sz="2800" dirty="0" err="1" smtClean="0"/>
              <a:t>Sikap</a:t>
            </a:r>
            <a:r>
              <a:rPr lang="en-US" sz="2800" dirty="0" smtClean="0"/>
              <a:t> </a:t>
            </a:r>
            <a:r>
              <a:rPr lang="en-US" sz="2800" dirty="0" err="1" smtClean="0"/>
              <a:t>ilmiah</a:t>
            </a: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None/>
              <a:defRPr/>
            </a:pPr>
            <a:r>
              <a:rPr lang="en-US" sz="2800" dirty="0" err="1" smtClean="0"/>
              <a:t>Bedakan</a:t>
            </a:r>
            <a:r>
              <a:rPr lang="en-US" sz="2800" dirty="0" smtClean="0"/>
              <a:t>:</a:t>
            </a:r>
          </a:p>
          <a:p>
            <a:pPr marL="0" indent="0" eaLnBrk="1" hangingPunct="1">
              <a:buNone/>
              <a:defRPr/>
            </a:pPr>
            <a:r>
              <a:rPr lang="en-US" sz="2400" dirty="0" err="1" smtClean="0"/>
              <a:t>Fakta</a:t>
            </a:r>
            <a:r>
              <a:rPr lang="en-US" sz="2400" dirty="0" smtClean="0"/>
              <a:t>/</a:t>
            </a:r>
            <a:r>
              <a:rPr lang="en-US" sz="2400" dirty="0" err="1" smtClean="0"/>
              <a:t>fenomena</a:t>
            </a:r>
            <a:r>
              <a:rPr lang="en-US" sz="2400" dirty="0" smtClean="0"/>
              <a:t>, </a:t>
            </a:r>
            <a:r>
              <a:rPr lang="en-US" sz="2400" dirty="0" err="1" smtClean="0"/>
              <a:t>hipotesis</a:t>
            </a:r>
            <a:r>
              <a:rPr lang="en-US" sz="2400" dirty="0" smtClean="0"/>
              <a:t>, </a:t>
            </a:r>
            <a:r>
              <a:rPr lang="en-US" sz="2400" dirty="0" err="1" smtClean="0"/>
              <a:t>hukum</a:t>
            </a:r>
            <a:r>
              <a:rPr lang="en-US" sz="2400" dirty="0" smtClean="0"/>
              <a:t>/</a:t>
            </a:r>
            <a:r>
              <a:rPr lang="en-US" sz="2400" dirty="0" err="1" smtClean="0"/>
              <a:t>prinsip</a:t>
            </a:r>
            <a:r>
              <a:rPr lang="en-US" sz="2400" dirty="0" smtClean="0"/>
              <a:t>, </a:t>
            </a:r>
            <a:r>
              <a:rPr lang="en-US" sz="2400" dirty="0" err="1" smtClean="0"/>
              <a:t>teori</a:t>
            </a:r>
            <a:endParaRPr lang="en-US" sz="2400" dirty="0" smtClean="0"/>
          </a:p>
          <a:p>
            <a:pPr eaLnBrk="1" hangingPunct="1">
              <a:buFontTx/>
              <a:buChar char="o"/>
              <a:defRPr/>
            </a:pPr>
            <a:endParaRPr lang="en-US" sz="2400" dirty="0" smtClean="0"/>
          </a:p>
        </p:txBody>
      </p:sp>
      <p:sp>
        <p:nvSpPr>
          <p:cNvPr id="4" name="Rectangle 3"/>
          <p:cNvSpPr/>
          <p:nvPr/>
        </p:nvSpPr>
        <p:spPr>
          <a:xfrm>
            <a:off x="1295400" y="1981200"/>
            <a:ext cx="7543800" cy="2585323"/>
          </a:xfrm>
          <a:prstGeom prst="rect">
            <a:avLst/>
          </a:prstGeom>
        </p:spPr>
        <p:txBody>
          <a:bodyPr wrap="square">
            <a:spAutoFit/>
          </a:bodyPr>
          <a:lstStyle/>
          <a:p>
            <a:pPr marL="342900" indent="-342900">
              <a:lnSpc>
                <a:spcPct val="150000"/>
              </a:lnSpc>
              <a:buFont typeface="+mj-lt"/>
              <a:buAutoNum type="arabicPeriod"/>
            </a:pPr>
            <a:r>
              <a:rPr lang="en-US" dirty="0" err="1" smtClean="0"/>
              <a:t>Identifikasi</a:t>
            </a:r>
            <a:r>
              <a:rPr lang="en-US" dirty="0" smtClean="0"/>
              <a:t> </a:t>
            </a:r>
            <a:r>
              <a:rPr lang="en-US" dirty="0" err="1" smtClean="0"/>
              <a:t>permasalahan</a:t>
            </a:r>
            <a:r>
              <a:rPr lang="en-US" dirty="0" smtClean="0"/>
              <a:t> (</a:t>
            </a:r>
            <a:r>
              <a:rPr lang="en-US" dirty="0" err="1" smtClean="0"/>
              <a:t>biasanya</a:t>
            </a:r>
            <a:r>
              <a:rPr lang="en-US" dirty="0" smtClean="0"/>
              <a:t> </a:t>
            </a:r>
            <a:r>
              <a:rPr lang="en-US" dirty="0" err="1" smtClean="0"/>
              <a:t>berupa</a:t>
            </a:r>
            <a:r>
              <a:rPr lang="en-US" dirty="0" smtClean="0"/>
              <a:t> </a:t>
            </a:r>
            <a:r>
              <a:rPr lang="en-US" dirty="0" err="1" smtClean="0"/>
              <a:t>pertanyaan-pertanyaan</a:t>
            </a:r>
            <a:r>
              <a:rPr lang="en-US" dirty="0" smtClean="0"/>
              <a:t>)</a:t>
            </a:r>
          </a:p>
          <a:p>
            <a:pPr marL="342900" indent="-342900">
              <a:lnSpc>
                <a:spcPct val="150000"/>
              </a:lnSpc>
              <a:buFont typeface="+mj-lt"/>
              <a:buAutoNum type="arabicPeriod"/>
            </a:pPr>
            <a:r>
              <a:rPr lang="en-US" dirty="0" err="1" smtClean="0"/>
              <a:t>Membuat</a:t>
            </a:r>
            <a:r>
              <a:rPr lang="en-US" dirty="0" smtClean="0"/>
              <a:t>  </a:t>
            </a:r>
            <a:r>
              <a:rPr lang="en-US" dirty="0" err="1" smtClean="0"/>
              <a:t>dugaan</a:t>
            </a:r>
            <a:r>
              <a:rPr lang="en-US" dirty="0" smtClean="0"/>
              <a:t>/</a:t>
            </a:r>
            <a:r>
              <a:rPr lang="en-US" dirty="0" err="1" smtClean="0"/>
              <a:t>hipotesis</a:t>
            </a:r>
            <a:endParaRPr lang="en-US" dirty="0" smtClean="0"/>
          </a:p>
          <a:p>
            <a:pPr marL="342900" indent="-342900">
              <a:lnSpc>
                <a:spcPct val="150000"/>
              </a:lnSpc>
              <a:buFont typeface="+mj-lt"/>
              <a:buAutoNum type="arabicPeriod"/>
            </a:pPr>
            <a:r>
              <a:rPr lang="en-US" dirty="0" err="1" smtClean="0"/>
              <a:t>Prediksi</a:t>
            </a:r>
            <a:r>
              <a:rPr lang="en-US" dirty="0" smtClean="0"/>
              <a:t> </a:t>
            </a:r>
            <a:r>
              <a:rPr lang="en-US" dirty="0" err="1" smtClean="0"/>
              <a:t>konsekwensi</a:t>
            </a:r>
            <a:r>
              <a:rPr lang="en-US" dirty="0" smtClean="0"/>
              <a:t> </a:t>
            </a:r>
            <a:r>
              <a:rPr lang="en-US" dirty="0" err="1" smtClean="0"/>
              <a:t>dari</a:t>
            </a:r>
            <a:r>
              <a:rPr lang="en-US" dirty="0" smtClean="0"/>
              <a:t> </a:t>
            </a:r>
            <a:r>
              <a:rPr lang="en-US" dirty="0" err="1" smtClean="0"/>
              <a:t>dugaan</a:t>
            </a:r>
            <a:r>
              <a:rPr lang="en-US" dirty="0" smtClean="0"/>
              <a:t> </a:t>
            </a:r>
            <a:r>
              <a:rPr lang="en-US" dirty="0" err="1" smtClean="0"/>
              <a:t>tersebut</a:t>
            </a:r>
            <a:endParaRPr lang="en-US" dirty="0" smtClean="0"/>
          </a:p>
          <a:p>
            <a:pPr marL="342900" indent="-342900">
              <a:lnSpc>
                <a:spcPct val="150000"/>
              </a:lnSpc>
              <a:buFont typeface="+mj-lt"/>
              <a:buAutoNum type="arabicPeriod"/>
            </a:pPr>
            <a:r>
              <a:rPr lang="en-US" dirty="0" err="1" smtClean="0"/>
              <a:t>Lakukan</a:t>
            </a:r>
            <a:r>
              <a:rPr lang="en-US" dirty="0" smtClean="0"/>
              <a:t> </a:t>
            </a:r>
            <a:r>
              <a:rPr lang="en-US" dirty="0" err="1" smtClean="0"/>
              <a:t>eksperimen</a:t>
            </a:r>
            <a:r>
              <a:rPr lang="en-US" dirty="0" smtClean="0"/>
              <a:t> </a:t>
            </a:r>
            <a:r>
              <a:rPr lang="en-US" dirty="0" err="1" smtClean="0"/>
              <a:t>atau</a:t>
            </a:r>
            <a:r>
              <a:rPr lang="en-US" dirty="0" smtClean="0"/>
              <a:t> </a:t>
            </a:r>
            <a:r>
              <a:rPr lang="en-US" dirty="0" err="1" smtClean="0"/>
              <a:t>perhitungan</a:t>
            </a:r>
            <a:r>
              <a:rPr lang="en-US" dirty="0" smtClean="0"/>
              <a:t> </a:t>
            </a:r>
            <a:r>
              <a:rPr lang="en-US" dirty="0" err="1" smtClean="0"/>
              <a:t>untuk</a:t>
            </a:r>
            <a:r>
              <a:rPr lang="en-US" dirty="0" smtClean="0"/>
              <a:t> </a:t>
            </a:r>
            <a:r>
              <a:rPr lang="en-US" dirty="0" err="1" smtClean="0"/>
              <a:t>menguji</a:t>
            </a:r>
            <a:r>
              <a:rPr lang="en-US" dirty="0" smtClean="0"/>
              <a:t> </a:t>
            </a:r>
            <a:r>
              <a:rPr lang="en-US" dirty="0" err="1" smtClean="0"/>
              <a:t>hipotesis</a:t>
            </a:r>
            <a:r>
              <a:rPr lang="en-US" dirty="0" smtClean="0"/>
              <a:t> </a:t>
            </a:r>
          </a:p>
          <a:p>
            <a:pPr marL="342900" indent="-342900">
              <a:lnSpc>
                <a:spcPct val="150000"/>
              </a:lnSpc>
              <a:buFont typeface="+mj-lt"/>
              <a:buAutoNum type="arabicPeriod"/>
            </a:pPr>
            <a:r>
              <a:rPr lang="en-US" dirty="0" err="1" smtClean="0"/>
              <a:t>Formulasikan</a:t>
            </a:r>
            <a:r>
              <a:rPr lang="en-US" dirty="0" smtClean="0"/>
              <a:t> </a:t>
            </a:r>
            <a:r>
              <a:rPr lang="en-US" dirty="0" err="1" smtClean="0"/>
              <a:t>kaidah</a:t>
            </a:r>
            <a:r>
              <a:rPr lang="en-US" dirty="0" smtClean="0"/>
              <a:t>/</a:t>
            </a:r>
            <a:r>
              <a:rPr lang="en-US" dirty="0" err="1" smtClean="0"/>
              <a:t>aturan</a:t>
            </a:r>
            <a:r>
              <a:rPr lang="en-US" dirty="0" smtClean="0"/>
              <a:t> </a:t>
            </a:r>
            <a:r>
              <a:rPr lang="en-US" dirty="0" err="1" smtClean="0"/>
              <a:t>umum</a:t>
            </a:r>
            <a:r>
              <a:rPr lang="en-US" dirty="0" smtClean="0"/>
              <a:t> </a:t>
            </a:r>
            <a:r>
              <a:rPr lang="en-US" dirty="0" err="1" smtClean="0"/>
              <a:t>tentang</a:t>
            </a:r>
            <a:r>
              <a:rPr lang="en-US" dirty="0" smtClean="0"/>
              <a:t> </a:t>
            </a:r>
            <a:r>
              <a:rPr lang="en-US" dirty="0" err="1" smtClean="0"/>
              <a:t>hasil</a:t>
            </a:r>
            <a:r>
              <a:rPr lang="en-US" dirty="0" smtClean="0"/>
              <a:t> </a:t>
            </a:r>
            <a:r>
              <a:rPr lang="en-US" dirty="0" err="1" smtClean="0"/>
              <a:t>eksperimen</a:t>
            </a:r>
            <a:r>
              <a:rPr lang="en-US" dirty="0" smtClean="0"/>
              <a:t> </a:t>
            </a:r>
            <a:r>
              <a:rPr lang="en-US" dirty="0" err="1" smtClean="0"/>
              <a:t>atau</a:t>
            </a:r>
            <a:r>
              <a:rPr lang="en-US" dirty="0" smtClean="0"/>
              <a:t> </a:t>
            </a:r>
            <a:r>
              <a:rPr lang="en-US" dirty="0" err="1" smtClean="0"/>
              <a:t>perhitungan</a:t>
            </a:r>
            <a:r>
              <a:rPr lang="en-US" dirty="0" smtClean="0"/>
              <a:t> </a:t>
            </a:r>
          </a:p>
        </p:txBody>
      </p:sp>
    </p:spTree>
  </p:cSld>
  <p:clrMapOvr>
    <a:masterClrMapping/>
  </p:clrMapOvr>
  <p:transition spd="slow">
    <p:wheel spokes="8"/>
    <p:sndAc>
      <p:stSnd>
        <p:snd r:embed="rId2"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5827">
                                            <p:txEl>
                                              <p:pRg st="0" end="0"/>
                                            </p:txEl>
                                          </p:spTgt>
                                        </p:tgtEl>
                                        <p:attrNameLst>
                                          <p:attrName>style.visibility</p:attrName>
                                        </p:attrNameLst>
                                      </p:cBhvr>
                                      <p:to>
                                        <p:strVal val="visible"/>
                                      </p:to>
                                    </p:set>
                                    <p:animEffect transition="in" filter="blinds(horizontal)">
                                      <p:cBhvr>
                                        <p:cTn id="7" dur="500"/>
                                        <p:tgtEl>
                                          <p:spTgt spid="2058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5827">
                                            <p:txEl>
                                              <p:pRg st="7" end="7"/>
                                            </p:txEl>
                                          </p:spTgt>
                                        </p:tgtEl>
                                        <p:attrNameLst>
                                          <p:attrName>style.visibility</p:attrName>
                                        </p:attrNameLst>
                                      </p:cBhvr>
                                      <p:to>
                                        <p:strVal val="visible"/>
                                      </p:to>
                                    </p:set>
                                    <p:animEffect transition="in" filter="blinds(horizontal)">
                                      <p:cBhvr>
                                        <p:cTn id="17" dur="500"/>
                                        <p:tgtEl>
                                          <p:spTgt spid="205827">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5827">
                                            <p:txEl>
                                              <p:pRg st="8" end="8"/>
                                            </p:txEl>
                                          </p:spTgt>
                                        </p:tgtEl>
                                        <p:attrNameLst>
                                          <p:attrName>style.visibility</p:attrName>
                                        </p:attrNameLst>
                                      </p:cBhvr>
                                      <p:to>
                                        <p:strVal val="visible"/>
                                      </p:to>
                                    </p:set>
                                    <p:animEffect transition="in" filter="blinds(horizontal)">
                                      <p:cBhvr>
                                        <p:cTn id="22" dur="500"/>
                                        <p:tgtEl>
                                          <p:spTgt spid="20582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uiExpand="1" build="p"/>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rrowheads="1"/>
          </p:cNvSpPr>
          <p:nvPr>
            <p:ph type="title"/>
          </p:nvPr>
        </p:nvSpPr>
        <p:spPr>
          <a:xfrm>
            <a:off x="209550" y="266700"/>
            <a:ext cx="6115050" cy="1104900"/>
          </a:xfrm>
        </p:spPr>
        <p:txBody>
          <a:bodyPr/>
          <a:lstStyle/>
          <a:p>
            <a:pPr algn="l" eaLnBrk="1" hangingPunct="1">
              <a:defRPr/>
            </a:pPr>
            <a:r>
              <a:rPr lang="en-US" sz="5400" dirty="0" smtClean="0"/>
              <a:t> </a:t>
            </a:r>
            <a:r>
              <a:rPr lang="en-US" sz="5400" dirty="0" err="1" smtClean="0">
                <a:solidFill>
                  <a:srgbClr val="FFFF00"/>
                </a:solidFill>
              </a:rPr>
              <a:t>Sains</a:t>
            </a:r>
            <a:endParaRPr lang="en-US" sz="5400" dirty="0" smtClean="0">
              <a:solidFill>
                <a:srgbClr val="FFFF00"/>
              </a:solidFill>
            </a:endParaRPr>
          </a:p>
        </p:txBody>
      </p:sp>
      <p:sp>
        <p:nvSpPr>
          <p:cNvPr id="205827" name="Rectangle 3"/>
          <p:cNvSpPr>
            <a:spLocks noGrp="1" noRot="1" noChangeArrowheads="1"/>
          </p:cNvSpPr>
          <p:nvPr>
            <p:ph type="body" sz="half" idx="1"/>
          </p:nvPr>
        </p:nvSpPr>
        <p:spPr>
          <a:xfrm>
            <a:off x="914400" y="1295400"/>
            <a:ext cx="7696200" cy="4876800"/>
          </a:xfrm>
        </p:spPr>
        <p:txBody>
          <a:bodyPr/>
          <a:lstStyle/>
          <a:p>
            <a:pPr eaLnBrk="1" hangingPunct="1">
              <a:buFontTx/>
              <a:buChar char="o"/>
              <a:defRPr/>
            </a:pPr>
            <a:r>
              <a:rPr lang="en-US" sz="2800" dirty="0" err="1" smtClean="0"/>
              <a:t>Sains</a:t>
            </a:r>
            <a:r>
              <a:rPr lang="en-US" sz="2800" dirty="0" smtClean="0"/>
              <a:t>, </a:t>
            </a:r>
            <a:r>
              <a:rPr lang="en-US" sz="2800" dirty="0" err="1" smtClean="0"/>
              <a:t>seni</a:t>
            </a:r>
            <a:r>
              <a:rPr lang="en-US" sz="2800" dirty="0" smtClean="0"/>
              <a:t> </a:t>
            </a:r>
            <a:r>
              <a:rPr lang="en-US" sz="2800" dirty="0" err="1" smtClean="0"/>
              <a:t>dan</a:t>
            </a:r>
            <a:r>
              <a:rPr lang="en-US" sz="2800" dirty="0" smtClean="0"/>
              <a:t> agama, </a:t>
            </a:r>
            <a:r>
              <a:rPr lang="en-US" sz="2800" dirty="0" err="1" smtClean="0"/>
              <a:t>berkaitankah</a:t>
            </a:r>
            <a:r>
              <a:rPr lang="en-US" sz="2800" dirty="0" smtClean="0"/>
              <a:t> ?</a:t>
            </a:r>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endParaRPr lang="en-US" sz="2800" dirty="0" smtClean="0"/>
          </a:p>
          <a:p>
            <a:pPr eaLnBrk="1" hangingPunct="1">
              <a:buFontTx/>
              <a:buChar char="o"/>
              <a:defRPr/>
            </a:pPr>
            <a:r>
              <a:rPr lang="en-US" sz="2800" dirty="0" err="1" smtClean="0"/>
              <a:t>Sains</a:t>
            </a:r>
            <a:r>
              <a:rPr lang="en-US" sz="2800" dirty="0" smtClean="0"/>
              <a:t> </a:t>
            </a:r>
            <a:r>
              <a:rPr lang="en-US" sz="2800" dirty="0" err="1" smtClean="0"/>
              <a:t>dan</a:t>
            </a:r>
            <a:r>
              <a:rPr lang="en-US" sz="2800" dirty="0" smtClean="0"/>
              <a:t> </a:t>
            </a:r>
            <a:r>
              <a:rPr lang="en-US" sz="2800" dirty="0" err="1" smtClean="0"/>
              <a:t>Teknologi</a:t>
            </a:r>
            <a:r>
              <a:rPr lang="en-US" sz="2800" dirty="0" smtClean="0"/>
              <a:t>, </a:t>
            </a:r>
            <a:r>
              <a:rPr lang="en-US" sz="2800" dirty="0" err="1" smtClean="0"/>
              <a:t>samakah</a:t>
            </a:r>
            <a:r>
              <a:rPr lang="en-US" sz="2800" dirty="0" smtClean="0"/>
              <a:t> ?</a:t>
            </a:r>
          </a:p>
          <a:p>
            <a:pPr eaLnBrk="1" hangingPunct="1">
              <a:buFontTx/>
              <a:buChar char="o"/>
              <a:defRPr/>
            </a:pPr>
            <a:r>
              <a:rPr lang="en-US" sz="2800" dirty="0" err="1" smtClean="0"/>
              <a:t>Fisika</a:t>
            </a:r>
            <a:r>
              <a:rPr lang="en-US" sz="2800" dirty="0" smtClean="0"/>
              <a:t> </a:t>
            </a:r>
            <a:r>
              <a:rPr lang="en-US" sz="2800" dirty="0" err="1" smtClean="0"/>
              <a:t>sebagai</a:t>
            </a:r>
            <a:r>
              <a:rPr lang="en-US" sz="2800" dirty="0" smtClean="0"/>
              <a:t> </a:t>
            </a:r>
            <a:r>
              <a:rPr lang="en-US" sz="2800" i="1" dirty="0" smtClean="0"/>
              <a:t>Basic Science </a:t>
            </a:r>
            <a:r>
              <a:rPr lang="en-US" sz="2800" dirty="0" smtClean="0"/>
              <a:t>?</a:t>
            </a:r>
          </a:p>
          <a:p>
            <a:pPr eaLnBrk="1" hangingPunct="1">
              <a:buFontTx/>
              <a:buChar char="o"/>
              <a:defRPr/>
            </a:pPr>
            <a:endParaRPr lang="en-US" sz="2400" dirty="0" smtClean="0"/>
          </a:p>
        </p:txBody>
      </p:sp>
      <p:sp>
        <p:nvSpPr>
          <p:cNvPr id="4" name="Rectangle 3"/>
          <p:cNvSpPr/>
          <p:nvPr/>
        </p:nvSpPr>
        <p:spPr>
          <a:xfrm>
            <a:off x="1371600" y="1981200"/>
            <a:ext cx="7010400" cy="1338828"/>
          </a:xfrm>
          <a:prstGeom prst="rect">
            <a:avLst/>
          </a:prstGeom>
        </p:spPr>
        <p:txBody>
          <a:bodyPr wrap="square">
            <a:spAutoFit/>
          </a:bodyPr>
          <a:lstStyle/>
          <a:p>
            <a:pPr>
              <a:lnSpc>
                <a:spcPct val="150000"/>
              </a:lnSpc>
            </a:pPr>
            <a:r>
              <a:rPr lang="en-US" dirty="0" err="1" smtClean="0"/>
              <a:t>Sains</a:t>
            </a:r>
            <a:r>
              <a:rPr lang="en-US" dirty="0" smtClean="0"/>
              <a:t>	: </a:t>
            </a:r>
            <a:r>
              <a:rPr lang="en-US" dirty="0" err="1" smtClean="0"/>
              <a:t>Mempelajari</a:t>
            </a:r>
            <a:r>
              <a:rPr lang="en-US" dirty="0" smtClean="0"/>
              <a:t> </a:t>
            </a:r>
            <a:r>
              <a:rPr lang="en-US" dirty="0" err="1" smtClean="0"/>
              <a:t>fenomena</a:t>
            </a:r>
            <a:r>
              <a:rPr lang="en-US" dirty="0" smtClean="0"/>
              <a:t> </a:t>
            </a:r>
            <a:r>
              <a:rPr lang="en-US" dirty="0" err="1" smtClean="0"/>
              <a:t>alam</a:t>
            </a:r>
            <a:endParaRPr lang="en-US" dirty="0" smtClean="0"/>
          </a:p>
          <a:p>
            <a:pPr>
              <a:lnSpc>
                <a:spcPct val="150000"/>
              </a:lnSpc>
            </a:pPr>
            <a:r>
              <a:rPr lang="en-US" dirty="0" err="1" smtClean="0"/>
              <a:t>Seni</a:t>
            </a:r>
            <a:r>
              <a:rPr lang="en-US" dirty="0" smtClean="0"/>
              <a:t>	: </a:t>
            </a:r>
            <a:r>
              <a:rPr lang="en-US" dirty="0" err="1" smtClean="0"/>
              <a:t>Interpretasi</a:t>
            </a:r>
            <a:r>
              <a:rPr lang="en-US" dirty="0" smtClean="0"/>
              <a:t> personal </a:t>
            </a:r>
            <a:r>
              <a:rPr lang="en-US" dirty="0" err="1" smtClean="0"/>
              <a:t>dan</a:t>
            </a:r>
            <a:r>
              <a:rPr lang="en-US" dirty="0" smtClean="0"/>
              <a:t> </a:t>
            </a:r>
            <a:r>
              <a:rPr lang="en-US" dirty="0" err="1" smtClean="0"/>
              <a:t>ekspresi</a:t>
            </a:r>
            <a:r>
              <a:rPr lang="en-US" dirty="0" smtClean="0"/>
              <a:t> </a:t>
            </a:r>
            <a:r>
              <a:rPr lang="en-US" dirty="0" err="1" smtClean="0"/>
              <a:t>kreatif</a:t>
            </a:r>
            <a:endParaRPr lang="en-US" dirty="0" smtClean="0"/>
          </a:p>
          <a:p>
            <a:pPr>
              <a:lnSpc>
                <a:spcPct val="150000"/>
              </a:lnSpc>
            </a:pPr>
            <a:r>
              <a:rPr lang="en-US" dirty="0" smtClean="0"/>
              <a:t>Agama	: </a:t>
            </a:r>
            <a:r>
              <a:rPr lang="en-US" dirty="0" err="1" smtClean="0"/>
              <a:t>Tujuan</a:t>
            </a:r>
            <a:r>
              <a:rPr lang="en-US" dirty="0" smtClean="0"/>
              <a:t>/</a:t>
            </a:r>
            <a:r>
              <a:rPr lang="en-US" dirty="0" err="1" smtClean="0"/>
              <a:t>makna</a:t>
            </a:r>
            <a:r>
              <a:rPr lang="en-US" dirty="0" smtClean="0"/>
              <a:t> </a:t>
            </a:r>
            <a:r>
              <a:rPr lang="en-US" dirty="0" err="1" smtClean="0"/>
              <a:t>sebenarnya</a:t>
            </a:r>
            <a:r>
              <a:rPr lang="en-US" dirty="0" smtClean="0"/>
              <a:t>  </a:t>
            </a:r>
          </a:p>
        </p:txBody>
      </p:sp>
    </p:spTree>
  </p:cSld>
  <p:clrMapOvr>
    <a:masterClrMapping/>
  </p:clrMapOvr>
  <p:transition spd="slow">
    <p:wheel spokes="8"/>
    <p:sndAc>
      <p:stSnd>
        <p:snd r:embed="rId2"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5827">
                                            <p:txEl>
                                              <p:pRg st="0" end="0"/>
                                            </p:txEl>
                                          </p:spTgt>
                                        </p:tgtEl>
                                        <p:attrNameLst>
                                          <p:attrName>style.visibility</p:attrName>
                                        </p:attrNameLst>
                                      </p:cBhvr>
                                      <p:to>
                                        <p:strVal val="visible"/>
                                      </p:to>
                                    </p:set>
                                    <p:animEffect transition="in" filter="blinds(horizontal)">
                                      <p:cBhvr>
                                        <p:cTn id="7" dur="500"/>
                                        <p:tgtEl>
                                          <p:spTgt spid="2058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5827">
                                            <p:txEl>
                                              <p:pRg st="5" end="5"/>
                                            </p:txEl>
                                          </p:spTgt>
                                        </p:tgtEl>
                                        <p:attrNameLst>
                                          <p:attrName>style.visibility</p:attrName>
                                        </p:attrNameLst>
                                      </p:cBhvr>
                                      <p:to>
                                        <p:strVal val="visible"/>
                                      </p:to>
                                    </p:set>
                                    <p:animEffect transition="in" filter="blinds(horizontal)">
                                      <p:cBhvr>
                                        <p:cTn id="17" dur="500"/>
                                        <p:tgtEl>
                                          <p:spTgt spid="20582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5827">
                                            <p:txEl>
                                              <p:pRg st="6" end="6"/>
                                            </p:txEl>
                                          </p:spTgt>
                                        </p:tgtEl>
                                        <p:attrNameLst>
                                          <p:attrName>style.visibility</p:attrName>
                                        </p:attrNameLst>
                                      </p:cBhvr>
                                      <p:to>
                                        <p:strVal val="visible"/>
                                      </p:to>
                                    </p:set>
                                    <p:animEffect transition="in" filter="blinds(horizontal)">
                                      <p:cBhvr>
                                        <p:cTn id="22" dur="500"/>
                                        <p:tgtEl>
                                          <p:spTgt spid="2058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uiExpand="1" build="p"/>
      <p:bldP spid="4" grpId="0"/>
    </p:bldLst>
  </p:timing>
</p:sld>
</file>

<file path=ppt/theme/theme1.xml><?xml version="1.0" encoding="utf-8"?>
<a:theme xmlns:a="http://schemas.openxmlformats.org/drawingml/2006/main" name="Compass">
  <a:themeElements>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1423</TotalTime>
  <Words>602</Words>
  <Application>Microsoft Office PowerPoint</Application>
  <PresentationFormat>On-screen Show (4:3)</PresentationFormat>
  <Paragraphs>118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Compass</vt:lpstr>
      <vt:lpstr>Fakultas Pendidikan Matematika dan Ilmu Pengetahuan Alam</vt:lpstr>
      <vt:lpstr>Fisika Umum (MA 301)</vt:lpstr>
      <vt:lpstr>Deskripsi</vt:lpstr>
      <vt:lpstr>Silabus</vt:lpstr>
      <vt:lpstr>Silabus (lanjutan)</vt:lpstr>
      <vt:lpstr>Silabus (lanjutan)</vt:lpstr>
      <vt:lpstr>Silabus (lanjutan)</vt:lpstr>
      <vt:lpstr> Sains</vt:lpstr>
      <vt:lpstr> Sains</vt:lpstr>
      <vt:lpstr> Sains</vt:lpstr>
      <vt:lpstr> Sains</vt:lpstr>
    </vt:vector>
  </TitlesOfParts>
  <Company>physics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endi s</dc:creator>
  <cp:lastModifiedBy>faadhil</cp:lastModifiedBy>
  <cp:revision>75</cp:revision>
  <dcterms:created xsi:type="dcterms:W3CDTF">2006-07-26T16:41:28Z</dcterms:created>
  <dcterms:modified xsi:type="dcterms:W3CDTF">2011-09-05T00:59:27Z</dcterms:modified>
</cp:coreProperties>
</file>