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sldIdLst>
    <p:sldId id="256" r:id="rId2"/>
    <p:sldId id="269" r:id="rId3"/>
    <p:sldId id="261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85" r:id="rId12"/>
    <p:sldId id="277" r:id="rId13"/>
    <p:sldId id="278" r:id="rId14"/>
    <p:sldId id="279" r:id="rId15"/>
    <p:sldId id="280" r:id="rId16"/>
    <p:sldId id="282" r:id="rId17"/>
    <p:sldId id="267" r:id="rId18"/>
    <p:sldId id="268" r:id="rId19"/>
    <p:sldId id="284" r:id="rId20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SzPct val="75000"/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SzPct val="75000"/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SzPct val="75000"/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SzPct val="75000"/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SzPct val="75000"/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039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C32DD58-2A1B-48D1-975A-17C263D633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DDA5-02F8-4AE6-A72C-F04EBC0D4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8FCFF8-0A92-409F-BFF1-C2023944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505A-AF2D-4ABE-B438-C12502ACF5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31FAB-B636-4F05-A7C9-8CBB208417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623-C1B6-4C13-A5BA-FE819FF48D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DDD06-7BA0-431F-8B13-7CC26E4762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245A-1A9E-44A4-B9EB-39AC129B90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FED03C-4ACD-4CFE-B664-EECFB570CC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8756B-72EA-4221-A093-83622861B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D733-2AF5-4E4E-B7A7-3B7C9E66B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4FBF2A-549C-4CCA-B063-A4304940B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22C8425-FD53-4E6A-873B-6D4E849BA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haroni" pitchFamily="2" charset="-79"/>
                <a:cs typeface="Aharoni" pitchFamily="2" charset="-79"/>
              </a:rPr>
              <a:t>Kajian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Lingkungan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dalam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Pengelolaan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Kawasan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latin typeface="Aharoni" pitchFamily="2" charset="-79"/>
                <a:cs typeface="Aharoni" pitchFamily="2" charset="-79"/>
              </a:rPr>
              <a:t>Wisata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496887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err="1" smtClean="0"/>
              <a:t>Daya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Dukung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Pariwisata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Alam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Pendahuluan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1143000"/>
            <a:ext cx="2286000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Lingkungan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1143000"/>
            <a:ext cx="2286000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Manusia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2131469"/>
            <a:ext cx="2286000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Interaksi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122069"/>
            <a:ext cx="2514600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Pembangunan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4188869"/>
            <a:ext cx="2286000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Lestari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52800" y="5103269"/>
            <a:ext cx="2286000" cy="9910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Caring capacity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3426869"/>
            <a:ext cx="2286000" cy="21051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+</a:t>
            </a:r>
          </a:p>
          <a:p>
            <a:pPr algn="ctr"/>
            <a:r>
              <a:rPr lang="en-US" sz="2400" dirty="0" err="1" smtClean="0"/>
              <a:t>Peningkatan</a:t>
            </a:r>
            <a:r>
              <a:rPr lang="en-US" sz="2400" dirty="0" smtClean="0"/>
              <a:t> </a:t>
            </a:r>
            <a:r>
              <a:rPr lang="en-US" sz="2400" dirty="0" err="1" smtClean="0"/>
              <a:t>mutu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,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</a:t>
            </a:r>
            <a:r>
              <a:rPr lang="en-US" sz="2400" dirty="0" smtClean="0"/>
              <a:t> </a:t>
            </a:r>
            <a:r>
              <a:rPr lang="en-US" sz="2400" dirty="0" err="1" smtClean="0"/>
              <a:t>dll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48400" y="3429000"/>
            <a:ext cx="2667000" cy="2179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-</a:t>
            </a:r>
          </a:p>
          <a:p>
            <a:pPr algn="ctr"/>
            <a:r>
              <a:rPr lang="en-US" sz="2400" dirty="0" err="1" smtClean="0"/>
              <a:t>Bencana</a:t>
            </a:r>
            <a:r>
              <a:rPr lang="en-US" sz="2400" dirty="0" smtClean="0"/>
              <a:t>, </a:t>
            </a:r>
            <a:r>
              <a:rPr lang="en-US" sz="2400" dirty="0" err="1" smtClean="0"/>
              <a:t>menurunnya</a:t>
            </a:r>
            <a:r>
              <a:rPr lang="en-US" sz="2400" dirty="0" smtClean="0"/>
              <a:t> </a:t>
            </a:r>
            <a:r>
              <a:rPr lang="en-US" sz="2400" dirty="0" err="1" smtClean="0"/>
              <a:t>kualitas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, </a:t>
            </a:r>
            <a:r>
              <a:rPr lang="en-US" sz="2400" dirty="0" err="1" smtClean="0"/>
              <a:t>vandalisme</a:t>
            </a:r>
            <a:endParaRPr lang="id-ID" sz="2400" dirty="0" smtClean="0"/>
          </a:p>
          <a:p>
            <a:pPr algn="ctr"/>
            <a:endParaRPr lang="en-US" sz="2400" dirty="0"/>
          </a:p>
        </p:txBody>
      </p:sp>
      <p:cxnSp>
        <p:nvCxnSpPr>
          <p:cNvPr id="17" name="Straight Connector 16"/>
          <p:cNvCxnSpPr>
            <a:stCxn id="8" idx="2"/>
          </p:cNvCxnSpPr>
          <p:nvPr/>
        </p:nvCxnSpPr>
        <p:spPr>
          <a:xfrm rot="5400000">
            <a:off x="2515665" y="2058466"/>
            <a:ext cx="759871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95600" y="24384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9" idx="2"/>
          </p:cNvCxnSpPr>
          <p:nvPr/>
        </p:nvCxnSpPr>
        <p:spPr>
          <a:xfrm rot="5400000">
            <a:off x="5792266" y="2058465"/>
            <a:ext cx="75986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791200" y="24384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>
            <a:off x="4267200" y="2743200"/>
            <a:ext cx="457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>
            <a:off x="2667000" y="35814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91200" y="3581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own Arrow 38"/>
          <p:cNvSpPr/>
          <p:nvPr/>
        </p:nvSpPr>
        <p:spPr>
          <a:xfrm>
            <a:off x="4267200" y="3733800"/>
            <a:ext cx="457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4267200" y="4800600"/>
            <a:ext cx="457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>
                <a:solidFill>
                  <a:srgbClr val="000000"/>
                </a:solidFill>
              </a:rPr>
              <a:t>Daya Dukung/ Carrying Capacity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Jml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max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individu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unsur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hayati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yang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masih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dapat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dijamin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hidup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dengan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baik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oleh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lingkungannya</a:t>
            </a:r>
            <a:endParaRPr lang="en-US" sz="2400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DD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Pariwisata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: 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kemampuan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obyek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wisata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untuk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menampung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sejmlh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wisatawan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pada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luas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satuan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waktu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tertentu</a:t>
            </a:r>
            <a:endParaRPr lang="en-US" sz="2400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 sz="2400" b="1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Kemampuan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aspek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biologis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,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geofisik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,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sosek,dan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budaya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pada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suatu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kawasan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wisata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dalam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menunjang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keg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pariwisata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tanpa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menimbulkan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penurunan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kualitas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lingkungan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dan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kepuasan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charset="0"/>
              </a:rPr>
              <a:t>wisatawan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.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3733800" y="3200400"/>
            <a:ext cx="15240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762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Hubungan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Daya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dukung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dengan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populasi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di</a:t>
            </a: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400" b="1" dirty="0" err="1" smtClean="0">
                <a:latin typeface="Arial Black" pitchFamily="34" charset="0"/>
                <a:cs typeface="Aharoni" pitchFamily="2" charset="-79"/>
              </a:rPr>
              <a:t>alam</a:t>
            </a:r>
            <a:endParaRPr lang="en-US" sz="2400" b="1" dirty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1447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Populasi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1028252" y="2895600"/>
            <a:ext cx="2591594" cy="794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7942" y="4191000"/>
            <a:ext cx="3352800" cy="158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18646505">
            <a:off x="-781804" y="2950513"/>
            <a:ext cx="4735243" cy="3019236"/>
          </a:xfrm>
          <a:prstGeom prst="arc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67942" y="2362200"/>
            <a:ext cx="3276600" cy="158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96942" y="4191000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Waktu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0742" y="2209800"/>
            <a:ext cx="1600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Daya</a:t>
            </a:r>
            <a:r>
              <a:rPr lang="en-US" sz="2000" dirty="0" smtClean="0"/>
              <a:t> </a:t>
            </a:r>
            <a:r>
              <a:rPr lang="en-US" sz="2000" dirty="0" err="1" smtClean="0"/>
              <a:t>dukung</a:t>
            </a:r>
            <a:endParaRPr lang="en-US" sz="2000" dirty="0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4267200" y="4876006"/>
            <a:ext cx="1981200" cy="158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257800" y="5866606"/>
            <a:ext cx="3429000" cy="158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5280338" y="4301544"/>
            <a:ext cx="2704563" cy="1558343"/>
          </a:xfrm>
          <a:custGeom>
            <a:avLst/>
            <a:gdLst>
              <a:gd name="connsiteX0" fmla="*/ 0 w 2704563"/>
              <a:gd name="connsiteY0" fmla="*/ 1558343 h 1558343"/>
              <a:gd name="connsiteX1" fmla="*/ 695459 w 2704563"/>
              <a:gd name="connsiteY1" fmla="*/ 103031 h 1558343"/>
              <a:gd name="connsiteX2" fmla="*/ 1197735 w 2704563"/>
              <a:gd name="connsiteY2" fmla="*/ 940157 h 1558343"/>
              <a:gd name="connsiteX3" fmla="*/ 1558344 w 2704563"/>
              <a:gd name="connsiteY3" fmla="*/ 154546 h 1558343"/>
              <a:gd name="connsiteX4" fmla="*/ 1880316 w 2704563"/>
              <a:gd name="connsiteY4" fmla="*/ 811369 h 1558343"/>
              <a:gd name="connsiteX5" fmla="*/ 2202287 w 2704563"/>
              <a:gd name="connsiteY5" fmla="*/ 206062 h 1558343"/>
              <a:gd name="connsiteX6" fmla="*/ 2446986 w 2704563"/>
              <a:gd name="connsiteY6" fmla="*/ 734095 h 1558343"/>
              <a:gd name="connsiteX7" fmla="*/ 2704563 w 2704563"/>
              <a:gd name="connsiteY7" fmla="*/ 618186 h 155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4563" h="1558343">
                <a:moveTo>
                  <a:pt x="0" y="1558343"/>
                </a:moveTo>
                <a:cubicBezTo>
                  <a:pt x="247918" y="882202"/>
                  <a:pt x="495837" y="206062"/>
                  <a:pt x="695459" y="103031"/>
                </a:cubicBezTo>
                <a:cubicBezTo>
                  <a:pt x="895082" y="0"/>
                  <a:pt x="1053921" y="931571"/>
                  <a:pt x="1197735" y="940157"/>
                </a:cubicBezTo>
                <a:cubicBezTo>
                  <a:pt x="1341549" y="948743"/>
                  <a:pt x="1444581" y="176011"/>
                  <a:pt x="1558344" y="154546"/>
                </a:cubicBezTo>
                <a:cubicBezTo>
                  <a:pt x="1672107" y="133081"/>
                  <a:pt x="1772992" y="802783"/>
                  <a:pt x="1880316" y="811369"/>
                </a:cubicBezTo>
                <a:cubicBezTo>
                  <a:pt x="1987640" y="819955"/>
                  <a:pt x="2107842" y="218941"/>
                  <a:pt x="2202287" y="206062"/>
                </a:cubicBezTo>
                <a:cubicBezTo>
                  <a:pt x="2296732" y="193183"/>
                  <a:pt x="2363273" y="665408"/>
                  <a:pt x="2446986" y="734095"/>
                </a:cubicBezTo>
                <a:cubicBezTo>
                  <a:pt x="2530699" y="802782"/>
                  <a:pt x="2617631" y="710484"/>
                  <a:pt x="2704563" y="618186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5334000" y="4724400"/>
            <a:ext cx="3276600" cy="158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81000" y="4495800"/>
            <a:ext cx="2057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TEORITIS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334000" y="6096000"/>
            <a:ext cx="3124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KENYATAAN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 smtClean="0"/>
              <a:t>Batasan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Daya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Dukung</a:t>
            </a:r>
            <a:endParaRPr lang="en-US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Komponen</a:t>
            </a:r>
            <a:r>
              <a:rPr lang="en-US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penting</a:t>
            </a:r>
            <a:r>
              <a:rPr lang="en-US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: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1. 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Jml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populasi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mahluk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hidup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bisa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hidup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sejahtera</a:t>
            </a:r>
            <a:endParaRPr lang="en-US" sz="32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2. 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Ukuran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atau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luas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sumberdaya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dapat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memberikan</a:t>
            </a:r>
            <a:r>
              <a:rPr 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kesejahteraan</a:t>
            </a:r>
            <a:endParaRPr lang="en-US" sz="32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 smtClean="0"/>
              <a:t>Pendugaan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nilai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daya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dukung</a:t>
            </a:r>
            <a:endParaRPr lang="en-US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60309"/>
            <a:ext cx="8229600" cy="501669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3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aspek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yang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mempengaruhi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nilai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DD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rekreasi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:</a:t>
            </a:r>
          </a:p>
          <a:p>
            <a:pPr>
              <a:buFontTx/>
              <a:buChar char="-"/>
            </a:pP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Karakteristik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SDA (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geologi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tanah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geografi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topografi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vegetasi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iklim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Tx/>
              <a:buChar char="-"/>
            </a:pP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Karakteristik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pengelolaan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(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kebijakan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dana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metode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pengelolaan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Tx/>
              <a:buChar char="-"/>
            </a:pP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Karakteristik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pemakai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(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perilaku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sikap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pola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pemakaian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None/>
            </a:pP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Penduga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DD :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Limiting factor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Durability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User satisfaction     :   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antroposentrik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Limiting factor :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dimanipulasi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dengan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iptek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untuk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meningkatkan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kemampuan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lahan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dengan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batasan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tertentu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Cth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: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sawah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terasering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	</a:t>
            </a:r>
            <a:r>
              <a:rPr lang="id-ID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   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pembangunan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daerah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tebing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191000" y="1140869"/>
            <a:ext cx="304800" cy="609600"/>
          </a:xfrm>
          <a:prstGeom prst="rightBrac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1217069"/>
            <a:ext cx="2057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biosentrik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/>
              <a:t>Ragam</a:t>
            </a:r>
            <a:r>
              <a:rPr lang="en-US" b="1" dirty="0" smtClean="0"/>
              <a:t> DD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en-US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Ekologis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d-ID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ingkat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ekosistem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mendukung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kegiatan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didalamnya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sebelum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terjadinya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penurunan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kualitas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ekologis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Terutama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kawasan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rawan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pulih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cth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wetland,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gambut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- Lama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pemulihan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tgt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	- Tingkat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kerapuhan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ekosistem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	-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Lamanya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gangguan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	-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Frekuensi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gangguan</a:t>
            </a:r>
            <a:endParaRPr lang="en-US" dirty="0" smtClean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	-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Indikator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degradasi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biota,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tanah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visual,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vandalisme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en-US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Fisik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maksismum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kegiatan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diakomodasikan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tanpa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menimbulkan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kerusakan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fisik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Indikator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polusi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pencemaran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bencana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fisik</a:t>
            </a: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en-US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Sosial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Persepsi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manusia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menggunakan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ruang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waktu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bersamaan</a:t>
            </a: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Indikator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comfortability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Rekreasi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kawaasn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rekreasi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mendukung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rekreasi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Indikator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 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-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kelestarian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kawasan</a:t>
            </a: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-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kenyamanan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wisatawan</a:t>
            </a: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000" dirty="0" smtClean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Pengaruh</a:t>
            </a:r>
            <a:r>
              <a:rPr lang="en-US" sz="1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overcrowding </a:t>
            </a:r>
            <a:r>
              <a:rPr lang="en-US" sz="16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sz="1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pengalaman</a:t>
            </a:r>
            <a:r>
              <a:rPr lang="en-US" sz="1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rekreasi</a:t>
            </a:r>
            <a:endParaRPr lang="en-US" sz="1600" b="1" dirty="0">
              <a:solidFill>
                <a:schemeClr val="bg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36237" y="3745468"/>
            <a:ext cx="6467093" cy="2960132"/>
            <a:chOff x="-497125" y="2819400"/>
            <a:chExt cx="6516925" cy="2960132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75406" y="4114800"/>
              <a:ext cx="2591594" cy="794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71600" y="5410200"/>
              <a:ext cx="3352800" cy="1588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800600" y="5410200"/>
              <a:ext cx="1219200" cy="369332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/>
                <a:t>Jml</a:t>
              </a:r>
              <a:r>
                <a:rPr lang="en-US" sz="2000" dirty="0" smtClean="0"/>
                <a:t> org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497125" y="2971800"/>
              <a:ext cx="16001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/>
                <a:t>Daya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dukung</a:t>
              </a:r>
              <a:endParaRPr lang="en-US" sz="2000" dirty="0"/>
            </a:p>
          </p:txBody>
        </p:sp>
      </p:grpSp>
      <p:sp>
        <p:nvSpPr>
          <p:cNvPr id="11" name="Freeform 10"/>
          <p:cNvSpPr/>
          <p:nvPr/>
        </p:nvSpPr>
        <p:spPr>
          <a:xfrm>
            <a:off x="3412901" y="4273640"/>
            <a:ext cx="2653048" cy="1517560"/>
          </a:xfrm>
          <a:custGeom>
            <a:avLst/>
            <a:gdLst>
              <a:gd name="connsiteX0" fmla="*/ 0 w 2653048"/>
              <a:gd name="connsiteY0" fmla="*/ 1425262 h 1517560"/>
              <a:gd name="connsiteX1" fmla="*/ 566671 w 2653048"/>
              <a:gd name="connsiteY1" fmla="*/ 1296473 h 1517560"/>
              <a:gd name="connsiteX2" fmla="*/ 1326524 w 2653048"/>
              <a:gd name="connsiteY2" fmla="*/ 98738 h 1517560"/>
              <a:gd name="connsiteX3" fmla="*/ 2034862 w 2653048"/>
              <a:gd name="connsiteY3" fmla="*/ 704045 h 1517560"/>
              <a:gd name="connsiteX4" fmla="*/ 2163651 w 2653048"/>
              <a:gd name="connsiteY4" fmla="*/ 807076 h 1517560"/>
              <a:gd name="connsiteX5" fmla="*/ 2421229 w 2653048"/>
              <a:gd name="connsiteY5" fmla="*/ 884349 h 1517560"/>
              <a:gd name="connsiteX6" fmla="*/ 2653048 w 2653048"/>
              <a:gd name="connsiteY6" fmla="*/ 910107 h 151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3048" h="1517560">
                <a:moveTo>
                  <a:pt x="0" y="1425262"/>
                </a:moveTo>
                <a:cubicBezTo>
                  <a:pt x="172792" y="1471411"/>
                  <a:pt x="345584" y="1517560"/>
                  <a:pt x="566671" y="1296473"/>
                </a:cubicBezTo>
                <a:cubicBezTo>
                  <a:pt x="787758" y="1075386"/>
                  <a:pt x="1081826" y="197476"/>
                  <a:pt x="1326524" y="98738"/>
                </a:cubicBezTo>
                <a:cubicBezTo>
                  <a:pt x="1571222" y="0"/>
                  <a:pt x="1895341" y="585989"/>
                  <a:pt x="2034862" y="704045"/>
                </a:cubicBezTo>
                <a:cubicBezTo>
                  <a:pt x="2174383" y="822101"/>
                  <a:pt x="2099257" y="777025"/>
                  <a:pt x="2163651" y="807076"/>
                </a:cubicBezTo>
                <a:cubicBezTo>
                  <a:pt x="2228045" y="837127"/>
                  <a:pt x="2339663" y="867177"/>
                  <a:pt x="2421229" y="884349"/>
                </a:cubicBezTo>
                <a:cubicBezTo>
                  <a:pt x="2502795" y="901521"/>
                  <a:pt x="2577921" y="905814"/>
                  <a:pt x="2653048" y="910107"/>
                </a:cubicBezTo>
              </a:path>
            </a:pathLst>
          </a:cu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429000" y="4343400"/>
            <a:ext cx="2743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Daya Dukung Pariwisata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 fontScale="92500" lnSpcReduction="10000"/>
          </a:bodyPr>
          <a:lstStyle/>
          <a:p>
            <a:endParaRPr lang="id-ID" dirty="0" smtClean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id-ID" sz="3600" dirty="0" smtClean="0">
                <a:solidFill>
                  <a:schemeClr val="accent3"/>
                </a:solidFill>
              </a:rPr>
              <a:t>DDP =  f (Qlh x T sda x J w x M sda x S w x K lh)</a:t>
            </a:r>
          </a:p>
          <a:p>
            <a:pPr>
              <a:buNone/>
            </a:pPr>
            <a:endParaRPr lang="id-ID" sz="3600" dirty="0" smtClean="0">
              <a:solidFill>
                <a:schemeClr val="accent3"/>
              </a:solidFill>
            </a:endParaRPr>
          </a:p>
          <a:p>
            <a:r>
              <a:rPr lang="id-ID" dirty="0" smtClean="0">
                <a:solidFill>
                  <a:schemeClr val="accent3"/>
                </a:solidFill>
              </a:rPr>
              <a:t>Keterangan :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Q lh	= kualitas lingkungan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 T sda  	=  Toleransi sda dalam menghadapi usikan wisata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J w  	= Jml wisatawan/ satuan ruang/ sat waktu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M sda  	= tingkat manfaat sda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S w  	=  </a:t>
            </a:r>
            <a:r>
              <a:rPr lang="id-ID" dirty="0" smtClean="0">
                <a:solidFill>
                  <a:srgbClr val="FFFF00"/>
                </a:solidFill>
              </a:rPr>
              <a:t>Sikap dan perilaku wisatawan</a:t>
            </a:r>
          </a:p>
          <a:p>
            <a:pPr>
              <a:buNone/>
            </a:pPr>
            <a:r>
              <a:rPr lang="id-ID" dirty="0" smtClean="0">
                <a:solidFill>
                  <a:schemeClr val="accent3"/>
                </a:solidFill>
              </a:rPr>
              <a:t>	-  K lh  	=  Tingkat kemampuan pengelolaan </a:t>
            </a:r>
            <a:endParaRPr lang="id-ID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458200" cy="6248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rekreasi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dipengaruhi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1.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Faktor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wisatawan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2.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Faktor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biofisik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kawasan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id-ID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Faktor wisatawan :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Intensitas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tinggi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cukup,rendah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Tipe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kelompok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pengunjung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umur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jml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pendidikan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pekerjaan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kelompok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Perilaku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toleran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mangganggu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Intensitas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dipengurihi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konsentrasi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pengunjung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penyeberan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obyek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pilihan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pengunjung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fasilitas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tersedia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Dampak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Vandalisme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1.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Vegetasi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rusak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hilang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musnah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2.  Tanah  : 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erosi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kepadatan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akibat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injakkan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3.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Kualitas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air : 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limbah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pencemaran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4.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Kehidupan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liar : (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menurun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jml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punah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						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						  TSI 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88637" y="3559314"/>
            <a:ext cx="7455363" cy="3298686"/>
            <a:chOff x="-497125" y="2819400"/>
            <a:chExt cx="7512809" cy="3298686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75406" y="4114800"/>
              <a:ext cx="2591594" cy="794"/>
            </a:xfrm>
            <a:prstGeom prst="line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71600" y="5410200"/>
              <a:ext cx="3352800" cy="1588"/>
            </a:xfrm>
            <a:prstGeom prst="line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020986" y="5410200"/>
              <a:ext cx="2994698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Stress</a:t>
              </a:r>
            </a:p>
            <a:p>
              <a:r>
                <a:rPr lang="en-US" sz="2000" dirty="0" err="1" smtClean="0"/>
                <a:t>Terganggu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oleh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wisatawan</a:t>
              </a:r>
              <a:endParaRPr lang="en-US" sz="2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497125" y="2819400"/>
              <a:ext cx="1600199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Level of wilderness Quality</a:t>
              </a:r>
              <a:endParaRPr lang="en-US" sz="2000" dirty="0"/>
            </a:p>
          </p:txBody>
        </p:sp>
      </p:grpSp>
      <p:sp>
        <p:nvSpPr>
          <p:cNvPr id="9" name="Freeform 8"/>
          <p:cNvSpPr/>
          <p:nvPr/>
        </p:nvSpPr>
        <p:spPr>
          <a:xfrm>
            <a:off x="3412901" y="3698383"/>
            <a:ext cx="3232598" cy="2097110"/>
          </a:xfrm>
          <a:custGeom>
            <a:avLst/>
            <a:gdLst>
              <a:gd name="connsiteX0" fmla="*/ 0 w 3232598"/>
              <a:gd name="connsiteY0" fmla="*/ 191037 h 2097110"/>
              <a:gd name="connsiteX1" fmla="*/ 244699 w 3232598"/>
              <a:gd name="connsiteY1" fmla="*/ 75127 h 2097110"/>
              <a:gd name="connsiteX2" fmla="*/ 540913 w 3232598"/>
              <a:gd name="connsiteY2" fmla="*/ 10732 h 2097110"/>
              <a:gd name="connsiteX3" fmla="*/ 965916 w 3232598"/>
              <a:gd name="connsiteY3" fmla="*/ 139521 h 2097110"/>
              <a:gd name="connsiteX4" fmla="*/ 1429555 w 3232598"/>
              <a:gd name="connsiteY4" fmla="*/ 616040 h 2097110"/>
              <a:gd name="connsiteX5" fmla="*/ 1931831 w 3232598"/>
              <a:gd name="connsiteY5" fmla="*/ 1311499 h 2097110"/>
              <a:gd name="connsiteX6" fmla="*/ 2434107 w 3232598"/>
              <a:gd name="connsiteY6" fmla="*/ 1852411 h 2097110"/>
              <a:gd name="connsiteX7" fmla="*/ 3232598 w 3232598"/>
              <a:gd name="connsiteY7" fmla="*/ 2097110 h 2097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2598" h="2097110">
                <a:moveTo>
                  <a:pt x="0" y="191037"/>
                </a:moveTo>
                <a:cubicBezTo>
                  <a:pt x="77273" y="148107"/>
                  <a:pt x="154547" y="105178"/>
                  <a:pt x="244699" y="75127"/>
                </a:cubicBezTo>
                <a:cubicBezTo>
                  <a:pt x="334851" y="45076"/>
                  <a:pt x="420710" y="0"/>
                  <a:pt x="540913" y="10732"/>
                </a:cubicBezTo>
                <a:cubicBezTo>
                  <a:pt x="661116" y="21464"/>
                  <a:pt x="817809" y="38636"/>
                  <a:pt x="965916" y="139521"/>
                </a:cubicBezTo>
                <a:cubicBezTo>
                  <a:pt x="1114023" y="240406"/>
                  <a:pt x="1268569" y="420710"/>
                  <a:pt x="1429555" y="616040"/>
                </a:cubicBezTo>
                <a:cubicBezTo>
                  <a:pt x="1590541" y="811370"/>
                  <a:pt x="1764406" y="1105437"/>
                  <a:pt x="1931831" y="1311499"/>
                </a:cubicBezTo>
                <a:cubicBezTo>
                  <a:pt x="2099256" y="1517561"/>
                  <a:pt x="2217313" y="1721476"/>
                  <a:pt x="2434107" y="1852411"/>
                </a:cubicBezTo>
                <a:cubicBezTo>
                  <a:pt x="2650902" y="1983346"/>
                  <a:pt x="2941750" y="2040228"/>
                  <a:pt x="3232598" y="2097110"/>
                </a:cubicBezTo>
              </a:path>
            </a:pathLst>
          </a:cu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6286500" y="4076700"/>
            <a:ext cx="609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229600" cy="5626291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Faktor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penting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menentukan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DD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alam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1.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Topografi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   </a:t>
            </a:r>
            <a:endParaRPr lang="id-ID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id-ID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2.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Vegetasi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satwa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Perlakuan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khusus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species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langka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endParaRPr lang="id-ID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id-ID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dilindungi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14478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1143000"/>
                <a:gridCol w="1600200"/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Kelas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Kemiringan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0-8%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Datar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8-15%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Landai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15-25%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Cukup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curam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IV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25-40%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Curam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&gt;40%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Sangat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curam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229600" cy="5626291"/>
          </a:xfrm>
        </p:spPr>
        <p:txBody>
          <a:bodyPr/>
          <a:lstStyle/>
          <a:p>
            <a:pPr marL="624078" indent="-514350">
              <a:buAutoNum type="arabicPeriod" startAt="3"/>
            </a:pP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Iklim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3"/>
            </a:pP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Perilaku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pengunjung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mot</a:t>
            </a:r>
            <a:r>
              <a:rPr lang="id-ID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vasi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kesadaran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pendidikan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persepsi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914400"/>
            <a:ext cx="7772400" cy="2514600"/>
          </a:xfrm>
          <a:prstGeom prst="rect">
            <a:avLst/>
          </a:prstGeom>
          <a:ln>
            <a:noFill/>
          </a:ln>
        </p:spPr>
        <p:txBody>
          <a:bodyPr vert="horz">
            <a:normAutofit fontScale="85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THI = 0.8 T + (RH x T)/ 500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THI	 	 : Tingkat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kenyamanan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		 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Suhu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udara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oC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RH	  	 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Kelembaban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relatif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(%)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THI &gt; 27 	 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Tidak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nyaman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THI &lt; 27 	 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Nyaman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229600" cy="6248400"/>
          </a:xfrm>
        </p:spPr>
        <p:txBody>
          <a:bodyPr>
            <a:normAutofit fontScale="85000" lnSpcReduction="20000"/>
          </a:bodyPr>
          <a:lstStyle/>
          <a:p>
            <a:pPr marL="624078" indent="-514350">
              <a:buAutoNum type="arabicPeriod" startAt="5"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Tanah</a:t>
            </a:r>
          </a:p>
          <a:p>
            <a:pPr marL="624078" indent="-514350">
              <a:buNone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5"/>
            </a:pP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Kondisi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</a:t>
            </a:r>
          </a:p>
          <a:p>
            <a:pPr marL="624078" indent="-514350">
              <a:buAutoNum type="arabicPeriod" startAt="6"/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AutoNum type="arabicPeriod" startAt="6"/>
            </a:pP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Pengelolaan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obyek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sarpra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pengunjung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990600"/>
          <a:ext cx="8229601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743"/>
                <a:gridCol w="4702629"/>
                <a:gridCol w="2645229"/>
              </a:tblGrid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b="1" dirty="0">
                          <a:latin typeface="Arial"/>
                          <a:ea typeface="Times New Roman"/>
                          <a:cs typeface="Times New Roman"/>
                        </a:rPr>
                        <a:t>No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b="1" dirty="0">
                          <a:latin typeface="Arial"/>
                          <a:ea typeface="Times New Roman"/>
                          <a:cs typeface="Times New Roman"/>
                        </a:rPr>
                        <a:t>Jenis Tanah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b="1">
                          <a:latin typeface="Arial"/>
                          <a:ea typeface="Times New Roman"/>
                          <a:cs typeface="Times New Roman"/>
                        </a:rPr>
                        <a:t>Keterangan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Aluvial, Tanah Glei, Planosol, Hidromorf Kelabu, Literit Air Tanah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Tidak peka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Latosol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>
                          <a:latin typeface="Arial"/>
                          <a:ea typeface="Times New Roman"/>
                          <a:cs typeface="Times New Roman"/>
                        </a:rPr>
                        <a:t>Agak peka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Soil, Non Calcic Brown, Mediteran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>
                          <a:latin typeface="Arial"/>
                          <a:ea typeface="Times New Roman"/>
                          <a:cs typeface="Times New Roman"/>
                        </a:rPr>
                        <a:t>Kurang peka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Andosol</a:t>
                      </a: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Laterit</a:t>
                      </a: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Grumosol</a:t>
                      </a: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Podsol</a:t>
                      </a: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Podsolik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>
                          <a:latin typeface="Arial"/>
                          <a:ea typeface="Times New Roman"/>
                          <a:cs typeface="Times New Roman"/>
                        </a:rPr>
                        <a:t>Peka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Regosol, Litosol, Organosol, Renzina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Arial"/>
                          <a:ea typeface="Times New Roman"/>
                          <a:cs typeface="Times New Roman"/>
                        </a:rPr>
                        <a:t>Sangat peka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838200"/>
            <a:ext cx="7772400" cy="5257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Perhitungan</a:t>
            </a:r>
            <a:r>
              <a:rPr lang="en-US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Daya</a:t>
            </a:r>
            <a:r>
              <a:rPr lang="en-US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Dukung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</a:pP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AR   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=  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    D x A</a:t>
            </a:r>
          </a:p>
          <a:p>
            <a:pPr>
              <a:buFontTx/>
              <a:buNone/>
            </a:pP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    		    </a:t>
            </a:r>
            <a:r>
              <a:rPr lang="en-US" sz="28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x TF x 43.560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AR	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Luas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area u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		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Demand keg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	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area per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wisatawan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(feet)</a:t>
            </a:r>
          </a:p>
          <a:p>
            <a:pPr>
              <a:buFontTx/>
              <a:buNone/>
            </a:pP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Jml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hari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efektif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dlm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yg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dapat</a:t>
            </a:r>
            <a:endParaRPr lang="en-US" sz="2400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	  </a:t>
            </a: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digunakan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u 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wisata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TF	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Turn over factor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43560	: </a:t>
            </a: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Konstanta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(acre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feet2)</a:t>
            </a:r>
          </a:p>
          <a:p>
            <a:pPr>
              <a:buFontTx/>
              <a:buNone/>
            </a:pP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3810000" y="2362200"/>
            <a:ext cx="2895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590800" y="1676400"/>
            <a:ext cx="4495800" cy="1219200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7" name="Rectangle 37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pPr algn="l"/>
            <a:r>
              <a:rPr lang="en-US" sz="3200" dirty="0" err="1"/>
              <a:t>Kebutuhan</a:t>
            </a:r>
            <a:r>
              <a:rPr lang="en-US" sz="3200" dirty="0"/>
              <a:t> area </a:t>
            </a:r>
            <a:r>
              <a:rPr lang="en-US" sz="3200" dirty="0" err="1"/>
              <a:t>wisata</a:t>
            </a:r>
            <a:r>
              <a:rPr lang="en-US" sz="3200" dirty="0"/>
              <a:t> </a:t>
            </a:r>
            <a:r>
              <a:rPr lang="en-US" sz="3200" dirty="0" err="1"/>
              <a:t>alam</a:t>
            </a:r>
            <a:endParaRPr lang="en-US" sz="3200" dirty="0"/>
          </a:p>
        </p:txBody>
      </p:sp>
      <p:graphicFrame>
        <p:nvGraphicFramePr>
          <p:cNvPr id="35884" name="Group 44"/>
          <p:cNvGraphicFramePr>
            <a:graphicFrameLocks noGrp="1"/>
          </p:cNvGraphicFramePr>
          <p:nvPr>
            <p:ph type="tbl" idx="1"/>
          </p:nvPr>
        </p:nvGraphicFramePr>
        <p:xfrm>
          <a:off x="685800" y="1402080"/>
          <a:ext cx="7772400" cy="3017520"/>
        </p:xfrm>
        <a:graphic>
          <a:graphicData uri="http://schemas.openxmlformats.org/drawingml/2006/table">
            <a:tbl>
              <a:tblPr/>
              <a:tblGrid>
                <a:gridCol w="685800"/>
                <a:gridCol w="2057400"/>
                <a:gridCol w="4038600"/>
                <a:gridCol w="990600"/>
              </a:tblGrid>
              <a:tr h="5267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Aktivitas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Kebutuhan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area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wisata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termasuk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parkir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59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Berenang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302 feet2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Berperahu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544 feet2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Piknik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2725 – 726 feet2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Berkemah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3640 – 907 feet2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077200" cy="55626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Minimalisir</a:t>
            </a:r>
            <a:r>
              <a:rPr lang="en-US" sz="3200" dirty="0" smtClean="0"/>
              <a:t> </a:t>
            </a:r>
            <a:r>
              <a:rPr lang="en-US" sz="3200" dirty="0" err="1" smtClean="0"/>
              <a:t>dampak</a:t>
            </a:r>
            <a:r>
              <a:rPr lang="en-US" sz="3200" dirty="0" smtClean="0"/>
              <a:t> :</a:t>
            </a:r>
            <a:br>
              <a:rPr lang="en-US" sz="3200" dirty="0" smtClean="0"/>
            </a:br>
            <a:r>
              <a:rPr lang="en-US" sz="3200" dirty="0" smtClean="0"/>
              <a:t>1.  </a:t>
            </a:r>
            <a:r>
              <a:rPr lang="en-US" sz="3200" dirty="0" err="1" smtClean="0"/>
              <a:t>Zonasi</a:t>
            </a:r>
            <a:r>
              <a:rPr lang="en-US" sz="3200" dirty="0" smtClean="0"/>
              <a:t> </a:t>
            </a:r>
            <a:r>
              <a:rPr lang="en-US" sz="3200" dirty="0" err="1" smtClean="0"/>
              <a:t>berdasarkan</a:t>
            </a:r>
            <a:r>
              <a:rPr lang="en-US" sz="3200" dirty="0" smtClean="0"/>
              <a:t> </a:t>
            </a:r>
            <a:r>
              <a:rPr lang="en-US" sz="3200" dirty="0" err="1" smtClean="0"/>
              <a:t>kesesuaian</a:t>
            </a:r>
            <a:r>
              <a:rPr lang="en-US" sz="3200" dirty="0" smtClean="0"/>
              <a:t>  </a:t>
            </a:r>
            <a:r>
              <a:rPr lang="en-US" sz="3200" dirty="0" err="1" smtClean="0"/>
              <a:t>lahan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2.  </a:t>
            </a:r>
            <a:r>
              <a:rPr lang="en-US" sz="3200" dirty="0" err="1" smtClean="0"/>
              <a:t>Konsentrasi</a:t>
            </a:r>
            <a:r>
              <a:rPr lang="en-US" sz="3200" dirty="0" smtClean="0"/>
              <a:t> </a:t>
            </a:r>
            <a:r>
              <a:rPr lang="en-US" sz="3200" dirty="0" err="1" smtClean="0"/>
              <a:t>wisata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areal 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DD</a:t>
            </a:r>
            <a:r>
              <a:rPr lang="id-ID" sz="3200" dirty="0" smtClean="0"/>
              <a:t/>
            </a:r>
            <a:br>
              <a:rPr lang="id-ID" sz="3200" dirty="0" smtClean="0"/>
            </a:br>
            <a:r>
              <a:rPr lang="id-ID" sz="3200" dirty="0" smtClean="0"/>
              <a:t>     </a:t>
            </a:r>
            <a:r>
              <a:rPr lang="en-US" sz="3200" dirty="0" smtClean="0"/>
              <a:t> </a:t>
            </a:r>
            <a:r>
              <a:rPr lang="en-US" sz="3200" dirty="0" err="1" smtClean="0"/>
              <a:t>tinggi</a:t>
            </a:r>
            <a:r>
              <a:rPr lang="en-US" sz="3200" dirty="0" smtClean="0"/>
              <a:t> (</a:t>
            </a:r>
            <a:r>
              <a:rPr lang="en-US" sz="3200" dirty="0" err="1" smtClean="0"/>
              <a:t>ekstensif</a:t>
            </a:r>
            <a:r>
              <a:rPr lang="en-US" sz="3200" dirty="0" smtClean="0"/>
              <a:t>/ </a:t>
            </a:r>
            <a:r>
              <a:rPr lang="en-US" sz="3200" dirty="0" err="1" smtClean="0"/>
              <a:t>intensif</a:t>
            </a:r>
            <a:r>
              <a:rPr lang="en-US" sz="3200" dirty="0" smtClean="0"/>
              <a:t>)</a:t>
            </a:r>
            <a:br>
              <a:rPr lang="en-US" sz="3200" dirty="0" smtClean="0"/>
            </a:br>
            <a:r>
              <a:rPr lang="en-US" sz="3200" dirty="0" smtClean="0"/>
              <a:t>3.  Reinforced ground yang </a:t>
            </a:r>
            <a:r>
              <a:rPr lang="en-US" sz="3200" dirty="0" err="1" smtClean="0"/>
              <a:t>ramah</a:t>
            </a:r>
            <a:r>
              <a:rPr lang="en-US" sz="3200" dirty="0" smtClean="0"/>
              <a:t>  </a:t>
            </a:r>
            <a:r>
              <a:rPr lang="en-US" sz="3200" dirty="0" err="1" smtClean="0"/>
              <a:t>lingkungan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4.  </a:t>
            </a:r>
            <a:r>
              <a:rPr lang="en-US" sz="3200" dirty="0" err="1" smtClean="0"/>
              <a:t>Pelayanan</a:t>
            </a:r>
            <a:r>
              <a:rPr lang="en-US" sz="3200" dirty="0" smtClean="0"/>
              <a:t> </a:t>
            </a:r>
            <a:r>
              <a:rPr lang="en-US" sz="3200" dirty="0" err="1" smtClean="0"/>
              <a:t>informasi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baik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5.  </a:t>
            </a:r>
            <a:r>
              <a:rPr lang="en-US" sz="3200" dirty="0" err="1" smtClean="0"/>
              <a:t>Penyesuaian</a:t>
            </a:r>
            <a:r>
              <a:rPr lang="en-US" sz="3200" dirty="0" smtClean="0"/>
              <a:t> </a:t>
            </a:r>
            <a:r>
              <a:rPr lang="en-US" sz="3200" dirty="0" err="1" smtClean="0"/>
              <a:t>rancangan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     </a:t>
            </a:r>
            <a:r>
              <a:rPr lang="en-US" sz="3200" dirty="0" err="1" smtClean="0"/>
              <a:t>pemanfaatan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</a:t>
            </a:r>
            <a:r>
              <a:rPr lang="en-US" sz="3200" dirty="0" err="1" smtClean="0"/>
              <a:t>pengunjunga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8">
      <a:dk1>
        <a:srgbClr val="996633"/>
      </a:dk1>
      <a:lt1>
        <a:srgbClr val="2D4D2F"/>
      </a:lt1>
      <a:dk2>
        <a:srgbClr val="D1A375"/>
      </a:dk2>
      <a:lt2>
        <a:srgbClr val="56925A"/>
      </a:lt2>
      <a:accent1>
        <a:srgbClr val="2B877C"/>
      </a:accent1>
      <a:accent2>
        <a:srgbClr val="5A9A5F"/>
      </a:accent2>
      <a:accent3>
        <a:srgbClr val="FFFFFF"/>
      </a:accent3>
      <a:accent4>
        <a:srgbClr val="82562A"/>
      </a:accent4>
      <a:accent5>
        <a:srgbClr val="ACC3BF"/>
      </a:accent5>
      <a:accent6>
        <a:srgbClr val="518B55"/>
      </a:accent6>
      <a:hlink>
        <a:srgbClr val="808000"/>
      </a:hlink>
      <a:folHlink>
        <a:srgbClr val="CCFF9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769</TotalTime>
  <Words>388</Words>
  <Application>Microsoft Office PowerPoint</Application>
  <PresentationFormat>On-screen Show (4:3)</PresentationFormat>
  <Paragraphs>228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 Daya Dukung Pariwisata Alam</vt:lpstr>
      <vt:lpstr>Pendahuluan</vt:lpstr>
      <vt:lpstr>Daya Dukung/ Carrying Capacity</vt:lpstr>
      <vt:lpstr>Hubungan Daya dukung dengan populasi di alam</vt:lpstr>
      <vt:lpstr>Batasan Daya Dukung</vt:lpstr>
      <vt:lpstr>Pendugaan nilai daya dukung</vt:lpstr>
      <vt:lpstr>Slide 7</vt:lpstr>
      <vt:lpstr>Ragam DD</vt:lpstr>
      <vt:lpstr>Slide 9</vt:lpstr>
      <vt:lpstr>Slide 10</vt:lpstr>
      <vt:lpstr>Daya Dukung Pariwisata</vt:lpstr>
      <vt:lpstr>Slide 12</vt:lpstr>
      <vt:lpstr>Slide 13</vt:lpstr>
      <vt:lpstr>Slide 14</vt:lpstr>
      <vt:lpstr>Slide 15</vt:lpstr>
      <vt:lpstr>Slide 16</vt:lpstr>
      <vt:lpstr>Slide 17</vt:lpstr>
      <vt:lpstr>Kebutuhan area wisata alam</vt:lpstr>
      <vt:lpstr>Minimalisir dampak : 1.  Zonasi berdasarkan kesesuaian  lahan 2.  Konsentrasi wisata pada areal  dengan DD       tinggi (ekstensif/ intensif) 3.  Reinforced ground yang ramah  lingkungan 4.  Pelayanan informasi yang baik 5.  Penyesuaian rancangan dengan       pemanfaatan oleh pengunjunga </vt:lpstr>
    </vt:vector>
  </TitlesOfParts>
  <Company>industri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pariwisata</dc:creator>
  <cp:lastModifiedBy>FITRI</cp:lastModifiedBy>
  <cp:revision>43</cp:revision>
  <dcterms:created xsi:type="dcterms:W3CDTF">2009-09-25T13:20:21Z</dcterms:created>
  <dcterms:modified xsi:type="dcterms:W3CDTF">2012-10-08T07:52:52Z</dcterms:modified>
</cp:coreProperties>
</file>