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D3E9-E795-4A59-BAE0-0A5EDFA11F55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29990-D86B-4220-88FA-73DF58E0D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C81000-2E89-4783-B2EB-8D1D6A75095C}" type="slidenum">
              <a:rPr lang="en-GB" smtClean="0"/>
              <a:pPr/>
              <a:t>3</a:t>
            </a:fld>
            <a:endParaRPr lang="en-GB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C24B46-5D53-4389-8F6B-9C4EA51A8B9E}" type="slidenum">
              <a:rPr lang="en-GB" smtClean="0"/>
              <a:pPr/>
              <a:t>4</a:t>
            </a:fld>
            <a:endParaRPr lang="en-GB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066800" y="1981200"/>
            <a:ext cx="7543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B0F57-E8F9-4A50-ADB2-0E7ED74615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48671C0-2705-49C1-91B8-54C518B1706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2E572226-6995-42AD-8301-AB7AD96936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MEDIA PEMBELAJARAN DALAM PEMBELAJARAN SEJARAH/IPS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Oleh</a:t>
            </a:r>
            <a:r>
              <a:rPr lang="en-US" dirty="0" smtClean="0"/>
              <a:t>:</a:t>
            </a:r>
          </a:p>
          <a:p>
            <a:r>
              <a:rPr lang="en-US" dirty="0" smtClean="0"/>
              <a:t>ACHMAD IRIYADI</a:t>
            </a:r>
          </a:p>
          <a:p>
            <a:r>
              <a:rPr lang="en-US" dirty="0" smtClean="0"/>
              <a:t>TARUNASENA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KARAKTERISTIK INTEREST SISWA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530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Auditif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senang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mendengar</a:t>
            </a:r>
            <a:endParaRPr lang="en-US" dirty="0" smtClean="0"/>
          </a:p>
          <a:p>
            <a:r>
              <a:rPr lang="en-US" dirty="0" smtClean="0"/>
              <a:t>Visual 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senang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melihat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daripada</a:t>
            </a:r>
            <a:r>
              <a:rPr lang="en-US" dirty="0" smtClean="0">
                <a:sym typeface="Wingdings" pitchFamily="2" charset="2"/>
              </a:rPr>
              <a:t> 				  </a:t>
            </a:r>
            <a:r>
              <a:rPr lang="en-US" dirty="0" err="1" smtClean="0">
                <a:sym typeface="Wingdings" pitchFamily="2" charset="2"/>
              </a:rPr>
              <a:t>mendengar</a:t>
            </a:r>
            <a:endParaRPr lang="en-US" dirty="0" smtClean="0"/>
          </a:p>
          <a:p>
            <a:r>
              <a:rPr lang="en-US" dirty="0" err="1" smtClean="0"/>
              <a:t>Kinestetik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senang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melakukan</a:t>
            </a:r>
            <a:endParaRPr lang="en-US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err="1" smtClean="0">
                <a:sym typeface="Wingdings" pitchFamily="2" charset="2"/>
              </a:rPr>
              <a:t>Hasil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Penelitian</a:t>
            </a:r>
            <a:r>
              <a:rPr lang="en-US" dirty="0" smtClean="0">
                <a:sym typeface="Wingdings" pitchFamily="2" charset="2"/>
              </a:rPr>
              <a:t> BAVA (USA) : 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</a:t>
            </a:r>
            <a:r>
              <a:rPr lang="en-US" dirty="0" err="1" smtClean="0">
                <a:sym typeface="Wingdings" pitchFamily="2" charset="2"/>
              </a:rPr>
              <a:t>Pengajaran</a:t>
            </a:r>
            <a:r>
              <a:rPr lang="en-US" dirty="0" smtClean="0">
                <a:sym typeface="Wingdings" pitchFamily="2" charset="2"/>
              </a:rPr>
              <a:t> verbal  13% </a:t>
            </a:r>
            <a:r>
              <a:rPr lang="en-US" dirty="0" err="1" smtClean="0">
                <a:sym typeface="Wingdings" pitchFamily="2" charset="2"/>
              </a:rPr>
              <a:t>materi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terserap</a:t>
            </a:r>
            <a:r>
              <a:rPr lang="en-US" dirty="0" smtClean="0">
                <a:sym typeface="Wingdings" pitchFamily="2" charset="2"/>
              </a:rPr>
              <a:t> &amp; </a:t>
            </a:r>
            <a:r>
              <a:rPr lang="en-US" dirty="0" err="1" smtClean="0">
                <a:sym typeface="Wingdings" pitchFamily="2" charset="2"/>
              </a:rPr>
              <a:t>tidak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tahan</a:t>
            </a:r>
            <a:r>
              <a:rPr lang="en-US" dirty="0" smtClean="0">
                <a:sym typeface="Wingdings" pitchFamily="2" charset="2"/>
              </a:rPr>
              <a:t> lama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Pengajaran</a:t>
            </a:r>
            <a:r>
              <a:rPr lang="en-US" dirty="0" smtClean="0"/>
              <a:t> </a:t>
            </a:r>
            <a:r>
              <a:rPr lang="en-US" dirty="0" err="1" smtClean="0"/>
              <a:t>dgn</a:t>
            </a:r>
            <a:r>
              <a:rPr lang="en-US" dirty="0" smtClean="0"/>
              <a:t> multimedia </a:t>
            </a:r>
            <a:r>
              <a:rPr lang="en-US" dirty="0" smtClean="0">
                <a:sym typeface="Wingdings" pitchFamily="2" charset="2"/>
              </a:rPr>
              <a:t> 64-84%  </a:t>
            </a:r>
            <a:r>
              <a:rPr lang="en-US" dirty="0" err="1" smtClean="0">
                <a:sym typeface="Wingdings" pitchFamily="2" charset="2"/>
              </a:rPr>
              <a:t>materi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terserap</a:t>
            </a:r>
            <a:r>
              <a:rPr lang="en-US" dirty="0" smtClean="0">
                <a:sym typeface="Wingdings" pitchFamily="2" charset="2"/>
              </a:rPr>
              <a:t> &amp; </a:t>
            </a:r>
            <a:r>
              <a:rPr lang="en-US" dirty="0" err="1" smtClean="0">
                <a:sym typeface="Wingdings" pitchFamily="2" charset="2"/>
              </a:rPr>
              <a:t>bertahan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lebih</a:t>
            </a:r>
            <a:r>
              <a:rPr lang="en-US" dirty="0" smtClean="0">
                <a:sym typeface="Wingdings" pitchFamily="2" charset="2"/>
              </a:rPr>
              <a:t> lama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title"/>
          </p:nvPr>
        </p:nvSpPr>
        <p:spPr>
          <a:xfrm>
            <a:off x="1816100" y="244475"/>
            <a:ext cx="5016500" cy="59055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3600" smtClean="0">
                <a:solidFill>
                  <a:srgbClr val="FFFF66"/>
                </a:solidFill>
              </a:rPr>
              <a:t>Kerucut Pengalaman</a:t>
            </a:r>
            <a:endParaRPr lang="id-ID" sz="3600" smtClean="0">
              <a:solidFill>
                <a:srgbClr val="FFFF66"/>
              </a:solidFill>
            </a:endParaRPr>
          </a:p>
        </p:txBody>
      </p:sp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2209800" y="965200"/>
            <a:ext cx="4248150" cy="5321300"/>
            <a:chOff x="1392" y="608"/>
            <a:chExt cx="2676" cy="3352"/>
          </a:xfrm>
        </p:grpSpPr>
        <p:sp>
          <p:nvSpPr>
            <p:cNvPr id="16428" name="AutoShape 18"/>
            <p:cNvSpPr>
              <a:spLocks noChangeArrowheads="1"/>
            </p:cNvSpPr>
            <p:nvPr/>
          </p:nvSpPr>
          <p:spPr bwMode="auto">
            <a:xfrm>
              <a:off x="1392" y="612"/>
              <a:ext cx="2676" cy="3348"/>
            </a:xfrm>
            <a:prstGeom prst="triangle">
              <a:avLst>
                <a:gd name="adj" fmla="val 50000"/>
              </a:avLst>
            </a:prstGeom>
            <a:solidFill>
              <a:srgbClr val="00808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29" name="AutoShape 20"/>
            <p:cNvSpPr>
              <a:spLocks noChangeArrowheads="1"/>
            </p:cNvSpPr>
            <p:nvPr/>
          </p:nvSpPr>
          <p:spPr bwMode="auto">
            <a:xfrm>
              <a:off x="1492" y="628"/>
              <a:ext cx="2484" cy="3096"/>
            </a:xfrm>
            <a:prstGeom prst="triangle">
              <a:avLst>
                <a:gd name="adj" fmla="val 50000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0" name="AutoShape 21"/>
            <p:cNvSpPr>
              <a:spLocks noChangeArrowheads="1"/>
            </p:cNvSpPr>
            <p:nvPr/>
          </p:nvSpPr>
          <p:spPr bwMode="auto">
            <a:xfrm>
              <a:off x="1580" y="632"/>
              <a:ext cx="2304" cy="2880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1" name="AutoShape 22"/>
            <p:cNvSpPr>
              <a:spLocks noChangeArrowheads="1"/>
            </p:cNvSpPr>
            <p:nvPr/>
          </p:nvSpPr>
          <p:spPr bwMode="auto">
            <a:xfrm>
              <a:off x="1712" y="632"/>
              <a:ext cx="2052" cy="2592"/>
            </a:xfrm>
            <a:prstGeom prst="triangle">
              <a:avLst>
                <a:gd name="adj" fmla="val 50000"/>
              </a:avLst>
            </a:prstGeom>
            <a:solidFill>
              <a:srgbClr val="339933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2" name="AutoShape 23"/>
            <p:cNvSpPr>
              <a:spLocks noChangeArrowheads="1"/>
            </p:cNvSpPr>
            <p:nvPr/>
          </p:nvSpPr>
          <p:spPr bwMode="auto">
            <a:xfrm>
              <a:off x="1820" y="620"/>
              <a:ext cx="1848" cy="2328"/>
            </a:xfrm>
            <a:prstGeom prst="triangle">
              <a:avLst>
                <a:gd name="adj" fmla="val 50000"/>
              </a:avLst>
            </a:prstGeom>
            <a:solidFill>
              <a:srgbClr val="33CC33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3" name="AutoShape 24"/>
            <p:cNvSpPr>
              <a:spLocks noChangeArrowheads="1"/>
            </p:cNvSpPr>
            <p:nvPr/>
          </p:nvSpPr>
          <p:spPr bwMode="auto">
            <a:xfrm>
              <a:off x="1928" y="620"/>
              <a:ext cx="1632" cy="2028"/>
            </a:xfrm>
            <a:prstGeom prst="triangle">
              <a:avLst>
                <a:gd name="adj" fmla="val 50000"/>
              </a:avLst>
            </a:prstGeom>
            <a:solidFill>
              <a:srgbClr val="00CC66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4" name="AutoShape 25"/>
            <p:cNvSpPr>
              <a:spLocks noChangeArrowheads="1"/>
            </p:cNvSpPr>
            <p:nvPr/>
          </p:nvSpPr>
          <p:spPr bwMode="auto">
            <a:xfrm>
              <a:off x="2072" y="620"/>
              <a:ext cx="1332" cy="1656"/>
            </a:xfrm>
            <a:prstGeom prst="triangle">
              <a:avLst>
                <a:gd name="adj" fmla="val 50000"/>
              </a:avLst>
            </a:prstGeom>
            <a:solidFill>
              <a:srgbClr val="00CC99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5" name="AutoShape 26"/>
            <p:cNvSpPr>
              <a:spLocks noChangeArrowheads="1"/>
            </p:cNvSpPr>
            <p:nvPr/>
          </p:nvSpPr>
          <p:spPr bwMode="auto">
            <a:xfrm>
              <a:off x="2204" y="608"/>
              <a:ext cx="1080" cy="1320"/>
            </a:xfrm>
            <a:prstGeom prst="triangle">
              <a:avLst>
                <a:gd name="adj" fmla="val 50000"/>
              </a:avLst>
            </a:prstGeom>
            <a:solidFill>
              <a:srgbClr val="00FF99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6" name="AutoShape 27"/>
            <p:cNvSpPr>
              <a:spLocks noChangeArrowheads="1"/>
            </p:cNvSpPr>
            <p:nvPr/>
          </p:nvSpPr>
          <p:spPr bwMode="auto">
            <a:xfrm>
              <a:off x="2348" y="620"/>
              <a:ext cx="786" cy="936"/>
            </a:xfrm>
            <a:prstGeom prst="triangle">
              <a:avLst>
                <a:gd name="adj" fmla="val 50000"/>
              </a:avLst>
            </a:prstGeom>
            <a:solidFill>
              <a:srgbClr val="00FF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7" name="AutoShape 19"/>
            <p:cNvSpPr>
              <a:spLocks noChangeArrowheads="1"/>
            </p:cNvSpPr>
            <p:nvPr/>
          </p:nvSpPr>
          <p:spPr bwMode="auto">
            <a:xfrm>
              <a:off x="2506" y="622"/>
              <a:ext cx="462" cy="540"/>
            </a:xfrm>
            <a:prstGeom prst="triangle">
              <a:avLst>
                <a:gd name="adj" fmla="val 50000"/>
              </a:avLst>
            </a:prstGeom>
            <a:solidFill>
              <a:srgbClr val="99FF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710" name="Text Box 30"/>
          <p:cNvSpPr txBox="1">
            <a:spLocks noChangeArrowheads="1"/>
          </p:cNvSpPr>
          <p:nvPr/>
        </p:nvSpPr>
        <p:spPr bwMode="auto">
          <a:xfrm>
            <a:off x="2562225" y="5924550"/>
            <a:ext cx="3476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Arial" charset="0"/>
              </a:rPr>
              <a:t>Mengerjakan Hal yang Nyata</a:t>
            </a:r>
          </a:p>
        </p:txBody>
      </p:sp>
      <p:sp>
        <p:nvSpPr>
          <p:cNvPr id="71711" name="Text Box 31"/>
          <p:cNvSpPr txBox="1">
            <a:spLocks noChangeArrowheads="1"/>
          </p:cNvSpPr>
          <p:nvPr/>
        </p:nvSpPr>
        <p:spPr bwMode="auto">
          <a:xfrm>
            <a:off x="2562225" y="5572125"/>
            <a:ext cx="3476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Arial" charset="0"/>
              </a:rPr>
              <a:t>Melakukan Simulasi</a:t>
            </a:r>
          </a:p>
        </p:txBody>
      </p:sp>
      <p:sp>
        <p:nvSpPr>
          <p:cNvPr id="71712" name="Text Box 32"/>
          <p:cNvSpPr txBox="1">
            <a:spLocks noChangeArrowheads="1"/>
          </p:cNvSpPr>
          <p:nvPr/>
        </p:nvSpPr>
        <p:spPr bwMode="auto">
          <a:xfrm>
            <a:off x="2581275" y="5229225"/>
            <a:ext cx="3476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Arial" charset="0"/>
              </a:rPr>
              <a:t>Bermain Peran</a:t>
            </a:r>
          </a:p>
        </p:txBody>
      </p:sp>
      <p:sp>
        <p:nvSpPr>
          <p:cNvPr id="71713" name="Text Box 33"/>
          <p:cNvSpPr txBox="1">
            <a:spLocks noChangeArrowheads="1"/>
          </p:cNvSpPr>
          <p:nvPr/>
        </p:nvSpPr>
        <p:spPr bwMode="auto">
          <a:xfrm>
            <a:off x="2609850" y="4752975"/>
            <a:ext cx="3476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Arial" charset="0"/>
              </a:rPr>
              <a:t>Menyajikan/Presentasi</a:t>
            </a:r>
          </a:p>
        </p:txBody>
      </p:sp>
      <p:sp>
        <p:nvSpPr>
          <p:cNvPr id="71714" name="Text Box 34"/>
          <p:cNvSpPr txBox="1">
            <a:spLocks noChangeArrowheads="1"/>
          </p:cNvSpPr>
          <p:nvPr/>
        </p:nvSpPr>
        <p:spPr bwMode="auto">
          <a:xfrm>
            <a:off x="2619375" y="4286250"/>
            <a:ext cx="3476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Arial" charset="0"/>
              </a:rPr>
              <a:t>Terlibat dalam Diskusi</a:t>
            </a:r>
          </a:p>
        </p:txBody>
      </p:sp>
      <p:sp>
        <p:nvSpPr>
          <p:cNvPr id="71715" name="Text Box 35"/>
          <p:cNvSpPr txBox="1">
            <a:spLocks noChangeArrowheads="1"/>
          </p:cNvSpPr>
          <p:nvPr/>
        </p:nvSpPr>
        <p:spPr bwMode="auto">
          <a:xfrm>
            <a:off x="2600325" y="3800475"/>
            <a:ext cx="3476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Arial" charset="0"/>
              </a:rPr>
              <a:t>Lihat Demonstrasi</a:t>
            </a:r>
          </a:p>
        </p:txBody>
      </p:sp>
      <p:sp>
        <p:nvSpPr>
          <p:cNvPr id="71716" name="Text Box 36"/>
          <p:cNvSpPr txBox="1">
            <a:spLocks noChangeArrowheads="1"/>
          </p:cNvSpPr>
          <p:nvPr/>
        </p:nvSpPr>
        <p:spPr bwMode="auto">
          <a:xfrm>
            <a:off x="3000375" y="3238500"/>
            <a:ext cx="2638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Arial" charset="0"/>
              </a:rPr>
              <a:t>Lihat Video/Film</a:t>
            </a:r>
          </a:p>
        </p:txBody>
      </p:sp>
      <p:sp>
        <p:nvSpPr>
          <p:cNvPr id="71717" name="Text Box 37"/>
          <p:cNvSpPr txBox="1">
            <a:spLocks noChangeArrowheads="1"/>
          </p:cNvSpPr>
          <p:nvPr/>
        </p:nvSpPr>
        <p:spPr bwMode="auto">
          <a:xfrm>
            <a:off x="3190875" y="2514600"/>
            <a:ext cx="23526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Arial" charset="0"/>
              </a:rPr>
              <a:t>Lihat Gambar/</a:t>
            </a:r>
            <a:br>
              <a:rPr lang="en-US" sz="1600">
                <a:solidFill>
                  <a:srgbClr val="000000"/>
                </a:solidFill>
                <a:latin typeface="Arial" charset="0"/>
              </a:rPr>
            </a:br>
            <a:r>
              <a:rPr lang="en-US" sz="1600">
                <a:solidFill>
                  <a:srgbClr val="000000"/>
                </a:solidFill>
                <a:latin typeface="Arial" charset="0"/>
              </a:rPr>
              <a:t>Diagram</a:t>
            </a:r>
          </a:p>
        </p:txBody>
      </p:sp>
      <p:sp>
        <p:nvSpPr>
          <p:cNvPr id="71718" name="Text Box 38"/>
          <p:cNvSpPr txBox="1">
            <a:spLocks noChangeArrowheads="1"/>
          </p:cNvSpPr>
          <p:nvPr/>
        </p:nvSpPr>
        <p:spPr bwMode="auto">
          <a:xfrm>
            <a:off x="3533775" y="2124075"/>
            <a:ext cx="1695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Arial" charset="0"/>
              </a:rPr>
              <a:t>Dengarkan</a:t>
            </a:r>
          </a:p>
        </p:txBody>
      </p:sp>
      <p:sp>
        <p:nvSpPr>
          <p:cNvPr id="71719" name="Text Box 39"/>
          <p:cNvSpPr txBox="1">
            <a:spLocks noChangeArrowheads="1"/>
          </p:cNvSpPr>
          <p:nvPr/>
        </p:nvSpPr>
        <p:spPr bwMode="auto">
          <a:xfrm>
            <a:off x="6096000" y="1028700"/>
            <a:ext cx="2457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Tingkat Keterlibatan</a:t>
            </a:r>
          </a:p>
        </p:txBody>
      </p:sp>
      <p:sp>
        <p:nvSpPr>
          <p:cNvPr id="71720" name="Text Box 40"/>
          <p:cNvSpPr txBox="1">
            <a:spLocks noChangeArrowheads="1"/>
          </p:cNvSpPr>
          <p:nvPr/>
        </p:nvSpPr>
        <p:spPr bwMode="auto">
          <a:xfrm>
            <a:off x="6829425" y="2028825"/>
            <a:ext cx="1076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 i="1">
                <a:solidFill>
                  <a:srgbClr val="FFFF00"/>
                </a:solidFill>
                <a:latin typeface="Arial" charset="0"/>
              </a:rPr>
              <a:t>Verbal</a:t>
            </a:r>
          </a:p>
        </p:txBody>
      </p:sp>
      <p:sp>
        <p:nvSpPr>
          <p:cNvPr id="71722" name="Text Box 42"/>
          <p:cNvSpPr txBox="1">
            <a:spLocks noChangeArrowheads="1"/>
          </p:cNvSpPr>
          <p:nvPr/>
        </p:nvSpPr>
        <p:spPr bwMode="auto">
          <a:xfrm>
            <a:off x="6629400" y="3552825"/>
            <a:ext cx="1543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 i="1">
                <a:solidFill>
                  <a:srgbClr val="FFFF00"/>
                </a:solidFill>
                <a:latin typeface="Arial" charset="0"/>
              </a:rPr>
              <a:t>Visual</a:t>
            </a:r>
          </a:p>
        </p:txBody>
      </p:sp>
      <p:sp>
        <p:nvSpPr>
          <p:cNvPr id="71723" name="Text Box 43"/>
          <p:cNvSpPr txBox="1">
            <a:spLocks noChangeArrowheads="1"/>
          </p:cNvSpPr>
          <p:nvPr/>
        </p:nvSpPr>
        <p:spPr bwMode="auto">
          <a:xfrm>
            <a:off x="6715125" y="4733925"/>
            <a:ext cx="140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 i="1">
                <a:solidFill>
                  <a:srgbClr val="FFFF00"/>
                </a:solidFill>
                <a:latin typeface="Arial" charset="0"/>
              </a:rPr>
              <a:t>Terlibat</a:t>
            </a:r>
          </a:p>
        </p:txBody>
      </p:sp>
      <p:sp>
        <p:nvSpPr>
          <p:cNvPr id="71724" name="Text Box 44"/>
          <p:cNvSpPr txBox="1">
            <a:spLocks noChangeArrowheads="1"/>
          </p:cNvSpPr>
          <p:nvPr/>
        </p:nvSpPr>
        <p:spPr bwMode="auto">
          <a:xfrm>
            <a:off x="6753225" y="5486400"/>
            <a:ext cx="1323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 i="1">
                <a:solidFill>
                  <a:srgbClr val="FFFF00"/>
                </a:solidFill>
                <a:latin typeface="Arial" charset="0"/>
              </a:rPr>
              <a:t>Berbuat</a:t>
            </a:r>
          </a:p>
        </p:txBody>
      </p:sp>
      <p:sp>
        <p:nvSpPr>
          <p:cNvPr id="71725" name="Line 45"/>
          <p:cNvSpPr>
            <a:spLocks noChangeShapeType="1"/>
          </p:cNvSpPr>
          <p:nvPr/>
        </p:nvSpPr>
        <p:spPr bwMode="auto">
          <a:xfrm>
            <a:off x="7400925" y="2419350"/>
            <a:ext cx="0" cy="1133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26" name="Line 46"/>
          <p:cNvSpPr>
            <a:spLocks noChangeShapeType="1"/>
          </p:cNvSpPr>
          <p:nvPr/>
        </p:nvSpPr>
        <p:spPr bwMode="auto">
          <a:xfrm>
            <a:off x="7400925" y="3876675"/>
            <a:ext cx="0" cy="89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27" name="Line 47"/>
          <p:cNvSpPr>
            <a:spLocks noChangeShapeType="1"/>
          </p:cNvSpPr>
          <p:nvPr/>
        </p:nvSpPr>
        <p:spPr bwMode="auto">
          <a:xfrm>
            <a:off x="7392988" y="5086350"/>
            <a:ext cx="7937" cy="476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28" name="Text Box 48"/>
          <p:cNvSpPr txBox="1">
            <a:spLocks noChangeArrowheads="1"/>
          </p:cNvSpPr>
          <p:nvPr/>
        </p:nvSpPr>
        <p:spPr bwMode="auto">
          <a:xfrm>
            <a:off x="723900" y="933450"/>
            <a:ext cx="2457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Yang Diingat</a:t>
            </a:r>
          </a:p>
        </p:txBody>
      </p:sp>
      <p:grpSp>
        <p:nvGrpSpPr>
          <p:cNvPr id="3" name="Group 59"/>
          <p:cNvGrpSpPr>
            <a:grpSpLocks/>
          </p:cNvGrpSpPr>
          <p:nvPr/>
        </p:nvGrpSpPr>
        <p:grpSpPr bwMode="auto">
          <a:xfrm>
            <a:off x="962025" y="1419225"/>
            <a:ext cx="2657475" cy="396875"/>
            <a:chOff x="606" y="1374"/>
            <a:chExt cx="1674" cy="250"/>
          </a:xfrm>
        </p:grpSpPr>
        <p:sp>
          <p:nvSpPr>
            <p:cNvPr id="16426" name="Text Box 49"/>
            <p:cNvSpPr txBox="1">
              <a:spLocks noChangeArrowheads="1"/>
            </p:cNvSpPr>
            <p:nvPr/>
          </p:nvSpPr>
          <p:spPr bwMode="auto">
            <a:xfrm>
              <a:off x="606" y="1374"/>
              <a:ext cx="5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 b="1">
                  <a:solidFill>
                    <a:srgbClr val="FFFF00"/>
                  </a:solidFill>
                  <a:latin typeface="Arial" charset="0"/>
                </a:rPr>
                <a:t>10%</a:t>
              </a:r>
            </a:p>
          </p:txBody>
        </p:sp>
        <p:sp>
          <p:nvSpPr>
            <p:cNvPr id="16427" name="Line 57"/>
            <p:cNvSpPr>
              <a:spLocks noChangeShapeType="1"/>
            </p:cNvSpPr>
            <p:nvPr/>
          </p:nvSpPr>
          <p:spPr bwMode="auto">
            <a:xfrm flipH="1">
              <a:off x="1110" y="1500"/>
              <a:ext cx="117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68"/>
          <p:cNvGrpSpPr>
            <a:grpSpLocks/>
          </p:cNvGrpSpPr>
          <p:nvPr/>
        </p:nvGrpSpPr>
        <p:grpSpPr bwMode="auto">
          <a:xfrm>
            <a:off x="962025" y="2000250"/>
            <a:ext cx="2409825" cy="396875"/>
            <a:chOff x="606" y="1848"/>
            <a:chExt cx="1518" cy="250"/>
          </a:xfrm>
        </p:grpSpPr>
        <p:sp>
          <p:nvSpPr>
            <p:cNvPr id="16424" name="Text Box 50"/>
            <p:cNvSpPr txBox="1">
              <a:spLocks noChangeArrowheads="1"/>
            </p:cNvSpPr>
            <p:nvPr/>
          </p:nvSpPr>
          <p:spPr bwMode="auto">
            <a:xfrm>
              <a:off x="606" y="1848"/>
              <a:ext cx="5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 b="1">
                  <a:solidFill>
                    <a:srgbClr val="FFFF00"/>
                  </a:solidFill>
                  <a:latin typeface="Arial" charset="0"/>
                </a:rPr>
                <a:t>20%</a:t>
              </a:r>
            </a:p>
          </p:txBody>
        </p:sp>
        <p:sp>
          <p:nvSpPr>
            <p:cNvPr id="16425" name="Line 58"/>
            <p:cNvSpPr>
              <a:spLocks noChangeShapeType="1"/>
            </p:cNvSpPr>
            <p:nvPr/>
          </p:nvSpPr>
          <p:spPr bwMode="auto">
            <a:xfrm flipH="1">
              <a:off x="1122" y="1986"/>
              <a:ext cx="100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71"/>
          <p:cNvGrpSpPr>
            <a:grpSpLocks/>
          </p:cNvGrpSpPr>
          <p:nvPr/>
        </p:nvGrpSpPr>
        <p:grpSpPr bwMode="auto">
          <a:xfrm>
            <a:off x="923925" y="2555875"/>
            <a:ext cx="2070100" cy="1573213"/>
            <a:chOff x="582" y="1610"/>
            <a:chExt cx="1304" cy="991"/>
          </a:xfrm>
        </p:grpSpPr>
        <p:sp>
          <p:nvSpPr>
            <p:cNvPr id="16421" name="Text Box 51"/>
            <p:cNvSpPr txBox="1">
              <a:spLocks noChangeArrowheads="1"/>
            </p:cNvSpPr>
            <p:nvPr/>
          </p:nvSpPr>
          <p:spPr bwMode="auto">
            <a:xfrm>
              <a:off x="582" y="1902"/>
              <a:ext cx="5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 b="1">
                  <a:solidFill>
                    <a:srgbClr val="FFFF00"/>
                  </a:solidFill>
                  <a:latin typeface="Arial" charset="0"/>
                </a:rPr>
                <a:t>30%</a:t>
              </a:r>
            </a:p>
          </p:txBody>
        </p:sp>
        <p:sp>
          <p:nvSpPr>
            <p:cNvPr id="16422" name="AutoShape 56"/>
            <p:cNvSpPr>
              <a:spLocks/>
            </p:cNvSpPr>
            <p:nvPr/>
          </p:nvSpPr>
          <p:spPr bwMode="auto">
            <a:xfrm rot="1257581">
              <a:off x="1791" y="1610"/>
              <a:ext cx="95" cy="991"/>
            </a:xfrm>
            <a:prstGeom prst="leftBrace">
              <a:avLst>
                <a:gd name="adj1" fmla="val 95768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23" name="Line 60"/>
            <p:cNvSpPr>
              <a:spLocks noChangeShapeType="1"/>
            </p:cNvSpPr>
            <p:nvPr/>
          </p:nvSpPr>
          <p:spPr bwMode="auto">
            <a:xfrm flipH="1">
              <a:off x="1086" y="2058"/>
              <a:ext cx="6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971550" y="4191000"/>
            <a:ext cx="1828800" cy="396875"/>
            <a:chOff x="612" y="2784"/>
            <a:chExt cx="1152" cy="250"/>
          </a:xfrm>
        </p:grpSpPr>
        <p:sp>
          <p:nvSpPr>
            <p:cNvPr id="16419" name="Text Box 52"/>
            <p:cNvSpPr txBox="1">
              <a:spLocks noChangeArrowheads="1"/>
            </p:cNvSpPr>
            <p:nvPr/>
          </p:nvSpPr>
          <p:spPr bwMode="auto">
            <a:xfrm>
              <a:off x="612" y="2784"/>
              <a:ext cx="5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 b="1">
                  <a:solidFill>
                    <a:srgbClr val="FFFF00"/>
                  </a:solidFill>
                  <a:latin typeface="Arial" charset="0"/>
                </a:rPr>
                <a:t>50%</a:t>
              </a:r>
            </a:p>
          </p:txBody>
        </p:sp>
        <p:sp>
          <p:nvSpPr>
            <p:cNvPr id="16420" name="Line 61"/>
            <p:cNvSpPr>
              <a:spLocks noChangeShapeType="1"/>
            </p:cNvSpPr>
            <p:nvPr/>
          </p:nvSpPr>
          <p:spPr bwMode="auto">
            <a:xfrm flipH="1">
              <a:off x="1104" y="2934"/>
              <a:ext cx="6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65"/>
          <p:cNvGrpSpPr>
            <a:grpSpLocks/>
          </p:cNvGrpSpPr>
          <p:nvPr/>
        </p:nvGrpSpPr>
        <p:grpSpPr bwMode="auto">
          <a:xfrm>
            <a:off x="942975" y="4705350"/>
            <a:ext cx="1676400" cy="396875"/>
            <a:chOff x="594" y="3024"/>
            <a:chExt cx="1056" cy="250"/>
          </a:xfrm>
        </p:grpSpPr>
        <p:sp>
          <p:nvSpPr>
            <p:cNvPr id="16417" name="Text Box 53"/>
            <p:cNvSpPr txBox="1">
              <a:spLocks noChangeArrowheads="1"/>
            </p:cNvSpPr>
            <p:nvPr/>
          </p:nvSpPr>
          <p:spPr bwMode="auto">
            <a:xfrm>
              <a:off x="594" y="3024"/>
              <a:ext cx="5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 b="1">
                  <a:solidFill>
                    <a:srgbClr val="FFFF00"/>
                  </a:solidFill>
                  <a:latin typeface="Arial" charset="0"/>
                </a:rPr>
                <a:t>70%</a:t>
              </a:r>
            </a:p>
          </p:txBody>
        </p:sp>
        <p:sp>
          <p:nvSpPr>
            <p:cNvPr id="16418" name="Line 62"/>
            <p:cNvSpPr>
              <a:spLocks noChangeShapeType="1"/>
            </p:cNvSpPr>
            <p:nvPr/>
          </p:nvSpPr>
          <p:spPr bwMode="auto">
            <a:xfrm flipH="1">
              <a:off x="1098" y="3162"/>
              <a:ext cx="5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64"/>
          <p:cNvGrpSpPr>
            <a:grpSpLocks/>
          </p:cNvGrpSpPr>
          <p:nvPr/>
        </p:nvGrpSpPr>
        <p:grpSpPr bwMode="auto">
          <a:xfrm>
            <a:off x="866775" y="5181600"/>
            <a:ext cx="1495425" cy="1066800"/>
            <a:chOff x="546" y="3264"/>
            <a:chExt cx="942" cy="672"/>
          </a:xfrm>
        </p:grpSpPr>
        <p:sp>
          <p:nvSpPr>
            <p:cNvPr id="16414" name="Text Box 54"/>
            <p:cNvSpPr txBox="1">
              <a:spLocks noChangeArrowheads="1"/>
            </p:cNvSpPr>
            <p:nvPr/>
          </p:nvSpPr>
          <p:spPr bwMode="auto">
            <a:xfrm>
              <a:off x="546" y="3426"/>
              <a:ext cx="5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 b="1">
                  <a:solidFill>
                    <a:srgbClr val="FFFF00"/>
                  </a:solidFill>
                  <a:latin typeface="Arial" charset="0"/>
                </a:rPr>
                <a:t>90%</a:t>
              </a:r>
            </a:p>
          </p:txBody>
        </p:sp>
        <p:sp>
          <p:nvSpPr>
            <p:cNvPr id="16415" name="AutoShape 55"/>
            <p:cNvSpPr>
              <a:spLocks/>
            </p:cNvSpPr>
            <p:nvPr/>
          </p:nvSpPr>
          <p:spPr bwMode="auto">
            <a:xfrm rot="1220964">
              <a:off x="1368" y="3264"/>
              <a:ext cx="120" cy="672"/>
            </a:xfrm>
            <a:prstGeom prst="leftBrace">
              <a:avLst>
                <a:gd name="adj1" fmla="val 46667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16" name="Line 63"/>
            <p:cNvSpPr>
              <a:spLocks noChangeShapeType="1"/>
            </p:cNvSpPr>
            <p:nvPr/>
          </p:nvSpPr>
          <p:spPr bwMode="auto">
            <a:xfrm flipH="1">
              <a:off x="1062" y="3576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49" name="Text Box 69"/>
          <p:cNvSpPr txBox="1">
            <a:spLocks noChangeArrowheads="1"/>
          </p:cNvSpPr>
          <p:nvPr/>
        </p:nvSpPr>
        <p:spPr bwMode="auto">
          <a:xfrm>
            <a:off x="3686175" y="1476375"/>
            <a:ext cx="1343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Arial" charset="0"/>
              </a:rPr>
              <a:t>Baca</a:t>
            </a:r>
          </a:p>
        </p:txBody>
      </p:sp>
      <p:sp>
        <p:nvSpPr>
          <p:cNvPr id="71753" name="Text Box 73"/>
          <p:cNvSpPr txBox="1">
            <a:spLocks noChangeArrowheads="1"/>
          </p:cNvSpPr>
          <p:nvPr/>
        </p:nvSpPr>
        <p:spPr bwMode="auto">
          <a:xfrm>
            <a:off x="1276350" y="6324600"/>
            <a:ext cx="601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Arial" charset="0"/>
              </a:rPr>
              <a:t>“Belajar yang berhasil lahir dari mengerjakannya” (Wyatt $ Looper, 1999)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17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7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17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1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1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1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1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1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17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1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17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1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1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17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1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1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1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1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1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71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71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7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71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71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7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7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71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7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5" dur="80"/>
                                        <p:tgtEl>
                                          <p:spTgt spid="717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6" dur="80"/>
                                        <p:tgtEl>
                                          <p:spTgt spid="717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80"/>
                                        <p:tgtEl>
                                          <p:spTgt spid="717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0" grpId="0"/>
      <p:bldP spid="71711" grpId="0"/>
      <p:bldP spid="71712" grpId="0"/>
      <p:bldP spid="71713" grpId="0"/>
      <p:bldP spid="71714" grpId="0"/>
      <p:bldP spid="71715" grpId="0"/>
      <p:bldP spid="71716" grpId="0"/>
      <p:bldP spid="71717" grpId="0"/>
      <p:bldP spid="71718" grpId="0"/>
      <p:bldP spid="71719" grpId="0"/>
      <p:bldP spid="71720" grpId="0"/>
      <p:bldP spid="71722" grpId="0"/>
      <p:bldP spid="71723" grpId="0"/>
      <p:bldP spid="71724" grpId="0"/>
      <p:bldP spid="71725" grpId="0" animBg="1"/>
      <p:bldP spid="71726" grpId="0" animBg="1"/>
      <p:bldP spid="71727" grpId="0" animBg="1"/>
      <p:bldP spid="71728" grpId="0"/>
      <p:bldP spid="71749" grpId="0"/>
      <p:bldP spid="717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2" name="Rectangle 4"/>
          <p:cNvSpPr>
            <a:spLocks noChangeArrowheads="1"/>
          </p:cNvSpPr>
          <p:nvPr/>
        </p:nvSpPr>
        <p:spPr bwMode="auto">
          <a:xfrm>
            <a:off x="825500" y="609600"/>
            <a:ext cx="7734300" cy="5180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Kita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belajar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>
              <a:defRPr/>
            </a:pP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10 %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dari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apa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yang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kita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baca</a:t>
            </a:r>
            <a:endParaRPr lang="en-US" sz="32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20 %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dari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apa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yang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kita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dengar</a:t>
            </a:r>
            <a:endParaRPr lang="en-US" sz="32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30 %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dari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apa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yang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kita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lihat</a:t>
            </a:r>
            <a:endParaRPr lang="en-US" sz="32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50 %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dari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apa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yang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kita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lihat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dengar</a:t>
            </a:r>
            <a:endParaRPr lang="en-US" sz="32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70 %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dari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apa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yang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kita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katakan</a:t>
            </a:r>
            <a:endParaRPr lang="en-US" sz="32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90 %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dari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apa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yang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kita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katakan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dan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lakukan</a:t>
            </a:r>
            <a:endParaRPr lang="en-US" sz="32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447493" name="Text Box 5"/>
          <p:cNvSpPr txBox="1">
            <a:spLocks noChangeArrowheads="1"/>
          </p:cNvSpPr>
          <p:nvPr/>
        </p:nvSpPr>
        <p:spPr bwMode="auto">
          <a:xfrm>
            <a:off x="889000" y="5638800"/>
            <a:ext cx="6946900" cy="6508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/>
              <a:t> Apa yang terjadi jika guru banyak berceramah dalam mengajar?</a:t>
            </a:r>
          </a:p>
          <a:p>
            <a:pPr>
              <a:buFontTx/>
              <a:buChar char="•"/>
            </a:pPr>
            <a:r>
              <a:rPr lang="en-US"/>
              <a:t> Apa implikasi data di atas terhadap perancangan RPP?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2" grpId="0"/>
      <p:bldP spid="4474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PENGERTIAN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905000"/>
            <a:ext cx="8183880" cy="3962400"/>
          </a:xfrm>
        </p:spPr>
        <p:txBody>
          <a:bodyPr>
            <a:normAutofit fontScale="850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MEDIA=  </a:t>
            </a:r>
            <a:r>
              <a:rPr lang="en-US" sz="3600" dirty="0" err="1" smtClean="0"/>
              <a:t>adalah</a:t>
            </a:r>
            <a:r>
              <a:rPr lang="en-US" sz="3600" dirty="0" smtClean="0"/>
              <a:t> </a:t>
            </a:r>
            <a:r>
              <a:rPr lang="en-US" sz="3600" dirty="0" err="1" smtClean="0"/>
              <a:t>alat</a:t>
            </a:r>
            <a:r>
              <a:rPr lang="en-US" sz="3600" dirty="0" smtClean="0"/>
              <a:t> yang </a:t>
            </a:r>
            <a:r>
              <a:rPr lang="en-US" sz="3600" dirty="0" err="1" smtClean="0"/>
              <a:t>menyampaikan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mengantarkan</a:t>
            </a:r>
            <a:r>
              <a:rPr lang="en-US" sz="3600" dirty="0" smtClean="0"/>
              <a:t> </a:t>
            </a:r>
            <a:r>
              <a:rPr lang="en-US" sz="3600" dirty="0" err="1" smtClean="0"/>
              <a:t>pesan-pesan</a:t>
            </a:r>
            <a:r>
              <a:rPr lang="en-US" sz="3600" dirty="0" smtClean="0"/>
              <a:t> </a:t>
            </a:r>
            <a:r>
              <a:rPr lang="en-US" sz="3600" dirty="0" err="1" smtClean="0"/>
              <a:t>pengajaran</a:t>
            </a:r>
            <a:endParaRPr lang="en-US" sz="3600" dirty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MEDIATOR	= </a:t>
            </a:r>
            <a:r>
              <a:rPr lang="en-US" sz="3600" dirty="0" err="1" smtClean="0"/>
              <a:t>alat</a:t>
            </a:r>
            <a:r>
              <a:rPr lang="en-US" sz="3600" dirty="0" smtClean="0"/>
              <a:t> yang </a:t>
            </a:r>
            <a:r>
              <a:rPr lang="en-US" sz="3600" dirty="0" err="1" smtClean="0"/>
              <a:t>turut</a:t>
            </a:r>
            <a:r>
              <a:rPr lang="en-US" sz="3600" dirty="0" smtClean="0"/>
              <a:t> </a:t>
            </a:r>
            <a:r>
              <a:rPr lang="en-US" sz="3600" dirty="0" err="1" smtClean="0"/>
              <a:t>campur</a:t>
            </a:r>
            <a:r>
              <a:rPr lang="en-US" sz="3600" dirty="0" smtClean="0"/>
              <a:t> </a:t>
            </a:r>
            <a:r>
              <a:rPr lang="en-US" sz="3600" dirty="0" err="1" smtClean="0"/>
              <a:t>tangan</a:t>
            </a:r>
            <a:r>
              <a:rPr lang="en-US" sz="3600" dirty="0" smtClean="0"/>
              <a:t> </a:t>
            </a:r>
            <a:r>
              <a:rPr lang="en-US" sz="3600" dirty="0" err="1" smtClean="0"/>
              <a:t>dalam</a:t>
            </a:r>
            <a:r>
              <a:rPr lang="en-US" sz="3600" dirty="0" smtClean="0"/>
              <a:t> </a:t>
            </a:r>
            <a:r>
              <a:rPr lang="en-US" sz="3600" dirty="0" err="1" smtClean="0"/>
              <a:t>dua</a:t>
            </a:r>
            <a:r>
              <a:rPr lang="en-US" sz="3600" dirty="0" smtClean="0"/>
              <a:t> </a:t>
            </a:r>
            <a:r>
              <a:rPr lang="en-US" sz="3600" dirty="0" err="1" smtClean="0"/>
              <a:t>pihak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mendamaikannya</a:t>
            </a:r>
            <a:r>
              <a:rPr lang="en-US" sz="36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/>
              <a:t>	</a:t>
            </a:r>
            <a:r>
              <a:rPr lang="en-US" sz="3600" dirty="0" smtClean="0"/>
              <a:t>		= MENGATUR HUBUNGAN YANG EFEKTIF ANTARA 2 FIHAK UTAMA DLM PROSES BELAJAR MENGAJAR= </a:t>
            </a:r>
            <a:r>
              <a:rPr lang="en-US" sz="3600" dirty="0" err="1" smtClean="0"/>
              <a:t>siswa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isi</a:t>
            </a:r>
            <a:r>
              <a:rPr lang="en-US" sz="3600" dirty="0" smtClean="0"/>
              <a:t> </a:t>
            </a:r>
            <a:r>
              <a:rPr lang="en-US" sz="3600" dirty="0" err="1" smtClean="0"/>
              <a:t>pelajaran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PENGERTIAN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183880" cy="4187952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MEDIUS (</a:t>
            </a:r>
            <a:r>
              <a:rPr lang="en-US" sz="3600" dirty="0" err="1" smtClean="0"/>
              <a:t>latin</a:t>
            </a:r>
            <a:r>
              <a:rPr lang="en-US" sz="3600" dirty="0" smtClean="0"/>
              <a:t>)= </a:t>
            </a:r>
            <a:r>
              <a:rPr lang="en-US" sz="3600" dirty="0" err="1" smtClean="0"/>
              <a:t>tengah</a:t>
            </a:r>
            <a:r>
              <a:rPr lang="en-US" sz="3600" dirty="0" smtClean="0"/>
              <a:t>, </a:t>
            </a:r>
            <a:r>
              <a:rPr lang="en-US" sz="3600" dirty="0" err="1" smtClean="0"/>
              <a:t>perantara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pengantar</a:t>
            </a:r>
            <a:endParaRPr lang="en-US" sz="3600" dirty="0" smtClean="0"/>
          </a:p>
          <a:p>
            <a:r>
              <a:rPr lang="en-US" sz="3600" dirty="0" err="1" smtClean="0"/>
              <a:t>Secara</a:t>
            </a:r>
            <a:r>
              <a:rPr lang="en-US" sz="3600" dirty="0" smtClean="0"/>
              <a:t> </a:t>
            </a:r>
            <a:r>
              <a:rPr lang="en-US" sz="3600" dirty="0" err="1" smtClean="0"/>
              <a:t>umum</a:t>
            </a:r>
            <a:r>
              <a:rPr lang="en-US" sz="3600" dirty="0" smtClean="0"/>
              <a:t>: </a:t>
            </a:r>
            <a:r>
              <a:rPr lang="en-US" sz="3600" dirty="0" err="1" smtClean="0"/>
              <a:t>orang</a:t>
            </a:r>
            <a:r>
              <a:rPr lang="en-US" sz="3600" dirty="0" smtClean="0"/>
              <a:t>, </a:t>
            </a:r>
            <a:r>
              <a:rPr lang="en-US" sz="3600" dirty="0" err="1" smtClean="0"/>
              <a:t>materi</a:t>
            </a:r>
            <a:r>
              <a:rPr lang="en-US" sz="3600" dirty="0" smtClean="0"/>
              <a:t>/</a:t>
            </a:r>
            <a:r>
              <a:rPr lang="en-US" sz="3600" dirty="0" err="1" smtClean="0"/>
              <a:t>kejadian</a:t>
            </a:r>
            <a:r>
              <a:rPr lang="en-US" sz="3600" dirty="0" smtClean="0"/>
              <a:t> yang </a:t>
            </a:r>
            <a:r>
              <a:rPr lang="en-US" sz="3600" dirty="0" err="1" smtClean="0"/>
              <a:t>membangun</a:t>
            </a:r>
            <a:r>
              <a:rPr lang="en-US" sz="3600" dirty="0" smtClean="0"/>
              <a:t> </a:t>
            </a:r>
            <a:r>
              <a:rPr lang="en-US" sz="3600" dirty="0" err="1" smtClean="0"/>
              <a:t>kondisi</a:t>
            </a:r>
            <a:r>
              <a:rPr lang="en-US" sz="3600" dirty="0" smtClean="0"/>
              <a:t> yang </a:t>
            </a:r>
            <a:r>
              <a:rPr lang="en-US" sz="3600" dirty="0" err="1" smtClean="0"/>
              <a:t>membuat</a:t>
            </a:r>
            <a:r>
              <a:rPr lang="en-US" sz="3600" dirty="0" smtClean="0"/>
              <a:t> </a:t>
            </a:r>
            <a:r>
              <a:rPr lang="en-US" sz="3600" dirty="0" err="1" smtClean="0"/>
              <a:t>siswa</a:t>
            </a:r>
            <a:r>
              <a:rPr lang="en-US" sz="3600" dirty="0" smtClean="0"/>
              <a:t> </a:t>
            </a:r>
            <a:r>
              <a:rPr lang="en-US" sz="3600" dirty="0" err="1" smtClean="0"/>
              <a:t>mampu</a:t>
            </a:r>
            <a:r>
              <a:rPr lang="en-US" sz="3600" dirty="0" smtClean="0"/>
              <a:t> </a:t>
            </a:r>
            <a:r>
              <a:rPr lang="en-US" sz="3600" dirty="0" err="1" smtClean="0"/>
              <a:t>memperoleh</a:t>
            </a:r>
            <a:r>
              <a:rPr lang="en-US" sz="3600" dirty="0" smtClean="0"/>
              <a:t> </a:t>
            </a:r>
            <a:r>
              <a:rPr lang="en-US" sz="3600" dirty="0" err="1" smtClean="0"/>
              <a:t>pengetahuan</a:t>
            </a:r>
            <a:r>
              <a:rPr lang="en-US" sz="3600" dirty="0" smtClean="0"/>
              <a:t>, </a:t>
            </a:r>
            <a:r>
              <a:rPr lang="en-US" sz="3600" dirty="0" err="1" smtClean="0"/>
              <a:t>ketrampilan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sikap</a:t>
            </a:r>
            <a:r>
              <a:rPr lang="en-US" sz="3600" dirty="0" smtClean="0"/>
              <a:t>.</a:t>
            </a:r>
          </a:p>
          <a:p>
            <a:r>
              <a:rPr lang="en-US" sz="3600" dirty="0" err="1" smtClean="0"/>
              <a:t>Secara</a:t>
            </a:r>
            <a:r>
              <a:rPr lang="en-US" sz="3600" dirty="0" smtClean="0"/>
              <a:t> </a:t>
            </a:r>
            <a:r>
              <a:rPr lang="en-US" sz="3600" dirty="0" err="1" smtClean="0"/>
              <a:t>khusus</a:t>
            </a:r>
            <a:r>
              <a:rPr lang="en-US" sz="3600" dirty="0" smtClean="0"/>
              <a:t>: </a:t>
            </a:r>
            <a:r>
              <a:rPr lang="en-US" sz="3600" dirty="0" err="1" smtClean="0"/>
              <a:t>pengertian</a:t>
            </a:r>
            <a:r>
              <a:rPr lang="en-US" sz="3600" dirty="0" smtClean="0"/>
              <a:t> media </a:t>
            </a:r>
            <a:r>
              <a:rPr lang="en-US" sz="3600" dirty="0" err="1" smtClean="0"/>
              <a:t>dalam</a:t>
            </a:r>
            <a:r>
              <a:rPr lang="en-US" sz="3600" dirty="0" smtClean="0"/>
              <a:t> </a:t>
            </a:r>
            <a:r>
              <a:rPr lang="en-US" sz="3600" dirty="0" err="1" smtClean="0"/>
              <a:t>proses</a:t>
            </a:r>
            <a:r>
              <a:rPr lang="en-US" sz="3600" dirty="0" smtClean="0"/>
              <a:t> </a:t>
            </a:r>
            <a:r>
              <a:rPr lang="en-US" sz="3600" dirty="0" err="1" smtClean="0"/>
              <a:t>belajar</a:t>
            </a:r>
            <a:r>
              <a:rPr lang="en-US" sz="3600" dirty="0" smtClean="0"/>
              <a:t> </a:t>
            </a:r>
            <a:r>
              <a:rPr lang="en-US" sz="3600" dirty="0" err="1" smtClean="0"/>
              <a:t>mengajar</a:t>
            </a:r>
            <a:r>
              <a:rPr lang="en-US" sz="3600" dirty="0" smtClean="0"/>
              <a:t> </a:t>
            </a:r>
            <a:r>
              <a:rPr lang="en-US" sz="3600" dirty="0" err="1" smtClean="0"/>
              <a:t>cenderung</a:t>
            </a:r>
            <a:r>
              <a:rPr lang="en-US" sz="3600" dirty="0" smtClean="0"/>
              <a:t> </a:t>
            </a:r>
            <a:r>
              <a:rPr lang="en-US" sz="3600" dirty="0" err="1" smtClean="0"/>
              <a:t>diartikan</a:t>
            </a:r>
            <a:r>
              <a:rPr lang="en-US" sz="3600" dirty="0" smtClean="0"/>
              <a:t>  </a:t>
            </a:r>
            <a:r>
              <a:rPr lang="en-US" sz="3600" dirty="0" err="1" smtClean="0"/>
              <a:t>sebagai</a:t>
            </a:r>
            <a:r>
              <a:rPr lang="en-US" sz="3600" dirty="0" smtClean="0"/>
              <a:t> </a:t>
            </a:r>
            <a:r>
              <a:rPr lang="en-US" sz="3600" dirty="0" err="1" smtClean="0"/>
              <a:t>alat-alat</a:t>
            </a:r>
            <a:r>
              <a:rPr lang="en-US" sz="3600" dirty="0" smtClean="0"/>
              <a:t> </a:t>
            </a:r>
            <a:r>
              <a:rPr lang="en-US" sz="3600" dirty="0" err="1" smtClean="0"/>
              <a:t>grafis</a:t>
            </a:r>
            <a:r>
              <a:rPr lang="en-US" sz="3600" dirty="0" smtClean="0"/>
              <a:t>, </a:t>
            </a:r>
            <a:r>
              <a:rPr lang="en-US" sz="3600" dirty="0" err="1" smtClean="0"/>
              <a:t>photografis</a:t>
            </a:r>
            <a:r>
              <a:rPr lang="en-US" sz="3600" dirty="0" smtClean="0"/>
              <a:t>, </a:t>
            </a:r>
            <a:r>
              <a:rPr lang="en-US" sz="3600" dirty="0" err="1" smtClean="0"/>
              <a:t>elektronis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menangkap</a:t>
            </a:r>
            <a:r>
              <a:rPr lang="en-US" sz="3600" dirty="0" smtClean="0"/>
              <a:t>, </a:t>
            </a:r>
            <a:r>
              <a:rPr lang="en-US" sz="3600" dirty="0" err="1" smtClean="0"/>
              <a:t>memproses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menyusun</a:t>
            </a:r>
            <a:r>
              <a:rPr lang="en-US" sz="3600" dirty="0" smtClean="0"/>
              <a:t> </a:t>
            </a:r>
            <a:r>
              <a:rPr lang="en-US" sz="3600" dirty="0" err="1" smtClean="0"/>
              <a:t>kembali</a:t>
            </a:r>
            <a:r>
              <a:rPr lang="en-US" sz="3600" dirty="0" smtClean="0"/>
              <a:t> </a:t>
            </a:r>
            <a:r>
              <a:rPr lang="en-US" sz="3600" dirty="0" err="1" smtClean="0"/>
              <a:t>invormasi</a:t>
            </a:r>
            <a:r>
              <a:rPr lang="en-US" sz="3600" dirty="0" smtClean="0"/>
              <a:t> visual/ verbal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Guru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memilki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pemahaman</a:t>
            </a:r>
            <a:r>
              <a:rPr lang="en-US" dirty="0" smtClean="0"/>
              <a:t> MEDIA PEMBELAJARAN.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183880" cy="418795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-</a:t>
            </a:r>
            <a:r>
              <a:rPr lang="en-US" dirty="0" smtClean="0"/>
              <a:t> media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guna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mengefektifkan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belajar-mengajar</a:t>
            </a:r>
            <a:r>
              <a:rPr lang="en-US" dirty="0" smtClean="0"/>
              <a:t>,</a:t>
            </a:r>
          </a:p>
          <a:p>
            <a:r>
              <a:rPr lang="en-US" dirty="0" smtClean="0"/>
              <a:t>- </a:t>
            </a:r>
            <a:r>
              <a:rPr lang="en-US" dirty="0" err="1" smtClean="0"/>
              <a:t>fungsi</a:t>
            </a:r>
            <a:r>
              <a:rPr lang="en-US" dirty="0" smtClean="0"/>
              <a:t> media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seluk</a:t>
            </a:r>
            <a:r>
              <a:rPr lang="en-US" dirty="0" smtClean="0"/>
              <a:t> </a:t>
            </a:r>
            <a:r>
              <a:rPr lang="en-US" dirty="0" err="1" smtClean="0"/>
              <a:t>beluk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endParaRPr lang="en-US" dirty="0" smtClean="0"/>
          </a:p>
          <a:p>
            <a:r>
              <a:rPr lang="en-US" dirty="0" smtClean="0"/>
              <a:t>Hub.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mengajar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media </a:t>
            </a:r>
            <a:r>
              <a:rPr lang="en-US" dirty="0" err="1" smtClean="0"/>
              <a:t>pendidikan</a:t>
            </a:r>
            <a:endParaRPr lang="en-US" dirty="0" smtClean="0"/>
          </a:p>
          <a:p>
            <a:r>
              <a:rPr lang="en-US" dirty="0" err="1" smtClean="0"/>
              <a:t>Nilai</a:t>
            </a:r>
            <a:r>
              <a:rPr lang="en-US" dirty="0" smtClean="0"/>
              <a:t>/ </a:t>
            </a:r>
            <a:r>
              <a:rPr lang="en-US" dirty="0" err="1" smtClean="0"/>
              <a:t>manfaat</a:t>
            </a:r>
            <a:r>
              <a:rPr lang="en-US" dirty="0" smtClean="0"/>
              <a:t> media </a:t>
            </a:r>
            <a:r>
              <a:rPr lang="en-US" dirty="0" err="1" smtClean="0"/>
              <a:t>pend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pengajaran</a:t>
            </a:r>
            <a:endParaRPr lang="en-US" dirty="0" smtClean="0"/>
          </a:p>
          <a:p>
            <a:r>
              <a:rPr lang="en-US" dirty="0" err="1" smtClean="0"/>
              <a:t>Pemilihan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media </a:t>
            </a:r>
            <a:r>
              <a:rPr lang="en-US" dirty="0" err="1" smtClean="0"/>
              <a:t>pendidikan</a:t>
            </a:r>
            <a:endParaRPr lang="en-US" dirty="0" smtClean="0"/>
          </a:p>
          <a:p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media </a:t>
            </a:r>
            <a:r>
              <a:rPr lang="en-US" dirty="0" err="1" smtClean="0"/>
              <a:t>pend</a:t>
            </a:r>
            <a:r>
              <a:rPr lang="en-US" dirty="0" smtClean="0"/>
              <a:t>.</a:t>
            </a:r>
          </a:p>
          <a:p>
            <a:r>
              <a:rPr lang="en-US" dirty="0" smtClean="0"/>
              <a:t>Media </a:t>
            </a:r>
            <a:r>
              <a:rPr lang="en-US" dirty="0" err="1" smtClean="0"/>
              <a:t>pend</a:t>
            </a:r>
            <a:r>
              <a:rPr lang="en-US" dirty="0" smtClean="0"/>
              <a:t>. </a:t>
            </a:r>
            <a:r>
              <a:rPr lang="en-US" dirty="0" err="1" smtClean="0"/>
              <a:t>d</a:t>
            </a:r>
            <a:r>
              <a:rPr lang="en-US" dirty="0" err="1" smtClean="0"/>
              <a:t>lm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endParaRPr lang="en-US" dirty="0" smtClean="0"/>
          </a:p>
          <a:p>
            <a:r>
              <a:rPr lang="en-US" dirty="0" smtClean="0"/>
              <a:t>Usaha </a:t>
            </a:r>
            <a:r>
              <a:rPr lang="en-US" dirty="0" err="1" smtClean="0"/>
              <a:t>inovasi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media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CIRI-CIRI UMUM YG TERKANDUNG PADA SETIAP BATASAN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fisik</a:t>
            </a:r>
            <a:r>
              <a:rPr lang="en-US" dirty="0" smtClean="0"/>
              <a:t>/ hardware</a:t>
            </a:r>
          </a:p>
          <a:p>
            <a:r>
              <a:rPr lang="en-US" dirty="0" smtClean="0"/>
              <a:t>2. non </a:t>
            </a:r>
            <a:r>
              <a:rPr lang="en-US" dirty="0" err="1" smtClean="0"/>
              <a:t>fisik</a:t>
            </a:r>
            <a:r>
              <a:rPr lang="en-US" dirty="0" smtClean="0"/>
              <a:t>/ software</a:t>
            </a:r>
          </a:p>
          <a:p>
            <a:r>
              <a:rPr lang="en-US" dirty="0" smtClean="0"/>
              <a:t>3. </a:t>
            </a:r>
            <a:r>
              <a:rPr lang="en-US" dirty="0" err="1" smtClean="0"/>
              <a:t>alat</a:t>
            </a:r>
            <a:r>
              <a:rPr lang="en-US" dirty="0" smtClean="0"/>
              <a:t> bantu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endParaRPr lang="en-US" dirty="0" smtClean="0"/>
          </a:p>
          <a:p>
            <a:r>
              <a:rPr lang="en-US" dirty="0" smtClean="0"/>
              <a:t>4.digunakan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guru-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</a:p>
          <a:p>
            <a:r>
              <a:rPr lang="en-US" dirty="0" smtClean="0"/>
              <a:t>5. visual </a:t>
            </a:r>
            <a:r>
              <a:rPr lang="en-US" dirty="0" err="1" smtClean="0"/>
              <a:t>dan</a:t>
            </a:r>
            <a:r>
              <a:rPr lang="en-US" dirty="0" smtClean="0"/>
              <a:t> audiovisual</a:t>
            </a:r>
          </a:p>
          <a:p>
            <a:r>
              <a:rPr lang="en-US" dirty="0" smtClean="0"/>
              <a:t>6.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(RADIO/ TV)</a:t>
            </a:r>
          </a:p>
          <a:p>
            <a:pPr lvl="1"/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(</a:t>
            </a:r>
            <a:r>
              <a:rPr lang="en-US" dirty="0" err="1" smtClean="0"/>
              <a:t>film,OHP</a:t>
            </a:r>
            <a:r>
              <a:rPr lang="en-US" dirty="0" smtClean="0"/>
              <a:t>, slide)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CIRI-CIRI MEDIA PENDIDIKAN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1. FIKSATIF, </a:t>
            </a:r>
            <a:r>
              <a:rPr lang="en-US" dirty="0" err="1" smtClean="0"/>
              <a:t>menggambarkan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merekam</a:t>
            </a:r>
            <a:r>
              <a:rPr lang="en-US" dirty="0" smtClean="0"/>
              <a:t>, </a:t>
            </a:r>
            <a:r>
              <a:rPr lang="en-US" dirty="0" err="1" smtClean="0"/>
              <a:t>menyimpan</a:t>
            </a:r>
            <a:r>
              <a:rPr lang="en-US" dirty="0" smtClean="0"/>
              <a:t>, </a:t>
            </a:r>
            <a:r>
              <a:rPr lang="en-US" dirty="0" err="1" smtClean="0"/>
              <a:t>melestarikan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merekonstruksi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peristiwa</a:t>
            </a:r>
            <a:r>
              <a:rPr lang="en-US" dirty="0" smtClean="0"/>
              <a:t>/ </a:t>
            </a:r>
            <a:r>
              <a:rPr lang="en-US" dirty="0" err="1" smtClean="0"/>
              <a:t>obyek</a:t>
            </a:r>
            <a:r>
              <a:rPr lang="en-US" dirty="0" smtClean="0"/>
              <a:t>.</a:t>
            </a:r>
          </a:p>
          <a:p>
            <a:r>
              <a:rPr lang="en-US" dirty="0" smtClean="0"/>
              <a:t>2. MANIPULATIF, </a:t>
            </a:r>
            <a:r>
              <a:rPr lang="en-US" dirty="0" err="1" smtClean="0"/>
              <a:t>transformasi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kejadian</a:t>
            </a:r>
            <a:r>
              <a:rPr lang="en-US" dirty="0" smtClean="0"/>
              <a:t>/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dimungkinkan</a:t>
            </a:r>
            <a:r>
              <a:rPr lang="en-US" dirty="0" smtClean="0"/>
              <a:t> . </a:t>
            </a:r>
            <a:r>
              <a:rPr lang="en-US" dirty="0" err="1" smtClean="0"/>
              <a:t>Memerlukanperhatian</a:t>
            </a:r>
            <a:r>
              <a:rPr lang="en-US" dirty="0" smtClean="0"/>
              <a:t> sungguh2…..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editing.</a:t>
            </a:r>
          </a:p>
          <a:p>
            <a:r>
              <a:rPr lang="en-US" dirty="0" smtClean="0"/>
              <a:t>3. DISTRIBUTIF, 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kejadian</a:t>
            </a:r>
            <a:r>
              <a:rPr lang="en-US" dirty="0" smtClean="0"/>
              <a:t>/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ditransformasikan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bersamaan</a:t>
            </a:r>
            <a:r>
              <a:rPr lang="en-US" dirty="0" smtClean="0"/>
              <a:t> </a:t>
            </a:r>
            <a:r>
              <a:rPr lang="en-US" dirty="0" err="1" smtClean="0"/>
              <a:t>dpt</a:t>
            </a:r>
            <a:r>
              <a:rPr lang="en-US" dirty="0" smtClean="0"/>
              <a:t> </a:t>
            </a:r>
            <a:r>
              <a:rPr lang="en-US" dirty="0" err="1" smtClean="0"/>
              <a:t>disajikan</a:t>
            </a:r>
            <a:r>
              <a:rPr lang="en-US" dirty="0" smtClean="0"/>
              <a:t> </a:t>
            </a:r>
            <a:r>
              <a:rPr lang="en-US" dirty="0" err="1" smtClean="0"/>
              <a:t>kpd</a:t>
            </a:r>
            <a:r>
              <a:rPr lang="en-US" dirty="0" smtClean="0"/>
              <a:t> </a:t>
            </a: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dgn</a:t>
            </a:r>
            <a:r>
              <a:rPr lang="en-US" dirty="0" smtClean="0"/>
              <a:t> </a:t>
            </a:r>
            <a:r>
              <a:rPr lang="en-US" dirty="0" err="1" smtClean="0"/>
              <a:t>pengalaman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ttg</a:t>
            </a:r>
            <a:r>
              <a:rPr lang="en-US" dirty="0" smtClean="0"/>
              <a:t> </a:t>
            </a:r>
            <a:r>
              <a:rPr lang="en-US" dirty="0" err="1" smtClean="0"/>
              <a:t>kejadian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FUNGSI MEDIA VISUAL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ATENSI….. </a:t>
            </a:r>
            <a:r>
              <a:rPr lang="en-US" dirty="0" err="1" smtClean="0"/>
              <a:t>Menarik</a:t>
            </a:r>
            <a:r>
              <a:rPr lang="en-US" dirty="0" smtClean="0"/>
              <a:t>/ </a:t>
            </a:r>
            <a:r>
              <a:rPr lang="en-US" dirty="0" err="1" smtClean="0"/>
              <a:t>mengarahkan</a:t>
            </a:r>
            <a:r>
              <a:rPr lang="en-US" dirty="0" smtClean="0"/>
              <a:t> </a:t>
            </a:r>
            <a:r>
              <a:rPr lang="en-US" dirty="0" err="1" smtClean="0"/>
              <a:t>perhatian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endParaRPr lang="en-US" dirty="0" smtClean="0"/>
          </a:p>
          <a:p>
            <a:r>
              <a:rPr lang="en-US" dirty="0" smtClean="0"/>
              <a:t>AFEKTIF……</a:t>
            </a:r>
            <a:r>
              <a:rPr lang="en-US" dirty="0" err="1" smtClean="0"/>
              <a:t>menggugah</a:t>
            </a:r>
            <a:r>
              <a:rPr lang="en-US" dirty="0" smtClean="0"/>
              <a:t> </a:t>
            </a:r>
            <a:r>
              <a:rPr lang="en-US" dirty="0" err="1" smtClean="0"/>
              <a:t>emosi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sikap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endParaRPr lang="en-US" dirty="0" smtClean="0"/>
          </a:p>
          <a:p>
            <a:r>
              <a:rPr lang="en-US" dirty="0" smtClean="0"/>
              <a:t>KOGNITIF……</a:t>
            </a:r>
            <a:r>
              <a:rPr lang="en-US" dirty="0" err="1" smtClean="0"/>
              <a:t>memperlancar</a:t>
            </a:r>
            <a:r>
              <a:rPr lang="en-US" dirty="0" smtClean="0"/>
              <a:t> </a:t>
            </a:r>
            <a:r>
              <a:rPr lang="en-US" dirty="0" err="1" smtClean="0"/>
              <a:t>pencapaian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mengingat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/ </a:t>
            </a:r>
            <a:r>
              <a:rPr lang="en-US" dirty="0" err="1" smtClean="0"/>
              <a:t>pesan</a:t>
            </a:r>
            <a:r>
              <a:rPr lang="en-US" dirty="0" smtClean="0"/>
              <a:t> yang </a:t>
            </a:r>
            <a:r>
              <a:rPr lang="en-US" dirty="0" err="1" smtClean="0"/>
              <a:t>terkandung</a:t>
            </a:r>
            <a:r>
              <a:rPr lang="en-US" dirty="0" smtClean="0"/>
              <a:t> </a:t>
            </a:r>
            <a:r>
              <a:rPr lang="en-US" dirty="0" err="1" smtClean="0"/>
              <a:t>didalamnya</a:t>
            </a:r>
            <a:endParaRPr lang="en-US" dirty="0" smtClean="0"/>
          </a:p>
          <a:p>
            <a:r>
              <a:rPr lang="en-US" dirty="0" smtClean="0"/>
              <a:t>KOMPENSANTORIS…….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konteks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teks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lemah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mengorganisasikan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teks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mengingatnya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MANFAAT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penyampaian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Pengajaran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menarik</a:t>
            </a:r>
            <a:endParaRPr lang="en-US" dirty="0" smtClean="0"/>
          </a:p>
          <a:p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interaktif</a:t>
            </a:r>
            <a:endParaRPr lang="en-US" dirty="0" smtClean="0"/>
          </a:p>
          <a:p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mengefisienkan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, </a:t>
            </a:r>
            <a:r>
              <a:rPr lang="en-US" dirty="0" err="1" smtClean="0"/>
              <a:t>kualitas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ditingkatkan</a:t>
            </a:r>
            <a:endParaRPr lang="en-US" dirty="0" smtClean="0"/>
          </a:p>
          <a:p>
            <a:r>
              <a:rPr lang="en-US" dirty="0" err="1" smtClean="0"/>
              <a:t>Pengajaran</a:t>
            </a:r>
            <a:r>
              <a:rPr lang="en-US" dirty="0" smtClean="0"/>
              <a:t> </a:t>
            </a:r>
            <a:r>
              <a:rPr lang="en-US" dirty="0" err="1" smtClean="0"/>
              <a:t>dpt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kapan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diinginkan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Sikap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ditingkatkan</a:t>
            </a:r>
            <a:endParaRPr lang="en-US" dirty="0" smtClean="0"/>
          </a:p>
          <a:p>
            <a:r>
              <a:rPr lang="en-US" dirty="0" err="1" smtClean="0"/>
              <a:t>Beban</a:t>
            </a:r>
            <a:r>
              <a:rPr lang="en-US" dirty="0" smtClean="0"/>
              <a:t> guru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dikurangi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1197864"/>
          </a:xfrm>
        </p:spPr>
        <p:txBody>
          <a:bodyPr/>
          <a:lstStyle/>
          <a:p>
            <a:pPr algn="ctr"/>
            <a:r>
              <a:rPr lang="en-US" dirty="0" smtClean="0"/>
              <a:t>PERTIMBANGAN MEMILIH MEDIA</a:t>
            </a:r>
            <a:br>
              <a:rPr lang="en-US" dirty="0" smtClean="0"/>
            </a:br>
            <a:r>
              <a:rPr lang="en-US" dirty="0" smtClean="0"/>
              <a:t>(ACTION)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Access 		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kemudahan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akses</a:t>
            </a:r>
            <a:endParaRPr lang="en-US" dirty="0" smtClean="0"/>
          </a:p>
          <a:p>
            <a:r>
              <a:rPr lang="en-US" dirty="0" smtClean="0"/>
              <a:t>Cost		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err="1" smtClean="0">
                <a:sym typeface="Wingdings" pitchFamily="2" charset="2"/>
              </a:rPr>
              <a:t>biaya</a:t>
            </a:r>
            <a:endParaRPr lang="en-US" dirty="0" smtClean="0"/>
          </a:p>
          <a:p>
            <a:r>
              <a:rPr lang="en-US" dirty="0" smtClean="0"/>
              <a:t>Technology	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apakah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tersedia</a:t>
            </a:r>
            <a:r>
              <a:rPr lang="en-US" dirty="0" smtClean="0">
                <a:sym typeface="Wingdings" pitchFamily="2" charset="2"/>
              </a:rPr>
              <a:t> &amp; </a:t>
            </a:r>
            <a:r>
              <a:rPr lang="en-US" dirty="0" err="1" smtClean="0">
                <a:sym typeface="Wingdings" pitchFamily="2" charset="2"/>
              </a:rPr>
              <a:t>mudah</a:t>
            </a:r>
            <a:r>
              <a:rPr lang="en-US" dirty="0" smtClean="0">
                <a:sym typeface="Wingdings" pitchFamily="2" charset="2"/>
              </a:rPr>
              <a:t> 				     </a:t>
            </a:r>
            <a:r>
              <a:rPr lang="en-US" dirty="0" err="1" smtClean="0">
                <a:sym typeface="Wingdings" pitchFamily="2" charset="2"/>
              </a:rPr>
              <a:t>mengoperasikannya</a:t>
            </a:r>
            <a:endParaRPr lang="en-US" dirty="0" smtClean="0"/>
          </a:p>
          <a:p>
            <a:r>
              <a:rPr lang="en-US" dirty="0" smtClean="0"/>
              <a:t>Interactivity	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memunculkan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komunikasi</a:t>
            </a:r>
            <a:r>
              <a:rPr lang="en-US" dirty="0" smtClean="0">
                <a:sym typeface="Wingdings" pitchFamily="2" charset="2"/>
              </a:rPr>
              <a:t> 			      </a:t>
            </a:r>
            <a:r>
              <a:rPr lang="en-US" dirty="0" err="1" smtClean="0">
                <a:sym typeface="Wingdings" pitchFamily="2" charset="2"/>
              </a:rPr>
              <a:t>dua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arah</a:t>
            </a:r>
            <a:endParaRPr lang="en-US" dirty="0" smtClean="0"/>
          </a:p>
          <a:p>
            <a:r>
              <a:rPr lang="en-US" dirty="0" smtClean="0"/>
              <a:t>Organization	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dukungan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organisasi</a:t>
            </a:r>
            <a:endParaRPr lang="en-US" dirty="0" smtClean="0"/>
          </a:p>
          <a:p>
            <a:r>
              <a:rPr lang="en-US" dirty="0" smtClean="0"/>
              <a:t>Novelty		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kemutakhiran</a:t>
            </a:r>
            <a:r>
              <a:rPr lang="en-US" dirty="0" smtClean="0">
                <a:sym typeface="Wingdings" pitchFamily="2" charset="2"/>
              </a:rPr>
              <a:t> media 				</a:t>
            </a:r>
            <a:r>
              <a:rPr lang="en-US" dirty="0" err="1" smtClean="0">
                <a:sym typeface="Wingdings" pitchFamily="2" charset="2"/>
              </a:rPr>
              <a:t>lebih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baik</a:t>
            </a:r>
            <a:r>
              <a:rPr lang="en-US" dirty="0" smtClean="0">
                <a:sym typeface="Wingdings" pitchFamily="2" charset="2"/>
              </a:rPr>
              <a:t> &amp; </a:t>
            </a:r>
            <a:r>
              <a:rPr lang="en-US" dirty="0" err="1" smtClean="0">
                <a:sym typeface="Wingdings" pitchFamily="2" charset="2"/>
              </a:rPr>
              <a:t>menarik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KARAKTERISTIK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334000"/>
          </a:xfrm>
        </p:spPr>
        <p:txBody>
          <a:bodyPr>
            <a:normAutofit lnSpcReduction="10000"/>
          </a:bodyPr>
          <a:lstStyle/>
          <a:p>
            <a:pPr marL="582930" indent="-514350">
              <a:buFont typeface="+mj-lt"/>
              <a:buAutoNum type="arabicPeriod"/>
            </a:pPr>
            <a:r>
              <a:rPr lang="en-US" dirty="0" smtClean="0"/>
              <a:t>MEDIA GRAFIS</a:t>
            </a:r>
          </a:p>
          <a:p>
            <a:r>
              <a:rPr lang="en-US" dirty="0" err="1" smtClean="0"/>
              <a:t>Gambar</a:t>
            </a:r>
            <a:r>
              <a:rPr lang="en-US" dirty="0" smtClean="0"/>
              <a:t>/</a:t>
            </a:r>
            <a:r>
              <a:rPr lang="en-US" dirty="0" err="1" smtClean="0"/>
              <a:t>Foto</a:t>
            </a:r>
            <a:endParaRPr lang="en-US" dirty="0" smtClean="0"/>
          </a:p>
          <a:p>
            <a:r>
              <a:rPr lang="en-US" dirty="0" smtClean="0"/>
              <a:t>Diagram</a:t>
            </a:r>
          </a:p>
          <a:p>
            <a:r>
              <a:rPr lang="en-US" dirty="0" err="1" smtClean="0"/>
              <a:t>Bagan</a:t>
            </a:r>
            <a:endParaRPr lang="en-US" dirty="0" smtClean="0"/>
          </a:p>
          <a:p>
            <a:r>
              <a:rPr lang="en-US" dirty="0" err="1" smtClean="0"/>
              <a:t>Grafik</a:t>
            </a:r>
            <a:r>
              <a:rPr lang="en-US" dirty="0" smtClean="0"/>
              <a:t> </a:t>
            </a:r>
          </a:p>
          <a:p>
            <a:pPr marL="582930" indent="-514350">
              <a:buNone/>
            </a:pPr>
            <a:endParaRPr lang="en-US" dirty="0" smtClean="0"/>
          </a:p>
          <a:p>
            <a:pPr marL="582930" indent="-514350">
              <a:buFont typeface="+mj-lt"/>
              <a:buAutoNum type="arabicPeriod" startAt="2"/>
            </a:pPr>
            <a:r>
              <a:rPr lang="en-US" dirty="0" smtClean="0"/>
              <a:t>MEDIA DISPLAY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Papan</a:t>
            </a:r>
            <a:r>
              <a:rPr lang="en-US" dirty="0" smtClean="0"/>
              <a:t> </a:t>
            </a:r>
            <a:r>
              <a:rPr lang="en-US" dirty="0" err="1" smtClean="0"/>
              <a:t>tulis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Papan</a:t>
            </a:r>
            <a:r>
              <a:rPr lang="en-US" dirty="0" smtClean="0"/>
              <a:t> </a:t>
            </a:r>
            <a:r>
              <a:rPr lang="en-US" dirty="0" err="1" smtClean="0"/>
              <a:t>Flanel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Flip chart</a:t>
            </a:r>
          </a:p>
          <a:p>
            <a:pPr marL="58293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KARAKTERISTIK KERJA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3. GAMBAR  YG  DIPROYEKSIKAN</a:t>
            </a:r>
          </a:p>
          <a:p>
            <a:pPr>
              <a:buNone/>
            </a:pPr>
            <a:r>
              <a:rPr lang="en-US" dirty="0" smtClean="0"/>
              <a:t>		OHP/OHT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4. MEDIA AUDIO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5. MEDIA KOMPUTER</a:t>
            </a:r>
          </a:p>
          <a:p>
            <a:pPr>
              <a:buNone/>
            </a:pPr>
            <a:r>
              <a:rPr lang="en-US" dirty="0" smtClean="0"/>
              <a:t>		Multimedia </a:t>
            </a:r>
            <a:r>
              <a:rPr lang="en-US" dirty="0" err="1" smtClean="0"/>
              <a:t>Presentasi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CD Multimedia </a:t>
            </a:r>
            <a:r>
              <a:rPr lang="en-US" dirty="0" err="1" smtClean="0"/>
              <a:t>interaktif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Internet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PEMBELAJARAN SUKSES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sadar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:</a:t>
            </a:r>
          </a:p>
          <a:p>
            <a:r>
              <a:rPr lang="en-US" dirty="0" smtClean="0"/>
              <a:t> Media </a:t>
            </a:r>
            <a:r>
              <a:rPr lang="en-US" dirty="0" err="1" smtClean="0"/>
              <a:t>hanyalah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b="1" i="1" dirty="0" smtClean="0"/>
              <a:t>“</a:t>
            </a:r>
            <a:r>
              <a:rPr lang="en-US" b="1" i="1" dirty="0" err="1" smtClean="0"/>
              <a:t>alat</a:t>
            </a:r>
            <a:r>
              <a:rPr lang="en-US" b="1" i="1" dirty="0" smtClean="0"/>
              <a:t> bantu </a:t>
            </a:r>
            <a:r>
              <a:rPr lang="en-US" b="1" i="1" dirty="0" err="1" smtClean="0"/>
              <a:t>pembelajaran</a:t>
            </a:r>
            <a:r>
              <a:rPr lang="en-US" b="1" i="1" dirty="0" smtClean="0"/>
              <a:t>”</a:t>
            </a:r>
          </a:p>
          <a:p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b="1" i="1" dirty="0" smtClean="0"/>
              <a:t>“Life Curriculum”</a:t>
            </a:r>
            <a:r>
              <a:rPr lang="en-US" dirty="0" smtClean="0"/>
              <a:t>  yang </a:t>
            </a:r>
            <a:r>
              <a:rPr lang="en-US" dirty="0" err="1" smtClean="0"/>
              <a:t>harus</a:t>
            </a:r>
            <a:r>
              <a:rPr lang="en-US" dirty="0" smtClean="0"/>
              <a:t>  </a:t>
            </a:r>
            <a:r>
              <a:rPr lang="en-US" dirty="0" err="1" smtClean="0"/>
              <a:t>terampil</a:t>
            </a:r>
            <a:r>
              <a:rPr lang="en-US" dirty="0" smtClean="0"/>
              <a:t> :</a:t>
            </a:r>
          </a:p>
          <a:p>
            <a:pPr lvl="1"/>
            <a:r>
              <a:rPr lang="en-US" dirty="0" err="1" smtClean="0"/>
              <a:t>Mengelola</a:t>
            </a:r>
            <a:r>
              <a:rPr lang="en-US" dirty="0" smtClean="0"/>
              <a:t> media</a:t>
            </a:r>
          </a:p>
          <a:p>
            <a:pPr lvl="1"/>
            <a:r>
              <a:rPr lang="en-US" dirty="0" err="1" smtClean="0"/>
              <a:t>Mengelola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endParaRPr lang="en-US" dirty="0" smtClean="0"/>
          </a:p>
          <a:p>
            <a:pPr lvl="1"/>
            <a:r>
              <a:rPr lang="en-US" dirty="0" err="1" smtClean="0"/>
              <a:t>mengelola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endParaRPr lang="en-US" dirty="0" smtClean="0"/>
          </a:p>
          <a:p>
            <a:pPr lvl="1"/>
            <a:r>
              <a:rPr lang="en-US" dirty="0" err="1" smtClean="0"/>
              <a:t>Mengacu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9600" dirty="0" smtClean="0"/>
              <a:t>TENGKYU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306</TotalTime>
  <Words>580</Words>
  <Application>Microsoft Office PowerPoint</Application>
  <PresentationFormat>On-screen Show (4:3)</PresentationFormat>
  <Paragraphs>129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Metro</vt:lpstr>
      <vt:lpstr>MEDIA PEMBELAJARAN DALAM PEMBELAJARAN SEJARAH/IPS</vt:lpstr>
      <vt:lpstr>KARAKTERISTIK INTEREST SISWA</vt:lpstr>
      <vt:lpstr>Kerucut Pengalaman</vt:lpstr>
      <vt:lpstr>Slide 4</vt:lpstr>
      <vt:lpstr>PENGERTIAN</vt:lpstr>
      <vt:lpstr>PENGERTIAN</vt:lpstr>
      <vt:lpstr>Guru harus memilki pengetahuan dan pemahaman MEDIA PEMBELAJARAN.  </vt:lpstr>
      <vt:lpstr>CIRI-CIRI UMUM YG TERKANDUNG PADA SETIAP BATASAN MEDIA</vt:lpstr>
      <vt:lpstr>CIRI-CIRI MEDIA PENDIDIKAN</vt:lpstr>
      <vt:lpstr>FUNGSI MEDIA VISUAL</vt:lpstr>
      <vt:lpstr>MANFAAT MEDIA</vt:lpstr>
      <vt:lpstr>PERTIMBANGAN MEMILIH MEDIA (ACTION)</vt:lpstr>
      <vt:lpstr>KARAKTERISTIK MEDIA</vt:lpstr>
      <vt:lpstr>KARAKTERISTIK KERJA</vt:lpstr>
      <vt:lpstr>PEMBELAJARAN SUKSES</vt:lpstr>
      <vt:lpstr>TENGKYU</vt:lpstr>
    </vt:vector>
  </TitlesOfParts>
  <Company>UPI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PEMBELAJARAN DALAM PEMBELAJARAN SEJARAH/IPS</dc:title>
  <dc:creator>SRI LILIS</dc:creator>
  <cp:lastModifiedBy>SRI LILIS</cp:lastModifiedBy>
  <cp:revision>4</cp:revision>
  <dcterms:created xsi:type="dcterms:W3CDTF">2012-01-30T22:50:05Z</dcterms:created>
  <dcterms:modified xsi:type="dcterms:W3CDTF">2012-01-31T08:02:21Z</dcterms:modified>
</cp:coreProperties>
</file>