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21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433BD9-D8C3-4AAD-B234-099AC4097D79}" type="datetimeFigureOut">
              <a:rPr lang="id-ID" smtClean="0"/>
              <a:pPr/>
              <a:t>28/02/2010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46D144-0E68-4CA7-A26F-3C088EF86771}"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F346D144-0E68-4CA7-A26F-3C088EF86771}" type="slidenum">
              <a:rPr lang="id-ID" smtClean="0"/>
              <a:pPr/>
              <a:t>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16" name="Slide Number Placeholder 15"/>
          <p:cNvSpPr>
            <a:spLocks noGrp="1"/>
          </p:cNvSpPr>
          <p:nvPr>
            <p:ph type="sldNum" sz="quarter" idx="11"/>
          </p:nvPr>
        </p:nvSpPr>
        <p:spPr/>
        <p:txBody>
          <a:bodyPr/>
          <a:lstStyle/>
          <a:p>
            <a:fld id="{90C903B5-E5CE-44B6-9472-A961F1445B56}"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E3FDD98-2774-4212-ACC1-94ED3DA2F1F2}" type="datetimeFigureOut">
              <a:rPr lang="id-ID" smtClean="0"/>
              <a:pPr/>
              <a:t>28/02/2010</a:t>
            </a:fld>
            <a:endParaRPr lang="id-ID"/>
          </a:p>
        </p:txBody>
      </p:sp>
      <p:sp>
        <p:nvSpPr>
          <p:cNvPr id="15" name="Slide Number Placeholder 14"/>
          <p:cNvSpPr>
            <a:spLocks noGrp="1"/>
          </p:cNvSpPr>
          <p:nvPr>
            <p:ph type="sldNum" sz="quarter" idx="15"/>
          </p:nvPr>
        </p:nvSpPr>
        <p:spPr/>
        <p:txBody>
          <a:bodyPr/>
          <a:lstStyle>
            <a:lvl1pPr algn="ctr">
              <a:defRPr/>
            </a:lvl1pPr>
          </a:lstStyle>
          <a:p>
            <a:fld id="{90C903B5-E5CE-44B6-9472-A961F1445B56}" type="slidenum">
              <a:rPr lang="id-ID" smtClean="0"/>
              <a:pPr/>
              <a:t>‹#›</a:t>
            </a:fld>
            <a:endParaRPr lang="id-ID"/>
          </a:p>
        </p:txBody>
      </p:sp>
      <p:sp>
        <p:nvSpPr>
          <p:cNvPr id="16" name="Footer Placeholder 15"/>
          <p:cNvSpPr>
            <a:spLocks noGrp="1"/>
          </p:cNvSpPr>
          <p:nvPr>
            <p:ph type="ftr" sz="quarter" idx="16"/>
          </p:nvPr>
        </p:nvSpPr>
        <p:spPr/>
        <p:txBody>
          <a:bodyPr/>
          <a:lstStyle/>
          <a:p>
            <a:endParaRPr lang="id-ID"/>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0C903B5-E5CE-44B6-9472-A961F1445B56}" type="slidenum">
              <a:rPr lang="id-ID" smtClean="0"/>
              <a:pPr/>
              <a:t>‹#›</a:t>
            </a:fld>
            <a:endParaRPr lang="id-ID"/>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0C903B5-E5CE-44B6-9472-A961F1445B56}"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C903B5-E5CE-44B6-9472-A961F1445B56}" type="slidenum">
              <a:rPr lang="id-ID" smtClean="0"/>
              <a:pPr/>
              <a:t>‹#›</a:t>
            </a:fld>
            <a:endParaRPr lang="id-ID"/>
          </a:p>
        </p:txBody>
      </p:sp>
      <p:sp>
        <p:nvSpPr>
          <p:cNvPr id="8" name="Footer Placeholder 7"/>
          <p:cNvSpPr>
            <a:spLocks noGrp="1"/>
          </p:cNvSpPr>
          <p:nvPr>
            <p:ph type="ftr" sz="quarter" idx="11"/>
          </p:nvPr>
        </p:nvSpPr>
        <p:spPr/>
        <p:txBody>
          <a:bodyPr/>
          <a:lstStyle/>
          <a:p>
            <a:endParaRPr lang="id-ID"/>
          </a:p>
        </p:txBody>
      </p:sp>
      <p:sp>
        <p:nvSpPr>
          <p:cNvPr id="7" name="Date Placeholder 6"/>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0C903B5-E5CE-44B6-9472-A961F1445B56}"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0C903B5-E5CE-44B6-9472-A961F1445B5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E3FDD98-2774-4212-ACC1-94ED3DA2F1F2}" type="datetimeFigureOut">
              <a:rPr lang="id-ID" smtClean="0"/>
              <a:pPr/>
              <a:t>28/02/2010</a:t>
            </a:fld>
            <a:endParaRPr lang="id-ID"/>
          </a:p>
        </p:txBody>
      </p:sp>
      <p:sp>
        <p:nvSpPr>
          <p:cNvPr id="9" name="Slide Number Placeholder 8"/>
          <p:cNvSpPr>
            <a:spLocks noGrp="1"/>
          </p:cNvSpPr>
          <p:nvPr>
            <p:ph type="sldNum" sz="quarter" idx="15"/>
          </p:nvPr>
        </p:nvSpPr>
        <p:spPr/>
        <p:txBody>
          <a:bodyPr/>
          <a:lstStyle/>
          <a:p>
            <a:fld id="{90C903B5-E5CE-44B6-9472-A961F1445B56}" type="slidenum">
              <a:rPr lang="id-ID" smtClean="0"/>
              <a:pPr/>
              <a:t>‹#›</a:t>
            </a:fld>
            <a:endParaRPr lang="id-ID"/>
          </a:p>
        </p:txBody>
      </p:sp>
      <p:sp>
        <p:nvSpPr>
          <p:cNvPr id="10" name="Footer Placeholder 9"/>
          <p:cNvSpPr>
            <a:spLocks noGrp="1"/>
          </p:cNvSpPr>
          <p:nvPr>
            <p:ph type="ftr" sz="quarter" idx="16"/>
          </p:nvPr>
        </p:nvSpPr>
        <p:spPr/>
        <p:txBody>
          <a:bodyPr/>
          <a:lstStyle/>
          <a:p>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9" name="Slide Number Placeholder 8"/>
          <p:cNvSpPr>
            <a:spLocks noGrp="1"/>
          </p:cNvSpPr>
          <p:nvPr>
            <p:ph type="sldNum" sz="quarter" idx="11"/>
          </p:nvPr>
        </p:nvSpPr>
        <p:spPr/>
        <p:txBody>
          <a:bodyPr/>
          <a:lstStyle/>
          <a:p>
            <a:fld id="{90C903B5-E5CE-44B6-9472-A961F1445B56}"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0C903B5-E5CE-44B6-9472-A961F1445B5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3FDD98-2774-4212-ACC1-94ED3DA2F1F2}" type="datetimeFigureOut">
              <a:rPr lang="id-ID" smtClean="0"/>
              <a:pPr/>
              <a:t>28/02/2010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0C903B5-E5CE-44B6-9472-A961F1445B56}"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E3FDD98-2774-4212-ACC1-94ED3DA2F1F2}" type="datetimeFigureOut">
              <a:rPr lang="id-ID" smtClean="0"/>
              <a:pPr/>
              <a:t>28/02/2010</a:t>
            </a:fld>
            <a:endParaRPr lang="id-ID"/>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d-ID"/>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90C903B5-E5CE-44B6-9472-A961F1445B56}" type="slidenum">
              <a:rPr lang="id-ID" smtClean="0"/>
              <a:pPr/>
              <a:t>‹#›</a:t>
            </a:fld>
            <a:endParaRPr lang="id-ID"/>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id-ID" dirty="0" smtClean="0">
                <a:solidFill>
                  <a:schemeClr val="bg1">
                    <a:lumMod val="95000"/>
                    <a:lumOff val="5000"/>
                  </a:schemeClr>
                </a:solidFill>
              </a:rPr>
              <a:t>Oleh : Susan Fitriasari.M.Pd</a:t>
            </a:r>
            <a:endParaRPr lang="id-ID" dirty="0">
              <a:solidFill>
                <a:schemeClr val="bg1">
                  <a:lumMod val="95000"/>
                  <a:lumOff val="5000"/>
                </a:schemeClr>
              </a:solidFill>
            </a:endParaRPr>
          </a:p>
        </p:txBody>
      </p:sp>
      <p:sp>
        <p:nvSpPr>
          <p:cNvPr id="2" name="Title 1"/>
          <p:cNvSpPr>
            <a:spLocks noGrp="1"/>
          </p:cNvSpPr>
          <p:nvPr>
            <p:ph type="ctrTitle"/>
          </p:nvPr>
        </p:nvSpPr>
        <p:spPr>
          <a:xfrm>
            <a:off x="457200" y="1214422"/>
            <a:ext cx="8305800" cy="2200510"/>
          </a:xfrm>
        </p:spPr>
        <p:txBody>
          <a:bodyPr/>
          <a:lstStyle/>
          <a:p>
            <a:r>
              <a:rPr lang="id-ID" sz="6000" dirty="0" smtClean="0">
                <a:solidFill>
                  <a:srgbClr val="FF0000"/>
                </a:solidFill>
              </a:rPr>
              <a:t>POKOK-POKOK </a:t>
            </a:r>
            <a:br>
              <a:rPr lang="id-ID" sz="6000" dirty="0" smtClean="0">
                <a:solidFill>
                  <a:srgbClr val="FF0000"/>
                </a:solidFill>
              </a:rPr>
            </a:br>
            <a:r>
              <a:rPr lang="id-ID" sz="6000" dirty="0" smtClean="0">
                <a:solidFill>
                  <a:srgbClr val="FF0000"/>
                </a:solidFill>
              </a:rPr>
              <a:t>HUKUM PERDATA</a:t>
            </a:r>
            <a:endParaRPr lang="id-ID" sz="60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buFont typeface="Wingdings" pitchFamily="2" charset="2"/>
              <a:buChar char="Ø"/>
            </a:pPr>
            <a:r>
              <a:rPr lang="id-ID" dirty="0" smtClean="0">
                <a:solidFill>
                  <a:schemeClr val="bg1">
                    <a:lumMod val="95000"/>
                    <a:lumOff val="5000"/>
                  </a:schemeClr>
                </a:solidFill>
              </a:rPr>
              <a:t>Kitab Undang-Undang Hukum Perdata mengatur hubungan hukum antara perorangan,baik mengenai kecakapan seseorang dalam lapangan hukum,hal kebendaan,hal perikatan,hal pembuktian,lewat waktu/kadaluarsa .</a:t>
            </a:r>
          </a:p>
          <a:p>
            <a:pPr algn="just">
              <a:buFont typeface="Wingdings" pitchFamily="2" charset="2"/>
              <a:buChar char="Ø"/>
            </a:pPr>
            <a:r>
              <a:rPr lang="id-ID" dirty="0" smtClean="0">
                <a:solidFill>
                  <a:schemeClr val="bg1">
                    <a:lumMod val="95000"/>
                    <a:lumOff val="5000"/>
                  </a:schemeClr>
                </a:solidFill>
              </a:rPr>
              <a:t>Pada Mulanya hukum perdata berasal dari hukum Romawi</a:t>
            </a:r>
          </a:p>
          <a:p>
            <a:pPr algn="just">
              <a:buFont typeface="Wingdings" pitchFamily="2" charset="2"/>
              <a:buChar char="Ø"/>
            </a:pPr>
            <a:r>
              <a:rPr lang="id-ID" dirty="0" smtClean="0">
                <a:solidFill>
                  <a:schemeClr val="bg1">
                    <a:lumMod val="95000"/>
                    <a:lumOff val="5000"/>
                  </a:schemeClr>
                </a:solidFill>
              </a:rPr>
              <a:t>Sejarah perkembangan hukum perdata di Indonesia tidak terlepas dari sejarah perkembangan ilmu hukum di negara Eropa lainnya. </a:t>
            </a:r>
          </a:p>
          <a:p>
            <a:pPr algn="just">
              <a:buFont typeface="Wingdings" pitchFamily="2" charset="2"/>
              <a:buChar char="Ø"/>
            </a:pPr>
            <a:r>
              <a:rPr lang="id-ID" dirty="0" smtClean="0">
                <a:solidFill>
                  <a:schemeClr val="bg1">
                    <a:lumMod val="95000"/>
                    <a:lumOff val="5000"/>
                  </a:schemeClr>
                </a:solidFill>
              </a:rPr>
              <a:t>Perkembangan hukum perdata di Indonesia amat dipengaruhi oleh perkembangan hukum di negara lain,dan Indonesia sebagai negara yang berada dibawah pemerintahan Hindia Belanda.</a:t>
            </a:r>
          </a:p>
          <a:p>
            <a:pPr algn="just">
              <a:buFont typeface="Wingdings" pitchFamily="2" charset="2"/>
              <a:buChar char="Ø"/>
            </a:pPr>
            <a:r>
              <a:rPr lang="id-ID" dirty="0" smtClean="0">
                <a:solidFill>
                  <a:schemeClr val="bg1">
                    <a:lumMod val="95000"/>
                    <a:lumOff val="5000"/>
                  </a:schemeClr>
                </a:solidFill>
              </a:rPr>
              <a:t>Kitab Undang-Undang Hukum Perdata dikodifikasikan di Indonesia pada tahun 1848.Dimana pada tahun ini hukum privat yang berlaku dikumpulkan dan dicantumkan dalam beberapa kitab undang-undang berdasarkan suatu sistem tertentu.</a:t>
            </a:r>
          </a:p>
          <a:p>
            <a:pPr algn="just">
              <a:buFont typeface="Wingdings" pitchFamily="2" charset="2"/>
              <a:buChar char="Ø"/>
            </a:pPr>
            <a:endParaRPr lang="id-ID" dirty="0">
              <a:solidFill>
                <a:schemeClr val="bg1">
                  <a:lumMod val="95000"/>
                  <a:lumOff val="5000"/>
                </a:schemeClr>
              </a:solidFill>
            </a:endParaRPr>
          </a:p>
        </p:txBody>
      </p:sp>
      <p:sp>
        <p:nvSpPr>
          <p:cNvPr id="3" name="Title 2"/>
          <p:cNvSpPr>
            <a:spLocks noGrp="1"/>
          </p:cNvSpPr>
          <p:nvPr>
            <p:ph type="title"/>
          </p:nvPr>
        </p:nvSpPr>
        <p:spPr/>
        <p:txBody>
          <a:bodyPr>
            <a:normAutofit fontScale="90000"/>
          </a:bodyPr>
          <a:lstStyle/>
          <a:p>
            <a:r>
              <a:rPr lang="id-ID" dirty="0" smtClean="0">
                <a:solidFill>
                  <a:srgbClr val="FF0000"/>
                </a:solidFill>
              </a:rPr>
              <a:t>A. Sejarah dan Pengertian Hukum Perdata</a:t>
            </a:r>
            <a:endParaRPr lang="id-ID"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buFont typeface="Wingdings" pitchFamily="2" charset="2"/>
              <a:buChar char="Ø"/>
            </a:pPr>
            <a:r>
              <a:rPr lang="id-ID" dirty="0" smtClean="0">
                <a:solidFill>
                  <a:schemeClr val="bg1">
                    <a:lumMod val="95000"/>
                    <a:lumOff val="5000"/>
                  </a:schemeClr>
                </a:solidFill>
              </a:rPr>
              <a:t>Akan tetapi, hampir semua hasil kodifikasi pada` tahun 1948 yang terjadi di Indonesia tersebut adalah tiruan hasil kodifikasi yang telah dilakukan di negeri Belanda pada Tahun 1938,hal ini dikarenakan pembuatan kodifikasi tersebut mengandung asas konkordasi.</a:t>
            </a:r>
          </a:p>
          <a:p>
            <a:pPr algn="just">
              <a:buFont typeface="Wingdings" pitchFamily="2" charset="2"/>
              <a:buChar char="Ø"/>
            </a:pPr>
            <a:r>
              <a:rPr lang="id-ID" dirty="0" smtClean="0">
                <a:solidFill>
                  <a:schemeClr val="bg1">
                    <a:lumMod val="95000"/>
                    <a:lumOff val="5000"/>
                  </a:schemeClr>
                </a:solidFill>
              </a:rPr>
              <a:t>Asas konkordasi merupakan asas penyesuaian atau asas persamaan terhadap berlakunya sistem hukum di Indonesia yang berdasarkan pada ketentuan pasal 131 ayat (2) : Untuk golongan bangsa Belanda untuk itu harus </a:t>
            </a:r>
            <a:r>
              <a:rPr lang="id-ID" dirty="0" smtClean="0">
                <a:solidFill>
                  <a:schemeClr val="bg1">
                    <a:lumMod val="95000"/>
                    <a:lumOff val="5000"/>
                  </a:schemeClr>
                </a:solidFill>
              </a:rPr>
              <a:t>dianuta atau </a:t>
            </a:r>
            <a:r>
              <a:rPr lang="id-ID" dirty="0" smtClean="0">
                <a:solidFill>
                  <a:schemeClr val="bg1">
                    <a:lumMod val="95000"/>
                    <a:lumOff val="5000"/>
                  </a:schemeClr>
                </a:solidFill>
              </a:rPr>
              <a:t>dicontoh Undang-Undang di negeri Belanda.</a:t>
            </a:r>
          </a:p>
          <a:p>
            <a:pPr>
              <a:buFont typeface="Wingdings" pitchFamily="2" charset="2"/>
              <a:buChar char="Ø"/>
            </a:pPr>
            <a:endParaRPr lang="id-ID" dirty="0" smtClean="0">
              <a:solidFill>
                <a:schemeClr val="bg1">
                  <a:lumMod val="95000"/>
                  <a:lumOff val="5000"/>
                </a:schemeClr>
              </a:solidFill>
            </a:endParaRPr>
          </a:p>
          <a:p>
            <a:pPr>
              <a:buFont typeface="Wingdings" pitchFamily="2" charset="2"/>
              <a:buChar char="Ø"/>
            </a:pPr>
            <a:endParaRPr lang="id-ID" dirty="0">
              <a:solidFill>
                <a:schemeClr val="bg1">
                  <a:lumMod val="95000"/>
                  <a:lumOff val="5000"/>
                </a:schemeClr>
              </a:solidFill>
            </a:endParaRPr>
          </a:p>
        </p:txBody>
      </p:sp>
      <p:sp>
        <p:nvSpPr>
          <p:cNvPr id="3" name="Title 2"/>
          <p:cNvSpPr>
            <a:spLocks noGrp="1"/>
          </p:cNvSpPr>
          <p:nvPr>
            <p:ph type="title"/>
          </p:nvPr>
        </p:nvSpPr>
        <p:spPr/>
        <p:txBody>
          <a:bodyPr/>
          <a:lstStyle/>
          <a:p>
            <a:endParaRPr lang="id-ID"/>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a:buFont typeface="Wingdings" pitchFamily="2" charset="2"/>
              <a:buChar char="Ø"/>
            </a:pPr>
            <a:r>
              <a:rPr lang="id-ID" dirty="0" smtClean="0">
                <a:solidFill>
                  <a:schemeClr val="bg1">
                    <a:lumMod val="95000"/>
                    <a:lumOff val="5000"/>
                  </a:schemeClr>
                </a:solidFill>
              </a:rPr>
              <a:t>Hal tersebut menurut kansil mengandung pengertian bahwa :Hukum yang berlaku bagi orang-orang Belanda di Indonesia harus disamakan dengan hukum yang berlaku di negeri Belanda.</a:t>
            </a:r>
          </a:p>
          <a:p>
            <a:pPr algn="just">
              <a:buFont typeface="Wingdings" pitchFamily="2" charset="2"/>
              <a:buChar char="Ø"/>
            </a:pPr>
            <a:r>
              <a:rPr lang="id-ID" dirty="0" smtClean="0">
                <a:solidFill>
                  <a:srgbClr val="FF0000"/>
                </a:solidFill>
              </a:rPr>
              <a:t>Sumber pokok Hukum Perdata </a:t>
            </a:r>
            <a:r>
              <a:rPr lang="id-ID" dirty="0" smtClean="0">
                <a:solidFill>
                  <a:schemeClr val="bg1">
                    <a:lumMod val="95000"/>
                    <a:lumOff val="5000"/>
                  </a:schemeClr>
                </a:solidFill>
              </a:rPr>
              <a:t>adalah Kitab Undang-Undang Hukum Sipil (KUHS),yang sebagian besar adalah hukum perdata perancis, yaitu Code Napoleon tahun 1811-1838,hal ini diakibatkan karena pendudukan perancis di Belanda.</a:t>
            </a:r>
          </a:p>
          <a:p>
            <a:pPr algn="just">
              <a:buFont typeface="Wingdings" pitchFamily="2" charset="2"/>
              <a:buChar char="Ø"/>
            </a:pPr>
            <a:r>
              <a:rPr lang="id-ID" dirty="0" smtClean="0">
                <a:solidFill>
                  <a:schemeClr val="bg1">
                    <a:lumMod val="95000"/>
                    <a:lumOff val="5000"/>
                  </a:schemeClr>
                </a:solidFill>
              </a:rPr>
              <a:t>Setelah pendudukan Perancis di Belanda selesai, maka pemerintah Belanda mulai merancang atau membbentuk Hukum Perdata Belanda.</a:t>
            </a:r>
            <a:endParaRPr lang="id-ID" dirty="0">
              <a:solidFill>
                <a:schemeClr val="bg1">
                  <a:lumMod val="95000"/>
                  <a:lumOff val="5000"/>
                </a:schemeClr>
              </a:solidFill>
            </a:endParaRPr>
          </a:p>
        </p:txBody>
      </p:sp>
      <p:sp>
        <p:nvSpPr>
          <p:cNvPr id="3" name="Title 2"/>
          <p:cNvSpPr>
            <a:spLocks noGrp="1"/>
          </p:cNvSpPr>
          <p:nvPr>
            <p:ph type="title"/>
          </p:nvPr>
        </p:nvSpPr>
        <p:spPr/>
        <p:txBody>
          <a:bodyPr/>
          <a:lstStyle/>
          <a:p>
            <a:endParaRPr lang="id-ID"/>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buFont typeface="Wingdings" pitchFamily="2" charset="2"/>
              <a:buChar char="Ø"/>
            </a:pPr>
            <a:r>
              <a:rPr lang="id-ID" dirty="0" smtClean="0">
                <a:solidFill>
                  <a:schemeClr val="bg1"/>
                </a:solidFill>
              </a:rPr>
              <a:t>Pada 1 Oktober 1838 diresmikan hukum perdata Belanda,dan pada tahun tersebut dikeluarkan : BURGERLIJK WETBOEK (KUH Sipil) dan WETBOEK VAN KOOPHANDEL (Hukum Dagang).</a:t>
            </a:r>
          </a:p>
          <a:p>
            <a:pPr algn="just">
              <a:buFont typeface="Wingdings" pitchFamily="2" charset="2"/>
              <a:buChar char="Ø"/>
            </a:pPr>
            <a:r>
              <a:rPr lang="id-ID" dirty="0" smtClean="0">
                <a:solidFill>
                  <a:srgbClr val="FF0000"/>
                </a:solidFill>
              </a:rPr>
              <a:t>Dasar Hukum Berlakunya peraturan Kitab Undang-Undang Hukum Pedata Di Indonesia</a:t>
            </a:r>
            <a:r>
              <a:rPr lang="id-ID" dirty="0" smtClean="0">
                <a:solidFill>
                  <a:schemeClr val="bg1"/>
                </a:solidFill>
              </a:rPr>
              <a:t> adalah Pasal II Aturan Peralihan Undang-Undang Dasar Negara </a:t>
            </a:r>
            <a:r>
              <a:rPr lang="id-ID" dirty="0" smtClean="0">
                <a:solidFill>
                  <a:schemeClr val="bg1"/>
                </a:solidFill>
              </a:rPr>
              <a:t>Republik Indonesia </a:t>
            </a:r>
            <a:r>
              <a:rPr lang="id-ID" dirty="0" smtClean="0">
                <a:solidFill>
                  <a:schemeClr val="bg1"/>
                </a:solidFill>
              </a:rPr>
              <a:t>Tahun 1945 yang menyatakan bahwa:</a:t>
            </a:r>
          </a:p>
          <a:p>
            <a:pPr algn="just">
              <a:buNone/>
            </a:pPr>
            <a:r>
              <a:rPr lang="id-ID" dirty="0" smtClean="0">
                <a:solidFill>
                  <a:schemeClr val="bg1"/>
                </a:solidFill>
              </a:rPr>
              <a:t>	segala badan negara dan peraturan yang ada masih langung berlaku  salama belum diadakan yang baru menurut Undangg-Undang Dasar ini.</a:t>
            </a:r>
          </a:p>
          <a:p>
            <a:pPr algn="just">
              <a:buFont typeface="Wingdings" pitchFamily="2" charset="2"/>
              <a:buChar char="Ø"/>
            </a:pPr>
            <a:endParaRPr lang="id-ID" dirty="0"/>
          </a:p>
        </p:txBody>
      </p:sp>
      <p:sp>
        <p:nvSpPr>
          <p:cNvPr id="3" name="Title 2"/>
          <p:cNvSpPr>
            <a:spLocks noGrp="1"/>
          </p:cNvSpPr>
          <p:nvPr>
            <p:ph type="title"/>
          </p:nvPr>
        </p:nvSpPr>
        <p:spPr/>
        <p:txBody>
          <a:bodyPr/>
          <a:lstStyle/>
          <a:p>
            <a:endParaRPr lang="id-ID"/>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id-ID" dirty="0" smtClean="0">
                <a:solidFill>
                  <a:schemeClr val="bg1"/>
                </a:solidFill>
              </a:rPr>
              <a:t>Pengertian dari bunyi pasal tersebut adalah bahwa sepanjang belum ada peraturan yang baru,maka segala jenis dan bentuk hukum yang ada yang merupakan peninggalan dari jaman kolonial masih dinyatakan tetap berlaku,termasuk hukum perdata.Namun demikian,dalam pelaksanaanya disesuaikan dengan azas dan falsafah negara Pancasila,termasuk apabila telah lahir peraturan perundang-undangan yang baru,maka apa yang ada dalam KUH Perdata tersebut dinyatakan tidak berlaku lagi.</a:t>
            </a:r>
            <a:endParaRPr lang="id-ID" dirty="0">
              <a:solidFill>
                <a:schemeClr val="bg1"/>
              </a:solidFill>
            </a:endParaRPr>
          </a:p>
        </p:txBody>
      </p:sp>
      <p:sp>
        <p:nvSpPr>
          <p:cNvPr id="3" name="Title 2"/>
          <p:cNvSpPr>
            <a:spLocks noGrp="1"/>
          </p:cNvSpPr>
          <p:nvPr>
            <p:ph type="title"/>
          </p:nvPr>
        </p:nvSpPr>
        <p:spPr/>
        <p:txBody>
          <a:bodyPr/>
          <a:lstStyle/>
          <a:p>
            <a:endParaRPr lang="id-ID"/>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Font typeface="Wingdings" pitchFamily="2" charset="2"/>
              <a:buChar char="Ø"/>
            </a:pPr>
            <a:r>
              <a:rPr lang="id-ID" dirty="0" smtClean="0">
                <a:solidFill>
                  <a:srgbClr val="FF0000"/>
                </a:solidFill>
              </a:rPr>
              <a:t>Contoh beberapa pasal Hukum Perdata yang tidak berlaku lagi :</a:t>
            </a:r>
          </a:p>
          <a:p>
            <a:pPr marL="514350" indent="-514350">
              <a:buFont typeface="+mj-lt"/>
              <a:buAutoNum type="arabicPeriod"/>
            </a:pPr>
            <a:r>
              <a:rPr lang="id-ID" dirty="0" smtClean="0">
                <a:solidFill>
                  <a:schemeClr val="bg1"/>
                </a:solidFill>
              </a:rPr>
              <a:t>Pasal 108-110 : tentang ketidakwenangan bertindak dari istri.</a:t>
            </a:r>
          </a:p>
          <a:p>
            <a:pPr marL="514350" indent="-514350">
              <a:buFont typeface="+mj-lt"/>
              <a:buAutoNum type="arabicPeriod"/>
            </a:pPr>
            <a:r>
              <a:rPr lang="id-ID" dirty="0" smtClean="0">
                <a:solidFill>
                  <a:schemeClr val="bg1"/>
                </a:solidFill>
              </a:rPr>
              <a:t>Pasal 284 ayat (3) tentang tentang pengakuan anak luar kawin </a:t>
            </a:r>
          </a:p>
          <a:p>
            <a:pPr marL="514350" indent="-514350">
              <a:buFont typeface="+mj-lt"/>
              <a:buAutoNum type="arabicPeriod"/>
            </a:pPr>
            <a:r>
              <a:rPr lang="id-ID" dirty="0" smtClean="0">
                <a:solidFill>
                  <a:schemeClr val="bg1"/>
                </a:solidFill>
              </a:rPr>
              <a:t>Pasal 1579 : tentang sewa menyewa barang</a:t>
            </a:r>
          </a:p>
          <a:p>
            <a:pPr marL="514350" indent="-514350">
              <a:buFont typeface="+mj-lt"/>
              <a:buAutoNum type="arabicPeriod"/>
            </a:pPr>
            <a:r>
              <a:rPr lang="id-ID" dirty="0" smtClean="0">
                <a:solidFill>
                  <a:schemeClr val="bg1"/>
                </a:solidFill>
              </a:rPr>
              <a:t>Pasal 1682: tentang penghibahan dengan akta notaris.</a:t>
            </a:r>
          </a:p>
          <a:p>
            <a:pPr marL="514350" indent="-514350">
              <a:buFont typeface="+mj-lt"/>
              <a:buAutoNum type="arabicPeriod"/>
            </a:pPr>
            <a:r>
              <a:rPr lang="id-ID" dirty="0" smtClean="0">
                <a:solidFill>
                  <a:schemeClr val="bg1"/>
                </a:solidFill>
              </a:rPr>
              <a:t>Pasal 1238 : Tentang pelaksanaan suatu perjanjian di depan hakim</a:t>
            </a:r>
          </a:p>
          <a:p>
            <a:pPr marL="514350" indent="-514350">
              <a:buFont typeface="+mj-lt"/>
              <a:buAutoNum type="arabicPeriod"/>
            </a:pPr>
            <a:r>
              <a:rPr lang="id-ID" dirty="0" smtClean="0">
                <a:solidFill>
                  <a:schemeClr val="bg1"/>
                </a:solidFill>
              </a:rPr>
              <a:t>Pasal  1460 ; Tentang perjanjian jual beli barang</a:t>
            </a:r>
          </a:p>
          <a:p>
            <a:pPr marL="514350" indent="-514350">
              <a:buFont typeface="+mj-lt"/>
              <a:buAutoNum type="arabicPeriod"/>
            </a:pPr>
            <a:r>
              <a:rPr lang="id-ID" dirty="0" smtClean="0">
                <a:solidFill>
                  <a:schemeClr val="bg1"/>
                </a:solidFill>
              </a:rPr>
              <a:t>Pasal 1630 : Tentang diiskriminasi orang eropa dan </a:t>
            </a:r>
            <a:r>
              <a:rPr lang="id-ID" dirty="0" smtClean="0">
                <a:solidFill>
                  <a:schemeClr val="bg1"/>
                </a:solidFill>
              </a:rPr>
              <a:t>bukan </a:t>
            </a:r>
            <a:r>
              <a:rPr lang="id-ID" dirty="0" smtClean="0">
                <a:solidFill>
                  <a:schemeClr val="bg1"/>
                </a:solidFill>
              </a:rPr>
              <a:t>eropa </a:t>
            </a:r>
            <a:endParaRPr lang="id-ID" dirty="0">
              <a:solidFill>
                <a:schemeClr val="bg1"/>
              </a:solidFill>
            </a:endParaRPr>
          </a:p>
        </p:txBody>
      </p:sp>
      <p:sp>
        <p:nvSpPr>
          <p:cNvPr id="3" name="Title 2"/>
          <p:cNvSpPr>
            <a:spLocks noGrp="1"/>
          </p:cNvSpPr>
          <p:nvPr>
            <p:ph type="title"/>
          </p:nvPr>
        </p:nvSpPr>
        <p:spPr/>
        <p:txBody>
          <a:bodyPr/>
          <a:lstStyle/>
          <a:p>
            <a:endParaRPr lang="id-ID"/>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id-ID" dirty="0" smtClean="0">
                <a:solidFill>
                  <a:schemeClr val="bg1"/>
                </a:solidFill>
              </a:rPr>
              <a:t>Keadaan Hukum Perdata Di Indonesia dari dahulu sampai dengan sekarang tidak ada keseragaman (pluralisme),hal ini dikarenakan adanya kbijakan tentang pembagian penduduk di Indonesia,diantaranya :</a:t>
            </a:r>
          </a:p>
          <a:p>
            <a:pPr marL="514350" indent="-514350">
              <a:buFont typeface="+mj-lt"/>
              <a:buAutoNum type="arabicPeriod"/>
            </a:pPr>
            <a:r>
              <a:rPr lang="id-ID" dirty="0" smtClean="0">
                <a:solidFill>
                  <a:schemeClr val="bg1"/>
                </a:solidFill>
              </a:rPr>
              <a:t>WNI asli,berlaku hukum perdata adat.</a:t>
            </a:r>
          </a:p>
          <a:p>
            <a:pPr marL="514350" indent="-514350">
              <a:buFont typeface="+mj-lt"/>
              <a:buAutoNum type="arabicPeriod"/>
            </a:pPr>
            <a:r>
              <a:rPr lang="id-ID" dirty="0" smtClean="0">
                <a:solidFill>
                  <a:schemeClr val="bg1"/>
                </a:solidFill>
              </a:rPr>
              <a:t>WNI Keturunan Eropa berlaku Hukum Perdata Barat.</a:t>
            </a:r>
          </a:p>
          <a:p>
            <a:pPr>
              <a:buNone/>
            </a:pPr>
            <a:endParaRPr lang="id-ID" dirty="0" smtClean="0"/>
          </a:p>
        </p:txBody>
      </p:sp>
      <p:sp>
        <p:nvSpPr>
          <p:cNvPr id="3" name="Title 2"/>
          <p:cNvSpPr>
            <a:spLocks noGrp="1"/>
          </p:cNvSpPr>
          <p:nvPr>
            <p:ph type="title"/>
          </p:nvPr>
        </p:nvSpPr>
        <p:spPr/>
        <p:txBody>
          <a:bodyPr/>
          <a:lstStyle/>
          <a:p>
            <a:endParaRPr lang="id-ID"/>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500174"/>
            <a:ext cx="8229600" cy="4572000"/>
          </a:xfrm>
        </p:spPr>
        <p:txBody>
          <a:bodyPr>
            <a:normAutofit fontScale="32500" lnSpcReduction="20000"/>
          </a:bodyPr>
          <a:lstStyle/>
          <a:p>
            <a:pPr>
              <a:buNone/>
            </a:pPr>
            <a:r>
              <a:rPr lang="id-ID" dirty="0" smtClean="0">
                <a:solidFill>
                  <a:schemeClr val="bg1"/>
                </a:solidFill>
              </a:rPr>
              <a:t>	</a:t>
            </a:r>
            <a:r>
              <a:rPr lang="id-ID" sz="3800" dirty="0" smtClean="0">
                <a:solidFill>
                  <a:schemeClr val="bg1"/>
                </a:solidFill>
              </a:rPr>
              <a:t>Kitab Undang-Undang Hukum Perdata yang berlaku di Indonesia terdiri dari 4 buku,yaitu :</a:t>
            </a:r>
          </a:p>
          <a:p>
            <a:pPr marL="514350" indent="-514350">
              <a:buNone/>
            </a:pPr>
            <a:r>
              <a:rPr lang="id-ID" sz="3800" dirty="0" smtClean="0">
                <a:solidFill>
                  <a:srgbClr val="FF0000"/>
                </a:solidFill>
              </a:rPr>
              <a:t>Buku  I  : Van Personen (Mengenai Orang)</a:t>
            </a:r>
          </a:p>
          <a:p>
            <a:pPr marL="514350" indent="-514350">
              <a:buNone/>
            </a:pPr>
            <a:r>
              <a:rPr lang="id-ID" sz="3800" dirty="0" smtClean="0">
                <a:solidFill>
                  <a:schemeClr val="bg1"/>
                </a:solidFill>
              </a:rPr>
              <a:t>Subyek hukum atau hukum tentang orang</a:t>
            </a:r>
          </a:p>
          <a:p>
            <a:pPr marL="514350" indent="-514350">
              <a:buNone/>
            </a:pPr>
            <a:r>
              <a:rPr lang="id-ID" sz="3800" dirty="0" smtClean="0">
                <a:solidFill>
                  <a:schemeClr val="bg1"/>
                </a:solidFill>
              </a:rPr>
              <a:t>Perkawinan dan hak suami istri</a:t>
            </a:r>
          </a:p>
          <a:p>
            <a:pPr marL="514350" indent="-514350">
              <a:buNone/>
            </a:pPr>
            <a:r>
              <a:rPr lang="id-ID" sz="3800" dirty="0" smtClean="0">
                <a:solidFill>
                  <a:schemeClr val="bg1"/>
                </a:solidFill>
              </a:rPr>
              <a:t>Kekayaan perkawinan</a:t>
            </a:r>
          </a:p>
          <a:p>
            <a:pPr marL="514350" indent="-514350">
              <a:buNone/>
            </a:pPr>
            <a:r>
              <a:rPr lang="id-ID" sz="3800" dirty="0" smtClean="0">
                <a:solidFill>
                  <a:schemeClr val="bg1"/>
                </a:solidFill>
              </a:rPr>
              <a:t>Kekuasaan orang tua</a:t>
            </a:r>
          </a:p>
          <a:p>
            <a:pPr marL="514350" indent="-514350">
              <a:buNone/>
            </a:pPr>
            <a:r>
              <a:rPr lang="id-ID" sz="3800" dirty="0" smtClean="0">
                <a:solidFill>
                  <a:schemeClr val="bg1"/>
                </a:solidFill>
              </a:rPr>
              <a:t>Perwalian dan pengampuan</a:t>
            </a:r>
          </a:p>
          <a:p>
            <a:pPr marL="514350" indent="-514350">
              <a:buNone/>
            </a:pPr>
            <a:r>
              <a:rPr lang="id-ID" sz="3800" dirty="0" smtClean="0">
                <a:solidFill>
                  <a:srgbClr val="FF0000"/>
                </a:solidFill>
              </a:rPr>
              <a:t>Buku II : Van Zaken (Mengenai Benda)</a:t>
            </a:r>
          </a:p>
          <a:p>
            <a:pPr marL="514350" indent="-514350">
              <a:buNone/>
            </a:pPr>
            <a:r>
              <a:rPr lang="id-ID" sz="3800" dirty="0" smtClean="0">
                <a:solidFill>
                  <a:schemeClr val="bg1"/>
                </a:solidFill>
              </a:rPr>
              <a:t>Bezit :kedudukan berkuasa</a:t>
            </a:r>
          </a:p>
          <a:p>
            <a:pPr marL="514350" indent="-514350">
              <a:buNone/>
            </a:pPr>
            <a:r>
              <a:rPr lang="id-ID" sz="3800" dirty="0" smtClean="0">
                <a:solidFill>
                  <a:schemeClr val="bg1"/>
                </a:solidFill>
              </a:rPr>
              <a:t>Eigendom : hak milik</a:t>
            </a:r>
          </a:p>
          <a:p>
            <a:pPr marL="514350" indent="-514350">
              <a:buNone/>
            </a:pPr>
            <a:r>
              <a:rPr lang="id-ID" sz="3800" dirty="0" smtClean="0">
                <a:solidFill>
                  <a:schemeClr val="bg1"/>
                </a:solidFill>
              </a:rPr>
              <a:t>Erfpacht : hak usaha</a:t>
            </a:r>
          </a:p>
          <a:p>
            <a:pPr marL="514350" indent="-514350">
              <a:buNone/>
            </a:pPr>
            <a:r>
              <a:rPr lang="id-ID" sz="3800" dirty="0" smtClean="0">
                <a:solidFill>
                  <a:schemeClr val="bg1"/>
                </a:solidFill>
              </a:rPr>
              <a:t>Hipotik</a:t>
            </a:r>
          </a:p>
          <a:p>
            <a:pPr marL="514350" indent="-514350">
              <a:buNone/>
            </a:pPr>
            <a:r>
              <a:rPr lang="id-ID" sz="3800" dirty="0" smtClean="0">
                <a:solidFill>
                  <a:schemeClr val="bg1"/>
                </a:solidFill>
              </a:rPr>
              <a:t>Gadai</a:t>
            </a:r>
            <a:endParaRPr lang="id-ID" sz="3800" dirty="0" smtClean="0">
              <a:solidFill>
                <a:srgbClr val="FF0000"/>
              </a:solidFill>
            </a:endParaRPr>
          </a:p>
          <a:p>
            <a:pPr marL="514350" indent="-514350" algn="just">
              <a:buNone/>
            </a:pPr>
            <a:r>
              <a:rPr lang="id-ID" sz="3800" dirty="0" smtClean="0">
                <a:solidFill>
                  <a:srgbClr val="FF0000"/>
                </a:solidFill>
              </a:rPr>
              <a:t>Buku III :Van Verbinsissen (Meneganai Perikatan</a:t>
            </a:r>
          </a:p>
          <a:p>
            <a:pPr marL="514350" indent="-514350" algn="just">
              <a:buNone/>
            </a:pPr>
            <a:r>
              <a:rPr lang="id-ID" sz="3800" dirty="0" smtClean="0">
                <a:solidFill>
                  <a:schemeClr val="bg1"/>
                </a:solidFill>
              </a:rPr>
              <a:t>Jual beli,tukar menukar,sewa menyewa,</a:t>
            </a:r>
          </a:p>
          <a:p>
            <a:pPr marL="514350" indent="-514350" algn="just">
              <a:buNone/>
            </a:pPr>
            <a:r>
              <a:rPr lang="id-ID" sz="3800" dirty="0" smtClean="0">
                <a:solidFill>
                  <a:schemeClr val="bg1"/>
                </a:solidFill>
              </a:rPr>
              <a:t>Perjanjian perburuhan,badan usaha,perbuatan melanggar </a:t>
            </a:r>
            <a:r>
              <a:rPr lang="id-ID" sz="3800" dirty="0" smtClean="0">
                <a:solidFill>
                  <a:schemeClr val="bg1"/>
                </a:solidFill>
              </a:rPr>
              <a:t>hukum dan bortocgh </a:t>
            </a:r>
            <a:endParaRPr lang="id-ID" sz="3800" dirty="0" smtClean="0">
              <a:solidFill>
                <a:schemeClr val="bg1"/>
              </a:solidFill>
            </a:endParaRPr>
          </a:p>
          <a:p>
            <a:pPr marL="514350" indent="-514350">
              <a:buNone/>
            </a:pPr>
            <a:r>
              <a:rPr lang="id-ID" sz="3800" dirty="0" smtClean="0">
                <a:solidFill>
                  <a:srgbClr val="FF0000"/>
                </a:solidFill>
              </a:rPr>
              <a:t>Buku IV : Van Bevijs En Verjaring (Mengenai bukti dan kadaluarsa). </a:t>
            </a:r>
          </a:p>
          <a:p>
            <a:pPr marL="514350" indent="-514350">
              <a:buNone/>
            </a:pPr>
            <a:r>
              <a:rPr lang="id-ID" sz="3800" dirty="0" smtClean="0">
                <a:solidFill>
                  <a:schemeClr val="bg1"/>
                </a:solidFill>
              </a:rPr>
              <a:t>Macam-macam alat bukti dan lewat waktu</a:t>
            </a:r>
          </a:p>
          <a:p>
            <a:pPr marL="514350" indent="-514350">
              <a:buNone/>
            </a:pPr>
            <a:r>
              <a:rPr lang="id-ID" sz="3800" dirty="0" smtClean="0">
                <a:solidFill>
                  <a:schemeClr val="bg1"/>
                </a:solidFill>
              </a:rPr>
              <a:t>	</a:t>
            </a:r>
            <a:endParaRPr lang="id-ID" sz="3800" dirty="0">
              <a:solidFill>
                <a:schemeClr val="bg1"/>
              </a:solidFill>
            </a:endParaRPr>
          </a:p>
        </p:txBody>
      </p:sp>
      <p:sp>
        <p:nvSpPr>
          <p:cNvPr id="3" name="Title 2"/>
          <p:cNvSpPr>
            <a:spLocks noGrp="1"/>
          </p:cNvSpPr>
          <p:nvPr>
            <p:ph type="title"/>
          </p:nvPr>
        </p:nvSpPr>
        <p:spPr/>
        <p:txBody>
          <a:bodyPr/>
          <a:lstStyle/>
          <a:p>
            <a:pPr algn="just"/>
            <a:r>
              <a:rPr lang="id-ID" dirty="0" smtClean="0">
                <a:solidFill>
                  <a:srgbClr val="FF0000"/>
                </a:solidFill>
              </a:rPr>
              <a:t>B. Sistematika Hukum Perdata</a:t>
            </a:r>
            <a:endParaRPr lang="id-ID"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id-ID" dirty="0" smtClean="0">
                <a:solidFill>
                  <a:srgbClr val="FF0000"/>
                </a:solidFill>
              </a:rPr>
              <a:t>Sedangkan menurut Kansil, sistematika Hukum Perdata adalah sebagai berikut :</a:t>
            </a:r>
          </a:p>
          <a:p>
            <a:pPr>
              <a:buNone/>
            </a:pPr>
            <a:r>
              <a:rPr lang="id-ID" dirty="0" smtClean="0">
                <a:solidFill>
                  <a:schemeClr val="bg1"/>
                </a:solidFill>
              </a:rPr>
              <a:t>1.Hukum tentang diri seseorang</a:t>
            </a:r>
          </a:p>
          <a:p>
            <a:pPr>
              <a:buNone/>
            </a:pPr>
            <a:r>
              <a:rPr lang="id-ID" dirty="0" smtClean="0">
                <a:solidFill>
                  <a:schemeClr val="bg1"/>
                </a:solidFill>
              </a:rPr>
              <a:t>2.Hukum Kekeluargaan</a:t>
            </a:r>
          </a:p>
          <a:p>
            <a:pPr>
              <a:buNone/>
            </a:pPr>
            <a:r>
              <a:rPr lang="id-ID" dirty="0" smtClean="0">
                <a:solidFill>
                  <a:schemeClr val="bg1"/>
                </a:solidFill>
              </a:rPr>
              <a:t>3. Hukum Kekayaaan</a:t>
            </a:r>
          </a:p>
          <a:p>
            <a:pPr>
              <a:buNone/>
            </a:pPr>
            <a:r>
              <a:rPr lang="id-ID" dirty="0" smtClean="0">
                <a:solidFill>
                  <a:schemeClr val="bg1"/>
                </a:solidFill>
              </a:rPr>
              <a:t>4.Hukum Warisan </a:t>
            </a:r>
          </a:p>
          <a:p>
            <a:pPr>
              <a:buNone/>
            </a:pPr>
            <a:endParaRPr lang="id-ID" dirty="0" smtClean="0"/>
          </a:p>
          <a:p>
            <a:pPr>
              <a:buNone/>
            </a:pPr>
            <a:endParaRPr lang="id-ID" dirty="0"/>
          </a:p>
        </p:txBody>
      </p:sp>
      <p:sp>
        <p:nvSpPr>
          <p:cNvPr id="3" name="Title 2"/>
          <p:cNvSpPr>
            <a:spLocks noGrp="1"/>
          </p:cNvSpPr>
          <p:nvPr>
            <p:ph type="title"/>
          </p:nvPr>
        </p:nvSpPr>
        <p:spPr/>
        <p:txBody>
          <a:bodyPr/>
          <a:lstStyle/>
          <a:p>
            <a:endParaRPr lang="id-ID"/>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buNone/>
            </a:pPr>
            <a:r>
              <a:rPr lang="id-ID" dirty="0" smtClean="0">
                <a:solidFill>
                  <a:schemeClr val="bg1"/>
                </a:solidFill>
              </a:rPr>
              <a:t>Hukum Perdata Indonesia berasal dari Hukum Romawi yang terdiri dari 4 bagian,yaitu :</a:t>
            </a:r>
          </a:p>
          <a:p>
            <a:pPr marL="571500" indent="-571500" algn="just">
              <a:buAutoNum type="romanUcPeriod"/>
            </a:pPr>
            <a:r>
              <a:rPr lang="id-ID" dirty="0" smtClean="0">
                <a:solidFill>
                  <a:srgbClr val="FF0000"/>
                </a:solidFill>
              </a:rPr>
              <a:t>Institutiones</a:t>
            </a:r>
            <a:r>
              <a:rPr lang="id-ID" dirty="0" smtClean="0"/>
              <a:t> </a:t>
            </a:r>
            <a:r>
              <a:rPr lang="id-ID" dirty="0" smtClean="0">
                <a:solidFill>
                  <a:schemeClr val="bg1"/>
                </a:solidFill>
              </a:rPr>
              <a:t>: memuat segala sesuatu tentang pengertian (lembaga-lembaga) dalam hukum romawi dan dianggap sebagai himpunan segala macam Undang-Undang.</a:t>
            </a:r>
          </a:p>
          <a:p>
            <a:pPr marL="571500" indent="-571500" algn="just">
              <a:buAutoNum type="romanUcPeriod"/>
            </a:pPr>
            <a:r>
              <a:rPr lang="id-ID" dirty="0" smtClean="0">
                <a:solidFill>
                  <a:srgbClr val="FF0000"/>
                </a:solidFill>
              </a:rPr>
              <a:t>Pandecta</a:t>
            </a:r>
            <a:r>
              <a:rPr lang="id-ID" dirty="0" smtClean="0"/>
              <a:t> </a:t>
            </a:r>
            <a:r>
              <a:rPr lang="id-ID" dirty="0" smtClean="0">
                <a:solidFill>
                  <a:schemeClr val="bg1"/>
                </a:solidFill>
              </a:rPr>
              <a:t>:</a:t>
            </a:r>
            <a:r>
              <a:rPr lang="id-ID" dirty="0" smtClean="0"/>
              <a:t> </a:t>
            </a:r>
            <a:r>
              <a:rPr lang="id-ID" dirty="0" smtClean="0">
                <a:solidFill>
                  <a:schemeClr val="bg1"/>
                </a:solidFill>
              </a:rPr>
              <a:t>Kumpulan pendapat-pendapat para ahli hukum bangsa Romawi yang termasyhur.</a:t>
            </a:r>
          </a:p>
          <a:p>
            <a:pPr marL="571500" indent="-571500" algn="just">
              <a:buAutoNum type="romanUcPeriod"/>
            </a:pPr>
            <a:r>
              <a:rPr lang="id-ID" dirty="0" smtClean="0">
                <a:solidFill>
                  <a:srgbClr val="FF0000"/>
                </a:solidFill>
              </a:rPr>
              <a:t>Condex</a:t>
            </a:r>
            <a:r>
              <a:rPr lang="id-ID" dirty="0" smtClean="0"/>
              <a:t> </a:t>
            </a:r>
            <a:r>
              <a:rPr lang="id-ID" dirty="0" smtClean="0">
                <a:solidFill>
                  <a:schemeClr val="bg1"/>
                </a:solidFill>
              </a:rPr>
              <a:t>: Himpunan Undang-Undang yang telah dibukukan oleh para ahli hukum atas perintah kaisar Romawi.</a:t>
            </a:r>
          </a:p>
          <a:p>
            <a:pPr marL="571500" indent="-571500" algn="just">
              <a:buAutoNum type="romanUcPeriod"/>
            </a:pPr>
            <a:r>
              <a:rPr lang="id-ID" dirty="0" smtClean="0">
                <a:solidFill>
                  <a:srgbClr val="FF0000"/>
                </a:solidFill>
              </a:rPr>
              <a:t>Novolles</a:t>
            </a:r>
            <a:r>
              <a:rPr lang="id-ID" dirty="0" smtClean="0"/>
              <a:t> </a:t>
            </a:r>
            <a:r>
              <a:rPr lang="id-ID" dirty="0" smtClean="0">
                <a:solidFill>
                  <a:schemeClr val="bg1"/>
                </a:solidFill>
              </a:rPr>
              <a:t>: Himpunan tambahan-tambahan pada codex itu dengan pemberian penjelasan atau komentar.</a:t>
            </a:r>
          </a:p>
          <a:p>
            <a:pPr marL="571500" indent="-571500" algn="just">
              <a:buAutoNum type="romanUcPeriod"/>
            </a:pPr>
            <a:endParaRPr lang="id-ID" dirty="0"/>
          </a:p>
        </p:txBody>
      </p:sp>
      <p:sp>
        <p:nvSpPr>
          <p:cNvPr id="3" name="Title 2"/>
          <p:cNvSpPr>
            <a:spLocks noGrp="1"/>
          </p:cNvSpPr>
          <p:nvPr>
            <p:ph type="title"/>
          </p:nvPr>
        </p:nvSpPr>
        <p:spPr/>
        <p:txBody>
          <a:bodyPr/>
          <a:lstStyle/>
          <a:p>
            <a:r>
              <a:rPr lang="id-ID" dirty="0" smtClean="0">
                <a:solidFill>
                  <a:srgbClr val="FF0000"/>
                </a:solidFill>
              </a:rPr>
              <a:t>KESIMPULAN</a:t>
            </a:r>
            <a:endParaRPr lang="id-ID"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197</TotalTime>
  <Words>599</Words>
  <Application>Microsoft Office PowerPoint</Application>
  <PresentationFormat>On-screen Show (4:3)</PresentationFormat>
  <Paragraphs>60</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Paper</vt:lpstr>
      <vt:lpstr>POKOK-POKOK  HUKUM PERDATA</vt:lpstr>
      <vt:lpstr>A. Sejarah dan Pengertian Hukum Perdata</vt:lpstr>
      <vt:lpstr>Slide 3</vt:lpstr>
      <vt:lpstr>Slide 4</vt:lpstr>
      <vt:lpstr>Slide 5</vt:lpstr>
      <vt:lpstr>Slide 6</vt:lpstr>
      <vt:lpstr>Slide 7</vt:lpstr>
      <vt:lpstr>Slide 8</vt:lpstr>
      <vt:lpstr>B. Sistematika Hukum Perdata</vt:lpstr>
      <vt:lpstr>Slide 10</vt:lpstr>
      <vt:lpstr>KESIMPULAN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POKOK-POKOK  HUKUM PERDATA</dc:title>
  <dc:creator>susan</dc:creator>
  <cp:lastModifiedBy>susan</cp:lastModifiedBy>
  <cp:revision>30</cp:revision>
  <dcterms:created xsi:type="dcterms:W3CDTF">2010-02-28T12:46:25Z</dcterms:created>
  <dcterms:modified xsi:type="dcterms:W3CDTF">2010-03-01T01:32:11Z</dcterms:modified>
</cp:coreProperties>
</file>