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58" r:id="rId5"/>
    <p:sldId id="260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2/1/2010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2/1/2010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2/1/2010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2/1/2010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2/1/2010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2/1/2010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2/1/2010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2/1/2010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2/1/2010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2/1/2010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2/1/2010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2/1/2010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://www,udel.edu/dssep/strategies.htm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/>
              <a:t>Pengantar</a:t>
            </a:r>
            <a:r>
              <a:rPr lang="en-US" dirty="0" smtClean="0"/>
              <a:t> </a:t>
            </a:r>
            <a:r>
              <a:rPr lang="en-US" dirty="0" err="1" smtClean="0"/>
              <a:t>Perkuliahan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Tim </a:t>
            </a:r>
            <a:r>
              <a:rPr lang="en-US" dirty="0" err="1" smtClean="0"/>
              <a:t>Dosen</a:t>
            </a:r>
            <a:r>
              <a:rPr lang="en-US" dirty="0" smtClean="0"/>
              <a:t> PIPS </a:t>
            </a:r>
          </a:p>
          <a:p>
            <a:r>
              <a:rPr lang="en-US" dirty="0" err="1" smtClean="0"/>
              <a:t>Jurusan</a:t>
            </a:r>
            <a:r>
              <a:rPr lang="en-US" dirty="0" smtClean="0"/>
              <a:t> </a:t>
            </a:r>
            <a:r>
              <a:rPr lang="en-US" dirty="0" err="1" smtClean="0"/>
              <a:t>PKn</a:t>
            </a:r>
            <a:r>
              <a:rPr lang="en-US" dirty="0" smtClean="0"/>
              <a:t> FPIPS UPI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"/>
            <a:ext cx="8229600" cy="5778691"/>
          </a:xfrm>
        </p:spPr>
        <p:txBody>
          <a:bodyPr/>
          <a:lstStyle/>
          <a:p>
            <a:r>
              <a:rPr lang="en-US" sz="2800" b="1" dirty="0" err="1" smtClean="0"/>
              <a:t>Nama</a:t>
            </a:r>
            <a:r>
              <a:rPr lang="en-US" sz="2800" b="1" dirty="0" smtClean="0"/>
              <a:t> Mata </a:t>
            </a:r>
            <a:r>
              <a:rPr lang="en-US" sz="2800" b="1" dirty="0" err="1" smtClean="0"/>
              <a:t>Kuliah</a:t>
            </a:r>
            <a:r>
              <a:rPr lang="en-US" sz="2800" b="1" dirty="0" smtClean="0"/>
              <a:t>: </a:t>
            </a:r>
            <a:r>
              <a:rPr lang="en-US" sz="2800" b="1" dirty="0" err="1" smtClean="0"/>
              <a:t>Pendidikan</a:t>
            </a:r>
            <a:r>
              <a:rPr lang="en-US" sz="2800" b="1" dirty="0" smtClean="0"/>
              <a:t> IPS </a:t>
            </a:r>
          </a:p>
          <a:p>
            <a:r>
              <a:rPr lang="en-US" sz="2800" b="1" dirty="0" err="1" smtClean="0"/>
              <a:t>Kode</a:t>
            </a:r>
            <a:r>
              <a:rPr lang="en-US" sz="2800" b="1" dirty="0" smtClean="0"/>
              <a:t>/SKS: IS301/3SKS</a:t>
            </a:r>
          </a:p>
          <a:p>
            <a:r>
              <a:rPr lang="en-US" sz="2800" b="1" dirty="0" err="1" smtClean="0"/>
              <a:t>Dosen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Pengampu</a:t>
            </a:r>
            <a:r>
              <a:rPr lang="en-US" sz="2800" b="1" dirty="0" smtClean="0"/>
              <a:t>: </a:t>
            </a:r>
          </a:p>
          <a:p>
            <a:pPr>
              <a:buNone/>
            </a:pPr>
            <a:r>
              <a:rPr lang="en-US" sz="2800" b="1" dirty="0" smtClean="0"/>
              <a:t>	1. Prof. H.M. </a:t>
            </a:r>
            <a:r>
              <a:rPr lang="en-US" sz="2800" b="1" dirty="0" err="1" smtClean="0"/>
              <a:t>Nu’man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Somantri</a:t>
            </a:r>
            <a:r>
              <a:rPr lang="en-US" sz="2800" b="1" dirty="0" smtClean="0"/>
              <a:t>, M.Sc. </a:t>
            </a:r>
          </a:p>
          <a:p>
            <a:pPr>
              <a:buNone/>
            </a:pPr>
            <a:r>
              <a:rPr lang="en-US" sz="2800" b="1" dirty="0" smtClean="0"/>
              <a:t>	2. Prof. Dr. </a:t>
            </a:r>
            <a:r>
              <a:rPr lang="en-US" sz="2800" b="1" dirty="0" err="1" smtClean="0"/>
              <a:t>Hj</a:t>
            </a:r>
            <a:r>
              <a:rPr lang="en-US" sz="2800" b="1" dirty="0" smtClean="0"/>
              <a:t>. </a:t>
            </a:r>
            <a:r>
              <a:rPr lang="en-US" sz="2800" b="1" dirty="0" err="1" smtClean="0"/>
              <a:t>Ranidar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Darwis</a:t>
            </a:r>
            <a:r>
              <a:rPr lang="en-US" sz="2800" b="1" dirty="0" smtClean="0"/>
              <a:t>, SH., </a:t>
            </a:r>
            <a:r>
              <a:rPr lang="en-US" sz="2800" b="1" dirty="0" err="1" smtClean="0"/>
              <a:t>M.Pd</a:t>
            </a:r>
            <a:r>
              <a:rPr lang="en-US" sz="2800" b="1" dirty="0" smtClean="0"/>
              <a:t>. </a:t>
            </a:r>
          </a:p>
          <a:p>
            <a:pPr>
              <a:buNone/>
            </a:pPr>
            <a:r>
              <a:rPr lang="en-US" sz="2800" b="1" dirty="0" smtClean="0"/>
              <a:t>	3. Dr. H. </a:t>
            </a:r>
            <a:r>
              <a:rPr lang="en-US" sz="2800" b="1" dirty="0" err="1" smtClean="0"/>
              <a:t>Sapriya</a:t>
            </a:r>
            <a:r>
              <a:rPr lang="en-US" sz="2800" b="1" dirty="0" smtClean="0"/>
              <a:t>, </a:t>
            </a:r>
            <a:r>
              <a:rPr lang="en-US" sz="2800" b="1" dirty="0" smtClean="0"/>
              <a:t>M.Ed</a:t>
            </a:r>
            <a:r>
              <a:rPr lang="en-US" sz="2800" b="1" dirty="0" smtClean="0"/>
              <a:t>. </a:t>
            </a:r>
          </a:p>
          <a:p>
            <a:pPr>
              <a:buNone/>
            </a:pPr>
            <a:r>
              <a:rPr lang="en-US" sz="2800" b="1" dirty="0" smtClean="0"/>
              <a:t>	4. Dr. </a:t>
            </a:r>
            <a:r>
              <a:rPr lang="en-US" sz="2800" b="1" dirty="0" err="1" smtClean="0"/>
              <a:t>Kokom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Komalasari</a:t>
            </a:r>
            <a:r>
              <a:rPr lang="en-US" sz="2800" b="1" dirty="0" smtClean="0"/>
              <a:t>, </a:t>
            </a:r>
            <a:r>
              <a:rPr lang="en-US" sz="2800" b="1" dirty="0" err="1" smtClean="0"/>
              <a:t>M.Pd</a:t>
            </a:r>
            <a:r>
              <a:rPr lang="en-US" sz="2800" b="1" dirty="0" smtClean="0"/>
              <a:t>. </a:t>
            </a:r>
          </a:p>
          <a:p>
            <a:pPr>
              <a:buNone/>
            </a:pPr>
            <a:r>
              <a:rPr lang="en-US" sz="2800" b="1" dirty="0" err="1" smtClean="0"/>
              <a:t>Teknik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Perkuliahan</a:t>
            </a:r>
            <a:r>
              <a:rPr lang="en-US" sz="2800" b="1" dirty="0" smtClean="0"/>
              <a:t>: </a:t>
            </a:r>
          </a:p>
          <a:p>
            <a:pPr marL="624078" indent="-514350">
              <a:buAutoNum type="arabicPeriod"/>
            </a:pPr>
            <a:r>
              <a:rPr lang="en-US" sz="2800" b="1" dirty="0" err="1" smtClean="0"/>
              <a:t>Tatap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Muka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di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Kelas</a:t>
            </a:r>
            <a:endParaRPr lang="en-US" sz="2800" b="1" dirty="0" smtClean="0"/>
          </a:p>
          <a:p>
            <a:pPr marL="624078" indent="-514350">
              <a:buAutoNum type="arabicPeriod"/>
            </a:pPr>
            <a:r>
              <a:rPr lang="en-US" sz="2800" b="1" dirty="0" err="1" smtClean="0"/>
              <a:t>Tugas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Mandiri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di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dalam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dan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luar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kelas</a:t>
            </a:r>
            <a:endParaRPr lang="en-US" sz="2800" b="1" dirty="0" smtClean="0"/>
          </a:p>
          <a:p>
            <a:pPr marL="624078" indent="-514350">
              <a:buAutoNum type="arabicPeriod"/>
            </a:pPr>
            <a:r>
              <a:rPr lang="en-US" sz="2800" b="1" dirty="0" err="1" smtClean="0"/>
              <a:t>Tugas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Kelompok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di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dalam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dan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luar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kelas</a:t>
            </a:r>
            <a:endParaRPr lang="en-US" sz="2800" b="1" dirty="0" smtClean="0"/>
          </a:p>
          <a:p>
            <a:pPr marL="624078" indent="-514350">
              <a:buAutoNum type="arabicPeriod"/>
            </a:pPr>
            <a:endParaRPr lang="en-US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864291"/>
          </a:xfrm>
        </p:spPr>
        <p:txBody>
          <a:bodyPr>
            <a:normAutofit fontScale="92500" lnSpcReduction="20000"/>
          </a:bodyPr>
          <a:lstStyle/>
          <a:p>
            <a:r>
              <a:rPr lang="en-US" dirty="0" err="1" smtClean="0"/>
              <a:t>Hakekat</a:t>
            </a:r>
            <a:r>
              <a:rPr lang="en-US" dirty="0" smtClean="0"/>
              <a:t> PIPS </a:t>
            </a:r>
          </a:p>
          <a:p>
            <a:r>
              <a:rPr lang="en-US" dirty="0" err="1" smtClean="0"/>
              <a:t>Sumber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Tema</a:t>
            </a:r>
            <a:r>
              <a:rPr lang="en-US" dirty="0" smtClean="0"/>
              <a:t> PIPS </a:t>
            </a:r>
          </a:p>
          <a:p>
            <a:r>
              <a:rPr lang="en-US" dirty="0" err="1" smtClean="0"/>
              <a:t>Tujuan</a:t>
            </a:r>
            <a:r>
              <a:rPr lang="en-US" dirty="0" smtClean="0"/>
              <a:t> PIPS</a:t>
            </a:r>
          </a:p>
          <a:p>
            <a:r>
              <a:rPr lang="en-US" dirty="0" err="1" smtClean="0"/>
              <a:t>Landasan</a:t>
            </a:r>
            <a:r>
              <a:rPr lang="en-US" dirty="0" smtClean="0"/>
              <a:t> PIPS (</a:t>
            </a:r>
            <a:r>
              <a:rPr lang="en-US" dirty="0" err="1" smtClean="0"/>
              <a:t>Filosofis</a:t>
            </a:r>
            <a:r>
              <a:rPr lang="en-US" dirty="0" smtClean="0"/>
              <a:t>, </a:t>
            </a:r>
            <a:r>
              <a:rPr lang="en-US" dirty="0" err="1" smtClean="0"/>
              <a:t>politis</a:t>
            </a:r>
            <a:r>
              <a:rPr lang="en-US" dirty="0" smtClean="0"/>
              <a:t>, </a:t>
            </a:r>
            <a:r>
              <a:rPr lang="en-US" dirty="0" err="1" smtClean="0"/>
              <a:t>tuntutan</a:t>
            </a:r>
            <a:r>
              <a:rPr lang="en-US" dirty="0" smtClean="0"/>
              <a:t> </a:t>
            </a:r>
            <a:r>
              <a:rPr lang="en-US" dirty="0" err="1" smtClean="0"/>
              <a:t>masyarakat</a:t>
            </a:r>
            <a:r>
              <a:rPr lang="en-US" dirty="0" smtClean="0"/>
              <a:t>)</a:t>
            </a:r>
          </a:p>
          <a:p>
            <a:r>
              <a:rPr lang="en-US" dirty="0" err="1" smtClean="0"/>
              <a:t>Nilai</a:t>
            </a:r>
            <a:r>
              <a:rPr lang="en-US" dirty="0" smtClean="0"/>
              <a:t> </a:t>
            </a:r>
            <a:r>
              <a:rPr lang="en-US" dirty="0" err="1" smtClean="0"/>
              <a:t>Penting</a:t>
            </a:r>
            <a:r>
              <a:rPr lang="en-US" dirty="0" smtClean="0"/>
              <a:t> IPS</a:t>
            </a:r>
          </a:p>
          <a:p>
            <a:r>
              <a:rPr lang="en-US" dirty="0" err="1" smtClean="0"/>
              <a:t>Kurikulum</a:t>
            </a:r>
            <a:r>
              <a:rPr lang="en-US" dirty="0" smtClean="0"/>
              <a:t> PIPS (SD, SMP, SMA) </a:t>
            </a:r>
          </a:p>
          <a:p>
            <a:r>
              <a:rPr lang="en-US" dirty="0" err="1" smtClean="0"/>
              <a:t>Isu-Isu</a:t>
            </a:r>
            <a:r>
              <a:rPr lang="en-US" dirty="0" smtClean="0"/>
              <a:t> </a:t>
            </a:r>
            <a:r>
              <a:rPr lang="en-US" dirty="0" err="1" smtClean="0"/>
              <a:t>Sosial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IPS</a:t>
            </a:r>
          </a:p>
          <a:p>
            <a:r>
              <a:rPr lang="en-US" dirty="0" err="1" smtClean="0"/>
              <a:t>Ruang</a:t>
            </a:r>
            <a:r>
              <a:rPr lang="en-US" dirty="0" smtClean="0"/>
              <a:t> </a:t>
            </a:r>
            <a:r>
              <a:rPr lang="en-US" dirty="0" err="1" smtClean="0"/>
              <a:t>Lingkup</a:t>
            </a:r>
            <a:r>
              <a:rPr lang="en-US" dirty="0" smtClean="0"/>
              <a:t> </a:t>
            </a:r>
            <a:r>
              <a:rPr lang="en-US" dirty="0" err="1" smtClean="0"/>
              <a:t>Materi</a:t>
            </a:r>
            <a:r>
              <a:rPr lang="en-US" dirty="0" smtClean="0"/>
              <a:t> PIPS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Pengorganisasian</a:t>
            </a:r>
            <a:r>
              <a:rPr lang="en-US" dirty="0" smtClean="0"/>
              <a:t> </a:t>
            </a:r>
            <a:r>
              <a:rPr lang="en-US" dirty="0" err="1" smtClean="0"/>
              <a:t>Materi</a:t>
            </a:r>
            <a:r>
              <a:rPr lang="en-US" dirty="0" smtClean="0"/>
              <a:t> IPS </a:t>
            </a:r>
            <a:r>
              <a:rPr lang="en-US" dirty="0" err="1" smtClean="0"/>
              <a:t>di</a:t>
            </a:r>
            <a:r>
              <a:rPr lang="en-US" dirty="0" smtClean="0"/>
              <a:t> </a:t>
            </a:r>
            <a:r>
              <a:rPr lang="en-US" dirty="0" err="1" smtClean="0"/>
              <a:t>persekolahan</a:t>
            </a:r>
            <a:endParaRPr lang="en-US" dirty="0" smtClean="0"/>
          </a:p>
          <a:p>
            <a:r>
              <a:rPr lang="en-US" dirty="0" err="1" smtClean="0"/>
              <a:t>Strategi</a:t>
            </a:r>
            <a:r>
              <a:rPr lang="en-US" dirty="0" smtClean="0"/>
              <a:t> </a:t>
            </a:r>
            <a:r>
              <a:rPr lang="en-US" dirty="0" err="1" smtClean="0"/>
              <a:t>Pembelajaran</a:t>
            </a:r>
            <a:r>
              <a:rPr lang="en-US" dirty="0" smtClean="0"/>
              <a:t> IPS</a:t>
            </a:r>
          </a:p>
          <a:p>
            <a:r>
              <a:rPr lang="en-US" dirty="0" smtClean="0"/>
              <a:t>Media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Sumber</a:t>
            </a:r>
            <a:r>
              <a:rPr lang="en-US" dirty="0" smtClean="0"/>
              <a:t> </a:t>
            </a:r>
            <a:r>
              <a:rPr lang="en-US" dirty="0" err="1" smtClean="0"/>
              <a:t>Belajar</a:t>
            </a:r>
            <a:r>
              <a:rPr lang="en-US" dirty="0" smtClean="0"/>
              <a:t> IPS</a:t>
            </a:r>
          </a:p>
          <a:p>
            <a:r>
              <a:rPr lang="en-US" dirty="0" err="1" smtClean="0"/>
              <a:t>Penilaian</a:t>
            </a:r>
            <a:r>
              <a:rPr lang="en-US" dirty="0" smtClean="0"/>
              <a:t> IPS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pPr algn="ctr"/>
            <a:r>
              <a:rPr lang="en-US" dirty="0" err="1" smtClean="0"/>
              <a:t>Materi</a:t>
            </a:r>
            <a:r>
              <a:rPr lang="en-US" dirty="0" smtClean="0"/>
              <a:t> </a:t>
            </a:r>
            <a:r>
              <a:rPr lang="en-US" dirty="0" err="1" smtClean="0"/>
              <a:t>Perkuliahan</a:t>
            </a:r>
            <a:r>
              <a:rPr lang="en-US" dirty="0" smtClean="0"/>
              <a:t> PIPS 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550091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b="1" dirty="0" err="1" smtClean="0"/>
              <a:t>Pendekatan</a:t>
            </a:r>
            <a:r>
              <a:rPr lang="en-US" b="1" dirty="0" smtClean="0"/>
              <a:t> </a:t>
            </a:r>
            <a:r>
              <a:rPr lang="en-US" b="1" dirty="0" err="1" smtClean="0"/>
              <a:t>dan</a:t>
            </a:r>
            <a:r>
              <a:rPr lang="en-US" b="1" dirty="0" smtClean="0"/>
              <a:t> </a:t>
            </a:r>
            <a:r>
              <a:rPr lang="en-US" b="1" dirty="0" err="1" smtClean="0"/>
              <a:t>Metode</a:t>
            </a:r>
            <a:r>
              <a:rPr lang="en-US" b="1" dirty="0" smtClean="0"/>
              <a:t>: </a:t>
            </a:r>
          </a:p>
          <a:p>
            <a:pPr>
              <a:buNone/>
            </a:pPr>
            <a:r>
              <a:rPr lang="en-US" dirty="0" smtClean="0"/>
              <a:t>	1. Cooperative Learning</a:t>
            </a:r>
          </a:p>
          <a:p>
            <a:pPr>
              <a:buNone/>
            </a:pPr>
            <a:r>
              <a:rPr lang="en-US" dirty="0" smtClean="0"/>
              <a:t>	2. Inquiry </a:t>
            </a:r>
          </a:p>
          <a:p>
            <a:pPr>
              <a:buNone/>
            </a:pPr>
            <a:r>
              <a:rPr lang="en-US" dirty="0" smtClean="0"/>
              <a:t>	3. Problem-Based Learning </a:t>
            </a:r>
          </a:p>
          <a:p>
            <a:pPr>
              <a:buNone/>
            </a:pPr>
            <a:r>
              <a:rPr lang="en-US" dirty="0" smtClean="0"/>
              <a:t>   4. Self-Regulated Learning 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b="1" dirty="0" err="1" smtClean="0"/>
              <a:t>Tagihan</a:t>
            </a:r>
            <a:r>
              <a:rPr lang="en-US" b="1" dirty="0" smtClean="0"/>
              <a:t>/</a:t>
            </a:r>
            <a:r>
              <a:rPr lang="en-US" b="1" dirty="0" err="1" smtClean="0"/>
              <a:t>Tugas</a:t>
            </a:r>
            <a:endParaRPr lang="en-US" b="1" dirty="0" smtClean="0"/>
          </a:p>
          <a:p>
            <a:pPr marL="624078" indent="-514350">
              <a:buAutoNum type="arabicPeriod"/>
            </a:pPr>
            <a:r>
              <a:rPr lang="en-US" dirty="0" err="1" smtClean="0"/>
              <a:t>Laporan</a:t>
            </a:r>
            <a:r>
              <a:rPr lang="en-US" dirty="0" smtClean="0"/>
              <a:t> </a:t>
            </a:r>
            <a:r>
              <a:rPr lang="en-US" dirty="0" err="1" smtClean="0"/>
              <a:t>Buku</a:t>
            </a:r>
            <a:r>
              <a:rPr lang="en-US" dirty="0" smtClean="0"/>
              <a:t> </a:t>
            </a:r>
            <a:endParaRPr lang="en-US" dirty="0" smtClean="0"/>
          </a:p>
          <a:p>
            <a:pPr marL="624078" indent="-514350">
              <a:buAutoNum type="arabicPeriod"/>
            </a:pPr>
            <a:r>
              <a:rPr lang="en-US" dirty="0" err="1" smtClean="0"/>
              <a:t>Makalah</a:t>
            </a:r>
            <a:endParaRPr lang="en-US" dirty="0" smtClean="0"/>
          </a:p>
          <a:p>
            <a:pPr marL="624078" indent="-514350">
              <a:buAutoNum type="arabicPeriod"/>
            </a:pPr>
            <a:r>
              <a:rPr lang="en-US" dirty="0" err="1" smtClean="0"/>
              <a:t>Presentasi</a:t>
            </a:r>
            <a:r>
              <a:rPr lang="en-US" dirty="0" smtClean="0"/>
              <a:t> </a:t>
            </a:r>
            <a:r>
              <a:rPr lang="en-US" dirty="0" err="1" smtClean="0"/>
              <a:t>Makalah</a:t>
            </a:r>
            <a:r>
              <a:rPr lang="en-US" dirty="0" smtClean="0"/>
              <a:t>/</a:t>
            </a:r>
            <a:r>
              <a:rPr lang="en-US" dirty="0" err="1" smtClean="0"/>
              <a:t>Laporan</a:t>
            </a:r>
            <a:r>
              <a:rPr lang="en-US" dirty="0" smtClean="0"/>
              <a:t> </a:t>
            </a:r>
            <a:r>
              <a:rPr lang="en-US" dirty="0" err="1" smtClean="0"/>
              <a:t>Buku</a:t>
            </a:r>
            <a:endParaRPr lang="en-US" dirty="0" smtClean="0"/>
          </a:p>
          <a:p>
            <a:pPr marL="624078" indent="-514350">
              <a:buAutoNum type="arabicPeriod"/>
            </a:pPr>
            <a:r>
              <a:rPr lang="en-US" dirty="0" smtClean="0"/>
              <a:t>UTS </a:t>
            </a:r>
          </a:p>
          <a:p>
            <a:pPr marL="624078" indent="-514350">
              <a:buAutoNum type="arabicPeriod"/>
            </a:pPr>
            <a:r>
              <a:rPr lang="en-US" dirty="0" smtClean="0"/>
              <a:t>UAS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550091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endParaRPr lang="en-US" dirty="0" smtClean="0"/>
          </a:p>
          <a:p>
            <a:pPr lvl="0"/>
            <a:r>
              <a:rPr lang="en-US" dirty="0" smtClean="0"/>
              <a:t>Banks, James A. (1990), </a:t>
            </a:r>
            <a:r>
              <a:rPr lang="en-US" i="1" dirty="0" smtClean="0"/>
              <a:t>Teaching Strategies for The Social Studies: Inquiry, Valuing, and Decision-Making</a:t>
            </a:r>
            <a:r>
              <a:rPr lang="en-US" dirty="0" smtClean="0"/>
              <a:t>,  New York: Longman. </a:t>
            </a:r>
            <a:r>
              <a:rPr lang="en-US" dirty="0" err="1" smtClean="0"/>
              <a:t>Bab</a:t>
            </a:r>
            <a:r>
              <a:rPr lang="en-US" dirty="0" smtClean="0"/>
              <a:t> III, IV, V, VII, IX-XV.</a:t>
            </a:r>
          </a:p>
          <a:p>
            <a:pPr lvl="0"/>
            <a:r>
              <a:rPr lang="en-US" dirty="0" smtClean="0"/>
              <a:t>Barr, R.D., Barth, J.L. &amp; </a:t>
            </a:r>
            <a:r>
              <a:rPr lang="en-US" dirty="0" err="1" smtClean="0"/>
              <a:t>Shermis</a:t>
            </a:r>
            <a:r>
              <a:rPr lang="en-US" dirty="0" smtClean="0"/>
              <a:t>, S.S., 1977,  </a:t>
            </a:r>
            <a:r>
              <a:rPr lang="en-US" i="1" dirty="0" smtClean="0"/>
              <a:t>Defining the Social Studies</a:t>
            </a:r>
            <a:r>
              <a:rPr lang="en-US" dirty="0" smtClean="0"/>
              <a:t>, Virginia: National Council for The Social Studies. </a:t>
            </a:r>
            <a:r>
              <a:rPr lang="en-US" dirty="0" err="1" smtClean="0"/>
              <a:t>Bab</a:t>
            </a:r>
            <a:r>
              <a:rPr lang="en-US" dirty="0" smtClean="0"/>
              <a:t> IV. </a:t>
            </a:r>
          </a:p>
          <a:p>
            <a:pPr lvl="0"/>
            <a:r>
              <a:rPr lang="en-US" dirty="0" smtClean="0"/>
              <a:t>DSSEP, 2006, “</a:t>
            </a:r>
            <a:r>
              <a:rPr lang="en-US" i="1" dirty="0" smtClean="0"/>
              <a:t>Strategies for Teaching Social Studies”</a:t>
            </a:r>
            <a:r>
              <a:rPr lang="en-US" dirty="0" smtClean="0"/>
              <a:t> (</a:t>
            </a:r>
            <a:r>
              <a:rPr lang="en-US" dirty="0" smtClean="0">
                <a:hlinkClick r:id="rId2"/>
              </a:rPr>
              <a:t>http://www,udel.edu/dssep/strategies.htm</a:t>
            </a:r>
            <a:r>
              <a:rPr lang="en-US" dirty="0" smtClean="0"/>
              <a:t>)</a:t>
            </a:r>
          </a:p>
          <a:p>
            <a:pPr lvl="0"/>
            <a:r>
              <a:rPr lang="en-US" dirty="0" err="1" smtClean="0"/>
              <a:t>Hasan</a:t>
            </a:r>
            <a:r>
              <a:rPr lang="en-US" dirty="0" smtClean="0"/>
              <a:t>, </a:t>
            </a:r>
            <a:r>
              <a:rPr lang="en-US" dirty="0" err="1" smtClean="0"/>
              <a:t>Hamid</a:t>
            </a:r>
            <a:r>
              <a:rPr lang="en-US" dirty="0" smtClean="0"/>
              <a:t> S. (1996). </a:t>
            </a:r>
            <a:r>
              <a:rPr lang="en-US" i="1" dirty="0" err="1" smtClean="0"/>
              <a:t>Pendidikan</a:t>
            </a:r>
            <a:r>
              <a:rPr lang="en-US" i="1" dirty="0" smtClean="0"/>
              <a:t> </a:t>
            </a:r>
            <a:r>
              <a:rPr lang="en-US" i="1" dirty="0" err="1" smtClean="0"/>
              <a:t>Ilmu</a:t>
            </a:r>
            <a:r>
              <a:rPr lang="en-US" i="1" dirty="0" smtClean="0"/>
              <a:t> </a:t>
            </a:r>
            <a:r>
              <a:rPr lang="en-US" i="1" dirty="0" err="1" smtClean="0"/>
              <a:t>Sosial</a:t>
            </a:r>
            <a:r>
              <a:rPr lang="en-US" dirty="0" smtClean="0"/>
              <a:t>. Jakarta: </a:t>
            </a:r>
            <a:r>
              <a:rPr lang="en-US" dirty="0" err="1" smtClean="0"/>
              <a:t>Proyek</a:t>
            </a:r>
            <a:r>
              <a:rPr lang="en-US" dirty="0" smtClean="0"/>
              <a:t> </a:t>
            </a:r>
            <a:r>
              <a:rPr lang="en-US" dirty="0" err="1" smtClean="0"/>
              <a:t>Pendidikan</a:t>
            </a:r>
            <a:r>
              <a:rPr lang="en-US" dirty="0" smtClean="0"/>
              <a:t> </a:t>
            </a:r>
            <a:r>
              <a:rPr lang="en-US" dirty="0" err="1" smtClean="0"/>
              <a:t>Tenaga</a:t>
            </a:r>
            <a:r>
              <a:rPr lang="en-US" dirty="0" smtClean="0"/>
              <a:t> </a:t>
            </a:r>
            <a:r>
              <a:rPr lang="en-US" dirty="0" err="1" smtClean="0"/>
              <a:t>Kependidikan</a:t>
            </a:r>
            <a:r>
              <a:rPr lang="en-US" dirty="0" smtClean="0"/>
              <a:t> </a:t>
            </a:r>
            <a:r>
              <a:rPr lang="en-US" dirty="0" err="1" smtClean="0"/>
              <a:t>Dirjen</a:t>
            </a:r>
            <a:r>
              <a:rPr lang="en-US" dirty="0" smtClean="0"/>
              <a:t> </a:t>
            </a:r>
            <a:r>
              <a:rPr lang="en-US" dirty="0" err="1" smtClean="0"/>
              <a:t>Dikti</a:t>
            </a:r>
            <a:r>
              <a:rPr lang="en-US" dirty="0" smtClean="0"/>
              <a:t> </a:t>
            </a:r>
            <a:r>
              <a:rPr lang="en-US" dirty="0" err="1" smtClean="0"/>
              <a:t>Departemen</a:t>
            </a:r>
            <a:r>
              <a:rPr lang="en-US" dirty="0" smtClean="0"/>
              <a:t> </a:t>
            </a:r>
            <a:r>
              <a:rPr lang="en-US" dirty="0" err="1" smtClean="0"/>
              <a:t>Pendidikan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Kebudayaan</a:t>
            </a:r>
            <a:r>
              <a:rPr lang="en-US" dirty="0" smtClean="0"/>
              <a:t>. </a:t>
            </a:r>
            <a:r>
              <a:rPr lang="en-US" dirty="0" err="1" smtClean="0"/>
              <a:t>Bab</a:t>
            </a:r>
            <a:r>
              <a:rPr lang="en-US" dirty="0" smtClean="0"/>
              <a:t> VIII – X . </a:t>
            </a:r>
          </a:p>
          <a:p>
            <a:pPr lvl="0"/>
            <a:r>
              <a:rPr lang="en-US" dirty="0" smtClean="0"/>
              <a:t>Hebert Louis J. and Murphy, William. (1967). (editor). </a:t>
            </a:r>
            <a:r>
              <a:rPr lang="en-US" i="1" dirty="0" smtClean="0"/>
              <a:t>Structure in The Social Studies</a:t>
            </a:r>
            <a:r>
              <a:rPr lang="en-US" dirty="0" smtClean="0"/>
              <a:t>. Washington D.C.: National Council for the Social Studies. </a:t>
            </a:r>
            <a:r>
              <a:rPr lang="en-US" dirty="0" err="1" smtClean="0"/>
              <a:t>Bab</a:t>
            </a:r>
            <a:r>
              <a:rPr lang="en-US" dirty="0" smtClean="0"/>
              <a:t> IX. </a:t>
            </a:r>
          </a:p>
          <a:p>
            <a:pPr lvl="0"/>
            <a:r>
              <a:rPr lang="en-US" dirty="0" err="1" smtClean="0"/>
              <a:t>Sapriya</a:t>
            </a:r>
            <a:r>
              <a:rPr lang="en-US" dirty="0" smtClean="0"/>
              <a:t> (2002). </a:t>
            </a:r>
            <a:r>
              <a:rPr lang="en-US" dirty="0" err="1" smtClean="0"/>
              <a:t>Studi</a:t>
            </a:r>
            <a:r>
              <a:rPr lang="en-US" dirty="0" smtClean="0"/>
              <a:t> </a:t>
            </a:r>
            <a:r>
              <a:rPr lang="en-US" dirty="0" err="1" smtClean="0"/>
              <a:t>Sosial</a:t>
            </a:r>
            <a:r>
              <a:rPr lang="en-US" dirty="0" smtClean="0"/>
              <a:t>: </a:t>
            </a:r>
            <a:r>
              <a:rPr lang="en-US" dirty="0" err="1" smtClean="0"/>
              <a:t>Konsep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Model </a:t>
            </a:r>
            <a:r>
              <a:rPr lang="en-US" dirty="0" err="1" smtClean="0"/>
              <a:t>Pembelajaran</a:t>
            </a:r>
            <a:r>
              <a:rPr lang="en-US" dirty="0" smtClean="0"/>
              <a:t>. Bandung: </a:t>
            </a:r>
            <a:r>
              <a:rPr lang="en-US" dirty="0" err="1" smtClean="0"/>
              <a:t>Buana</a:t>
            </a:r>
            <a:r>
              <a:rPr lang="en-US" dirty="0" smtClean="0"/>
              <a:t> Nusantara.  </a:t>
            </a:r>
            <a:r>
              <a:rPr lang="en-US" dirty="0" err="1" smtClean="0"/>
              <a:t>Bab</a:t>
            </a:r>
            <a:r>
              <a:rPr lang="en-US" dirty="0" smtClean="0"/>
              <a:t> IV &amp; VIII) </a:t>
            </a:r>
          </a:p>
          <a:p>
            <a:pPr lvl="0"/>
            <a:r>
              <a:rPr lang="en-US" dirty="0" err="1" smtClean="0"/>
              <a:t>Somantri</a:t>
            </a:r>
            <a:r>
              <a:rPr lang="en-US" dirty="0" smtClean="0"/>
              <a:t>, </a:t>
            </a:r>
            <a:r>
              <a:rPr lang="en-US" dirty="0" err="1" smtClean="0"/>
              <a:t>Numan</a:t>
            </a:r>
            <a:r>
              <a:rPr lang="en-US" dirty="0" smtClean="0"/>
              <a:t>. (2001). </a:t>
            </a:r>
            <a:r>
              <a:rPr lang="en-US" dirty="0" err="1" smtClean="0"/>
              <a:t>Menggagas</a:t>
            </a:r>
            <a:r>
              <a:rPr lang="en-US" dirty="0" smtClean="0"/>
              <a:t> </a:t>
            </a:r>
            <a:r>
              <a:rPr lang="en-US" dirty="0" err="1" smtClean="0"/>
              <a:t>pembaharuan</a:t>
            </a:r>
            <a:r>
              <a:rPr lang="en-US" dirty="0" smtClean="0"/>
              <a:t> </a:t>
            </a:r>
            <a:r>
              <a:rPr lang="en-US" dirty="0" err="1" smtClean="0"/>
              <a:t>Pendidikan</a:t>
            </a:r>
            <a:r>
              <a:rPr lang="en-US" dirty="0" smtClean="0"/>
              <a:t> IPS, Bandung: </a:t>
            </a:r>
            <a:r>
              <a:rPr lang="en-US" dirty="0" err="1" smtClean="0"/>
              <a:t>Rosdakarya</a:t>
            </a:r>
            <a:r>
              <a:rPr lang="en-US" dirty="0" smtClean="0"/>
              <a:t>. </a:t>
            </a:r>
            <a:r>
              <a:rPr lang="en-US" dirty="0" err="1" smtClean="0"/>
              <a:t>Bab</a:t>
            </a:r>
            <a:r>
              <a:rPr lang="en-US" dirty="0" smtClean="0"/>
              <a:t> V </a:t>
            </a:r>
            <a:r>
              <a:rPr lang="en-US" dirty="0" err="1" smtClean="0"/>
              <a:t>dan</a:t>
            </a:r>
            <a:r>
              <a:rPr lang="en-US" dirty="0" smtClean="0"/>
              <a:t> VI. </a:t>
            </a:r>
          </a:p>
          <a:p>
            <a:r>
              <a:rPr lang="en-US" dirty="0" err="1" smtClean="0"/>
              <a:t>Winataputra</a:t>
            </a:r>
            <a:r>
              <a:rPr lang="en-US" dirty="0" smtClean="0"/>
              <a:t>, </a:t>
            </a:r>
            <a:r>
              <a:rPr lang="en-US" dirty="0" err="1" smtClean="0"/>
              <a:t>Udin</a:t>
            </a:r>
            <a:r>
              <a:rPr lang="en-US" dirty="0" smtClean="0"/>
              <a:t> </a:t>
            </a:r>
            <a:r>
              <a:rPr lang="en-US" dirty="0" err="1" smtClean="0"/>
              <a:t>Saripudin</a:t>
            </a:r>
            <a:r>
              <a:rPr lang="en-US" dirty="0" smtClean="0"/>
              <a:t>. (1989).</a:t>
            </a:r>
            <a:r>
              <a:rPr lang="en-US" i="1" dirty="0" smtClean="0"/>
              <a:t> </a:t>
            </a:r>
            <a:r>
              <a:rPr lang="en-US" i="1" dirty="0" err="1" smtClean="0"/>
              <a:t>Konsep</a:t>
            </a:r>
            <a:r>
              <a:rPr lang="en-US" i="1" dirty="0" smtClean="0"/>
              <a:t> </a:t>
            </a:r>
            <a:r>
              <a:rPr lang="en-US" i="1" dirty="0" err="1" smtClean="0"/>
              <a:t>dan</a:t>
            </a:r>
            <a:r>
              <a:rPr lang="en-US" i="1" dirty="0" smtClean="0"/>
              <a:t> </a:t>
            </a:r>
            <a:r>
              <a:rPr lang="en-US" i="1" dirty="0" err="1" smtClean="0"/>
              <a:t>Masalah</a:t>
            </a:r>
            <a:r>
              <a:rPr lang="en-US" i="1" dirty="0" smtClean="0"/>
              <a:t> </a:t>
            </a:r>
            <a:r>
              <a:rPr lang="en-US" i="1" dirty="0" err="1" smtClean="0"/>
              <a:t>Pengajaran</a:t>
            </a:r>
            <a:r>
              <a:rPr lang="en-US" i="1" dirty="0" smtClean="0"/>
              <a:t> </a:t>
            </a:r>
            <a:r>
              <a:rPr lang="en-US" i="1" dirty="0" err="1" smtClean="0"/>
              <a:t>Ilmu</a:t>
            </a:r>
            <a:r>
              <a:rPr lang="en-US" i="1" dirty="0" smtClean="0"/>
              <a:t> </a:t>
            </a:r>
            <a:r>
              <a:rPr lang="en-US" i="1" dirty="0" err="1" smtClean="0"/>
              <a:t>Sosial</a:t>
            </a:r>
            <a:r>
              <a:rPr lang="en-US" i="1" dirty="0" smtClean="0"/>
              <a:t> </a:t>
            </a:r>
            <a:r>
              <a:rPr lang="en-US" i="1" dirty="0" err="1" smtClean="0"/>
              <a:t>di</a:t>
            </a:r>
            <a:r>
              <a:rPr lang="en-US" i="1" dirty="0" smtClean="0"/>
              <a:t> </a:t>
            </a:r>
            <a:r>
              <a:rPr lang="en-US" i="1" dirty="0" err="1" smtClean="0"/>
              <a:t>Sekolah</a:t>
            </a:r>
            <a:r>
              <a:rPr lang="en-US" i="1" dirty="0" smtClean="0"/>
              <a:t> </a:t>
            </a:r>
            <a:r>
              <a:rPr lang="en-US" i="1" dirty="0" err="1" smtClean="0"/>
              <a:t>Menengah</a:t>
            </a:r>
            <a:r>
              <a:rPr lang="en-US" dirty="0" smtClean="0"/>
              <a:t>. Jakarta: </a:t>
            </a:r>
            <a:r>
              <a:rPr lang="en-US" dirty="0" err="1" smtClean="0"/>
              <a:t>Depdikbud</a:t>
            </a:r>
            <a:r>
              <a:rPr lang="en-US" dirty="0" smtClean="0"/>
              <a:t>. </a:t>
            </a:r>
            <a:r>
              <a:rPr lang="en-US" dirty="0" err="1" smtClean="0"/>
              <a:t>Bab</a:t>
            </a:r>
            <a:r>
              <a:rPr lang="en-US" dirty="0" smtClean="0"/>
              <a:t> VII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58762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err="1" smtClean="0"/>
              <a:t>Sumber</a:t>
            </a:r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18</TotalTime>
  <Words>300</Words>
  <Application>Microsoft Office PowerPoint</Application>
  <PresentationFormat>On-screen Show (4:3)</PresentationFormat>
  <Paragraphs>48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Concourse</vt:lpstr>
      <vt:lpstr>Pengantar Perkuliahan</vt:lpstr>
      <vt:lpstr>Slide 2</vt:lpstr>
      <vt:lpstr>Materi Perkuliahan PIPS </vt:lpstr>
      <vt:lpstr>Slide 4</vt:lpstr>
      <vt:lpstr>Sumber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Pengantar Perkuliahan</dc:title>
  <dc:creator/>
  <cp:lastModifiedBy>admin</cp:lastModifiedBy>
  <cp:revision>20</cp:revision>
  <dcterms:created xsi:type="dcterms:W3CDTF">2006-08-16T00:00:00Z</dcterms:created>
  <dcterms:modified xsi:type="dcterms:W3CDTF">2010-02-02T05:33:00Z</dcterms:modified>
</cp:coreProperties>
</file>