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22"/>
  </p:notesMasterIdLst>
  <p:sldIdLst>
    <p:sldId id="325" r:id="rId2"/>
    <p:sldId id="273" r:id="rId3"/>
    <p:sldId id="374" r:id="rId4"/>
    <p:sldId id="375" r:id="rId5"/>
    <p:sldId id="305" r:id="rId6"/>
    <p:sldId id="376" r:id="rId7"/>
    <p:sldId id="379" r:id="rId8"/>
    <p:sldId id="377" r:id="rId9"/>
    <p:sldId id="380" r:id="rId10"/>
    <p:sldId id="381" r:id="rId11"/>
    <p:sldId id="382" r:id="rId12"/>
    <p:sldId id="383" r:id="rId13"/>
    <p:sldId id="384" r:id="rId14"/>
    <p:sldId id="354" r:id="rId15"/>
    <p:sldId id="385" r:id="rId16"/>
    <p:sldId id="386" r:id="rId17"/>
    <p:sldId id="287" r:id="rId18"/>
    <p:sldId id="387" r:id="rId19"/>
    <p:sldId id="388" r:id="rId20"/>
    <p:sldId id="359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B77AFA94-9937-40A6-BCBA-7C1D0B8DD6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EAC926-C7E5-442C-8815-85B400DA0D16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66962B-5C48-4A1C-A072-AEECBD4A4406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66962B-5C48-4A1C-A072-AEECBD4A4406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66962B-5C48-4A1C-A072-AEECBD4A4406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6D5F6D-D18F-4461-BEAA-869D0234800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CB296D-5161-49C6-BD21-C99FE418BF0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50D14B-CCBB-4DF5-A869-5AC7D0F75143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203F85-64F4-4043-B069-746F11769EBD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E4BE09-8C08-42BD-A7CD-A60F26DC452F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2552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53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AC32E-F5F3-4ED2-A4B8-ECEE5F551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7F930-26A0-45E5-8CEB-D563B9DF1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426E9-6760-42C4-AE07-C5512CDFC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36D60-624B-479C-A226-DFA39863A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1420B-DD97-4260-9EB8-F2C72A823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399CE-D987-45CD-B717-EE0FB1B05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A9EC3-6C0F-4883-BAAE-64DF98A4B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52370-4252-40B7-B14A-1BE8712E55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12E6D-1F1D-45ED-A340-5A4851295E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D0250-A984-4B03-BB84-5419D3FC12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D2CC7-121B-49F4-B743-763DE9B619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21507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08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09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0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1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2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3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4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5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6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7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8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9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0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1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2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3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4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5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6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7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152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1529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30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31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023710C-52C7-4CE3-A32F-1966BCAD51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532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8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304800"/>
            <a:ext cx="91440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/>
              <a:t>PERUBAHAN MENUJU MASYARAKAT INDONESIA BARU:</a:t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FFC000"/>
                </a:solidFill>
              </a:rPr>
              <a:t>MENENGOK KEMBALI PERAN PENDIDIKAN TINGGI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724400"/>
            <a:ext cx="7924800" cy="2133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err="1" smtClean="0">
                <a:latin typeface="Arial" charset="0"/>
              </a:rPr>
              <a:t>Sekolah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en-US" sz="2000" b="1" dirty="0" err="1" smtClean="0">
                <a:latin typeface="Arial" charset="0"/>
              </a:rPr>
              <a:t>Pascasarjana</a:t>
            </a:r>
            <a:endParaRPr lang="en-US" sz="2000" b="1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id-ID" sz="2000" b="1" dirty="0" smtClean="0">
                <a:solidFill>
                  <a:srgbClr val="FF0000"/>
                </a:solidFill>
                <a:latin typeface="Arial" charset="0"/>
              </a:rPr>
              <a:t>Prof. Dr. Dasim Budimansyah, M.Si.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d-ID" sz="2000" b="1" dirty="0" smtClean="0">
                <a:latin typeface="Arial" charset="0"/>
              </a:rPr>
              <a:t>Sekolah Pascasarjana</a:t>
            </a:r>
            <a:endParaRPr lang="id-ID" sz="2000" b="1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err="1" smtClean="0">
                <a:latin typeface="Arial" charset="0"/>
              </a:rPr>
              <a:t>Universitas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en-US" sz="2000" b="1" dirty="0" err="1" smtClean="0">
                <a:latin typeface="Arial" charset="0"/>
              </a:rPr>
              <a:t>Pendidikan</a:t>
            </a:r>
            <a:r>
              <a:rPr lang="en-US" sz="2000" b="1" dirty="0" smtClean="0">
                <a:latin typeface="Arial" charset="0"/>
              </a:rPr>
              <a:t> Indonesia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solidFill>
                  <a:srgbClr val="FFC000"/>
                </a:solidFill>
                <a:latin typeface="Arial" charset="0"/>
              </a:rPr>
              <a:t>Round </a:t>
            </a:r>
            <a:r>
              <a:rPr lang="en-US" sz="2000" b="1" dirty="0" smtClean="0">
                <a:solidFill>
                  <a:srgbClr val="FFC000"/>
                </a:solidFill>
                <a:latin typeface="Arial" charset="0"/>
              </a:rPr>
              <a:t>Table Discussion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solidFill>
                  <a:srgbClr val="FFC000"/>
                </a:solidFill>
                <a:latin typeface="Arial" charset="0"/>
              </a:rPr>
              <a:t>UNAIR-SURABAYA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solidFill>
                  <a:srgbClr val="FFC000"/>
                </a:solidFill>
                <a:latin typeface="Arial" charset="0"/>
              </a:rPr>
              <a:t>2009</a:t>
            </a:r>
            <a:endParaRPr lang="en-US" sz="2000" b="1" dirty="0" smtClean="0">
              <a:latin typeface="Arial" charset="0"/>
            </a:endParaRPr>
          </a:p>
        </p:txBody>
      </p:sp>
      <p:pic>
        <p:nvPicPr>
          <p:cNvPr id="3077" name="Picture 7" descr="E:\FOTO-DOKUMENTASI\Universitas Pendidikan Indonesia\Rektorat Building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676400"/>
            <a:ext cx="4267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7" descr="E:\FOTO-DOKUMENTASI\Universitas Pendidikan Indonesia\Rektorat Building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676400"/>
            <a:ext cx="3733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ack jurusan-jurus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962400" y="0"/>
            <a:ext cx="518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fi-FI" sz="4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endParaRPr lang="fi-FI" sz="2800" b="1" dirty="0" smtClean="0">
              <a:solidFill>
                <a:schemeClr val="tx2">
                  <a:lumMod val="50000"/>
                </a:schemeClr>
              </a:solidFill>
              <a:latin typeface="Myriad Web" pitchFamily="34" charset="0"/>
            </a:endParaRPr>
          </a:p>
          <a:p>
            <a:pPr eaLnBrk="1" hangingPunct="1">
              <a:defRPr/>
            </a:pPr>
            <a:r>
              <a:rPr lang="fi-FI" sz="2800" b="1" dirty="0" smtClean="0">
                <a:solidFill>
                  <a:schemeClr val="tx2">
                    <a:lumMod val="50000"/>
                  </a:schemeClr>
                </a:solidFill>
                <a:latin typeface="Myriad Web" pitchFamily="34" charset="0"/>
              </a:rPr>
              <a:t>Latar Belakang</a:t>
            </a:r>
          </a:p>
          <a:p>
            <a:pPr eaLnBrk="1" hangingPunct="1">
              <a:defRPr/>
            </a:pPr>
            <a:r>
              <a:rPr lang="fi-FI" sz="2400" b="1" dirty="0" smtClean="0">
                <a:latin typeface="Myriad Web" pitchFamily="34" charset="0"/>
              </a:rPr>
              <a:t>Saat ini Pendidikan Nasional  </a:t>
            </a:r>
          </a:p>
          <a:p>
            <a:pPr eaLnBrk="1" hangingPunct="1">
              <a:defRPr/>
            </a:pPr>
            <a:r>
              <a:rPr lang="fi-FI" sz="2400" b="1" dirty="0">
                <a:latin typeface="Myriad Web" pitchFamily="34" charset="0"/>
              </a:rPr>
              <a:t>m</a:t>
            </a:r>
            <a:r>
              <a:rPr lang="fi-FI" sz="2400" b="1" dirty="0" smtClean="0">
                <a:latin typeface="Myriad Web" pitchFamily="34" charset="0"/>
              </a:rPr>
              <a:t>enghadapi berbagai tantangan</a:t>
            </a:r>
          </a:p>
          <a:p>
            <a:pPr eaLnBrk="1" hangingPunct="1">
              <a:defRPr/>
            </a:pPr>
            <a:r>
              <a:rPr lang="fi-FI" sz="2400" b="1" dirty="0">
                <a:latin typeface="Myriad Web" pitchFamily="34" charset="0"/>
              </a:rPr>
              <a:t>y</a:t>
            </a:r>
            <a:r>
              <a:rPr lang="fi-FI" sz="2400" b="1" dirty="0" smtClean="0">
                <a:latin typeface="Myriad Web" pitchFamily="34" charset="0"/>
              </a:rPr>
              <a:t>g amat berat, khususnya dlm</a:t>
            </a:r>
          </a:p>
          <a:p>
            <a:pPr eaLnBrk="1" hangingPunct="1">
              <a:defRPr/>
            </a:pPr>
            <a:r>
              <a:rPr lang="fi-FI" sz="2400" b="1" dirty="0">
                <a:latin typeface="Myriad Web" pitchFamily="34" charset="0"/>
              </a:rPr>
              <a:t>u</a:t>
            </a:r>
            <a:r>
              <a:rPr lang="fi-FI" sz="2400" b="1" dirty="0" smtClean="0">
                <a:latin typeface="Myriad Web" pitchFamily="34" charset="0"/>
              </a:rPr>
              <a:t>paya menyiapkan SDM yg ber-</a:t>
            </a:r>
          </a:p>
          <a:p>
            <a:pPr eaLnBrk="1" hangingPunct="1">
              <a:defRPr/>
            </a:pPr>
            <a:r>
              <a:rPr lang="fi-FI" sz="2400" b="1" dirty="0">
                <a:latin typeface="Myriad Web" pitchFamily="34" charset="0"/>
              </a:rPr>
              <a:t>k</a:t>
            </a:r>
            <a:r>
              <a:rPr lang="fi-FI" sz="2400" b="1" dirty="0" smtClean="0">
                <a:latin typeface="Myriad Web" pitchFamily="34" charset="0"/>
              </a:rPr>
              <a:t>ualitas.</a:t>
            </a:r>
          </a:p>
          <a:p>
            <a:pPr eaLnBrk="1" hangingPunct="1">
              <a:defRPr/>
            </a:pPr>
            <a:endParaRPr lang="fi-FI" sz="2400" b="1" dirty="0">
              <a:latin typeface="Myriad Web" pitchFamily="34" charset="0"/>
            </a:endParaRPr>
          </a:p>
          <a:p>
            <a:pPr eaLnBrk="1" hangingPunct="1">
              <a:defRPr/>
            </a:pPr>
            <a:r>
              <a:rPr lang="fi-FI" sz="2400" b="1" dirty="0" smtClean="0">
                <a:latin typeface="Myriad Web" pitchFamily="34" charset="0"/>
              </a:rPr>
              <a:t>Di laih pihak Pendidikan Nasional</a:t>
            </a:r>
          </a:p>
          <a:p>
            <a:pPr eaLnBrk="1" hangingPunct="1">
              <a:defRPr/>
            </a:pPr>
            <a:r>
              <a:rPr lang="fi-FI" sz="2400" b="1" dirty="0">
                <a:latin typeface="Myriad Web" pitchFamily="34" charset="0"/>
              </a:rPr>
              <a:t>m</a:t>
            </a:r>
            <a:r>
              <a:rPr lang="fi-FI" sz="2400" b="1" dirty="0" smtClean="0">
                <a:latin typeface="Myriad Web" pitchFamily="34" charset="0"/>
              </a:rPr>
              <a:t>asih dihantui dampak buruk</a:t>
            </a:r>
          </a:p>
          <a:p>
            <a:pPr eaLnBrk="1" hangingPunct="1">
              <a:defRPr/>
            </a:pPr>
            <a:r>
              <a:rPr lang="fi-FI" sz="2400" b="1" dirty="0">
                <a:latin typeface="Myriad Web" pitchFamily="34" charset="0"/>
              </a:rPr>
              <a:t>d</a:t>
            </a:r>
            <a:r>
              <a:rPr lang="fi-FI" sz="2400" b="1" dirty="0" smtClean="0">
                <a:latin typeface="Myriad Web" pitchFamily="34" charset="0"/>
              </a:rPr>
              <a:t>ari krisis dalam berbagai bidang</a:t>
            </a:r>
          </a:p>
          <a:p>
            <a:pPr eaLnBrk="1" hangingPunct="1">
              <a:defRPr/>
            </a:pPr>
            <a:r>
              <a:rPr lang="fi-FI" sz="2400" b="1" dirty="0">
                <a:latin typeface="Myriad Web" pitchFamily="34" charset="0"/>
              </a:rPr>
              <a:t>k</a:t>
            </a:r>
            <a:r>
              <a:rPr lang="fi-FI" sz="2400" b="1" dirty="0" smtClean="0">
                <a:latin typeface="Myriad Web" pitchFamily="34" charset="0"/>
              </a:rPr>
              <a:t>ehidupan.   </a:t>
            </a:r>
          </a:p>
          <a:p>
            <a:pPr eaLnBrk="1" hangingPunct="1">
              <a:defRPr/>
            </a:pPr>
            <a:endParaRPr lang="fi-FI" sz="2400" b="1" dirty="0">
              <a:latin typeface="Myriad Web" pitchFamily="34" charset="0"/>
            </a:endParaRPr>
          </a:p>
          <a:p>
            <a:pPr eaLnBrk="1" hangingPunct="1">
              <a:defRPr/>
            </a:pPr>
            <a:r>
              <a:rPr lang="fi-FI" sz="2400" b="1" dirty="0" smtClean="0">
                <a:latin typeface="Myriad Web" pitchFamily="34" charset="0"/>
              </a:rPr>
              <a:t>Era reformasi (1998) memberi </a:t>
            </a:r>
          </a:p>
          <a:p>
            <a:pPr eaLnBrk="1" hangingPunct="1">
              <a:defRPr/>
            </a:pPr>
            <a:r>
              <a:rPr lang="fi-FI" sz="2400" b="1" dirty="0">
                <a:latin typeface="Myriad Web" pitchFamily="34" charset="0"/>
              </a:rPr>
              <a:t>s</a:t>
            </a:r>
            <a:r>
              <a:rPr lang="fi-FI" sz="2400" b="1" dirty="0" smtClean="0">
                <a:latin typeface="Myriad Web" pitchFamily="34" charset="0"/>
              </a:rPr>
              <a:t>ecercah harapanh unt memasuki</a:t>
            </a:r>
          </a:p>
          <a:p>
            <a:pPr eaLnBrk="1" hangingPunct="1">
              <a:defRPr/>
            </a:pPr>
            <a:r>
              <a:rPr lang="fi-FI" sz="2400" b="1" dirty="0">
                <a:latin typeface="Myriad Web" pitchFamily="34" charset="0"/>
              </a:rPr>
              <a:t>e</a:t>
            </a:r>
            <a:r>
              <a:rPr lang="fi-FI" sz="2400" b="1" dirty="0" smtClean="0">
                <a:latin typeface="Myriad Web" pitchFamily="34" charset="0"/>
              </a:rPr>
              <a:t>ra baru.</a:t>
            </a:r>
          </a:p>
          <a:p>
            <a:pPr eaLnBrk="1" hangingPunct="1">
              <a:defRPr/>
            </a:pPr>
            <a:endParaRPr lang="fi-FI" sz="2400" b="1" dirty="0" smtClean="0">
              <a:latin typeface="Myriad Web" pitchFamily="34" charset="0"/>
            </a:endParaRPr>
          </a:p>
          <a:p>
            <a:pPr eaLnBrk="1" hangingPunct="1">
              <a:defRPr/>
            </a:pPr>
            <a:r>
              <a:rPr lang="fi-FI" sz="2400" b="1" dirty="0" smtClean="0">
                <a:latin typeface="Myriad Web" pitchFamily="34" charset="0"/>
              </a:rPr>
              <a:t>Tuntutan pembaruan pendidikan</a:t>
            </a:r>
            <a:endParaRPr lang="fi-FI" sz="2400" b="1" dirty="0">
              <a:latin typeface="Myriad Web" pitchFamily="34" charset="0"/>
            </a:endParaRPr>
          </a:p>
          <a:p>
            <a:pPr eaLnBrk="1" hangingPunct="1">
              <a:defRPr/>
            </a:pPr>
            <a:r>
              <a:rPr lang="fi-FI" sz="2400" b="1" dirty="0" smtClean="0">
                <a:latin typeface="Myriad Web" pitchFamily="34" charset="0"/>
              </a:rPr>
              <a:t> merupakan rangkaian cita-cita</a:t>
            </a:r>
          </a:p>
          <a:p>
            <a:pPr eaLnBrk="1" hangingPunct="1">
              <a:defRPr/>
            </a:pPr>
            <a:r>
              <a:rPr lang="fi-FI" sz="2400" b="1" dirty="0">
                <a:latin typeface="Myriad Web" pitchFamily="34" charset="0"/>
              </a:rPr>
              <a:t>r</a:t>
            </a:r>
            <a:r>
              <a:rPr lang="fi-FI" sz="2400" b="1" dirty="0" smtClean="0">
                <a:latin typeface="Myriad Web" pitchFamily="34" charset="0"/>
              </a:rPr>
              <a:t>eformasi.</a:t>
            </a:r>
          </a:p>
          <a:p>
            <a:pPr eaLnBrk="1" hangingPunct="1">
              <a:defRPr/>
            </a:pPr>
            <a:endParaRPr lang="fi-FI" sz="2800" b="1" dirty="0">
              <a:latin typeface="Myriad Web" pitchFamily="34" charset="0"/>
            </a:endParaRPr>
          </a:p>
          <a:p>
            <a:pPr eaLnBrk="1" hangingPunct="1">
              <a:defRPr/>
            </a:pPr>
            <a:endParaRPr lang="en-US" sz="4800" b="1" dirty="0">
              <a:latin typeface="Myriad We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6934200" cy="1066800"/>
          </a:xfrm>
        </p:spPr>
        <p:txBody>
          <a:bodyPr/>
          <a:lstStyle/>
          <a:p>
            <a:pPr algn="l"/>
            <a:r>
              <a:rPr lang="en-US" sz="4000" b="1" dirty="0" smtClean="0"/>
              <a:t>TUJUAN</a:t>
            </a:r>
            <a:endParaRPr lang="en-US" sz="4000" b="1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38449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3600" dirty="0" err="1" smtClean="0"/>
              <a:t>Memberikan</a:t>
            </a:r>
            <a:r>
              <a:rPr lang="en-US" sz="3600" dirty="0" smtClean="0"/>
              <a:t> </a:t>
            </a:r>
            <a:r>
              <a:rPr lang="en-US" sz="3600" dirty="0" err="1" smtClean="0"/>
              <a:t>masukan</a:t>
            </a:r>
            <a:r>
              <a:rPr lang="en-US" sz="3600" dirty="0" smtClean="0"/>
              <a:t> </a:t>
            </a:r>
            <a:r>
              <a:rPr lang="en-US" sz="3600" dirty="0" err="1" smtClean="0"/>
              <a:t>terhadap</a:t>
            </a:r>
            <a:r>
              <a:rPr lang="en-US" sz="3600" dirty="0" smtClean="0"/>
              <a:t> </a:t>
            </a:r>
            <a:r>
              <a:rPr lang="en-US" sz="3600" dirty="0" err="1" smtClean="0"/>
              <a:t>penyusunan</a:t>
            </a:r>
            <a:r>
              <a:rPr lang="en-US" sz="3600" dirty="0" smtClean="0"/>
              <a:t> </a:t>
            </a:r>
            <a:r>
              <a:rPr lang="en-US" sz="3600" dirty="0" err="1" smtClean="0"/>
              <a:t>kebijakan</a:t>
            </a:r>
            <a:r>
              <a:rPr lang="en-US" sz="3600" dirty="0" smtClean="0"/>
              <a:t> </a:t>
            </a:r>
            <a:r>
              <a:rPr lang="en-US" sz="3600" dirty="0" err="1" smtClean="0"/>
              <a:t>strategis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program </a:t>
            </a:r>
            <a:r>
              <a:rPr lang="en-US" sz="3600" dirty="0" err="1" smtClean="0"/>
              <a:t>pembinaan</a:t>
            </a:r>
            <a:r>
              <a:rPr lang="en-US" sz="3600" dirty="0" smtClean="0"/>
              <a:t> </a:t>
            </a:r>
            <a:r>
              <a:rPr lang="en-US" sz="3600" dirty="0" err="1" smtClean="0"/>
              <a:t>pendidikan</a:t>
            </a:r>
            <a:r>
              <a:rPr lang="en-US" sz="3600" dirty="0" smtClean="0"/>
              <a:t> </a:t>
            </a:r>
            <a:r>
              <a:rPr lang="en-US" sz="3600" dirty="0" err="1" smtClean="0"/>
              <a:t>pasca</a:t>
            </a:r>
            <a:r>
              <a:rPr lang="en-US" sz="3600" dirty="0" smtClean="0"/>
              <a:t> </a:t>
            </a:r>
            <a:r>
              <a:rPr lang="en-US" sz="3600" dirty="0" err="1" smtClean="0"/>
              <a:t>krisis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6" grpId="1"/>
      <p:bldP spid="16998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6934200" cy="1066800"/>
          </a:xfrm>
        </p:spPr>
        <p:txBody>
          <a:bodyPr/>
          <a:lstStyle/>
          <a:p>
            <a:pPr algn="l"/>
            <a:r>
              <a:rPr lang="en-US" sz="4000" b="1" dirty="0" smtClean="0"/>
              <a:t>OUTPUT</a:t>
            </a:r>
            <a:endParaRPr lang="en-US" sz="4000" b="1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r>
              <a:rPr lang="en-US" dirty="0" err="1" smtClean="0"/>
              <a:t>Perspektif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pembudayaan</a:t>
            </a:r>
            <a:r>
              <a:rPr lang="en-US" i="1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pemahaman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yang </a:t>
            </a:r>
            <a:r>
              <a:rPr lang="en-US" dirty="0" err="1" smtClean="0"/>
              <a:t>dimiliki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pelaku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kaitannya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produktivitas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6" grpId="1"/>
      <p:bldP spid="16998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klas"/>
          <p:cNvPicPr>
            <a:picLocks noChangeAspect="1" noChangeArrowheads="1"/>
          </p:cNvPicPr>
          <p:nvPr/>
        </p:nvPicPr>
        <p:blipFill>
          <a:blip r:embed="rId3"/>
          <a:srcRect r="3999" b="24445"/>
          <a:stretch>
            <a:fillRect/>
          </a:stretch>
        </p:blipFill>
        <p:spPr bwMode="auto">
          <a:xfrm>
            <a:off x="0" y="0"/>
            <a:ext cx="3657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1" name="Picture 3" descr="ensiklopedi 2"/>
          <p:cNvPicPr>
            <a:picLocks noChangeAspect="1" noChangeArrowheads="1"/>
          </p:cNvPicPr>
          <p:nvPr/>
        </p:nvPicPr>
        <p:blipFill>
          <a:blip r:embed="rId4"/>
          <a:srcRect t="22223" b="24445"/>
          <a:stretch>
            <a:fillRect/>
          </a:stretch>
        </p:blipFill>
        <p:spPr bwMode="auto">
          <a:xfrm>
            <a:off x="3657600" y="1524000"/>
            <a:ext cx="5486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 smtClean="0"/>
              <a:t>IDENTIFIKASI DAN ANALISIS PERMASALAHAN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0" y="0"/>
            <a:ext cx="8839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4000" b="1">
              <a:latin typeface="Myriad Web" pitchFamily="34" charset="0"/>
            </a:endParaRP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0" y="4572000"/>
            <a:ext cx="9144000" cy="2286000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381000" y="5105400"/>
            <a:ext cx="8534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eaLnBrk="1" hangingPunct="1"/>
            <a:r>
              <a:rPr lang="en-US" sz="2800" b="1" dirty="0" err="1" smtClean="0">
                <a:latin typeface="Myriad Web" pitchFamily="34" charset="0"/>
              </a:rPr>
              <a:t>Dampak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krisis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ekonomi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yg</a:t>
            </a:r>
            <a:r>
              <a:rPr lang="en-US" sz="2800" b="1" dirty="0" smtClean="0">
                <a:latin typeface="Myriad Web" pitchFamily="34" charset="0"/>
              </a:rPr>
              <a:t> paling </a:t>
            </a:r>
            <a:r>
              <a:rPr lang="en-US" sz="2800" b="1" dirty="0" err="1" smtClean="0">
                <a:latin typeface="Myriad Web" pitchFamily="34" charset="0"/>
              </a:rPr>
              <a:t>buruk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terhadap</a:t>
            </a:r>
            <a:endParaRPr lang="en-US" sz="2800" b="1" dirty="0" smtClean="0">
              <a:latin typeface="Myriad Web" pitchFamily="34" charset="0"/>
            </a:endParaRPr>
          </a:p>
          <a:p>
            <a:pPr marL="342900" indent="-342900" eaLnBrk="1" hangingPunct="1"/>
            <a:r>
              <a:rPr lang="en-US" sz="2800" b="1" dirty="0" err="1">
                <a:latin typeface="Myriad Web" pitchFamily="34" charset="0"/>
              </a:rPr>
              <a:t>p</a:t>
            </a:r>
            <a:r>
              <a:rPr lang="en-US" sz="2800" b="1" dirty="0" err="1" smtClean="0">
                <a:latin typeface="Myriad Web" pitchFamily="34" charset="0"/>
              </a:rPr>
              <a:t>endidikan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adalah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menurunnya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pendidikan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msy</a:t>
            </a:r>
            <a:endParaRPr lang="en-US" sz="2800" b="1" dirty="0" smtClean="0">
              <a:latin typeface="Myriad Web" pitchFamily="34" charset="0"/>
            </a:endParaRPr>
          </a:p>
          <a:p>
            <a:pPr marL="342900" indent="-342900" eaLnBrk="1" hangingPunct="1"/>
            <a:r>
              <a:rPr lang="en-US" sz="2800" b="1" dirty="0" err="1">
                <a:latin typeface="Myriad Web" pitchFamily="34" charset="0"/>
              </a:rPr>
              <a:t>t</a:t>
            </a:r>
            <a:r>
              <a:rPr lang="en-US" sz="2800" b="1" dirty="0" err="1" smtClean="0">
                <a:latin typeface="Myriad Web" pitchFamily="34" charset="0"/>
              </a:rPr>
              <a:t>erutama</a:t>
            </a:r>
            <a:r>
              <a:rPr lang="en-US" sz="2800" b="1" dirty="0" smtClean="0">
                <a:latin typeface="Myriad Web" pitchFamily="34" charset="0"/>
              </a:rPr>
              <a:t> pd </a:t>
            </a:r>
            <a:r>
              <a:rPr lang="en-US" sz="2800" b="1" dirty="0" err="1" smtClean="0">
                <a:latin typeface="Myriad Web" pitchFamily="34" charset="0"/>
              </a:rPr>
              <a:t>kelompok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msy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menengah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ke</a:t>
            </a:r>
            <a:r>
              <a:rPr lang="en-US" sz="2800" b="1" dirty="0" smtClean="0">
                <a:latin typeface="Myriad Web" pitchFamily="34" charset="0"/>
              </a:rPr>
              <a:t> </a:t>
            </a:r>
            <a:r>
              <a:rPr lang="en-US" sz="2800" b="1" dirty="0" err="1" smtClean="0">
                <a:latin typeface="Myriad Web" pitchFamily="34" charset="0"/>
              </a:rPr>
              <a:t>bawah</a:t>
            </a:r>
            <a:r>
              <a:rPr lang="en-US" sz="2800" b="1" dirty="0" smtClean="0">
                <a:latin typeface="Myriad Web" pitchFamily="34" charset="0"/>
              </a:rPr>
              <a:t>.</a:t>
            </a:r>
          </a:p>
          <a:p>
            <a:pPr marL="342900" indent="-342900" eaLnBrk="1" hangingPunct="1"/>
            <a:endParaRPr lang="en-US" sz="2800" b="1" dirty="0">
              <a:latin typeface="Myriad We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animBg="1"/>
      <p:bldP spid="89093" grpId="0" autoUpdateAnimBg="0"/>
      <p:bldP spid="89094" grpId="0" animBg="1"/>
      <p:bldP spid="8909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klas"/>
          <p:cNvPicPr>
            <a:picLocks noChangeAspect="1" noChangeArrowheads="1"/>
          </p:cNvPicPr>
          <p:nvPr/>
        </p:nvPicPr>
        <p:blipFill>
          <a:blip r:embed="rId3"/>
          <a:srcRect r="3999" b="24445"/>
          <a:stretch>
            <a:fillRect/>
          </a:stretch>
        </p:blipFill>
        <p:spPr bwMode="auto">
          <a:xfrm>
            <a:off x="0" y="0"/>
            <a:ext cx="3657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1" name="Picture 3" descr="ensiklopedi 2"/>
          <p:cNvPicPr>
            <a:picLocks noChangeAspect="1" noChangeArrowheads="1"/>
          </p:cNvPicPr>
          <p:nvPr/>
        </p:nvPicPr>
        <p:blipFill>
          <a:blip r:embed="rId4"/>
          <a:srcRect t="22223" b="24445"/>
          <a:stretch>
            <a:fillRect/>
          </a:stretch>
        </p:blipFill>
        <p:spPr bwMode="auto">
          <a:xfrm>
            <a:off x="3657600" y="1524000"/>
            <a:ext cx="5486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 smtClean="0"/>
              <a:t>IDENTIFIKASI DAN ANALISIS PERMASALAHAN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0" y="0"/>
            <a:ext cx="8839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4000" b="1">
              <a:latin typeface="Myriad Web" pitchFamily="34" charset="0"/>
            </a:endParaRP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0" y="4572000"/>
            <a:ext cx="9144000" cy="2286000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200" dirty="0" err="1"/>
              <a:t>Krisis</a:t>
            </a:r>
            <a:r>
              <a:rPr lang="en-US" sz="3200" dirty="0"/>
              <a:t> </a:t>
            </a:r>
            <a:r>
              <a:rPr lang="en-US" sz="3200" dirty="0" err="1"/>
              <a:t>ini</a:t>
            </a:r>
            <a:r>
              <a:rPr lang="en-US" sz="3200" dirty="0"/>
              <a:t> </a:t>
            </a:r>
            <a:r>
              <a:rPr lang="en-US" sz="3200" dirty="0" err="1"/>
              <a:t>juga</a:t>
            </a:r>
            <a:r>
              <a:rPr lang="en-US" sz="3200" dirty="0"/>
              <a:t> </a:t>
            </a:r>
            <a:r>
              <a:rPr lang="en-US" sz="3200" dirty="0" err="1"/>
              <a:t>berdampak</a:t>
            </a:r>
            <a:r>
              <a:rPr lang="en-US" sz="3200" dirty="0"/>
              <a:t> </a:t>
            </a:r>
            <a:r>
              <a:rPr lang="en-US" sz="3200" dirty="0" err="1"/>
              <a:t>buruk</a:t>
            </a:r>
            <a:r>
              <a:rPr lang="en-US" sz="3200" dirty="0"/>
              <a:t> </a:t>
            </a:r>
            <a:r>
              <a:rPr lang="en-US" sz="3200" dirty="0" err="1" smtClean="0"/>
              <a:t>terhadap</a:t>
            </a:r>
            <a:r>
              <a:rPr lang="en-US" sz="3200" dirty="0" smtClean="0"/>
              <a:t>  </a:t>
            </a:r>
            <a:r>
              <a:rPr lang="en-US" sz="3200" dirty="0" err="1" smtClean="0"/>
              <a:t>mutu</a:t>
            </a:r>
            <a:endParaRPr lang="en-US" sz="3200" dirty="0" smtClean="0"/>
          </a:p>
          <a:p>
            <a:r>
              <a:rPr lang="en-US" sz="3200" dirty="0" err="1"/>
              <a:t>d</a:t>
            </a:r>
            <a:r>
              <a:rPr lang="en-US" sz="3200" dirty="0" err="1" smtClean="0"/>
              <a:t>an</a:t>
            </a:r>
            <a:r>
              <a:rPr lang="en-US" sz="3200" dirty="0" smtClean="0"/>
              <a:t> </a:t>
            </a:r>
            <a:r>
              <a:rPr lang="en-US" sz="3200" dirty="0" err="1" smtClean="0"/>
              <a:t>efisiensi</a:t>
            </a:r>
            <a:r>
              <a:rPr lang="en-US" sz="3200" dirty="0" smtClean="0"/>
              <a:t> </a:t>
            </a:r>
            <a:r>
              <a:rPr lang="en-US" sz="3200" dirty="0" err="1" smtClean="0"/>
              <a:t>pendidikan</a:t>
            </a:r>
            <a:r>
              <a:rPr lang="en-US" sz="3200" dirty="0" smtClean="0"/>
              <a:t> </a:t>
            </a:r>
            <a:r>
              <a:rPr lang="en-US" sz="3200" dirty="0" err="1" smtClean="0"/>
              <a:t>karena</a:t>
            </a:r>
            <a:r>
              <a:rPr lang="en-US" sz="3200" dirty="0" smtClean="0"/>
              <a:t> </a:t>
            </a:r>
            <a:r>
              <a:rPr lang="en-US" sz="3200" dirty="0" err="1" smtClean="0"/>
              <a:t>meningkatnya</a:t>
            </a:r>
            <a:endParaRPr lang="en-US" sz="3200" dirty="0" smtClean="0"/>
          </a:p>
          <a:p>
            <a:r>
              <a:rPr lang="en-US" sz="3200" dirty="0" err="1"/>
              <a:t>s</a:t>
            </a:r>
            <a:r>
              <a:rPr lang="en-US" sz="3200" dirty="0" err="1" smtClean="0"/>
              <a:t>ecara</a:t>
            </a:r>
            <a:r>
              <a:rPr lang="en-US" sz="3200" dirty="0" smtClean="0"/>
              <a:t> </a:t>
            </a:r>
            <a:r>
              <a:rPr lang="en-US" sz="3200" dirty="0" err="1" smtClean="0"/>
              <a:t>drastis</a:t>
            </a:r>
            <a:r>
              <a:rPr lang="en-US" sz="3200" dirty="0" smtClean="0"/>
              <a:t> </a:t>
            </a:r>
            <a:r>
              <a:rPr lang="en-US" sz="3200" dirty="0" err="1" smtClean="0"/>
              <a:t>jumlah</a:t>
            </a:r>
            <a:r>
              <a:rPr lang="en-US" sz="3200" dirty="0" smtClean="0"/>
              <a:t> </a:t>
            </a:r>
            <a:r>
              <a:rPr lang="en-US" sz="3200" dirty="0" err="1" smtClean="0"/>
              <a:t>putus</a:t>
            </a:r>
            <a:r>
              <a:rPr lang="en-US" sz="3200" dirty="0" smtClean="0"/>
              <a:t> </a:t>
            </a:r>
            <a:r>
              <a:rPr lang="en-US" sz="3200" dirty="0" err="1" smtClean="0"/>
              <a:t>sekolah</a:t>
            </a:r>
            <a:r>
              <a:rPr lang="en-US" sz="3200" dirty="0" smtClean="0"/>
              <a:t> yang </a:t>
            </a:r>
            <a:r>
              <a:rPr lang="en-US" sz="3200" dirty="0" err="1" smtClean="0"/>
              <a:t>tidak</a:t>
            </a:r>
            <a:endParaRPr lang="en-US" sz="3200" dirty="0" smtClean="0"/>
          </a:p>
          <a:p>
            <a:r>
              <a:rPr lang="en-US" sz="3200" dirty="0" err="1"/>
              <a:t>m</a:t>
            </a:r>
            <a:r>
              <a:rPr lang="en-US" sz="3200" dirty="0" err="1" smtClean="0"/>
              <a:t>elanjutkan</a:t>
            </a:r>
            <a:r>
              <a:rPr lang="en-US" sz="3200" dirty="0" smtClean="0"/>
              <a:t> </a:t>
            </a:r>
            <a:r>
              <a:rPr lang="en-US" sz="3200" dirty="0" err="1" smtClean="0"/>
              <a:t>ke</a:t>
            </a:r>
            <a:r>
              <a:rPr lang="en-US" sz="3200" dirty="0" smtClean="0"/>
              <a:t> </a:t>
            </a:r>
            <a:r>
              <a:rPr lang="en-US" sz="3200" dirty="0" err="1" smtClean="0"/>
              <a:t>jenjang</a:t>
            </a:r>
            <a:r>
              <a:rPr lang="en-US" sz="3200" dirty="0" smtClean="0"/>
              <a:t> </a:t>
            </a:r>
            <a:r>
              <a:rPr lang="en-US" sz="3200" dirty="0" err="1" smtClean="0"/>
              <a:t>yg</a:t>
            </a:r>
            <a:r>
              <a:rPr lang="en-US" sz="3200" dirty="0" smtClean="0"/>
              <a:t> </a:t>
            </a:r>
            <a:r>
              <a:rPr lang="en-US" sz="3200" dirty="0" err="1" smtClean="0"/>
              <a:t>lebih</a:t>
            </a:r>
            <a:r>
              <a:rPr lang="en-US" sz="3200" dirty="0" smtClean="0"/>
              <a:t> </a:t>
            </a:r>
            <a:r>
              <a:rPr lang="en-US" sz="3200" dirty="0" err="1" smtClean="0"/>
              <a:t>tinggi</a:t>
            </a:r>
            <a:r>
              <a:rPr lang="en-US" sz="3200" dirty="0" smtClean="0"/>
              <a:t>. </a:t>
            </a:r>
            <a:endParaRPr lang="en-US" sz="3200" dirty="0"/>
          </a:p>
        </p:txBody>
      </p:sp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381000" y="5105400"/>
            <a:ext cx="8534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eaLnBrk="1" hangingPunct="1"/>
            <a:r>
              <a:rPr lang="en-US" sz="2800" b="1" dirty="0" smtClean="0">
                <a:latin typeface="Myriad Web" pitchFamily="34" charset="0"/>
              </a:rPr>
              <a:t>.</a:t>
            </a:r>
          </a:p>
          <a:p>
            <a:pPr marL="342900" indent="-342900" eaLnBrk="1" hangingPunct="1"/>
            <a:endParaRPr lang="en-US" sz="2800" b="1" dirty="0">
              <a:latin typeface="Myriad We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animBg="1"/>
      <p:bldP spid="89093" grpId="0" autoUpdateAnimBg="0"/>
      <p:bldP spid="89094" grpId="0" animBg="1"/>
      <p:bldP spid="8909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6934200" cy="1066800"/>
          </a:xfrm>
        </p:spPr>
        <p:txBody>
          <a:bodyPr/>
          <a:lstStyle/>
          <a:p>
            <a:r>
              <a:rPr lang="en-US" sz="2800" b="1" dirty="0" smtClean="0"/>
              <a:t>IDENTIFIKASI DAN ANALISIS MASALAH</a:t>
            </a:r>
            <a:endParaRPr lang="en-US" sz="2800" b="1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kenyataannya</a:t>
            </a:r>
            <a:r>
              <a:rPr lang="en-US" sz="2800" dirty="0" smtClean="0"/>
              <a:t>,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</a:t>
            </a:r>
            <a:r>
              <a:rPr lang="en-US" sz="2800" dirty="0" err="1" smtClean="0"/>
              <a:t>bukanlah</a:t>
            </a:r>
            <a:r>
              <a:rPr lang="en-US" sz="2800" dirty="0" smtClean="0"/>
              <a:t> </a:t>
            </a:r>
            <a:r>
              <a:rPr lang="en-US" sz="2800" dirty="0" err="1" smtClean="0"/>
              <a:t>semata-mata</a:t>
            </a:r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sektor</a:t>
            </a:r>
            <a:r>
              <a:rPr lang="en-US" sz="2800" dirty="0" smtClean="0"/>
              <a:t> </a:t>
            </a:r>
            <a:r>
              <a:rPr lang="en-US" sz="2800" dirty="0" err="1" smtClean="0"/>
              <a:t>terpengaruh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krisis</a:t>
            </a:r>
            <a:r>
              <a:rPr lang="en-US" sz="2800" dirty="0" smtClean="0"/>
              <a:t> </a:t>
            </a:r>
            <a:r>
              <a:rPr lang="en-US" sz="2800" dirty="0" err="1" smtClean="0"/>
              <a:t>ekonomi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krisis-krisis</a:t>
            </a:r>
            <a:r>
              <a:rPr lang="en-US" sz="2800" dirty="0" smtClean="0"/>
              <a:t> lain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berbagai</a:t>
            </a:r>
            <a:r>
              <a:rPr lang="en-US" sz="2800" dirty="0" smtClean="0"/>
              <a:t> </a:t>
            </a:r>
            <a:r>
              <a:rPr lang="en-US" sz="2800" dirty="0" err="1" smtClean="0"/>
              <a:t>bidang</a:t>
            </a:r>
            <a:r>
              <a:rPr lang="en-US" sz="2800" dirty="0" smtClean="0"/>
              <a:t>  </a:t>
            </a:r>
            <a:r>
              <a:rPr lang="en-US" sz="2800" dirty="0" err="1" smtClean="0"/>
              <a:t>kehidupan</a:t>
            </a:r>
            <a:r>
              <a:rPr lang="en-US" sz="2800" dirty="0" smtClean="0"/>
              <a:t>, </a:t>
            </a:r>
            <a:r>
              <a:rPr lang="en-US" sz="2800" dirty="0" err="1" smtClean="0"/>
              <a:t>melainkan</a:t>
            </a:r>
            <a:r>
              <a:rPr lang="en-US" sz="2800" dirty="0" smtClean="0"/>
              <a:t> </a:t>
            </a:r>
            <a:r>
              <a:rPr lang="en-US" sz="2800" dirty="0" err="1" smtClean="0"/>
              <a:t>akibat</a:t>
            </a:r>
            <a:r>
              <a:rPr lang="en-US" sz="2800" dirty="0" smtClean="0"/>
              <a:t> </a:t>
            </a:r>
            <a:r>
              <a:rPr lang="en-US" sz="2800" dirty="0" err="1" smtClean="0"/>
              <a:t>adaanya</a:t>
            </a:r>
            <a:r>
              <a:rPr lang="en-US" sz="2800" dirty="0" smtClean="0"/>
              <a:t> </a:t>
            </a:r>
            <a:r>
              <a:rPr lang="en-US" sz="2800" dirty="0" err="1" smtClean="0"/>
              <a:t>permasalahan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mutu</a:t>
            </a:r>
            <a:r>
              <a:rPr lang="en-US" sz="2800" dirty="0" smtClean="0"/>
              <a:t>, </a:t>
            </a:r>
            <a:r>
              <a:rPr lang="en-US" sz="2800" dirty="0" err="1" smtClean="0"/>
              <a:t>relevansi</a:t>
            </a:r>
            <a:r>
              <a:rPr lang="en-US" sz="2800" dirty="0" smtClean="0"/>
              <a:t>, </a:t>
            </a:r>
            <a:r>
              <a:rPr lang="en-US" sz="2800" dirty="0" err="1" smtClean="0"/>
              <a:t>keadilan</a:t>
            </a:r>
            <a:r>
              <a:rPr lang="en-US" sz="2800" dirty="0" smtClean="0"/>
              <a:t> </a:t>
            </a:r>
            <a:r>
              <a:rPr lang="en-US" sz="2800" dirty="0" err="1" smtClean="0"/>
              <a:t>serta</a:t>
            </a:r>
            <a:r>
              <a:rPr lang="en-US" sz="2800" dirty="0" smtClean="0"/>
              <a:t> </a:t>
            </a:r>
            <a:r>
              <a:rPr lang="en-US" sz="2800" dirty="0" err="1" smtClean="0"/>
              <a:t>efisiensi</a:t>
            </a:r>
            <a:r>
              <a:rPr lang="en-US" sz="2800" dirty="0" smtClean="0"/>
              <a:t>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</a:t>
            </a:r>
            <a:r>
              <a:rPr lang="en-US" sz="2800" dirty="0" err="1" smtClean="0"/>
              <a:t>bisa</a:t>
            </a:r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salah</a:t>
            </a:r>
            <a:r>
              <a:rPr lang="en-US" sz="2800" dirty="0" smtClean="0"/>
              <a:t>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faktor</a:t>
            </a:r>
            <a:r>
              <a:rPr lang="en-US" sz="2800" dirty="0" smtClean="0"/>
              <a:t> </a:t>
            </a:r>
            <a:r>
              <a:rPr lang="en-US" sz="2800" dirty="0" err="1" smtClean="0"/>
              <a:t>penyebab</a:t>
            </a:r>
            <a:r>
              <a:rPr lang="en-US" sz="2800" dirty="0" smtClean="0"/>
              <a:t> yang paling </a:t>
            </a:r>
            <a:r>
              <a:rPr lang="en-US" sz="2800" dirty="0" err="1" smtClean="0"/>
              <a:t>mendasar</a:t>
            </a:r>
            <a:r>
              <a:rPr lang="en-US" sz="2800" dirty="0" smtClean="0"/>
              <a:t> </a:t>
            </a:r>
            <a:r>
              <a:rPr lang="en-US" sz="2800" dirty="0" err="1" smtClean="0"/>
              <a:t>terhadap</a:t>
            </a:r>
            <a:r>
              <a:rPr lang="en-US" sz="2800" dirty="0" smtClean="0"/>
              <a:t> </a:t>
            </a:r>
            <a:r>
              <a:rPr lang="en-US" sz="2800" dirty="0" err="1" smtClean="0"/>
              <a:t>terjadinya</a:t>
            </a:r>
            <a:r>
              <a:rPr lang="en-US" sz="2800" dirty="0" smtClean="0"/>
              <a:t> </a:t>
            </a:r>
            <a:r>
              <a:rPr lang="en-US" sz="2800" dirty="0" err="1" smtClean="0"/>
              <a:t>krisis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berbagai</a:t>
            </a:r>
            <a:r>
              <a:rPr lang="en-US" sz="2800" dirty="0" smtClean="0"/>
              <a:t> </a:t>
            </a:r>
            <a:r>
              <a:rPr lang="en-US" sz="2800" dirty="0" err="1" smtClean="0"/>
              <a:t>bidang</a:t>
            </a:r>
            <a:r>
              <a:rPr lang="en-US" sz="2800" dirty="0" smtClean="0"/>
              <a:t> </a:t>
            </a:r>
            <a:r>
              <a:rPr lang="en-US" sz="2800" dirty="0" err="1" smtClean="0"/>
              <a:t>kehidupan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Indonesia.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6" grpId="1"/>
      <p:bldP spid="16998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klas"/>
          <p:cNvPicPr>
            <a:picLocks noChangeAspect="1" noChangeArrowheads="1"/>
          </p:cNvPicPr>
          <p:nvPr/>
        </p:nvPicPr>
        <p:blipFill>
          <a:blip r:embed="rId3"/>
          <a:srcRect r="3999" b="24445"/>
          <a:stretch>
            <a:fillRect/>
          </a:stretch>
        </p:blipFill>
        <p:spPr bwMode="auto">
          <a:xfrm>
            <a:off x="0" y="0"/>
            <a:ext cx="3657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1" name="Picture 3" descr="ensiklopedi 2"/>
          <p:cNvPicPr>
            <a:picLocks noChangeAspect="1" noChangeArrowheads="1"/>
          </p:cNvPicPr>
          <p:nvPr/>
        </p:nvPicPr>
        <p:blipFill>
          <a:blip r:embed="rId4"/>
          <a:srcRect t="22223" b="24445"/>
          <a:stretch>
            <a:fillRect/>
          </a:stretch>
        </p:blipFill>
        <p:spPr bwMode="auto">
          <a:xfrm>
            <a:off x="3657600" y="1524000"/>
            <a:ext cx="5486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 smtClean="0"/>
              <a:t>FAKTOR PENYEBAB </a:t>
            </a:r>
            <a:endParaRPr lang="en-US" sz="2800" dirty="0"/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0" y="0"/>
            <a:ext cx="8839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4000" b="1">
              <a:latin typeface="Myriad Web" pitchFamily="34" charset="0"/>
            </a:endParaRP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0" y="4572000"/>
            <a:ext cx="9144000" cy="2286000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304800" y="5029200"/>
            <a:ext cx="8534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en-US" sz="2800" dirty="0" smtClean="0"/>
          </a:p>
          <a:p>
            <a:pPr lvl="0"/>
            <a:r>
              <a:rPr lang="en-US" sz="2800" dirty="0" err="1" smtClean="0"/>
              <a:t>Krisis</a:t>
            </a:r>
            <a:r>
              <a:rPr lang="en-US" sz="2800" dirty="0" smtClean="0"/>
              <a:t> </a:t>
            </a:r>
            <a:r>
              <a:rPr lang="en-US" sz="2800" dirty="0" err="1"/>
              <a:t>pendidikan</a:t>
            </a:r>
            <a:r>
              <a:rPr lang="en-US" sz="2800" dirty="0"/>
              <a:t> yang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berlangsung</a:t>
            </a:r>
            <a:r>
              <a:rPr lang="en-US" sz="2800" dirty="0"/>
              <a:t> </a:t>
            </a:r>
            <a:r>
              <a:rPr lang="en-US" sz="2800" dirty="0" err="1" smtClean="0"/>
              <a:t>selama</a:t>
            </a:r>
            <a:r>
              <a:rPr lang="en-US" sz="2800" dirty="0" smtClean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endParaRPr lang="en-US" sz="2800" dirty="0" smtClean="0"/>
          </a:p>
          <a:p>
            <a:pPr lvl="0"/>
            <a:r>
              <a:rPr lang="en-US" sz="2800" dirty="0" err="1" smtClean="0"/>
              <a:t>terjadi</a:t>
            </a:r>
            <a:r>
              <a:rPr lang="en-US" sz="2800" dirty="0" smtClean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akibat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sejumlah</a:t>
            </a:r>
            <a:r>
              <a:rPr lang="en-US" sz="2800" dirty="0"/>
              <a:t> </a:t>
            </a:r>
            <a:r>
              <a:rPr lang="en-US" sz="2800" dirty="0" err="1"/>
              <a:t>faktor</a:t>
            </a:r>
            <a:r>
              <a:rPr lang="en-US" sz="2800" dirty="0"/>
              <a:t>, </a:t>
            </a:r>
            <a:r>
              <a:rPr lang="en-US" sz="2800" dirty="0" err="1"/>
              <a:t>di</a:t>
            </a:r>
            <a:r>
              <a:rPr lang="en-US" sz="2800" dirty="0"/>
              <a:t> </a:t>
            </a:r>
            <a:r>
              <a:rPr lang="en-US" sz="2800" dirty="0" err="1"/>
              <a:t>antaranya</a:t>
            </a:r>
            <a:r>
              <a:rPr lang="en-US" sz="2800" dirty="0"/>
              <a:t> </a:t>
            </a:r>
            <a:endParaRPr lang="en-US" sz="2800" dirty="0" smtClean="0"/>
          </a:p>
          <a:p>
            <a:pPr lvl="0"/>
            <a:r>
              <a:rPr lang="en-US" sz="2800" dirty="0" smtClean="0"/>
              <a:t>yang </a:t>
            </a:r>
            <a:r>
              <a:rPr lang="en-US" sz="2800" dirty="0"/>
              <a:t>paling </a:t>
            </a:r>
            <a:r>
              <a:rPr lang="en-US" sz="2800" dirty="0" err="1"/>
              <a:t>dominan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faktor</a:t>
            </a:r>
            <a:r>
              <a:rPr lang="en-US" sz="2800" dirty="0"/>
              <a:t> </a:t>
            </a:r>
            <a:r>
              <a:rPr lang="en-US" sz="2800" dirty="0" err="1"/>
              <a:t>ketergantungan</a:t>
            </a:r>
            <a:r>
              <a:rPr lang="en-US" sz="2800" dirty="0"/>
              <a:t> </a:t>
            </a:r>
            <a:endParaRPr lang="en-US" sz="2800" dirty="0" smtClean="0"/>
          </a:p>
          <a:p>
            <a:pPr lvl="0"/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/>
              <a:t>penyeragaman</a:t>
            </a:r>
            <a:r>
              <a:rPr lang="en-US" sz="2800" dirty="0"/>
              <a:t>.</a:t>
            </a:r>
          </a:p>
          <a:p>
            <a:r>
              <a:rPr lang="en-US" sz="2800" dirty="0"/>
              <a:t> </a:t>
            </a:r>
          </a:p>
          <a:p>
            <a:pPr marL="342900" indent="-342900" eaLnBrk="1" hangingPunct="1"/>
            <a:endParaRPr lang="en-US" sz="2800" b="1" dirty="0">
              <a:latin typeface="Myriad We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animBg="1"/>
      <p:bldP spid="89093" grpId="0" autoUpdateAnimBg="0"/>
      <p:bldP spid="89094" grpId="0" animBg="1"/>
      <p:bldP spid="8909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ChangeArrowheads="1"/>
          </p:cNvSpPr>
          <p:nvPr/>
        </p:nvSpPr>
        <p:spPr bwMode="auto">
          <a:xfrm>
            <a:off x="4648200" y="4724400"/>
            <a:ext cx="4267200" cy="1905000"/>
          </a:xfrm>
          <a:prstGeom prst="roundRect">
            <a:avLst>
              <a:gd name="adj" fmla="val 16667"/>
            </a:avLst>
          </a:prstGeom>
          <a:solidFill>
            <a:srgbClr val="CC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3" name="AutoShape 3"/>
          <p:cNvSpPr>
            <a:spLocks noChangeArrowheads="1"/>
          </p:cNvSpPr>
          <p:nvPr/>
        </p:nvSpPr>
        <p:spPr bwMode="auto">
          <a:xfrm>
            <a:off x="4800600" y="1981200"/>
            <a:ext cx="3803650" cy="2527300"/>
          </a:xfrm>
          <a:prstGeom prst="wedgeRoundRectCallout">
            <a:avLst>
              <a:gd name="adj1" fmla="val -95954"/>
              <a:gd name="adj2" fmla="val 9671"/>
              <a:gd name="adj3" fmla="val 16667"/>
            </a:avLst>
          </a:prstGeom>
          <a:solidFill>
            <a:srgbClr val="CC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2000" dirty="0" err="1" smtClean="0">
                <a:latin typeface="Arial" charset="0"/>
              </a:rPr>
              <a:t>Pilar</a:t>
            </a:r>
            <a:r>
              <a:rPr lang="en-US" sz="2000" dirty="0" smtClean="0">
                <a:latin typeface="Arial" charset="0"/>
              </a:rPr>
              <a:t> 1:</a:t>
            </a:r>
            <a:endParaRPr lang="id-ID" sz="2000" dirty="0">
              <a:latin typeface="Arial" charset="0"/>
            </a:endParaRPr>
          </a:p>
        </p:txBody>
      </p:sp>
      <p:sp>
        <p:nvSpPr>
          <p:cNvPr id="56324" name="AutoShape 4"/>
          <p:cNvSpPr>
            <a:spLocks noChangeArrowheads="1"/>
          </p:cNvSpPr>
          <p:nvPr/>
        </p:nvSpPr>
        <p:spPr bwMode="auto">
          <a:xfrm>
            <a:off x="381000" y="3124200"/>
            <a:ext cx="2514600" cy="2286000"/>
          </a:xfrm>
          <a:prstGeom prst="wedgeRoundRectCallout">
            <a:avLst>
              <a:gd name="adj1" fmla="val 111551"/>
              <a:gd name="adj2" fmla="val 55833"/>
              <a:gd name="adj3" fmla="val 16667"/>
            </a:avLst>
          </a:prstGeo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id-ID">
              <a:latin typeface="Arial" charset="0"/>
            </a:endParaRP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4419600" y="4724400"/>
            <a:ext cx="4724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2000" dirty="0" err="1" smtClean="0">
                <a:solidFill>
                  <a:schemeClr val="bg1"/>
                </a:solidFill>
                <a:latin typeface="Myriad Web" pitchFamily="34" charset="0"/>
              </a:rPr>
              <a:t>Pilar</a:t>
            </a:r>
            <a:r>
              <a:rPr lang="en-US" sz="2000" dirty="0" smtClean="0">
                <a:solidFill>
                  <a:schemeClr val="bg1"/>
                </a:solidFill>
                <a:latin typeface="Myriad Web" pitchFamily="34" charset="0"/>
              </a:rPr>
              <a:t> 3:</a:t>
            </a:r>
          </a:p>
          <a:p>
            <a:pPr algn="ctr" eaLnBrk="1" hangingPunct="1"/>
            <a:r>
              <a:rPr lang="en-US" sz="2800" dirty="0" err="1" smtClean="0">
                <a:solidFill>
                  <a:schemeClr val="bg1"/>
                </a:solidFill>
                <a:latin typeface="Myriad Web" pitchFamily="34" charset="0"/>
              </a:rPr>
              <a:t>Menuju</a:t>
            </a:r>
            <a:r>
              <a:rPr lang="en-US" sz="2800" dirty="0" smtClean="0">
                <a:solidFill>
                  <a:schemeClr val="bg1"/>
                </a:solidFill>
                <a:latin typeface="Myriad Web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Myriad Web" pitchFamily="34" charset="0"/>
              </a:rPr>
              <a:t>berkembangnya</a:t>
            </a:r>
            <a:r>
              <a:rPr lang="en-US" sz="2800" dirty="0" smtClean="0">
                <a:solidFill>
                  <a:schemeClr val="bg1"/>
                </a:solidFill>
                <a:latin typeface="Myriad Web" pitchFamily="34" charset="0"/>
              </a:rPr>
              <a:t> </a:t>
            </a:r>
          </a:p>
          <a:p>
            <a:pPr algn="ctr" eaLnBrk="1" hangingPunct="1"/>
            <a:r>
              <a:rPr lang="en-US" sz="2800" dirty="0" err="1">
                <a:solidFill>
                  <a:schemeClr val="bg1"/>
                </a:solidFill>
                <a:latin typeface="Myriad Web" pitchFamily="34" charset="0"/>
              </a:rPr>
              <a:t>n</a:t>
            </a:r>
            <a:r>
              <a:rPr lang="en-US" sz="2800" dirty="0" err="1" smtClean="0">
                <a:solidFill>
                  <a:schemeClr val="bg1"/>
                </a:solidFill>
                <a:latin typeface="Myriad Web" pitchFamily="34" charset="0"/>
              </a:rPr>
              <a:t>ilai</a:t>
            </a:r>
            <a:r>
              <a:rPr lang="en-US" sz="2800" dirty="0" smtClean="0">
                <a:solidFill>
                  <a:schemeClr val="bg1"/>
                </a:solidFill>
                <a:latin typeface="Myriad Web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Myriad Web" pitchFamily="34" charset="0"/>
              </a:rPr>
              <a:t>budaya</a:t>
            </a:r>
            <a:endParaRPr lang="en-US" sz="2800" dirty="0" smtClean="0">
              <a:solidFill>
                <a:schemeClr val="bg1"/>
              </a:solidFill>
              <a:latin typeface="Myriad Web" pitchFamily="34" charset="0"/>
            </a:endParaRPr>
          </a:p>
          <a:p>
            <a:pPr algn="ctr" eaLnBrk="1" hangingPunct="1"/>
            <a:r>
              <a:rPr lang="en-US" sz="2800" dirty="0" smtClean="0">
                <a:solidFill>
                  <a:schemeClr val="bg1"/>
                </a:solidFill>
                <a:latin typeface="Myriad Web" pitchFamily="34" charset="0"/>
              </a:rPr>
              <a:t>modern</a:t>
            </a:r>
            <a:endParaRPr lang="en-US" sz="2800" dirty="0">
              <a:latin typeface="Myriad Web" pitchFamily="34" charset="0"/>
            </a:endParaRP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9144000" cy="1752600"/>
          </a:xfrm>
          <a:prstGeom prst="rect">
            <a:avLst/>
          </a:prstGeom>
          <a:solidFill>
            <a:srgbClr val="9900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533400" y="228600"/>
            <a:ext cx="8229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 dirty="0" smtClean="0">
                <a:latin typeface="Myriad Web" pitchFamily="34" charset="0"/>
              </a:rPr>
              <a:t>KEBIJAKAN STRATEGIS PEMBANGUNAN PENDIDIKAN</a:t>
            </a:r>
            <a:endParaRPr lang="en-US" sz="3600" b="1" dirty="0">
              <a:latin typeface="Myriad Web" pitchFamily="34" charset="0"/>
            </a:endParaRP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4859338" y="2205038"/>
            <a:ext cx="381793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n-US" sz="2800" b="1" dirty="0" smtClean="0">
              <a:latin typeface="Myriad Web" pitchFamily="34" charset="0"/>
            </a:endParaRPr>
          </a:p>
          <a:p>
            <a:pPr algn="ctr" eaLnBrk="1" hangingPunct="1"/>
            <a:r>
              <a:rPr lang="en-US" sz="3200" b="1" smtClean="0">
                <a:latin typeface="Myriad Web" pitchFamily="34" charset="0"/>
              </a:rPr>
              <a:t>Menuju kemandian bangsa</a:t>
            </a:r>
          </a:p>
          <a:p>
            <a:pPr algn="ctr" eaLnBrk="1" hangingPunct="1"/>
            <a:endParaRPr lang="en-US" sz="3200" b="1" dirty="0">
              <a:latin typeface="Myriad Web" pitchFamily="34" charset="0"/>
            </a:endParaRPr>
          </a:p>
          <a:p>
            <a:pPr algn="ctr" eaLnBrk="1" hangingPunct="1"/>
            <a:endParaRPr lang="en-US" sz="3200" b="1" dirty="0" smtClean="0">
              <a:latin typeface="Myriad Web" pitchFamily="34" charset="0"/>
            </a:endParaRPr>
          </a:p>
          <a:p>
            <a:pPr algn="ctr" eaLnBrk="1" hangingPunct="1"/>
            <a:endParaRPr lang="en-US" sz="3200" dirty="0">
              <a:latin typeface="Arial" charset="0"/>
            </a:endParaRPr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533400" y="3352800"/>
            <a:ext cx="2438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000" dirty="0" err="1" smtClean="0">
                <a:latin typeface="Myriad Web" pitchFamily="34" charset="0"/>
              </a:rPr>
              <a:t>Pilar</a:t>
            </a:r>
            <a:r>
              <a:rPr lang="en-US" sz="2000" dirty="0" smtClean="0">
                <a:latin typeface="Myriad Web" pitchFamily="34" charset="0"/>
              </a:rPr>
              <a:t> 2:</a:t>
            </a:r>
          </a:p>
          <a:p>
            <a:pPr algn="ctr" eaLnBrk="1" hangingPunct="1"/>
            <a:r>
              <a:rPr lang="en-US" sz="2800" dirty="0" err="1" smtClean="0">
                <a:latin typeface="Myriad Web" pitchFamily="34" charset="0"/>
              </a:rPr>
              <a:t>Menuju</a:t>
            </a:r>
            <a:endParaRPr lang="en-US" sz="2800" dirty="0" smtClean="0">
              <a:latin typeface="Myriad Web" pitchFamily="34" charset="0"/>
            </a:endParaRPr>
          </a:p>
          <a:p>
            <a:pPr algn="ctr" eaLnBrk="1" hangingPunct="1"/>
            <a:r>
              <a:rPr lang="en-US" sz="2800" dirty="0" smtClean="0">
                <a:latin typeface="Myriad Web" pitchFamily="34" charset="0"/>
              </a:rPr>
              <a:t>“Civil Society” Indonesia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nimBg="1"/>
      <p:bldP spid="56323" grpId="0" animBg="1" autoUpdateAnimBg="0"/>
      <p:bldP spid="56324" grpId="0" animBg="1" autoUpdateAnimBg="0"/>
      <p:bldP spid="56325" grpId="0" autoUpdateAnimBg="0"/>
      <p:bldP spid="56326" grpId="0" animBg="1"/>
      <p:bldP spid="56327" grpId="0" autoUpdateAnimBg="0"/>
      <p:bldP spid="56328" grpId="0" autoUpdateAnimBg="0"/>
      <p:bldP spid="5632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6934200" cy="1066800"/>
          </a:xfrm>
        </p:spPr>
        <p:txBody>
          <a:bodyPr/>
          <a:lstStyle/>
          <a:p>
            <a:r>
              <a:rPr lang="en-US" sz="2800" b="1" dirty="0" smtClean="0"/>
              <a:t>MENUJU KEMANDIRIAN BANGSA</a:t>
            </a:r>
            <a:endParaRPr lang="en-US" sz="2800" b="1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pPr lvl="0"/>
            <a:r>
              <a:rPr lang="en-US" sz="2400" dirty="0" smtClean="0"/>
              <a:t>Pembangunan </a:t>
            </a:r>
            <a:r>
              <a:rPr lang="en-US" sz="2400" dirty="0" err="1" smtClean="0"/>
              <a:t>pendidikan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berbasis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'</a:t>
            </a:r>
            <a:r>
              <a:rPr lang="en-US" sz="2400" dirty="0" err="1" smtClean="0"/>
              <a:t>kemandirian</a:t>
            </a:r>
            <a:r>
              <a:rPr lang="en-US" sz="2400" dirty="0" smtClean="0"/>
              <a:t>'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dasar</a:t>
            </a:r>
            <a:r>
              <a:rPr lang="en-US" sz="2400" dirty="0" smtClean="0"/>
              <a:t>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potensi</a:t>
            </a:r>
            <a:r>
              <a:rPr lang="en-US" sz="2400" dirty="0" smtClean="0"/>
              <a:t> </a:t>
            </a:r>
            <a:r>
              <a:rPr lang="en-US" sz="2400" dirty="0" err="1" smtClean="0"/>
              <a:t>kekuatan</a:t>
            </a:r>
            <a:r>
              <a:rPr lang="en-US" sz="2400" dirty="0" smtClean="0"/>
              <a:t> </a:t>
            </a:r>
            <a:r>
              <a:rPr lang="en-US" sz="2400" dirty="0" err="1" smtClean="0"/>
              <a:t>bangsa</a:t>
            </a:r>
            <a:r>
              <a:rPr lang="en-US" sz="2400" dirty="0" smtClean="0"/>
              <a:t> </a:t>
            </a:r>
            <a:r>
              <a:rPr lang="en-US" sz="2400" dirty="0" err="1" smtClean="0"/>
              <a:t>melalui</a:t>
            </a:r>
            <a:r>
              <a:rPr lang="en-US" sz="2400" dirty="0" smtClean="0"/>
              <a:t> </a:t>
            </a:r>
            <a:r>
              <a:rPr lang="en-US" sz="2400" dirty="0" err="1" smtClean="0"/>
              <a:t>pengerahan</a:t>
            </a:r>
            <a:r>
              <a:rPr lang="en-US" sz="2400" dirty="0" smtClean="0"/>
              <a:t> </a:t>
            </a:r>
            <a:r>
              <a:rPr lang="en-US" sz="2400" dirty="0" err="1" smtClean="0"/>
              <a:t>partisipasi</a:t>
            </a:r>
            <a:r>
              <a:rPr lang="en-US" sz="2400" dirty="0" smtClean="0"/>
              <a:t> </a:t>
            </a:r>
            <a:r>
              <a:rPr lang="en-US" sz="2400" dirty="0" err="1" smtClean="0"/>
              <a:t>masyarakat</a:t>
            </a:r>
            <a:r>
              <a:rPr lang="en-US" sz="2400" dirty="0" smtClean="0"/>
              <a:t> </a:t>
            </a:r>
            <a:r>
              <a:rPr lang="en-US" sz="2400" dirty="0" err="1" smtClean="0"/>
              <a:t>seluas</a:t>
            </a:r>
            <a:r>
              <a:rPr lang="en-US" sz="2400" dirty="0" smtClean="0"/>
              <a:t> </a:t>
            </a:r>
            <a:r>
              <a:rPr lang="en-US" sz="2400" dirty="0" err="1" smtClean="0"/>
              <a:t>mungkin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didukung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SDM yang </a:t>
            </a:r>
            <a:r>
              <a:rPr lang="en-US" sz="2400" dirty="0" err="1" smtClean="0"/>
              <a:t>bermutu</a:t>
            </a:r>
            <a:r>
              <a:rPr lang="en-US" sz="2400" dirty="0" smtClean="0"/>
              <a:t>, </a:t>
            </a:r>
            <a:r>
              <a:rPr lang="en-US" sz="2400" dirty="0" err="1" smtClean="0"/>
              <a:t>kesadaran</a:t>
            </a:r>
            <a:r>
              <a:rPr lang="en-US" sz="2400" dirty="0" smtClean="0"/>
              <a:t> </a:t>
            </a:r>
            <a:r>
              <a:rPr lang="en-US" sz="2400" dirty="0" err="1" smtClean="0"/>
              <a:t>berpartisipasi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tinggi</a:t>
            </a:r>
            <a:r>
              <a:rPr lang="en-US" sz="2400" dirty="0" smtClean="0"/>
              <a:t>,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kemampuan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mengembangkan</a:t>
            </a:r>
            <a:r>
              <a:rPr lang="en-US" sz="2400" dirty="0" smtClean="0"/>
              <a:t> </a:t>
            </a:r>
            <a:r>
              <a:rPr lang="en-US" sz="2400" dirty="0" err="1" smtClean="0"/>
              <a:t>pemikiran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gagasan-gagasan</a:t>
            </a:r>
            <a:r>
              <a:rPr lang="en-US" sz="2400" dirty="0" smtClean="0"/>
              <a:t> </a:t>
            </a:r>
            <a:r>
              <a:rPr lang="en-US" sz="2400" dirty="0" err="1" smtClean="0"/>
              <a:t>inovatif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berbagai</a:t>
            </a:r>
            <a:r>
              <a:rPr lang="en-US" sz="2400" dirty="0" smtClean="0"/>
              <a:t> </a:t>
            </a:r>
            <a:r>
              <a:rPr lang="en-US" sz="2400" dirty="0" err="1" smtClean="0"/>
              <a:t>tingkatan</a:t>
            </a:r>
            <a:r>
              <a:rPr lang="en-US" sz="2400" dirty="0" smtClean="0"/>
              <a:t> </a:t>
            </a:r>
            <a:r>
              <a:rPr lang="en-US" sz="2400" dirty="0" err="1" smtClean="0"/>
              <a:t>manajemen</a:t>
            </a:r>
            <a:r>
              <a:rPr lang="en-US" sz="2400" dirty="0" smtClean="0"/>
              <a:t> </a:t>
            </a:r>
            <a:r>
              <a:rPr lang="en-US" sz="2400" dirty="0" err="1" smtClean="0"/>
              <a:t>pendidikan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terus-menerus</a:t>
            </a:r>
            <a:r>
              <a:rPr lang="en-US" sz="2400" dirty="0" smtClean="0"/>
              <a:t> </a:t>
            </a:r>
            <a:r>
              <a:rPr lang="en-US" sz="2400" dirty="0" err="1" smtClean="0"/>
              <a:t>mulai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tingkatan</a:t>
            </a:r>
            <a:r>
              <a:rPr lang="en-US" sz="2400" dirty="0" smtClean="0"/>
              <a:t> </a:t>
            </a:r>
            <a:r>
              <a:rPr lang="en-US" sz="2400" dirty="0" err="1" smtClean="0"/>
              <a:t>kebijakan</a:t>
            </a:r>
            <a:r>
              <a:rPr lang="en-US" sz="2400" dirty="0" smtClean="0"/>
              <a:t> </a:t>
            </a:r>
            <a:r>
              <a:rPr lang="en-US" sz="2400" dirty="0" err="1" smtClean="0"/>
              <a:t>perencanaan</a:t>
            </a:r>
            <a:r>
              <a:rPr lang="en-US" sz="2400" dirty="0" smtClean="0"/>
              <a:t>, </a:t>
            </a:r>
            <a:r>
              <a:rPr lang="en-US" sz="2400" dirty="0" err="1" smtClean="0"/>
              <a:t>pengelolaan</a:t>
            </a:r>
            <a:r>
              <a:rPr lang="en-US" sz="2400" dirty="0" smtClean="0"/>
              <a:t>, </a:t>
            </a:r>
            <a:r>
              <a:rPr lang="en-US" sz="2400" dirty="0" err="1" smtClean="0"/>
              <a:t>sampai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pelaksanaan</a:t>
            </a:r>
            <a:r>
              <a:rPr lang="en-US" sz="2400" dirty="0" smtClean="0"/>
              <a:t> </a:t>
            </a:r>
            <a:r>
              <a:rPr lang="en-US" sz="2400" dirty="0" err="1" smtClean="0"/>
              <a:t>pendidikan</a:t>
            </a:r>
            <a:r>
              <a:rPr lang="en-US" sz="2400" dirty="0" smtClean="0"/>
              <a:t> </a:t>
            </a:r>
            <a:r>
              <a:rPr lang="en-US" sz="2400" dirty="0" err="1" smtClean="0"/>
              <a:t>sehari-hari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6" grpId="1"/>
      <p:bldP spid="16998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6934200" cy="1066800"/>
          </a:xfrm>
        </p:spPr>
        <p:txBody>
          <a:bodyPr/>
          <a:lstStyle/>
          <a:p>
            <a:r>
              <a:rPr lang="en-US" sz="2800" b="1" dirty="0" smtClean="0"/>
              <a:t>MENUJU “Civil Society” INDONESIA</a:t>
            </a:r>
            <a:endParaRPr lang="en-US" sz="2800" b="1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pPr lvl="0">
              <a:buNone/>
            </a:pPr>
            <a:r>
              <a:rPr lang="en-US" dirty="0" smtClean="0"/>
              <a:t>	</a:t>
            </a:r>
            <a:r>
              <a:rPr lang="en-US" sz="2600" dirty="0" err="1" smtClean="0"/>
              <a:t>Suatu</a:t>
            </a:r>
            <a:r>
              <a:rPr lang="en-US" sz="2600" dirty="0" smtClean="0"/>
              <a:t> </a:t>
            </a:r>
            <a:r>
              <a:rPr lang="en-US" sz="2600" dirty="0" err="1" smtClean="0"/>
              <a:t>masyarakat</a:t>
            </a:r>
            <a:r>
              <a:rPr lang="en-US" sz="2600" dirty="0" smtClean="0"/>
              <a:t> </a:t>
            </a:r>
            <a:r>
              <a:rPr lang="en-US" sz="2600" dirty="0" err="1" smtClean="0"/>
              <a:t>sipil</a:t>
            </a:r>
            <a:r>
              <a:rPr lang="en-US" sz="2600" dirty="0" smtClean="0"/>
              <a:t> yang </a:t>
            </a:r>
            <a:r>
              <a:rPr lang="en-US" sz="2600" dirty="0" err="1" smtClean="0"/>
              <a:t>demokratis</a:t>
            </a:r>
            <a:r>
              <a:rPr lang="en-US" sz="2600" dirty="0" smtClean="0"/>
              <a:t> </a:t>
            </a:r>
            <a:r>
              <a:rPr lang="en-US" sz="2600" dirty="0" err="1" smtClean="0"/>
              <a:t>dan</a:t>
            </a:r>
            <a:r>
              <a:rPr lang="en-US" sz="2600" dirty="0" smtClean="0"/>
              <a:t> </a:t>
            </a:r>
            <a:r>
              <a:rPr lang="en-US" sz="2600" dirty="0" err="1" smtClean="0"/>
              <a:t>berkeadaban</a:t>
            </a:r>
            <a:r>
              <a:rPr lang="en-US" sz="2600" dirty="0" smtClean="0"/>
              <a:t>, </a:t>
            </a:r>
            <a:r>
              <a:rPr lang="en-US" sz="2600" dirty="0" err="1" smtClean="0"/>
              <a:t>dimana</a:t>
            </a:r>
            <a:r>
              <a:rPr lang="en-US" sz="2600" dirty="0" smtClean="0"/>
              <a:t> </a:t>
            </a:r>
            <a:r>
              <a:rPr lang="en-US" sz="2600" dirty="0" err="1" smtClean="0"/>
              <a:t>warganya</a:t>
            </a:r>
            <a:r>
              <a:rPr lang="en-US" sz="2600" dirty="0" smtClean="0"/>
              <a:t> </a:t>
            </a:r>
            <a:r>
              <a:rPr lang="en-US" sz="2600" dirty="0" err="1" smtClean="0"/>
              <a:t>melaksanakan</a:t>
            </a:r>
            <a:r>
              <a:rPr lang="en-US" sz="2600" dirty="0" smtClean="0"/>
              <a:t> </a:t>
            </a:r>
            <a:r>
              <a:rPr lang="en-US" sz="2600" dirty="0" err="1" smtClean="0"/>
              <a:t>tindakan-tindakan</a:t>
            </a:r>
            <a:r>
              <a:rPr lang="en-US" sz="2600" dirty="0" smtClean="0"/>
              <a:t> </a:t>
            </a:r>
            <a:r>
              <a:rPr lang="en-US" sz="2600" dirty="0" err="1" smtClean="0"/>
              <a:t>secara</a:t>
            </a:r>
            <a:r>
              <a:rPr lang="en-US" sz="2600" dirty="0" smtClean="0"/>
              <a:t> </a:t>
            </a:r>
            <a:r>
              <a:rPr lang="en-US" sz="2600" dirty="0" err="1" smtClean="0"/>
              <a:t>independen</a:t>
            </a:r>
            <a:r>
              <a:rPr lang="en-US" sz="2600" dirty="0" smtClean="0"/>
              <a:t> </a:t>
            </a:r>
            <a:r>
              <a:rPr lang="en-US" sz="2600" dirty="0" err="1" smtClean="0"/>
              <a:t>mapun</a:t>
            </a:r>
            <a:r>
              <a:rPr lang="en-US" sz="2600" dirty="0" smtClean="0"/>
              <a:t> </a:t>
            </a:r>
            <a:r>
              <a:rPr lang="en-US" sz="2600" dirty="0" err="1" smtClean="0"/>
              <a:t>melakukan</a:t>
            </a:r>
            <a:r>
              <a:rPr lang="en-US" sz="2600" dirty="0" smtClean="0"/>
              <a:t> </a:t>
            </a:r>
            <a:r>
              <a:rPr lang="en-US" sz="2600" dirty="0" err="1" smtClean="0"/>
              <a:t>kemitraan</a:t>
            </a:r>
            <a:r>
              <a:rPr lang="en-US" sz="2600" dirty="0" smtClean="0"/>
              <a:t> </a:t>
            </a:r>
            <a:r>
              <a:rPr lang="en-US" sz="2600" dirty="0" err="1" smtClean="0"/>
              <a:t>dengan</a:t>
            </a:r>
            <a:r>
              <a:rPr lang="en-US" sz="2600" dirty="0" smtClean="0"/>
              <a:t> </a:t>
            </a:r>
            <a:r>
              <a:rPr lang="en-US" sz="2600" dirty="0" err="1" smtClean="0"/>
              <a:t>lembaga-lembaga</a:t>
            </a:r>
            <a:r>
              <a:rPr lang="en-US" sz="2600" dirty="0" smtClean="0"/>
              <a:t> </a:t>
            </a:r>
            <a:r>
              <a:rPr lang="en-US" sz="2600" dirty="0" err="1" smtClean="0"/>
              <a:t>pemerintah</a:t>
            </a:r>
            <a:r>
              <a:rPr lang="en-US" sz="2600" dirty="0" smtClean="0"/>
              <a:t>, </a:t>
            </a:r>
            <a:r>
              <a:rPr lang="en-US" sz="2600" dirty="0" err="1" smtClean="0"/>
              <a:t>berkiprah</a:t>
            </a:r>
            <a:r>
              <a:rPr lang="en-US" sz="2600" dirty="0" smtClean="0"/>
              <a:t> </a:t>
            </a:r>
            <a:r>
              <a:rPr lang="en-US" sz="2600" dirty="0" err="1" smtClean="0"/>
              <a:t>dalam</a:t>
            </a:r>
            <a:r>
              <a:rPr lang="en-US" sz="2600" dirty="0" smtClean="0"/>
              <a:t> </a:t>
            </a:r>
            <a:r>
              <a:rPr lang="en-US" sz="2600" dirty="0" err="1" smtClean="0"/>
              <a:t>urusan-urusan</a:t>
            </a:r>
            <a:r>
              <a:rPr lang="en-US" sz="2600" dirty="0" smtClean="0"/>
              <a:t> </a:t>
            </a:r>
            <a:r>
              <a:rPr lang="en-US" sz="2600" dirty="0" err="1" smtClean="0"/>
              <a:t>publik</a:t>
            </a:r>
            <a:r>
              <a:rPr lang="en-US" sz="2600" dirty="0" smtClean="0"/>
              <a:t>,  </a:t>
            </a:r>
            <a:r>
              <a:rPr lang="en-US" sz="2600" dirty="0" err="1" smtClean="0"/>
              <a:t>memiliki</a:t>
            </a:r>
            <a:r>
              <a:rPr lang="en-US" sz="2600" dirty="0" smtClean="0"/>
              <a:t> </a:t>
            </a:r>
            <a:r>
              <a:rPr lang="en-US" sz="2600" dirty="0" err="1" smtClean="0"/>
              <a:t>kepedulian</a:t>
            </a:r>
            <a:r>
              <a:rPr lang="en-US" sz="2600" dirty="0" smtClean="0"/>
              <a:t> </a:t>
            </a:r>
            <a:r>
              <a:rPr lang="en-US" sz="2600" dirty="0" err="1" smtClean="0"/>
              <a:t>untuk</a:t>
            </a:r>
            <a:r>
              <a:rPr lang="en-US" sz="2600" dirty="0" smtClean="0"/>
              <a:t> </a:t>
            </a:r>
            <a:r>
              <a:rPr lang="en-US" sz="2600" dirty="0" err="1" smtClean="0"/>
              <a:t>selalu</a:t>
            </a:r>
            <a:r>
              <a:rPr lang="en-US" sz="2600" dirty="0" smtClean="0"/>
              <a:t> </a:t>
            </a:r>
            <a:r>
              <a:rPr lang="en-US" sz="2600" dirty="0" err="1" smtClean="0"/>
              <a:t>mengetahui</a:t>
            </a:r>
            <a:r>
              <a:rPr lang="en-US" sz="2600" dirty="0" smtClean="0"/>
              <a:t>, </a:t>
            </a:r>
            <a:r>
              <a:rPr lang="en-US" sz="2600" dirty="0" err="1" smtClean="0"/>
              <a:t>menganalisis</a:t>
            </a:r>
            <a:r>
              <a:rPr lang="en-US" sz="2600" dirty="0" smtClean="0"/>
              <a:t>, </a:t>
            </a:r>
            <a:r>
              <a:rPr lang="en-US" sz="2600" dirty="0" err="1" smtClean="0"/>
              <a:t>dan</a:t>
            </a:r>
            <a:r>
              <a:rPr lang="en-US" sz="2600" dirty="0" smtClean="0"/>
              <a:t> </a:t>
            </a:r>
            <a:r>
              <a:rPr lang="en-US" sz="2600" dirty="0" err="1" smtClean="0"/>
              <a:t>mengapresiasi</a:t>
            </a:r>
            <a:r>
              <a:rPr lang="en-US" sz="2600" dirty="0" smtClean="0"/>
              <a:t> </a:t>
            </a:r>
            <a:r>
              <a:rPr lang="en-US" sz="2600" dirty="0" err="1" smtClean="0"/>
              <a:t>setiap</a:t>
            </a:r>
            <a:r>
              <a:rPr lang="en-US" sz="2600" dirty="0" smtClean="0"/>
              <a:t> </a:t>
            </a:r>
            <a:r>
              <a:rPr lang="en-US" sz="2600" dirty="0" err="1" smtClean="0"/>
              <a:t>permasalahan</a:t>
            </a:r>
            <a:r>
              <a:rPr lang="en-US" sz="2600" dirty="0" smtClean="0"/>
              <a:t> </a:t>
            </a:r>
            <a:r>
              <a:rPr lang="en-US" sz="2600" dirty="0" err="1" smtClean="0"/>
              <a:t>dalam</a:t>
            </a:r>
            <a:r>
              <a:rPr lang="en-US" sz="2600" dirty="0" smtClean="0"/>
              <a:t> </a:t>
            </a:r>
            <a:r>
              <a:rPr lang="en-US" sz="2600" dirty="0" err="1" smtClean="0"/>
              <a:t>berbagai</a:t>
            </a:r>
            <a:r>
              <a:rPr lang="en-US" sz="2600" dirty="0" smtClean="0"/>
              <a:t> </a:t>
            </a:r>
            <a:r>
              <a:rPr lang="en-US" sz="2600" dirty="0" err="1" smtClean="0"/>
              <a:t>bidang</a:t>
            </a:r>
            <a:r>
              <a:rPr lang="en-US" sz="2600" dirty="0" smtClean="0"/>
              <a:t> </a:t>
            </a:r>
            <a:r>
              <a:rPr lang="en-US" sz="2600" dirty="0" err="1" smtClean="0"/>
              <a:t>kehidupan</a:t>
            </a:r>
            <a:r>
              <a:rPr lang="en-US" sz="2600" dirty="0" smtClean="0"/>
              <a:t> </a:t>
            </a:r>
            <a:r>
              <a:rPr lang="en-US" sz="2600" dirty="0" err="1" smtClean="0"/>
              <a:t>negara</a:t>
            </a:r>
            <a:r>
              <a:rPr lang="en-US" sz="2600" dirty="0" smtClean="0"/>
              <a:t> </a:t>
            </a:r>
            <a:r>
              <a:rPr lang="en-US" sz="2600" dirty="0" err="1" smtClean="0"/>
              <a:t>dan</a:t>
            </a:r>
            <a:r>
              <a:rPr lang="en-US" sz="2600" dirty="0" smtClean="0"/>
              <a:t> </a:t>
            </a:r>
            <a:r>
              <a:rPr lang="en-US" sz="2600" dirty="0" err="1" smtClean="0"/>
              <a:t>nasyarakat</a:t>
            </a:r>
            <a:r>
              <a:rPr lang="en-US" sz="2600" dirty="0" smtClean="0"/>
              <a:t>  </a:t>
            </a:r>
            <a:r>
              <a:rPr lang="en-US" sz="2600" dirty="0" err="1" smtClean="0"/>
              <a:t>sebagai</a:t>
            </a:r>
            <a:r>
              <a:rPr lang="en-US" sz="2600" dirty="0" smtClean="0"/>
              <a:t> </a:t>
            </a:r>
            <a:r>
              <a:rPr lang="en-US" sz="2600" dirty="0" err="1" smtClean="0"/>
              <a:t>landasan</a:t>
            </a:r>
            <a:r>
              <a:rPr lang="en-US" sz="2600" dirty="0" smtClean="0"/>
              <a:t> </a:t>
            </a:r>
            <a:r>
              <a:rPr lang="en-US" sz="2600" dirty="0" err="1" smtClean="0"/>
              <a:t>utama</a:t>
            </a:r>
            <a:r>
              <a:rPr lang="en-US" sz="2600" dirty="0" smtClean="0"/>
              <a:t> </a:t>
            </a:r>
            <a:r>
              <a:rPr lang="en-US" sz="2600" dirty="0" err="1" smtClean="0"/>
              <a:t>untuk</a:t>
            </a:r>
            <a:r>
              <a:rPr lang="en-US" sz="2600" dirty="0" smtClean="0"/>
              <a:t> </a:t>
            </a:r>
            <a:r>
              <a:rPr lang="en-US" sz="2600" dirty="0" err="1" smtClean="0"/>
              <a:t>mewujudkan</a:t>
            </a:r>
            <a:r>
              <a:rPr lang="en-US" sz="2600" dirty="0" smtClean="0"/>
              <a:t> </a:t>
            </a:r>
            <a:r>
              <a:rPr lang="en-US" sz="2600" dirty="0" err="1" smtClean="0"/>
              <a:t>bangsa</a:t>
            </a:r>
            <a:r>
              <a:rPr lang="en-US" sz="2600" dirty="0" smtClean="0"/>
              <a:t> yang </a:t>
            </a:r>
            <a:r>
              <a:rPr lang="en-US" sz="2600" dirty="0" err="1" smtClean="0"/>
              <a:t>maju</a:t>
            </a:r>
            <a:r>
              <a:rPr lang="en-US" sz="2600" dirty="0" smtClean="0"/>
              <a:t>.</a:t>
            </a:r>
          </a:p>
          <a:p>
            <a:pPr>
              <a:buNone/>
            </a:pPr>
            <a:r>
              <a:rPr lang="en-US" sz="2800" dirty="0" smtClean="0"/>
              <a:t>.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6" grpId="1"/>
      <p:bldP spid="16998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6934200" cy="1066800"/>
          </a:xfrm>
        </p:spPr>
        <p:txBody>
          <a:bodyPr/>
          <a:lstStyle/>
          <a:p>
            <a:r>
              <a:rPr lang="en-US" sz="2800" b="1" dirty="0" smtClean="0"/>
              <a:t>MENUJU BERKEMBANGNYA NILAI BUDAYA MODERN</a:t>
            </a:r>
            <a:endParaRPr lang="en-US" sz="2800" b="1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4000" dirty="0" err="1" smtClean="0"/>
              <a:t>Mereka</a:t>
            </a:r>
            <a:r>
              <a:rPr lang="en-US" sz="4000" dirty="0" smtClean="0"/>
              <a:t> yang </a:t>
            </a:r>
            <a:r>
              <a:rPr lang="en-US" sz="4000" dirty="0" err="1" smtClean="0"/>
              <a:t>memiliki</a:t>
            </a:r>
            <a:r>
              <a:rPr lang="en-US" sz="4000" dirty="0" smtClean="0"/>
              <a:t> </a:t>
            </a:r>
            <a:r>
              <a:rPr lang="en-US" sz="4000" dirty="0" err="1" smtClean="0"/>
              <a:t>kemampuan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kemauan</a:t>
            </a:r>
            <a:r>
              <a:rPr lang="en-US" sz="4000" dirty="0" smtClean="0"/>
              <a:t> </a:t>
            </a:r>
            <a:r>
              <a:rPr lang="en-US" sz="4000" dirty="0" err="1" smtClean="0"/>
              <a:t>untuk</a:t>
            </a:r>
            <a:r>
              <a:rPr lang="en-US" sz="4000" dirty="0" smtClean="0"/>
              <a:t> </a:t>
            </a:r>
            <a:r>
              <a:rPr lang="en-US" sz="4000" dirty="0" err="1" smtClean="0"/>
              <a:t>selalu</a:t>
            </a:r>
            <a:r>
              <a:rPr lang="en-US" sz="4000" dirty="0" smtClean="0"/>
              <a:t> </a:t>
            </a:r>
            <a:r>
              <a:rPr lang="en-US" sz="4000" dirty="0" err="1" smtClean="0"/>
              <a:t>belajar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menyesuaikan</a:t>
            </a:r>
            <a:r>
              <a:rPr lang="en-US" sz="4000" dirty="0" smtClean="0"/>
              <a:t> </a:t>
            </a:r>
            <a:r>
              <a:rPr lang="en-US" sz="4000" dirty="0" err="1" smtClean="0"/>
              <a:t>aspirasinya</a:t>
            </a:r>
            <a:r>
              <a:rPr lang="en-US" sz="4000" dirty="0" smtClean="0"/>
              <a:t>, </a:t>
            </a:r>
            <a:r>
              <a:rPr lang="en-US" sz="4000" dirty="0" err="1" smtClean="0"/>
              <a:t>cara</a:t>
            </a:r>
            <a:r>
              <a:rPr lang="en-US" sz="4000" dirty="0" smtClean="0"/>
              <a:t> </a:t>
            </a:r>
            <a:r>
              <a:rPr lang="en-US" sz="4000" dirty="0" err="1" smtClean="0"/>
              <a:t>berpikirnya</a:t>
            </a:r>
            <a:r>
              <a:rPr lang="en-US" sz="4000" dirty="0" smtClean="0"/>
              <a:t>, </a:t>
            </a:r>
            <a:r>
              <a:rPr lang="en-US" sz="4000" dirty="0" err="1" smtClean="0"/>
              <a:t>serta</a:t>
            </a:r>
            <a:r>
              <a:rPr lang="en-US" sz="4000" dirty="0" smtClean="0"/>
              <a:t> </a:t>
            </a:r>
            <a:r>
              <a:rPr lang="en-US" sz="4000" dirty="0" err="1" smtClean="0"/>
              <a:t>metoda</a:t>
            </a:r>
            <a:r>
              <a:rPr lang="en-US" sz="4000" dirty="0" smtClean="0"/>
              <a:t> </a:t>
            </a:r>
            <a:r>
              <a:rPr lang="en-US" sz="4000" dirty="0" err="1" smtClean="0"/>
              <a:t>kerjanya</a:t>
            </a:r>
            <a:r>
              <a:rPr lang="en-US" sz="4000" dirty="0" smtClean="0"/>
              <a:t> agar </a:t>
            </a:r>
            <a:r>
              <a:rPr lang="en-US" sz="4000" dirty="0" err="1" smtClean="0"/>
              <a:t>tetap</a:t>
            </a:r>
            <a:r>
              <a:rPr lang="en-US" sz="4000" dirty="0" smtClean="0"/>
              <a:t> </a:t>
            </a:r>
            <a:r>
              <a:rPr lang="en-US" sz="4000" dirty="0" err="1" smtClean="0"/>
              <a:t>sejalan</a:t>
            </a:r>
            <a:r>
              <a:rPr lang="en-US" sz="4000" dirty="0" smtClean="0"/>
              <a:t> </a:t>
            </a:r>
            <a:r>
              <a:rPr lang="en-US" sz="4000" dirty="0" err="1" smtClean="0"/>
              <a:t>dengan</a:t>
            </a:r>
            <a:r>
              <a:rPr lang="en-US" sz="4000" dirty="0" smtClean="0"/>
              <a:t> </a:t>
            </a:r>
            <a:r>
              <a:rPr lang="en-US" sz="4000" dirty="0" err="1" smtClean="0"/>
              <a:t>proses</a:t>
            </a:r>
            <a:r>
              <a:rPr lang="en-US" sz="4000" dirty="0" smtClean="0"/>
              <a:t> </a:t>
            </a:r>
            <a:r>
              <a:rPr lang="en-US" sz="4000" dirty="0" err="1" smtClean="0"/>
              <a:t>perubahan</a:t>
            </a:r>
            <a:r>
              <a:rPr lang="en-US" sz="4000" dirty="0" smtClean="0"/>
              <a:t>.</a:t>
            </a:r>
            <a:endParaRPr 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6" grpId="1"/>
      <p:bldP spid="1699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6934200" cy="1066800"/>
          </a:xfrm>
        </p:spPr>
        <p:txBody>
          <a:bodyPr/>
          <a:lstStyle/>
          <a:p>
            <a:r>
              <a:rPr lang="en-US" sz="2800" b="1" dirty="0" smtClean="0"/>
              <a:t>MODEL IMPLEMENTASI KEBIJAKAN PENDIDIKAN</a:t>
            </a:r>
            <a:endParaRPr lang="en-US" sz="2800" b="1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pPr lvl="0">
              <a:buNone/>
            </a:pPr>
            <a:r>
              <a:rPr lang="en-US" dirty="0" smtClean="0"/>
              <a:t>	</a:t>
            </a:r>
            <a:r>
              <a:rPr lang="en-US" sz="4000" dirty="0" smtClean="0"/>
              <a:t>Pembangunan </a:t>
            </a:r>
            <a:r>
              <a:rPr lang="en-US" sz="4000" dirty="0" err="1" smtClean="0"/>
              <a:t>sistem</a:t>
            </a:r>
            <a:r>
              <a:rPr lang="en-US" sz="4000" dirty="0" smtClean="0"/>
              <a:t> </a:t>
            </a:r>
            <a:r>
              <a:rPr lang="en-US" sz="4000" dirty="0" err="1" smtClean="0"/>
              <a:t>pendidikan</a:t>
            </a:r>
            <a:r>
              <a:rPr lang="en-US" sz="4000" dirty="0" smtClean="0"/>
              <a:t> </a:t>
            </a:r>
            <a:r>
              <a:rPr lang="en-US" sz="4000" dirty="0" err="1" smtClean="0"/>
              <a:t>nasional</a:t>
            </a:r>
            <a:r>
              <a:rPr lang="en-US" sz="4000" dirty="0" smtClean="0"/>
              <a:t> </a:t>
            </a:r>
            <a:r>
              <a:rPr lang="en-US" sz="4000" dirty="0" err="1" smtClean="0"/>
              <a:t>sebagai</a:t>
            </a:r>
            <a:r>
              <a:rPr lang="en-US" sz="4000" dirty="0" smtClean="0"/>
              <a:t> </a:t>
            </a:r>
            <a:r>
              <a:rPr lang="en-US" sz="4000" dirty="0" err="1" smtClean="0"/>
              <a:t>salah</a:t>
            </a:r>
            <a:r>
              <a:rPr lang="en-US" sz="4000" dirty="0" smtClean="0"/>
              <a:t> </a:t>
            </a:r>
            <a:r>
              <a:rPr lang="en-US" sz="4000" dirty="0" err="1" smtClean="0"/>
              <a:t>satu</a:t>
            </a:r>
            <a:r>
              <a:rPr lang="en-US" sz="4000" dirty="0" smtClean="0"/>
              <a:t> </a:t>
            </a:r>
            <a:r>
              <a:rPr lang="en-US" sz="4000" dirty="0" err="1" smtClean="0"/>
              <a:t>sektor</a:t>
            </a:r>
            <a:r>
              <a:rPr lang="en-US" sz="4000" dirty="0" smtClean="0"/>
              <a:t> </a:t>
            </a:r>
            <a:r>
              <a:rPr lang="en-US" sz="4000" dirty="0" err="1" smtClean="0"/>
              <a:t>terpenting</a:t>
            </a:r>
            <a:r>
              <a:rPr lang="en-US" sz="4000" dirty="0" smtClean="0"/>
              <a:t> yang </a:t>
            </a:r>
            <a:r>
              <a:rPr lang="en-US" sz="4000" dirty="0" err="1" smtClean="0"/>
              <a:t>berorientasi</a:t>
            </a:r>
            <a:r>
              <a:rPr lang="en-US" sz="4000" dirty="0" smtClean="0"/>
              <a:t> </a:t>
            </a:r>
            <a:r>
              <a:rPr lang="en-US" sz="4000" dirty="0" err="1" smtClean="0"/>
              <a:t>pada</a:t>
            </a:r>
            <a:r>
              <a:rPr lang="en-US" sz="4000" dirty="0" smtClean="0"/>
              <a:t> </a:t>
            </a:r>
            <a:r>
              <a:rPr lang="en-US" sz="4000" dirty="0" err="1" smtClean="0"/>
              <a:t>pengembangan</a:t>
            </a:r>
            <a:r>
              <a:rPr lang="en-US" sz="4000" dirty="0" smtClean="0"/>
              <a:t> </a:t>
            </a:r>
            <a:r>
              <a:rPr lang="en-US" sz="4000" dirty="0" err="1" smtClean="0"/>
              <a:t>kualitas</a:t>
            </a:r>
            <a:r>
              <a:rPr lang="en-US" sz="4000" dirty="0" smtClean="0"/>
              <a:t> SDM </a:t>
            </a:r>
            <a:r>
              <a:rPr lang="en-US" sz="4000" dirty="0" err="1" smtClean="0"/>
              <a:t>perlu</a:t>
            </a:r>
            <a:r>
              <a:rPr lang="en-US" sz="4000" dirty="0" smtClean="0"/>
              <a:t> </a:t>
            </a:r>
            <a:r>
              <a:rPr lang="en-US" sz="4000" dirty="0" err="1" smtClean="0"/>
              <a:t>menggunakan</a:t>
            </a:r>
            <a:r>
              <a:rPr lang="en-US" sz="4000" dirty="0" smtClean="0"/>
              <a:t> </a:t>
            </a:r>
            <a:r>
              <a:rPr lang="en-US" sz="4000" dirty="0" err="1" smtClean="0"/>
              <a:t>empat</a:t>
            </a:r>
            <a:r>
              <a:rPr lang="en-US" sz="4000" dirty="0" smtClean="0"/>
              <a:t> </a:t>
            </a:r>
            <a:r>
              <a:rPr lang="en-US" sz="4000" dirty="0" err="1" smtClean="0"/>
              <a:t>perspektif</a:t>
            </a:r>
            <a:r>
              <a:rPr lang="en-US" sz="4000" dirty="0" smtClean="0"/>
              <a:t> </a:t>
            </a:r>
            <a:r>
              <a:rPr lang="en-US" sz="4000" dirty="0" err="1" smtClean="0"/>
              <a:t>pemikiran</a:t>
            </a:r>
            <a:r>
              <a:rPr lang="en-US" sz="4000" dirty="0" smtClean="0"/>
              <a:t>.</a:t>
            </a: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6" grpId="1"/>
      <p:bldP spid="1699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DSC_5571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 t="8772" b="11018"/>
          <a:stretch>
            <a:fillRect/>
          </a:stretch>
        </p:blipFill>
        <p:spPr bwMode="auto">
          <a:xfrm>
            <a:off x="0" y="0"/>
            <a:ext cx="914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19812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152400" y="5029200"/>
            <a:ext cx="8991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en-US" sz="2000" dirty="0" err="1" smtClean="0">
                <a:solidFill>
                  <a:schemeClr val="bg1"/>
                </a:solidFill>
              </a:rPr>
              <a:t>Pertama</a:t>
            </a:r>
            <a:r>
              <a:rPr lang="en-US" sz="2000" dirty="0" smtClean="0">
                <a:solidFill>
                  <a:schemeClr val="bg1"/>
                </a:solidFill>
              </a:rPr>
              <a:t>:</a:t>
            </a:r>
            <a:r>
              <a:rPr lang="en-US" sz="2000" dirty="0" smtClean="0"/>
              <a:t> </a:t>
            </a:r>
            <a:r>
              <a:rPr lang="en-US" sz="2000" dirty="0" err="1" smtClean="0"/>
              <a:t>Perspektif</a:t>
            </a:r>
            <a:r>
              <a:rPr lang="en-US" sz="2000" dirty="0" smtClean="0"/>
              <a:t> </a:t>
            </a:r>
            <a:r>
              <a:rPr lang="en-US" sz="2000" dirty="0" err="1"/>
              <a:t>pemerataan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i="1" dirty="0"/>
              <a:t>(equality of educational opportunity) </a:t>
            </a:r>
            <a:r>
              <a:rPr lang="en-US" sz="2000" dirty="0"/>
              <a:t>yang </a:t>
            </a:r>
            <a:r>
              <a:rPr lang="en-US" sz="2000" dirty="0" err="1"/>
              <a:t>memandang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sarana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pemerataan</a:t>
            </a:r>
            <a:r>
              <a:rPr lang="en-US" sz="2000" dirty="0"/>
              <a:t> </a:t>
            </a:r>
            <a:r>
              <a:rPr lang="en-US" sz="2000" dirty="0" err="1"/>
              <a:t>kesejahteraan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,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catatan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kesempatan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yang </a:t>
            </a:r>
            <a:r>
              <a:rPr lang="en-US" sz="2000" dirty="0" err="1"/>
              <a:t>semakin</a:t>
            </a:r>
            <a:r>
              <a:rPr lang="en-US" sz="2000" dirty="0"/>
              <a:t> </a:t>
            </a:r>
            <a:r>
              <a:rPr lang="en-US" sz="2000" dirty="0" err="1"/>
              <a:t>merata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faktor</a:t>
            </a:r>
            <a:r>
              <a:rPr lang="en-US" sz="2000" dirty="0"/>
              <a:t> yang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mewujudkan</a:t>
            </a:r>
            <a:r>
              <a:rPr lang="en-US" sz="2000" dirty="0"/>
              <a:t> </a:t>
            </a:r>
            <a:r>
              <a:rPr lang="en-US" sz="2000" dirty="0" err="1"/>
              <a:t>kesejahteraan</a:t>
            </a:r>
            <a:r>
              <a:rPr lang="en-US" sz="2000" dirty="0"/>
              <a:t> yang </a:t>
            </a:r>
            <a:r>
              <a:rPr lang="en-US" sz="2000" dirty="0" err="1"/>
              <a:t>semakin</a:t>
            </a:r>
            <a:r>
              <a:rPr lang="en-US" sz="2000" dirty="0"/>
              <a:t> </a:t>
            </a:r>
            <a:r>
              <a:rPr lang="en-US" sz="2000" dirty="0" err="1"/>
              <a:t>merata</a:t>
            </a:r>
            <a:r>
              <a:rPr lang="en-US" sz="2000" dirty="0"/>
              <a:t> pula.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animBg="1"/>
      <p:bldP spid="11674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ack fasilitas kampus"/>
          <p:cNvPicPr>
            <a:picLocks noChangeAspect="1" noChangeArrowheads="1"/>
          </p:cNvPicPr>
          <p:nvPr/>
        </p:nvPicPr>
        <p:blipFill>
          <a:blip r:embed="rId3"/>
          <a:srcRect b="28889"/>
          <a:stretch>
            <a:fillRect/>
          </a:stretch>
        </p:blipFill>
        <p:spPr bwMode="auto">
          <a:xfrm>
            <a:off x="0" y="0"/>
            <a:ext cx="914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0" y="4495800"/>
            <a:ext cx="9144000" cy="27432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152400" y="4572000"/>
            <a:ext cx="8991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en-US" sz="2400" dirty="0" err="1" smtClean="0">
                <a:solidFill>
                  <a:schemeClr val="bg1"/>
                </a:solidFill>
              </a:rPr>
              <a:t>Kedua</a:t>
            </a:r>
            <a:r>
              <a:rPr lang="en-US" sz="2400" dirty="0" smtClean="0"/>
              <a:t>: </a:t>
            </a:r>
            <a:r>
              <a:rPr lang="en-US" sz="2400" dirty="0" err="1" smtClean="0"/>
              <a:t>Perspektif</a:t>
            </a:r>
            <a:r>
              <a:rPr lang="en-US" sz="2400" dirty="0" smtClean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pencapaian</a:t>
            </a:r>
            <a:r>
              <a:rPr lang="en-US" sz="2400" dirty="0"/>
              <a:t> </a:t>
            </a: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i="1" dirty="0"/>
              <a:t>(education and status attainment) </a:t>
            </a:r>
            <a:r>
              <a:rPr lang="en-US" sz="2400" dirty="0"/>
              <a:t>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menekankan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kajian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peranan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keterampilan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kecakapan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. </a:t>
            </a: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0" y="3505200"/>
            <a:ext cx="2743200" cy="9906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animBg="1"/>
      <p:bldP spid="95236" grpId="0" autoUpdateAnimBg="0"/>
      <p:bldP spid="952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Mahasiswa di Taman"/>
          <p:cNvPicPr>
            <a:picLocks noChangeAspect="1" noChangeArrowheads="1"/>
          </p:cNvPicPr>
          <p:nvPr/>
        </p:nvPicPr>
        <p:blipFill>
          <a:blip r:embed="rId3"/>
          <a:srcRect b="28889"/>
          <a:stretch>
            <a:fillRect/>
          </a:stretch>
        </p:blipFill>
        <p:spPr bwMode="auto">
          <a:xfrm>
            <a:off x="0" y="0"/>
            <a:ext cx="914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19812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0" y="464820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endParaRPr lang="en-US" sz="2400" dirty="0" smtClean="0"/>
          </a:p>
          <a:p>
            <a:pPr lvl="0"/>
            <a:r>
              <a:rPr lang="en-US" sz="2400" dirty="0" err="1" smtClean="0">
                <a:solidFill>
                  <a:schemeClr val="bg1"/>
                </a:solidFill>
              </a:rPr>
              <a:t>Ketiga</a:t>
            </a:r>
            <a:r>
              <a:rPr lang="en-US" sz="2400" dirty="0" smtClean="0"/>
              <a:t>: </a:t>
            </a:r>
            <a:r>
              <a:rPr lang="en-US" sz="2400" dirty="0" err="1" smtClean="0"/>
              <a:t>Perspektif</a:t>
            </a:r>
            <a:r>
              <a:rPr lang="en-US" sz="2400" dirty="0" smtClean="0"/>
              <a:t> </a:t>
            </a:r>
            <a:r>
              <a:rPr lang="en-US" sz="2400" i="1" dirty="0"/>
              <a:t>Human Capital </a:t>
            </a:r>
            <a:r>
              <a:rPr lang="en-US" sz="2400" dirty="0"/>
              <a:t>yang</a:t>
            </a:r>
            <a:r>
              <a:rPr lang="en-US" sz="2400" i="1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menekankan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memacu</a:t>
            </a:r>
            <a:r>
              <a:rPr lang="en-US" sz="2400" dirty="0"/>
              <a:t> </a:t>
            </a:r>
            <a:r>
              <a:rPr lang="en-US" sz="2400" dirty="0" err="1"/>
              <a:t>pertumbuhan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peningkatan</a:t>
            </a:r>
            <a:r>
              <a:rPr lang="en-US" sz="2400" dirty="0"/>
              <a:t> </a:t>
            </a:r>
            <a:r>
              <a:rPr lang="en-US" sz="2400" dirty="0" err="1"/>
              <a:t>penguasaan</a:t>
            </a:r>
            <a:r>
              <a:rPr lang="en-US" sz="2400" dirty="0"/>
              <a:t> </a:t>
            </a:r>
            <a:r>
              <a:rPr lang="en-US" sz="2400" dirty="0" err="1"/>
              <a:t>keterampilan</a:t>
            </a:r>
            <a:r>
              <a:rPr lang="en-US" sz="2400" dirty="0"/>
              <a:t>, </a:t>
            </a:r>
            <a:r>
              <a:rPr lang="en-US" sz="2400" dirty="0" err="1"/>
              <a:t>keahlian</a:t>
            </a:r>
            <a:r>
              <a:rPr lang="en-US" sz="2400" dirty="0"/>
              <a:t>, </a:t>
            </a:r>
            <a:r>
              <a:rPr lang="en-US" sz="2400" dirty="0" err="1"/>
              <a:t>profesi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penguasaan</a:t>
            </a:r>
            <a:r>
              <a:rPr lang="en-US" sz="2400" dirty="0"/>
              <a:t> </a:t>
            </a:r>
            <a:r>
              <a:rPr lang="en-US" sz="2400" dirty="0" err="1"/>
              <a:t>keilmuan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menjadikan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produktif</a:t>
            </a:r>
            <a:r>
              <a:rPr lang="en-US" sz="24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animBg="1"/>
      <p:bldP spid="107524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Diskusi kelompok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 b="1499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0" y="4800600"/>
            <a:ext cx="9144000" cy="20574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0" y="487680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en-US" sz="2400" dirty="0" err="1" smtClean="0">
                <a:solidFill>
                  <a:srgbClr val="FFC000"/>
                </a:solidFill>
              </a:rPr>
              <a:t>Keempat</a:t>
            </a:r>
            <a:r>
              <a:rPr lang="en-US" sz="2400" dirty="0" smtClean="0">
                <a:solidFill>
                  <a:srgbClr val="FFC000"/>
                </a:solidFill>
              </a:rPr>
              <a:t>:</a:t>
            </a:r>
            <a:r>
              <a:rPr lang="en-US" sz="2400" dirty="0" smtClean="0"/>
              <a:t> </a:t>
            </a:r>
            <a:r>
              <a:rPr lang="en-US" sz="2400" dirty="0" err="1" smtClean="0"/>
              <a:t>Perspektif</a:t>
            </a:r>
            <a:r>
              <a:rPr lang="en-US" sz="2400" dirty="0" smtClean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SDM </a:t>
            </a:r>
            <a:r>
              <a:rPr lang="en-US" sz="2400" i="1" dirty="0"/>
              <a:t>(education and human resources development) </a:t>
            </a:r>
            <a:r>
              <a:rPr lang="en-US" sz="2400" dirty="0"/>
              <a:t>yang </a:t>
            </a:r>
            <a:r>
              <a:rPr lang="en-US" sz="2400" dirty="0" err="1"/>
              <a:t>menekankan</a:t>
            </a:r>
            <a:r>
              <a:rPr lang="en-US" sz="2400" dirty="0"/>
              <a:t> </a:t>
            </a:r>
            <a:r>
              <a:rPr lang="en-US" sz="2400" dirty="0" err="1"/>
              <a:t>perlunya</a:t>
            </a:r>
            <a:r>
              <a:rPr lang="en-US" sz="2400" dirty="0"/>
              <a:t> SDM </a:t>
            </a:r>
            <a:r>
              <a:rPr lang="en-US" sz="2400" dirty="0" err="1"/>
              <a:t>berkualitas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menjawab</a:t>
            </a:r>
            <a:r>
              <a:rPr lang="en-US" sz="2400" dirty="0"/>
              <a:t> </a:t>
            </a:r>
            <a:r>
              <a:rPr lang="en-US" sz="2400" dirty="0" err="1"/>
              <a:t>tantangan</a:t>
            </a:r>
            <a:r>
              <a:rPr lang="en-US" sz="2400" dirty="0"/>
              <a:t> </a:t>
            </a:r>
            <a:r>
              <a:rPr lang="en-US" sz="2400" dirty="0" err="1"/>
              <a:t>pertumbuhan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yang </a:t>
            </a:r>
            <a:r>
              <a:rPr lang="en-US" sz="2400" dirty="0" err="1"/>
              <a:t>cepat</a:t>
            </a:r>
            <a:r>
              <a:rPr lang="en-US" sz="2400" dirty="0"/>
              <a:t> </a:t>
            </a:r>
            <a:r>
              <a:rPr lang="en-US" sz="2400" i="1" dirty="0"/>
              <a:t>(economic miracle)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akibat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tumbuhnya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industri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profesionalisasi</a:t>
            </a:r>
            <a:r>
              <a:rPr lang="en-US" sz="24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animBg="1"/>
      <p:bldP spid="6246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6934200" cy="1066800"/>
          </a:xfrm>
        </p:spPr>
        <p:txBody>
          <a:bodyPr/>
          <a:lstStyle/>
          <a:p>
            <a:r>
              <a:rPr lang="en-US" sz="2800" b="1" dirty="0" err="1" smtClean="0"/>
              <a:t>Tiga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Fungsi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Dasar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Pendidikan</a:t>
            </a:r>
            <a:endParaRPr lang="en-US" sz="2800" b="1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membangun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menerapkan</a:t>
            </a:r>
            <a:r>
              <a:rPr lang="en-US" sz="2000" dirty="0" smtClean="0"/>
              <a:t> </a:t>
            </a:r>
            <a:r>
              <a:rPr lang="en-US" sz="2000" dirty="0" err="1" smtClean="0"/>
              <a:t>konsep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investasi</a:t>
            </a:r>
            <a:r>
              <a:rPr lang="en-US" sz="2000" dirty="0" smtClean="0"/>
              <a:t> </a:t>
            </a:r>
            <a:r>
              <a:rPr lang="en-US" sz="2000" dirty="0" err="1" smtClean="0"/>
              <a:t>produktif</a:t>
            </a:r>
            <a:r>
              <a:rPr lang="en-US" sz="2000" dirty="0" smtClean="0"/>
              <a:t> </a:t>
            </a:r>
            <a:r>
              <a:rPr lang="en-US" sz="2000" dirty="0" err="1" smtClean="0"/>
              <a:t>ini</a:t>
            </a:r>
            <a:r>
              <a:rPr lang="en-US" sz="2000" dirty="0" smtClean="0"/>
              <a:t>,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nasional</a:t>
            </a:r>
            <a:r>
              <a:rPr lang="en-US" sz="2000" dirty="0" smtClean="0"/>
              <a:t> </a:t>
            </a:r>
            <a:r>
              <a:rPr lang="en-US" sz="2000" dirty="0" err="1" smtClean="0"/>
              <a:t>dibangun</a:t>
            </a:r>
            <a:r>
              <a:rPr lang="en-US" sz="2000" dirty="0" smtClean="0"/>
              <a:t> </a:t>
            </a:r>
            <a:r>
              <a:rPr lang="en-US" sz="2000" dirty="0" err="1" smtClean="0"/>
              <a:t>berdasarkan</a:t>
            </a:r>
            <a:r>
              <a:rPr lang="en-US" sz="2000" dirty="0" smtClean="0"/>
              <a:t> </a:t>
            </a:r>
            <a:r>
              <a:rPr lang="en-US" sz="2000" dirty="0" err="1" smtClean="0"/>
              <a:t>tiga</a:t>
            </a:r>
            <a:r>
              <a:rPr lang="en-US" sz="2000" dirty="0" smtClean="0"/>
              <a:t> </a:t>
            </a:r>
            <a:r>
              <a:rPr lang="en-US" sz="2000" dirty="0" err="1" smtClean="0"/>
              <a:t>fungsi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seimbang</a:t>
            </a:r>
            <a:r>
              <a:rPr lang="en-US" sz="2000" dirty="0" smtClean="0"/>
              <a:t>, </a:t>
            </a:r>
            <a:r>
              <a:rPr lang="en-US" sz="2000" dirty="0" err="1" smtClean="0"/>
              <a:t>yaitu</a:t>
            </a:r>
            <a:r>
              <a:rPr lang="en-US" sz="2000" dirty="0" smtClean="0"/>
              <a:t>:</a:t>
            </a:r>
          </a:p>
          <a:p>
            <a:pPr>
              <a:buNone/>
            </a:pPr>
            <a:endParaRPr lang="en-US" sz="2000" dirty="0" smtClean="0"/>
          </a:p>
          <a:p>
            <a:pPr lvl="1"/>
            <a:r>
              <a:rPr lang="en-US" sz="2000" dirty="0" err="1" smtClean="0"/>
              <a:t>mencerdaskan</a:t>
            </a:r>
            <a:r>
              <a:rPr lang="en-US" sz="2000" dirty="0" smtClean="0"/>
              <a:t> </a:t>
            </a:r>
            <a:r>
              <a:rPr lang="en-US" sz="2000" dirty="0" err="1" smtClean="0"/>
              <a:t>kehidupan</a:t>
            </a:r>
            <a:r>
              <a:rPr lang="en-US" sz="2000" dirty="0" smtClean="0"/>
              <a:t> </a:t>
            </a:r>
            <a:r>
              <a:rPr lang="en-US" sz="2000" dirty="0" err="1" smtClean="0"/>
              <a:t>bangsa</a:t>
            </a:r>
            <a:r>
              <a:rPr lang="en-US" sz="2000" dirty="0" smtClean="0"/>
              <a:t>;</a:t>
            </a:r>
          </a:p>
          <a:p>
            <a:pPr lvl="1"/>
            <a:r>
              <a:rPr lang="en-US" sz="2000" dirty="0" err="1" smtClean="0"/>
              <a:t>mempersiapkan</a:t>
            </a:r>
            <a:r>
              <a:rPr lang="en-US" sz="2000" dirty="0" smtClean="0"/>
              <a:t> </a:t>
            </a:r>
            <a:r>
              <a:rPr lang="en-US" sz="2000" dirty="0" err="1" smtClean="0"/>
              <a:t>tenaga</a:t>
            </a:r>
            <a:r>
              <a:rPr lang="en-US" sz="2000" dirty="0" smtClean="0"/>
              <a:t> </a:t>
            </a:r>
            <a:r>
              <a:rPr lang="en-US" sz="2000" dirty="0" err="1" smtClean="0"/>
              <a:t>kerja</a:t>
            </a:r>
            <a:r>
              <a:rPr lang="en-US" sz="2000" dirty="0" smtClean="0"/>
              <a:t> </a:t>
            </a:r>
            <a:r>
              <a:rPr lang="en-US" sz="2000" dirty="0" err="1" smtClean="0"/>
              <a:t>cakap</a:t>
            </a:r>
            <a:r>
              <a:rPr lang="en-US" sz="2000" dirty="0" smtClean="0"/>
              <a:t>, </a:t>
            </a:r>
            <a:r>
              <a:rPr lang="en-US" sz="2000" dirty="0" err="1" smtClean="0"/>
              <a:t>terampil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terlatih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bekerja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berbagai</a:t>
            </a:r>
            <a:r>
              <a:rPr lang="en-US" sz="2000" dirty="0" smtClean="0"/>
              <a:t> </a:t>
            </a:r>
            <a:r>
              <a:rPr lang="en-US" sz="2000" dirty="0" err="1" smtClean="0"/>
              <a:t>sektor</a:t>
            </a:r>
            <a:r>
              <a:rPr lang="en-US" sz="2000" dirty="0" smtClean="0"/>
              <a:t> </a:t>
            </a:r>
            <a:r>
              <a:rPr lang="en-US" sz="2000" dirty="0" err="1" smtClean="0"/>
              <a:t>ekonomi</a:t>
            </a:r>
            <a:r>
              <a:rPr lang="en-US" sz="2000" dirty="0" smtClean="0"/>
              <a:t> </a:t>
            </a:r>
            <a:r>
              <a:rPr lang="en-US" sz="2000" dirty="0" err="1" smtClean="0"/>
              <a:t>industri</a:t>
            </a:r>
            <a:r>
              <a:rPr lang="en-US" sz="2000" dirty="0" smtClean="0"/>
              <a:t>, </a:t>
            </a:r>
            <a:r>
              <a:rPr lang="en-US" sz="2000" dirty="0" err="1" smtClean="0"/>
              <a:t>serta</a:t>
            </a:r>
            <a:endParaRPr lang="en-US" sz="2000" dirty="0" smtClean="0"/>
          </a:p>
          <a:p>
            <a:pPr lvl="1"/>
            <a:r>
              <a:rPr lang="en-US" sz="2000" dirty="0" err="1" smtClean="0"/>
              <a:t>membina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mengembangkan</a:t>
            </a:r>
            <a:r>
              <a:rPr lang="en-US" sz="2000" dirty="0" smtClean="0"/>
              <a:t> </a:t>
            </a:r>
            <a:r>
              <a:rPr lang="en-US" sz="2000" dirty="0" err="1" smtClean="0"/>
              <a:t>penguasaan</a:t>
            </a:r>
            <a:r>
              <a:rPr lang="en-US" sz="2000" dirty="0" smtClean="0"/>
              <a:t> </a:t>
            </a:r>
            <a:r>
              <a:rPr lang="en-US" sz="2000" dirty="0" err="1" smtClean="0"/>
              <a:t>berbagai</a:t>
            </a:r>
            <a:r>
              <a:rPr lang="en-US" sz="2000" dirty="0" smtClean="0"/>
              <a:t> </a:t>
            </a:r>
            <a:r>
              <a:rPr lang="en-US" sz="2000" dirty="0" err="1" smtClean="0"/>
              <a:t>cabang</a:t>
            </a:r>
            <a:r>
              <a:rPr lang="en-US" sz="2000" dirty="0" smtClean="0"/>
              <a:t> </a:t>
            </a:r>
            <a:r>
              <a:rPr lang="en-US" sz="2000" dirty="0" err="1" smtClean="0"/>
              <a:t>keahlian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ilmu</a:t>
            </a:r>
            <a:r>
              <a:rPr lang="en-US" sz="2000" dirty="0" smtClean="0"/>
              <a:t> </a:t>
            </a:r>
            <a:r>
              <a:rPr lang="en-US" sz="2000" dirty="0" err="1" smtClean="0"/>
              <a:t>pengetahuan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teknologi</a:t>
            </a:r>
            <a:r>
              <a:rPr lang="en-US" sz="2000" dirty="0" smtClean="0"/>
              <a:t>. </a:t>
            </a:r>
            <a:r>
              <a:rPr lang="en-US" sz="2000" dirty="0" err="1" smtClean="0"/>
              <a:t>Ketiga</a:t>
            </a:r>
            <a:r>
              <a:rPr lang="en-US" sz="2000" dirty="0" smtClean="0"/>
              <a:t> </a:t>
            </a:r>
            <a:r>
              <a:rPr lang="en-US" sz="2000" dirty="0" err="1" smtClean="0"/>
              <a:t>fungsi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kaitannya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investasi</a:t>
            </a:r>
            <a:r>
              <a:rPr lang="en-US" sz="2000" dirty="0" smtClean="0"/>
              <a:t> SDM </a:t>
            </a:r>
            <a:r>
              <a:rPr lang="en-US" sz="2000" dirty="0" err="1" smtClean="0"/>
              <a:t>melalui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dijelaskan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berikut</a:t>
            </a:r>
            <a:r>
              <a:rPr lang="en-US" sz="2000" dirty="0" smtClean="0"/>
              <a:t>.</a:t>
            </a:r>
          </a:p>
          <a:p>
            <a:pPr lvl="0">
              <a:buNone/>
            </a:pPr>
            <a:endParaRPr lang="en-US" sz="4000" dirty="0" smtClean="0"/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6" grpId="1"/>
      <p:bldP spid="16998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6934200" cy="1066800"/>
          </a:xfrm>
        </p:spPr>
        <p:txBody>
          <a:bodyPr/>
          <a:lstStyle/>
          <a:p>
            <a:r>
              <a:rPr lang="en-US" sz="2800" b="1" dirty="0" err="1" smtClean="0"/>
              <a:t>Tiga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Komponen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Sistem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Pendidikan</a:t>
            </a:r>
            <a:endParaRPr lang="en-US" sz="2800" b="1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Agar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diperankan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,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dilengkapi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yang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bergantung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: 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kompulsori</a:t>
            </a:r>
            <a:r>
              <a:rPr lang="en-US" dirty="0" smtClean="0"/>
              <a:t>;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persiapan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; 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keilmuan</a:t>
            </a:r>
            <a:r>
              <a:rPr lang="en-US" dirty="0" smtClean="0"/>
              <a:t>.</a:t>
            </a:r>
          </a:p>
          <a:p>
            <a:pPr lvl="0">
              <a:buNone/>
            </a:pP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”</a:t>
            </a:r>
            <a:endParaRPr 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6" grpId="1"/>
      <p:bldP spid="16998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6" name="Text Box 4"/>
          <p:cNvSpPr txBox="1">
            <a:spLocks noChangeArrowheads="1"/>
          </p:cNvSpPr>
          <p:nvPr/>
        </p:nvSpPr>
        <p:spPr bwMode="auto">
          <a:xfrm>
            <a:off x="1192213" y="2676525"/>
            <a:ext cx="5861050" cy="1323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sz="8000"/>
              <a:t>Terima kasih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/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3000"/>
                                        <p:tgtEl>
                                          <p:spTgt spid="335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6" grpId="0"/>
    </p:bldLst>
  </p:timing>
</p:sld>
</file>

<file path=ppt/theme/theme1.xml><?xml version="1.0" encoding="utf-8"?>
<a:theme xmlns:a="http://schemas.openxmlformats.org/drawingml/2006/main" name="Curtain Call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602</TotalTime>
  <Words>486</Words>
  <Application>Microsoft PowerPoint</Application>
  <PresentationFormat>On-screen Show (4:3)</PresentationFormat>
  <Paragraphs>101</Paragraphs>
  <Slides>20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Curtain Call</vt:lpstr>
      <vt:lpstr>PERUBAHAN MENUJU MASYARAKAT INDONESIA BARU: MENENGOK KEMBALI PERAN PENDIDIKAN TINGGI</vt:lpstr>
      <vt:lpstr>Slide 2</vt:lpstr>
      <vt:lpstr>TUJUAN</vt:lpstr>
      <vt:lpstr>OUTPUT</vt:lpstr>
      <vt:lpstr>Slide 5</vt:lpstr>
      <vt:lpstr>Slide 6</vt:lpstr>
      <vt:lpstr>IDENTIFIKASI DAN ANALISIS MASALAH</vt:lpstr>
      <vt:lpstr>Slide 8</vt:lpstr>
      <vt:lpstr>Slide 9</vt:lpstr>
      <vt:lpstr>MENUJU KEMANDIRIAN BANGSA</vt:lpstr>
      <vt:lpstr>MENUJU “Civil Society” INDONESIA</vt:lpstr>
      <vt:lpstr>MENUJU BERKEMBANGNYA NILAI BUDAYA MODERN</vt:lpstr>
      <vt:lpstr>MODEL IMPLEMENTASI KEBIJAKAN PENDIDIKAN</vt:lpstr>
      <vt:lpstr>Slide 14</vt:lpstr>
      <vt:lpstr>Slide 15</vt:lpstr>
      <vt:lpstr>Slide 16</vt:lpstr>
      <vt:lpstr>Slide 17</vt:lpstr>
      <vt:lpstr>Tiga Fungsi Dasar Pendidikan</vt:lpstr>
      <vt:lpstr>Tiga Komponen Sistem Pendidikan</vt:lpstr>
      <vt:lpstr>Slide 20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Personal</dc:creator>
  <cp:lastModifiedBy>SONY</cp:lastModifiedBy>
  <cp:revision>30</cp:revision>
  <dcterms:created xsi:type="dcterms:W3CDTF">2006-06-03T10:16:16Z</dcterms:created>
  <dcterms:modified xsi:type="dcterms:W3CDTF">2010-03-25T19:23:24Z</dcterms:modified>
</cp:coreProperties>
</file>