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7"/>
  </p:notesMasterIdLst>
  <p:sldIdLst>
    <p:sldId id="256" r:id="rId2"/>
    <p:sldId id="279" r:id="rId3"/>
    <p:sldId id="280" r:id="rId4"/>
    <p:sldId id="281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808000"/>
    <a:srgbClr val="0033CC"/>
    <a:srgbClr val="CC0099"/>
    <a:srgbClr val="33CC33"/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4242B35-B353-4164-B311-E8861025E152}" type="datetimeFigureOut">
              <a:rPr lang="en-US"/>
              <a:pPr>
                <a:defRPr/>
              </a:pPr>
              <a:t>3/21/2010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D33110F-EF28-482F-909A-6B812917A9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1FED842-0328-40F4-8EE9-6F8A9D6972C0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33110F-EF28-482F-909A-6B812917A9C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33110F-EF28-482F-909A-6B812917A9C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2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3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4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5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6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7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8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9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0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2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3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/>
              <a:ahLst/>
              <a:cxnLst>
                <a:cxn ang="0">
                  <a:pos x="5311" y="3209"/>
                </a:cxn>
                <a:cxn ang="0">
                  <a:pos x="0" y="3689"/>
                </a:cxn>
                <a:cxn ang="0">
                  <a:pos x="0" y="9"/>
                </a:cxn>
                <a:cxn ang="0">
                  <a:pos x="5328" y="0"/>
                </a:cxn>
                <a:cxn ang="0">
                  <a:pos x="5311" y="320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12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AEA21-A4B2-4E35-B404-7763075345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"/>
    <p:sndAc>
      <p:stSnd>
        <p:snd r:embed="rId1" name="arrow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A5ED66-EE04-4EAB-AB1A-A5383A8C1B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"/>
    <p:sndAc>
      <p:stSnd>
        <p:snd r:embed="rId1" name="arrow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A9B03-B647-4443-A126-05D43E4585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"/>
    <p:sndAc>
      <p:stSnd>
        <p:snd r:embed="rId1" name="arrow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7549E-16EC-4435-97F3-E4AC29FDB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"/>
    <p:sndAc>
      <p:stSnd>
        <p:snd r:embed="rId1" name="arrow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703D09-791D-4FEB-A11F-E4FB9E1D33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"/>
    <p:sndAc>
      <p:stSnd>
        <p:snd r:embed="rId1" name="arrow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79443-FCE9-4B96-954C-7D9548B081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"/>
    <p:sndAc>
      <p:stSnd>
        <p:snd r:embed="rId1" name="arrow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2D8D5-63B4-4FBC-93B5-53ECD8F046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"/>
    <p:sndAc>
      <p:stSnd>
        <p:snd r:embed="rId1" name="arrow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D6D5D0-2139-4629-B49E-907C939D2B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"/>
    <p:sndAc>
      <p:stSnd>
        <p:snd r:embed="rId1" name="arrow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7A03C2-C036-4293-B074-74761E97A0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"/>
    <p:sndAc>
      <p:stSnd>
        <p:snd r:embed="rId1" name="arrow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0C9C7-F763-4402-A5A6-175B59D613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"/>
    <p:sndAc>
      <p:stSnd>
        <p:snd r:embed="rId1" name="arrow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8A5AB-44B4-42EB-B12B-3A7A67BFCF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"/>
    <p:sndAc>
      <p:stSnd>
        <p:snd r:embed="rId1" name="arrow.wav" builtIn="1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C77942-EECB-4615-92D0-F7703F0437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"/>
    <p:sndAc>
      <p:stSnd>
        <p:snd r:embed="rId1" name="arrow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/>
              <a:ahLst/>
              <a:cxnLst>
                <a:cxn ang="0">
                  <a:pos x="4560" y="932"/>
                </a:cxn>
                <a:cxn ang="0">
                  <a:pos x="0" y="1199"/>
                </a:cxn>
                <a:cxn ang="0">
                  <a:pos x="0" y="0"/>
                </a:cxn>
                <a:cxn ang="0">
                  <a:pos x="4562" y="0"/>
                </a:cxn>
                <a:cxn ang="0">
                  <a:pos x="4560" y="932"/>
                </a:cxn>
                <a:cxn ang="0">
                  <a:pos x="4560" y="932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3A397A31-E22D-488F-94DE-F242C99475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7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ransition>
    <p:cover dir="r"/>
    <p:sndAc>
      <p:stSnd>
        <p:snd r:embed="rId14" name="arrow.wav" builtIn="1"/>
      </p:stSnd>
    </p:sndAc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1736725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Nilai</a:t>
            </a:r>
            <a:r>
              <a:rPr lang="en-US" sz="3600" dirty="0" smtClean="0"/>
              <a:t>-moral </a:t>
            </a:r>
            <a:r>
              <a:rPr lang="en-US" sz="3600" dirty="0" err="1" smtClean="0"/>
              <a:t>Komunitarian</a:t>
            </a:r>
            <a:endParaRPr lang="en-US" sz="3600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3962400"/>
            <a:ext cx="7848600" cy="2209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 dirty="0" err="1" smtClean="0"/>
              <a:t>Oleh</a:t>
            </a:r>
            <a:r>
              <a:rPr lang="en-US" sz="3600" dirty="0" smtClean="0"/>
              <a:t>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dirty="0" smtClean="0"/>
              <a:t> </a:t>
            </a:r>
            <a:r>
              <a:rPr lang="en-US" sz="3600" dirty="0" smtClean="0">
                <a:latin typeface="Monotype Corsiva" pitchFamily="66" charset="0"/>
              </a:rPr>
              <a:t>Prof. Dr. </a:t>
            </a:r>
            <a:r>
              <a:rPr lang="en-US" sz="3600" dirty="0" err="1" smtClean="0">
                <a:latin typeface="Monotype Corsiva" pitchFamily="66" charset="0"/>
              </a:rPr>
              <a:t>Dasim</a:t>
            </a:r>
            <a:r>
              <a:rPr lang="en-US" sz="3600" dirty="0" smtClean="0">
                <a:latin typeface="Monotype Corsiva" pitchFamily="66" charset="0"/>
              </a:rPr>
              <a:t> </a:t>
            </a:r>
            <a:r>
              <a:rPr lang="en-US" sz="3600" dirty="0" err="1" smtClean="0">
                <a:latin typeface="Monotype Corsiva" pitchFamily="66" charset="0"/>
              </a:rPr>
              <a:t>Budimansyah</a:t>
            </a:r>
            <a:r>
              <a:rPr lang="en-US" sz="3600" dirty="0" smtClean="0">
                <a:latin typeface="Monotype Corsiva" pitchFamily="66" charset="0"/>
              </a:rPr>
              <a:t>, </a:t>
            </a:r>
            <a:r>
              <a:rPr lang="en-US" sz="3600" dirty="0" err="1" smtClean="0">
                <a:latin typeface="Monotype Corsiva" pitchFamily="66" charset="0"/>
              </a:rPr>
              <a:t>M.Si</a:t>
            </a:r>
            <a:r>
              <a:rPr lang="en-US" sz="3600" dirty="0" smtClean="0">
                <a:latin typeface="Monotype Corsiva" pitchFamily="66" charset="0"/>
              </a:rPr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dirty="0" smtClean="0"/>
              <a:t>Guru </a:t>
            </a:r>
            <a:r>
              <a:rPr lang="en-US" sz="2000" dirty="0" err="1" smtClean="0"/>
              <a:t>Besar</a:t>
            </a:r>
            <a:r>
              <a:rPr lang="en-US" sz="2000" dirty="0" smtClean="0"/>
              <a:t> </a:t>
            </a:r>
            <a:r>
              <a:rPr lang="en-US" sz="2000" dirty="0" err="1" smtClean="0"/>
              <a:t>Jurusan</a:t>
            </a:r>
            <a:r>
              <a:rPr lang="en-US" sz="2000" dirty="0" smtClean="0"/>
              <a:t> </a:t>
            </a:r>
            <a:r>
              <a:rPr lang="en-US" sz="2000" dirty="0" err="1" smtClean="0"/>
              <a:t>PKn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Sekolah</a:t>
            </a:r>
            <a:r>
              <a:rPr lang="en-US" sz="2000" dirty="0" smtClean="0"/>
              <a:t> </a:t>
            </a:r>
            <a:r>
              <a:rPr lang="en-US" sz="2000" dirty="0" err="1" smtClean="0"/>
              <a:t>Pascasarjana</a:t>
            </a:r>
            <a:r>
              <a:rPr lang="en-US" sz="2000" dirty="0" smtClean="0"/>
              <a:t> UPI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</p:txBody>
      </p:sp>
    </p:spTree>
  </p:cSld>
  <p:clrMapOvr>
    <a:masterClrMapping/>
  </p:clrMapOvr>
  <p:transition>
    <p:cover dir="r"/>
    <p:sndAc>
      <p:stSnd>
        <p:snd r:embed="rId3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z="4000" dirty="0" err="1" smtClean="0"/>
              <a:t>Pengaruh</a:t>
            </a:r>
            <a:r>
              <a:rPr lang="en-US" sz="4000" dirty="0" smtClean="0"/>
              <a:t> </a:t>
            </a:r>
            <a:r>
              <a:rPr lang="en-US" sz="4000" dirty="0" err="1" smtClean="0"/>
              <a:t>Globalisasil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990600"/>
            <a:ext cx="7693025" cy="5867399"/>
          </a:xfrm>
        </p:spPr>
        <p:txBody>
          <a:bodyPr/>
          <a:lstStyle/>
          <a:p>
            <a:pPr eaLnBrk="1" hangingPunct="1">
              <a:buNone/>
            </a:pPr>
            <a:r>
              <a:rPr lang="en-US" sz="3600" dirty="0" smtClean="0"/>
              <a:t>  </a:t>
            </a:r>
            <a:r>
              <a:rPr lang="en-US" sz="2800" b="1" dirty="0" smtClean="0"/>
              <a:t>Kenichi</a:t>
            </a:r>
            <a:r>
              <a:rPr lang="en-US" sz="3600" b="1" dirty="0" smtClean="0"/>
              <a:t> </a:t>
            </a:r>
            <a:r>
              <a:rPr lang="en-US" sz="2800" b="1" dirty="0" err="1" smtClean="0"/>
              <a:t>Ohmae</a:t>
            </a:r>
            <a:r>
              <a:rPr lang="en-US" sz="2800" b="1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bukunya</a:t>
            </a:r>
            <a:r>
              <a:rPr lang="en-US" sz="2800" dirty="0" smtClean="0"/>
              <a:t> (1) </a:t>
            </a:r>
            <a:r>
              <a:rPr lang="en-US" sz="2800" i="1" dirty="0" smtClean="0"/>
              <a:t>Borderless World: Power and Strategy in the Interlinked Economy </a:t>
            </a:r>
            <a:r>
              <a:rPr lang="en-US" sz="2800" dirty="0" smtClean="0"/>
              <a:t>(1999)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i="1" dirty="0" smtClean="0"/>
              <a:t>The End of Nation State: The Rise of Regional Economies </a:t>
            </a:r>
            <a:r>
              <a:rPr lang="en-US" sz="2800" dirty="0" smtClean="0"/>
              <a:t>(1996), </a:t>
            </a:r>
            <a:r>
              <a:rPr lang="en-US" sz="2800" dirty="0" err="1" smtClean="0"/>
              <a:t>menegaskan</a:t>
            </a:r>
            <a:r>
              <a:rPr lang="en-US" sz="2800" dirty="0" smtClean="0"/>
              <a:t>:</a:t>
            </a:r>
          </a:p>
          <a:p>
            <a:pPr eaLnBrk="1" hangingPunct="1">
              <a:buNone/>
            </a:pPr>
            <a:r>
              <a:rPr lang="en-US" sz="2800" dirty="0" smtClean="0"/>
              <a:t>    “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perkembangan</a:t>
            </a:r>
            <a:r>
              <a:rPr lang="en-US" sz="2800" dirty="0" smtClean="0"/>
              <a:t> </a:t>
            </a:r>
            <a:r>
              <a:rPr lang="en-US" sz="2800" dirty="0" err="1" smtClean="0"/>
              <a:t>msy</a:t>
            </a:r>
            <a:r>
              <a:rPr lang="en-US" sz="2800" dirty="0" smtClean="0"/>
              <a:t> global, </a:t>
            </a:r>
            <a:r>
              <a:rPr lang="en-US" sz="2800" dirty="0" err="1" smtClean="0"/>
              <a:t>batas-batas</a:t>
            </a:r>
            <a:r>
              <a:rPr lang="en-US" sz="2800" dirty="0" smtClean="0"/>
              <a:t> </a:t>
            </a:r>
            <a:r>
              <a:rPr lang="en-US" sz="2800" dirty="0" err="1" smtClean="0"/>
              <a:t>wilayah</a:t>
            </a:r>
            <a:r>
              <a:rPr lang="en-US" sz="2800" dirty="0" smtClean="0"/>
              <a:t> </a:t>
            </a:r>
            <a:r>
              <a:rPr lang="en-US" sz="2800" dirty="0" err="1" smtClean="0"/>
              <a:t>negara</a:t>
            </a:r>
            <a:r>
              <a:rPr lang="en-US" sz="2800" dirty="0" smtClean="0"/>
              <a:t>, </a:t>
            </a:r>
            <a:r>
              <a:rPr lang="en-US" sz="2800" dirty="0" err="1" smtClean="0"/>
              <a:t>dlm</a:t>
            </a:r>
            <a:r>
              <a:rPr lang="en-US" sz="2800" dirty="0" smtClean="0"/>
              <a:t> </a:t>
            </a:r>
            <a:r>
              <a:rPr lang="en-US" sz="2800" dirty="0" err="1" smtClean="0"/>
              <a:t>arti</a:t>
            </a:r>
            <a:r>
              <a:rPr lang="en-US" sz="2800" dirty="0" smtClean="0"/>
              <a:t> </a:t>
            </a:r>
            <a:r>
              <a:rPr lang="en-US" sz="2800" dirty="0" err="1" smtClean="0"/>
              <a:t>geografis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politik</a:t>
            </a:r>
            <a:r>
              <a:rPr lang="en-US" sz="2800" dirty="0" smtClean="0"/>
              <a:t> </a:t>
            </a:r>
            <a:r>
              <a:rPr lang="en-US" sz="2800" dirty="0" err="1" smtClean="0"/>
              <a:t>relatif</a:t>
            </a:r>
            <a:r>
              <a:rPr lang="en-US" sz="2800" dirty="0" smtClean="0"/>
              <a:t> </a:t>
            </a:r>
            <a:r>
              <a:rPr lang="en-US" sz="2800" dirty="0" err="1" smtClean="0"/>
              <a:t>masih</a:t>
            </a:r>
            <a:r>
              <a:rPr lang="en-US" sz="2800" dirty="0" smtClean="0"/>
              <a:t> </a:t>
            </a:r>
            <a:r>
              <a:rPr lang="en-US" sz="2800" dirty="0" err="1" smtClean="0"/>
              <a:t>tetap</a:t>
            </a:r>
            <a:r>
              <a:rPr lang="en-US" sz="2800" dirty="0" smtClean="0"/>
              <a:t>. </a:t>
            </a:r>
            <a:r>
              <a:rPr lang="en-US" sz="2800" dirty="0" err="1" smtClean="0"/>
              <a:t>Namun</a:t>
            </a:r>
            <a:r>
              <a:rPr lang="en-US" sz="2800" dirty="0" smtClean="0"/>
              <a:t> </a:t>
            </a:r>
            <a:r>
              <a:rPr lang="en-US" sz="2800" dirty="0" err="1" smtClean="0"/>
              <a:t>dlm</a:t>
            </a:r>
            <a:r>
              <a:rPr lang="en-US" sz="2800" dirty="0" smtClean="0"/>
              <a:t> </a:t>
            </a:r>
            <a:r>
              <a:rPr lang="en-US" sz="2800" dirty="0" err="1" smtClean="0"/>
              <a:t>kehidupan</a:t>
            </a:r>
            <a:r>
              <a:rPr lang="en-US" sz="2800" dirty="0" smtClean="0"/>
              <a:t> </a:t>
            </a:r>
            <a:r>
              <a:rPr lang="en-US" sz="2800" dirty="0" err="1" smtClean="0"/>
              <a:t>suatu</a:t>
            </a:r>
            <a:r>
              <a:rPr lang="en-US" sz="2800" dirty="0" smtClean="0"/>
              <a:t> </a:t>
            </a:r>
            <a:r>
              <a:rPr lang="en-US" sz="2800" dirty="0" err="1" smtClean="0"/>
              <a:t>negara</a:t>
            </a:r>
            <a:r>
              <a:rPr lang="en-US" sz="2800" dirty="0" smtClean="0"/>
              <a:t> </a:t>
            </a:r>
            <a:r>
              <a:rPr lang="en-US" sz="2800" dirty="0" err="1" smtClean="0"/>
              <a:t>tdk</a:t>
            </a:r>
            <a:r>
              <a:rPr lang="en-US" sz="2800" dirty="0" smtClean="0"/>
              <a:t> </a:t>
            </a:r>
            <a:r>
              <a:rPr lang="en-US" sz="2800" dirty="0" err="1" smtClean="0"/>
              <a:t>mungkin</a:t>
            </a:r>
            <a:r>
              <a:rPr lang="en-US" sz="2800" dirty="0" smtClean="0"/>
              <a:t> </a:t>
            </a:r>
            <a:r>
              <a:rPr lang="en-US" sz="2800" dirty="0" err="1" smtClean="0"/>
              <a:t>dpt</a:t>
            </a:r>
            <a:r>
              <a:rPr lang="en-US" sz="2800" dirty="0" smtClean="0"/>
              <a:t> </a:t>
            </a:r>
            <a:r>
              <a:rPr lang="en-US" sz="2800" dirty="0" err="1" smtClean="0"/>
              <a:t>membatasi</a:t>
            </a:r>
            <a:r>
              <a:rPr lang="en-US" sz="2800" dirty="0" smtClean="0"/>
              <a:t> </a:t>
            </a:r>
            <a:r>
              <a:rPr lang="en-US" sz="2800" dirty="0" err="1" smtClean="0"/>
              <a:t>kekuatan</a:t>
            </a:r>
            <a:r>
              <a:rPr lang="en-US" sz="2800" dirty="0" smtClean="0"/>
              <a:t> global </a:t>
            </a:r>
            <a:r>
              <a:rPr lang="en-US" sz="2800" dirty="0" err="1" smtClean="0"/>
              <a:t>yg</a:t>
            </a:r>
            <a:r>
              <a:rPr lang="en-US" sz="2800" dirty="0" smtClean="0"/>
              <a:t> </a:t>
            </a:r>
            <a:r>
              <a:rPr lang="en-US" sz="2800" dirty="0" err="1" smtClean="0"/>
              <a:t>berupa</a:t>
            </a:r>
            <a:r>
              <a:rPr lang="en-US" sz="2800" dirty="0" smtClean="0"/>
              <a:t> </a:t>
            </a:r>
            <a:r>
              <a:rPr lang="en-US" sz="2800" dirty="0" err="1" smtClean="0"/>
              <a:t>informasi</a:t>
            </a:r>
            <a:r>
              <a:rPr lang="en-US" sz="2800" dirty="0" smtClean="0"/>
              <a:t>, </a:t>
            </a:r>
            <a:r>
              <a:rPr lang="en-US" sz="2800" dirty="0" err="1" smtClean="0"/>
              <a:t>inovasi</a:t>
            </a:r>
            <a:r>
              <a:rPr lang="en-US" sz="2800" dirty="0" smtClean="0"/>
              <a:t>,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industri</a:t>
            </a:r>
            <a:r>
              <a:rPr lang="en-US" sz="2800" dirty="0" smtClean="0"/>
              <a:t> </a:t>
            </a:r>
            <a:r>
              <a:rPr lang="en-US" sz="2800" dirty="0" err="1" smtClean="0"/>
              <a:t>yg</a:t>
            </a:r>
            <a:r>
              <a:rPr lang="en-US" sz="2800" dirty="0" smtClean="0"/>
              <a:t> </a:t>
            </a:r>
            <a:r>
              <a:rPr lang="en-US" sz="2800" dirty="0" err="1" smtClean="0"/>
              <a:t>membentuk</a:t>
            </a:r>
            <a:r>
              <a:rPr lang="en-US" sz="2800" dirty="0" smtClean="0"/>
              <a:t> </a:t>
            </a:r>
            <a:r>
              <a:rPr lang="en-US" sz="2800" dirty="0" err="1" smtClean="0"/>
              <a:t>peradaban</a:t>
            </a:r>
            <a:r>
              <a:rPr lang="en-US" sz="2800" dirty="0" smtClean="0"/>
              <a:t> modern”.</a:t>
            </a:r>
          </a:p>
          <a:p>
            <a:pPr eaLnBrk="1" hangingPunct="1">
              <a:buNone/>
            </a:pPr>
            <a:endParaRPr lang="en-US" sz="2800" dirty="0" smtClean="0">
              <a:solidFill>
                <a:srgbClr val="002060"/>
              </a:solidFill>
            </a:endParaRPr>
          </a:p>
          <a:p>
            <a:pPr eaLnBrk="1" hangingPunct="1">
              <a:buNone/>
            </a:pPr>
            <a:endParaRPr lang="en-US" sz="2500" dirty="0" smtClean="0">
              <a:solidFill>
                <a:srgbClr val="FF0000"/>
              </a:solidFill>
            </a:endParaRP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ransition>
    <p:cover dir="r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z="4000" dirty="0" smtClean="0"/>
              <a:t>KELEMAHAN PERADABAN MODERN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371600"/>
            <a:ext cx="7693025" cy="5105399"/>
          </a:xfrm>
        </p:spPr>
        <p:txBody>
          <a:bodyPr/>
          <a:lstStyle/>
          <a:p>
            <a:r>
              <a:rPr lang="en-US" sz="2800" dirty="0" err="1" smtClean="0"/>
              <a:t>Tema</a:t>
            </a:r>
            <a:r>
              <a:rPr lang="en-US" sz="2800" dirty="0" smtClean="0"/>
              <a:t> </a:t>
            </a:r>
            <a:r>
              <a:rPr lang="en-US" sz="2800" dirty="0" err="1" smtClean="0"/>
              <a:t>sentral</a:t>
            </a:r>
            <a:r>
              <a:rPr lang="en-US" sz="2800" dirty="0" smtClean="0"/>
              <a:t> </a:t>
            </a:r>
            <a:r>
              <a:rPr lang="en-US" sz="2800" dirty="0" err="1" smtClean="0"/>
              <a:t>peradaban</a:t>
            </a:r>
            <a:r>
              <a:rPr lang="en-US" sz="2800" dirty="0" smtClean="0"/>
              <a:t> modern: </a:t>
            </a:r>
            <a:r>
              <a:rPr lang="en-US" sz="2800" dirty="0" err="1" smtClean="0"/>
              <a:t>kebebasan</a:t>
            </a:r>
            <a:r>
              <a:rPr lang="en-US" sz="2800" dirty="0" smtClean="0"/>
              <a:t> (</a:t>
            </a:r>
            <a:r>
              <a:rPr lang="en-US" sz="2800" i="1" dirty="0" smtClean="0"/>
              <a:t>freedom</a:t>
            </a:r>
            <a:r>
              <a:rPr lang="en-US" sz="2800" dirty="0" smtClean="0"/>
              <a:t>) </a:t>
            </a:r>
            <a:r>
              <a:rPr lang="en-US" sz="2800" dirty="0" err="1" smtClean="0"/>
              <a:t>yg</a:t>
            </a:r>
            <a:r>
              <a:rPr lang="en-US" sz="2800" dirty="0" smtClean="0"/>
              <a:t> </a:t>
            </a:r>
            <a:r>
              <a:rPr lang="en-US" sz="2800" dirty="0" err="1" smtClean="0"/>
              <a:t>terjadi</a:t>
            </a:r>
            <a:r>
              <a:rPr lang="en-US" sz="2800" dirty="0" smtClean="0"/>
              <a:t> pd level </a:t>
            </a:r>
            <a:r>
              <a:rPr lang="en-US" sz="2800" dirty="0" err="1" smtClean="0"/>
              <a:t>individu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masyarakat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Pd level </a:t>
            </a:r>
            <a:r>
              <a:rPr lang="en-US" sz="2800" dirty="0" err="1" smtClean="0"/>
              <a:t>individu</a:t>
            </a:r>
            <a:r>
              <a:rPr lang="en-US" sz="2800" dirty="0" smtClean="0"/>
              <a:t> </a:t>
            </a:r>
            <a:r>
              <a:rPr lang="en-US" sz="2800" dirty="0" err="1" smtClean="0"/>
              <a:t>kebebasan</a:t>
            </a:r>
            <a:r>
              <a:rPr lang="en-US" sz="2800" dirty="0" smtClean="0"/>
              <a:t> </a:t>
            </a:r>
            <a:r>
              <a:rPr lang="en-US" sz="2800" dirty="0" err="1" smtClean="0"/>
              <a:t>itu</a:t>
            </a:r>
            <a:r>
              <a:rPr lang="en-US" sz="2800" dirty="0" smtClean="0"/>
              <a:t> </a:t>
            </a:r>
            <a:r>
              <a:rPr lang="en-US" sz="2800" dirty="0" err="1" smtClean="0"/>
              <a:t>diawali</a:t>
            </a:r>
            <a:r>
              <a:rPr lang="en-US" sz="2800" dirty="0" smtClean="0"/>
              <a:t> </a:t>
            </a:r>
            <a:r>
              <a:rPr lang="en-US" sz="2800" dirty="0" err="1" smtClean="0"/>
              <a:t>timbulnya</a:t>
            </a:r>
            <a:r>
              <a:rPr lang="en-US" sz="2800" dirty="0" smtClean="0"/>
              <a:t> </a:t>
            </a:r>
            <a:r>
              <a:rPr lang="en-US" sz="2800" i="1" dirty="0" smtClean="0"/>
              <a:t>self</a:t>
            </a:r>
            <a:r>
              <a:rPr lang="en-US" sz="2800" dirty="0" smtClean="0"/>
              <a:t> (</a:t>
            </a:r>
            <a:r>
              <a:rPr lang="en-US" sz="2800" dirty="0" err="1" smtClean="0"/>
              <a:t>diri</a:t>
            </a:r>
            <a:r>
              <a:rPr lang="en-US" sz="2800" dirty="0" smtClean="0"/>
              <a:t>) </a:t>
            </a:r>
            <a:r>
              <a:rPr lang="en-US" sz="2800" dirty="0" err="1" smtClean="0"/>
              <a:t>dlm</a:t>
            </a:r>
            <a:r>
              <a:rPr lang="en-US" sz="2800" dirty="0" smtClean="0"/>
              <a:t> </a:t>
            </a:r>
            <a:r>
              <a:rPr lang="en-US" sz="2800" dirty="0" err="1" smtClean="0"/>
              <a:t>proses</a:t>
            </a:r>
            <a:r>
              <a:rPr lang="en-US" sz="2800" dirty="0" smtClean="0"/>
              <a:t> </a:t>
            </a:r>
            <a:r>
              <a:rPr lang="en-US" sz="2800" i="1" dirty="0" smtClean="0"/>
              <a:t>individuation</a:t>
            </a:r>
            <a:r>
              <a:rPr lang="en-US" sz="2800" dirty="0" smtClean="0"/>
              <a:t>.</a:t>
            </a:r>
          </a:p>
          <a:p>
            <a:r>
              <a:rPr lang="en-US" sz="2800" dirty="0" err="1" smtClean="0"/>
              <a:t>Proses</a:t>
            </a:r>
            <a:r>
              <a:rPr lang="en-US" sz="2800" dirty="0" smtClean="0"/>
              <a:t> </a:t>
            </a:r>
            <a:r>
              <a:rPr lang="en-US" sz="2800" i="1" dirty="0" smtClean="0"/>
              <a:t>individuation </a:t>
            </a:r>
            <a:r>
              <a:rPr lang="en-US" sz="2800" dirty="0" smtClean="0"/>
              <a:t>= </a:t>
            </a:r>
            <a:r>
              <a:rPr lang="en-US" sz="2800" dirty="0" err="1" smtClean="0"/>
              <a:t>lepasnya</a:t>
            </a:r>
            <a:r>
              <a:rPr lang="en-US" sz="2800" dirty="0" smtClean="0"/>
              <a:t> </a:t>
            </a:r>
            <a:r>
              <a:rPr lang="en-US" sz="2800" dirty="0" err="1" smtClean="0"/>
              <a:t>tali-tali</a:t>
            </a:r>
            <a:r>
              <a:rPr lang="en-US" sz="2800" dirty="0" smtClean="0"/>
              <a:t> </a:t>
            </a:r>
            <a:r>
              <a:rPr lang="en-US" sz="2800" dirty="0" err="1" smtClean="0"/>
              <a:t>individu</a:t>
            </a:r>
            <a:r>
              <a:rPr lang="en-US" sz="2800" dirty="0" smtClean="0"/>
              <a:t> </a:t>
            </a:r>
            <a:r>
              <a:rPr lang="en-US" sz="2800" dirty="0" err="1" smtClean="0"/>
              <a:t>sejak</a:t>
            </a:r>
            <a:r>
              <a:rPr lang="en-US" sz="2800" dirty="0" smtClean="0"/>
              <a:t> </a:t>
            </a:r>
            <a:r>
              <a:rPr lang="en-US" sz="2800" dirty="0" err="1" smtClean="0"/>
              <a:t>terputusnya</a:t>
            </a:r>
            <a:r>
              <a:rPr lang="en-US" sz="2800" dirty="0" smtClean="0"/>
              <a:t> “</a:t>
            </a:r>
            <a:r>
              <a:rPr lang="en-US" sz="2800" dirty="0" err="1" smtClean="0"/>
              <a:t>tali</a:t>
            </a:r>
            <a:r>
              <a:rPr lang="en-US" sz="2800" dirty="0" smtClean="0"/>
              <a:t> </a:t>
            </a:r>
            <a:r>
              <a:rPr lang="en-US" sz="2800" dirty="0" err="1" smtClean="0"/>
              <a:t>ari-ari</a:t>
            </a:r>
            <a:r>
              <a:rPr lang="en-US" sz="2800" dirty="0" smtClean="0"/>
              <a:t>” </a:t>
            </a:r>
            <a:r>
              <a:rPr lang="en-US" sz="2800" dirty="0" err="1" smtClean="0"/>
              <a:t>sampai</a:t>
            </a:r>
            <a:r>
              <a:rPr lang="en-US" sz="2800" dirty="0" smtClean="0"/>
              <a:t> </a:t>
            </a:r>
            <a:r>
              <a:rPr lang="en-US" sz="2800" dirty="0" err="1" smtClean="0"/>
              <a:t>mulai</a:t>
            </a:r>
            <a:r>
              <a:rPr lang="en-US" sz="2800" dirty="0" smtClean="0"/>
              <a:t> </a:t>
            </a:r>
            <a:r>
              <a:rPr lang="en-US" sz="2800" dirty="0" err="1" smtClean="0"/>
              <a:t>timbulnya</a:t>
            </a:r>
            <a:r>
              <a:rPr lang="en-US" sz="2800" dirty="0" smtClean="0"/>
              <a:t> rasa </a:t>
            </a:r>
            <a:r>
              <a:rPr lang="en-US" sz="2800" dirty="0" err="1" smtClean="0"/>
              <a:t>keterpisahan</a:t>
            </a:r>
            <a:r>
              <a:rPr lang="en-US" sz="2800" dirty="0" smtClean="0"/>
              <a:t> </a:t>
            </a:r>
            <a:r>
              <a:rPr lang="en-US" sz="2800" dirty="0" err="1" smtClean="0"/>
              <a:t>bayi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ibunya</a:t>
            </a:r>
            <a:r>
              <a:rPr lang="en-US" sz="2800" dirty="0" smtClean="0"/>
              <a:t> (</a:t>
            </a:r>
            <a:r>
              <a:rPr lang="en-US" sz="2800" dirty="0" err="1" smtClean="0"/>
              <a:t>pemisahan</a:t>
            </a:r>
            <a:r>
              <a:rPr lang="en-US" sz="2800" dirty="0" smtClean="0"/>
              <a:t> </a:t>
            </a:r>
            <a:r>
              <a:rPr lang="en-US" sz="2800" b="1" dirty="0" err="1" smtClean="0"/>
              <a:t>aku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b="1" dirty="0" err="1" smtClean="0"/>
              <a:t>engkau</a:t>
            </a:r>
            <a:r>
              <a:rPr lang="en-US" sz="2800" dirty="0" smtClean="0"/>
              <a:t>).</a:t>
            </a:r>
          </a:p>
          <a:p>
            <a:endParaRPr lang="en-US" sz="3600" dirty="0" smtClean="0"/>
          </a:p>
          <a:p>
            <a:endParaRPr lang="en-US" sz="3600" dirty="0" smtClean="0"/>
          </a:p>
          <a:p>
            <a:pPr eaLnBrk="1" hangingPunct="1">
              <a:buNone/>
            </a:pPr>
            <a:endParaRPr lang="en-US" sz="2500" dirty="0" smtClean="0">
              <a:solidFill>
                <a:srgbClr val="FF0000"/>
              </a:solidFill>
            </a:endParaRP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ransition>
    <p:cover dir="r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z="4000" dirty="0" smtClean="0"/>
              <a:t>KETIDAKTERPISAHAN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447801"/>
            <a:ext cx="7693025" cy="5029200"/>
          </a:xfrm>
        </p:spPr>
        <p:txBody>
          <a:bodyPr/>
          <a:lstStyle/>
          <a:p>
            <a:pPr marL="514350" indent="-514350">
              <a:buNone/>
            </a:pPr>
            <a:r>
              <a:rPr lang="en-US" sz="2800" dirty="0" smtClean="0"/>
              <a:t>     </a:t>
            </a:r>
            <a:r>
              <a:rPr lang="en-US" dirty="0" err="1" smtClean="0"/>
              <a:t>Ketidakterpisahan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individu</a:t>
            </a:r>
            <a:r>
              <a:rPr lang="en-US" dirty="0" smtClean="0"/>
              <a:t> dg </a:t>
            </a:r>
            <a:r>
              <a:rPr lang="en-US" dirty="0" err="1" smtClean="0"/>
              <a:t>lingkungannya</a:t>
            </a:r>
            <a:r>
              <a:rPr lang="en-US" dirty="0" smtClean="0"/>
              <a:t> (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tali-tali</a:t>
            </a:r>
            <a:r>
              <a:rPr lang="en-US" dirty="0" smtClean="0"/>
              <a:t> </a:t>
            </a:r>
            <a:r>
              <a:rPr lang="en-US" dirty="0" err="1" smtClean="0"/>
              <a:t>tadi</a:t>
            </a:r>
            <a:r>
              <a:rPr lang="en-US" dirty="0" smtClean="0"/>
              <a:t>),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individu</a:t>
            </a:r>
            <a:r>
              <a:rPr lang="en-US" dirty="0" smtClean="0"/>
              <a:t>:</a:t>
            </a:r>
          </a:p>
          <a:p>
            <a:pPr marL="514350" indent="-514350"/>
            <a:r>
              <a:rPr lang="en-US" dirty="0" err="1" smtClean="0"/>
              <a:t>Perasaan</a:t>
            </a:r>
            <a:r>
              <a:rPr lang="en-US" dirty="0" smtClean="0"/>
              <a:t> </a:t>
            </a:r>
            <a:r>
              <a:rPr lang="en-US" dirty="0" err="1" smtClean="0"/>
              <a:t>aman</a:t>
            </a:r>
            <a:r>
              <a:rPr lang="en-US" dirty="0" smtClean="0"/>
              <a:t> (</a:t>
            </a:r>
            <a:r>
              <a:rPr lang="en-US" i="1" dirty="0" smtClean="0"/>
              <a:t>security feeling</a:t>
            </a:r>
            <a:r>
              <a:rPr lang="en-US" dirty="0" smtClean="0"/>
              <a:t>)</a:t>
            </a:r>
          </a:p>
          <a:p>
            <a:pPr marL="514350" indent="-514350"/>
            <a:r>
              <a:rPr lang="en-US" dirty="0" err="1" smtClean="0"/>
              <a:t>Perasaan</a:t>
            </a:r>
            <a:r>
              <a:rPr lang="en-US" dirty="0" smtClean="0"/>
              <a:t> </a:t>
            </a:r>
            <a:r>
              <a:rPr lang="en-US" dirty="0" err="1" smtClean="0"/>
              <a:t>kebersatuan</a:t>
            </a:r>
            <a:r>
              <a:rPr lang="en-US" dirty="0" smtClean="0"/>
              <a:t> (</a:t>
            </a:r>
            <a:r>
              <a:rPr lang="en-US" i="1" dirty="0" smtClean="0"/>
              <a:t>belongingness</a:t>
            </a:r>
            <a:r>
              <a:rPr lang="en-US" dirty="0" smtClean="0"/>
              <a:t>)</a:t>
            </a:r>
          </a:p>
          <a:p>
            <a:pPr marL="514350" indent="-514350"/>
            <a:r>
              <a:rPr lang="en-US" dirty="0" err="1" smtClean="0"/>
              <a:t>Perasaan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ia</a:t>
            </a:r>
            <a:r>
              <a:rPr lang="en-US" dirty="0" smtClean="0"/>
              <a:t> </a:t>
            </a:r>
            <a:r>
              <a:rPr lang="en-US" dirty="0" err="1" smtClean="0"/>
              <a:t>mengakar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sesuatu</a:t>
            </a:r>
            <a:r>
              <a:rPr lang="en-US" i="1" dirty="0" smtClean="0"/>
              <a:t> (rooted)</a:t>
            </a:r>
            <a:r>
              <a:rPr lang="en-US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sz="2500" dirty="0" smtClean="0"/>
          </a:p>
          <a:p>
            <a:pPr marL="514350" indent="-514350" eaLnBrk="1" hangingPunct="1">
              <a:buFont typeface="+mj-lt"/>
              <a:buAutoNum type="arabicPeriod"/>
            </a:pPr>
            <a:endParaRPr lang="en-US" dirty="0" smtClean="0"/>
          </a:p>
        </p:txBody>
      </p:sp>
    </p:spTree>
  </p:cSld>
  <p:clrMapOvr>
    <a:masterClrMapping/>
  </p:clrMapOvr>
  <p:transition>
    <p:cover dir="r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z="4000" dirty="0" smtClean="0"/>
              <a:t>DIPEROLEHNYA KEBEBASAN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371601"/>
            <a:ext cx="7693025" cy="5105400"/>
          </a:xfrm>
        </p:spPr>
        <p:txBody>
          <a:bodyPr/>
          <a:lstStyle/>
          <a:p>
            <a:pPr marL="514350" indent="-514350">
              <a:buNone/>
            </a:pPr>
            <a:r>
              <a:rPr lang="en-US" sz="2800" dirty="0" smtClean="0"/>
              <a:t>     </a:t>
            </a:r>
            <a:r>
              <a:rPr lang="en-US" sz="2800" dirty="0" err="1" smtClean="0"/>
              <a:t>Diperolehnya</a:t>
            </a:r>
            <a:r>
              <a:rPr lang="en-US" sz="2800" dirty="0" smtClean="0"/>
              <a:t> </a:t>
            </a:r>
            <a:r>
              <a:rPr lang="en-US" sz="2800" dirty="0" err="1" smtClean="0"/>
              <a:t>kebebasan</a:t>
            </a:r>
            <a:r>
              <a:rPr lang="en-US" sz="2800" dirty="0" smtClean="0"/>
              <a:t> </a:t>
            </a:r>
            <a:r>
              <a:rPr lang="en-US" sz="2800" dirty="0" err="1" smtClean="0"/>
              <a:t>oleh</a:t>
            </a:r>
            <a:r>
              <a:rPr lang="en-US" sz="2800" dirty="0" smtClean="0"/>
              <a:t> </a:t>
            </a:r>
            <a:r>
              <a:rPr lang="en-US" sz="2800" dirty="0" err="1" smtClean="0"/>
              <a:t>individu</a:t>
            </a:r>
            <a:r>
              <a:rPr lang="en-US" sz="2800" dirty="0" smtClean="0"/>
              <a:t> </a:t>
            </a:r>
            <a:r>
              <a:rPr lang="en-US" sz="2800" dirty="0" err="1" smtClean="0"/>
              <a:t>berarti</a:t>
            </a:r>
            <a:r>
              <a:rPr lang="en-US" sz="2800" dirty="0" smtClean="0"/>
              <a:t> </a:t>
            </a:r>
            <a:r>
              <a:rPr lang="en-US" sz="2800" dirty="0" err="1" smtClean="0"/>
              <a:t>hilangnya</a:t>
            </a:r>
            <a:r>
              <a:rPr lang="en-US" sz="2800" dirty="0" smtClean="0"/>
              <a:t> </a:t>
            </a:r>
            <a:r>
              <a:rPr lang="en-US" sz="2800" dirty="0" err="1" smtClean="0"/>
              <a:t>ketiga</a:t>
            </a:r>
            <a:r>
              <a:rPr lang="en-US" sz="2800" dirty="0" smtClean="0"/>
              <a:t> </a:t>
            </a:r>
            <a:r>
              <a:rPr lang="en-US" sz="2800" dirty="0" err="1" smtClean="0"/>
              <a:t>tali-tali</a:t>
            </a:r>
            <a:r>
              <a:rPr lang="en-US" sz="2800" dirty="0" smtClean="0"/>
              <a:t> </a:t>
            </a:r>
            <a:r>
              <a:rPr lang="en-US" sz="2800" dirty="0" err="1" smtClean="0"/>
              <a:t>itu</a:t>
            </a:r>
            <a:r>
              <a:rPr lang="en-US" sz="2800" dirty="0" smtClean="0"/>
              <a:t> yang </a:t>
            </a:r>
            <a:r>
              <a:rPr lang="en-US" sz="2800" dirty="0" err="1" smtClean="0"/>
              <a:t>berganti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:</a:t>
            </a:r>
          </a:p>
          <a:p>
            <a:pPr marL="514350" indent="-514350"/>
            <a:r>
              <a:rPr lang="en-US" sz="2800" dirty="0" err="1" smtClean="0"/>
              <a:t>Kekhawatiran</a:t>
            </a:r>
            <a:r>
              <a:rPr lang="en-US" sz="2800" dirty="0" smtClean="0"/>
              <a:t> (</a:t>
            </a:r>
            <a:r>
              <a:rPr lang="en-US" sz="2800" i="1" dirty="0" smtClean="0"/>
              <a:t>anxiety</a:t>
            </a:r>
            <a:r>
              <a:rPr lang="en-US" sz="2800" dirty="0" smtClean="0"/>
              <a:t>)</a:t>
            </a:r>
          </a:p>
          <a:p>
            <a:pPr marL="514350" indent="-514350"/>
            <a:r>
              <a:rPr lang="en-US" sz="2800" dirty="0" err="1" smtClean="0"/>
              <a:t>Ketidakberdayaan</a:t>
            </a:r>
            <a:r>
              <a:rPr lang="en-US" sz="2800" dirty="0" smtClean="0"/>
              <a:t> (</a:t>
            </a:r>
            <a:r>
              <a:rPr lang="en-US" sz="2800" i="1" dirty="0" smtClean="0"/>
              <a:t>powerless</a:t>
            </a:r>
            <a:r>
              <a:rPr lang="en-US" sz="2800" dirty="0" smtClean="0"/>
              <a:t>)</a:t>
            </a:r>
          </a:p>
          <a:p>
            <a:pPr marL="514350" indent="-514350"/>
            <a:r>
              <a:rPr lang="en-US" sz="2800" dirty="0" err="1" smtClean="0"/>
              <a:t>Kemenyendirian</a:t>
            </a:r>
            <a:r>
              <a:rPr lang="en-US" sz="2800" dirty="0" smtClean="0"/>
              <a:t> (</a:t>
            </a:r>
            <a:r>
              <a:rPr lang="en-US" sz="2800" i="1" dirty="0" err="1" smtClean="0"/>
              <a:t>aloneless</a:t>
            </a:r>
            <a:r>
              <a:rPr lang="en-US" sz="2800" dirty="0" smtClean="0"/>
              <a:t>)</a:t>
            </a:r>
          </a:p>
          <a:p>
            <a:pPr marL="514350" indent="-514350"/>
            <a:r>
              <a:rPr lang="en-US" sz="2800" dirty="0" err="1" smtClean="0"/>
              <a:t>Keterombang-ambingan</a:t>
            </a:r>
            <a:r>
              <a:rPr lang="en-US" sz="2800" dirty="0" smtClean="0"/>
              <a:t> (</a:t>
            </a:r>
            <a:r>
              <a:rPr lang="en-US" sz="2800" i="1" dirty="0" err="1" smtClean="0"/>
              <a:t>uprootedness</a:t>
            </a:r>
            <a:r>
              <a:rPr lang="en-US" sz="2800" dirty="0" smtClean="0"/>
              <a:t>)</a:t>
            </a:r>
          </a:p>
          <a:p>
            <a:pPr marL="514350" indent="-514350"/>
            <a:r>
              <a:rPr lang="en-US" sz="2800" dirty="0" err="1" smtClean="0"/>
              <a:t>Keraguan</a:t>
            </a:r>
            <a:r>
              <a:rPr lang="en-US" sz="2800" dirty="0" smtClean="0"/>
              <a:t> (</a:t>
            </a:r>
            <a:r>
              <a:rPr lang="en-US" sz="2800" i="1" dirty="0" smtClean="0"/>
              <a:t>doubt</a:t>
            </a:r>
            <a:r>
              <a:rPr lang="en-US" sz="2800" dirty="0" smtClean="0"/>
              <a:t>)</a:t>
            </a:r>
          </a:p>
          <a:p>
            <a:pPr marL="514350" indent="-514350">
              <a:buNone/>
            </a:pPr>
            <a:r>
              <a:rPr lang="en-US" sz="2800" dirty="0" err="1" smtClean="0"/>
              <a:t>Kesemuanya</a:t>
            </a:r>
            <a:r>
              <a:rPr lang="en-US" sz="2800" dirty="0" smtClean="0"/>
              <a:t> </a:t>
            </a:r>
            <a:r>
              <a:rPr lang="en-US" sz="2800" dirty="0" err="1" smtClean="0"/>
              <a:t>bermuara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permusuhan</a:t>
            </a:r>
            <a:r>
              <a:rPr lang="en-US" sz="2800" dirty="0" smtClean="0"/>
              <a:t> (</a:t>
            </a:r>
            <a:r>
              <a:rPr lang="en-US" sz="2800" i="1" dirty="0" smtClean="0"/>
              <a:t>hostility</a:t>
            </a:r>
            <a:r>
              <a:rPr lang="en-US" sz="2800" dirty="0" smtClean="0"/>
              <a:t>).</a:t>
            </a:r>
            <a:endParaRPr lang="en-US" sz="2500" dirty="0" smtClean="0"/>
          </a:p>
          <a:p>
            <a:pPr marL="514350" indent="-514350" eaLnBrk="1" hangingPunct="1">
              <a:buFont typeface="+mj-lt"/>
              <a:buAutoNum type="arabicPeriod"/>
            </a:pPr>
            <a:endParaRPr lang="en-US" dirty="0" smtClean="0"/>
          </a:p>
        </p:txBody>
      </p:sp>
    </p:spTree>
  </p:cSld>
  <p:clrMapOvr>
    <a:masterClrMapping/>
  </p:clrMapOvr>
  <p:transition>
    <p:cover dir="r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z="4000" dirty="0" smtClean="0"/>
              <a:t>PERKEMBANGAN KEPRIBADIAN PADA LEVEL MASYARAKAT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00201"/>
            <a:ext cx="7693025" cy="4876800"/>
          </a:xfrm>
        </p:spPr>
        <p:txBody>
          <a:bodyPr/>
          <a:lstStyle/>
          <a:p>
            <a:pPr marL="514350" indent="-514350">
              <a:buNone/>
            </a:pPr>
            <a:r>
              <a:rPr lang="en-US" sz="2800" dirty="0" smtClean="0"/>
              <a:t>     </a:t>
            </a:r>
            <a:r>
              <a:rPr lang="en-US" sz="2800" dirty="0" err="1" smtClean="0"/>
              <a:t>Juga</a:t>
            </a:r>
            <a:r>
              <a:rPr lang="en-US" sz="2800" dirty="0" smtClean="0"/>
              <a:t> </a:t>
            </a:r>
            <a:r>
              <a:rPr lang="en-US" sz="2800" dirty="0" err="1" smtClean="0"/>
              <a:t>menentukan</a:t>
            </a:r>
            <a:r>
              <a:rPr lang="en-US" sz="2800" dirty="0" smtClean="0"/>
              <a:t> </a:t>
            </a:r>
            <a:r>
              <a:rPr lang="en-US" sz="2800" dirty="0" err="1" smtClean="0"/>
              <a:t>proses</a:t>
            </a:r>
            <a:r>
              <a:rPr lang="en-US" sz="2800" dirty="0" smtClean="0"/>
              <a:t> </a:t>
            </a:r>
            <a:r>
              <a:rPr lang="en-US" sz="2800" i="1" dirty="0" smtClean="0"/>
              <a:t>individuation</a:t>
            </a:r>
            <a:r>
              <a:rPr lang="en-US" sz="2800" dirty="0" smtClean="0"/>
              <a:t>, yang </a:t>
            </a:r>
            <a:r>
              <a:rPr lang="en-US" sz="2800" dirty="0" err="1" smtClean="0"/>
              <a:t>dlm</a:t>
            </a:r>
            <a:r>
              <a:rPr lang="en-US" sz="2800" dirty="0" smtClean="0"/>
              <a:t> </a:t>
            </a:r>
            <a:r>
              <a:rPr lang="en-US" sz="2800" dirty="0" err="1" smtClean="0"/>
              <a:t>msy</a:t>
            </a:r>
            <a:r>
              <a:rPr lang="en-US" sz="2800" dirty="0" smtClean="0"/>
              <a:t> Barat </a:t>
            </a:r>
            <a:r>
              <a:rPr lang="en-US" sz="2800" dirty="0" err="1" smtClean="0"/>
              <a:t>merupakan</a:t>
            </a:r>
            <a:r>
              <a:rPr lang="en-US" sz="2800" dirty="0" smtClean="0"/>
              <a:t> </a:t>
            </a:r>
            <a:r>
              <a:rPr lang="en-US" sz="2800" dirty="0" err="1" smtClean="0"/>
              <a:t>hasil</a:t>
            </a:r>
            <a:r>
              <a:rPr lang="en-US" sz="2800" dirty="0" smtClean="0"/>
              <a:t> </a:t>
            </a:r>
            <a:r>
              <a:rPr lang="en-US" sz="2800" dirty="0" err="1" smtClean="0"/>
              <a:t>perjuangan</a:t>
            </a:r>
            <a:r>
              <a:rPr lang="en-US" sz="2800" dirty="0" smtClean="0"/>
              <a:t> </a:t>
            </a:r>
            <a:r>
              <a:rPr lang="en-US" sz="2800" dirty="0" err="1" smtClean="0"/>
              <a:t>kebebasan</a:t>
            </a:r>
            <a:r>
              <a:rPr lang="en-US" sz="2800" dirty="0" smtClean="0"/>
              <a:t>.</a:t>
            </a:r>
          </a:p>
          <a:p>
            <a:pPr marL="514350" indent="-514350">
              <a:buNone/>
            </a:pPr>
            <a:endParaRPr lang="en-US" sz="2800" dirty="0" smtClean="0"/>
          </a:p>
          <a:p>
            <a:pPr marL="514350" indent="-514350">
              <a:buNone/>
            </a:pPr>
            <a:r>
              <a:rPr lang="en-US" sz="2800" dirty="0" smtClean="0"/>
              <a:t>	</a:t>
            </a:r>
            <a:r>
              <a:rPr lang="en-US" sz="2800" dirty="0" err="1" smtClean="0"/>
              <a:t>Seperti</a:t>
            </a:r>
            <a:r>
              <a:rPr lang="en-US" sz="2800" dirty="0" smtClean="0"/>
              <a:t> pd level </a:t>
            </a:r>
            <a:r>
              <a:rPr lang="en-US" sz="2800" dirty="0" err="1" smtClean="0"/>
              <a:t>individu</a:t>
            </a:r>
            <a:r>
              <a:rPr lang="en-US" sz="2800" dirty="0" smtClean="0"/>
              <a:t>, </a:t>
            </a:r>
            <a:r>
              <a:rPr lang="en-US" sz="2800" dirty="0" err="1" smtClean="0"/>
              <a:t>kebebasan</a:t>
            </a:r>
            <a:r>
              <a:rPr lang="en-US" sz="2800" dirty="0" smtClean="0"/>
              <a:t> </a:t>
            </a:r>
            <a:r>
              <a:rPr lang="en-US" sz="2800" dirty="0" err="1" smtClean="0"/>
              <a:t>itu</a:t>
            </a:r>
            <a:r>
              <a:rPr lang="en-US" sz="2800" dirty="0" smtClean="0"/>
              <a:t> </a:t>
            </a:r>
            <a:r>
              <a:rPr lang="en-US" sz="2800" dirty="0" err="1" smtClean="0"/>
              <a:t>juga</a:t>
            </a:r>
            <a:r>
              <a:rPr lang="en-US" sz="2800" dirty="0" smtClean="0"/>
              <a:t> </a:t>
            </a:r>
            <a:r>
              <a:rPr lang="en-US" sz="2800" dirty="0" err="1" smtClean="0"/>
              <a:t>berupa</a:t>
            </a:r>
            <a:r>
              <a:rPr lang="en-US" sz="2800" dirty="0" smtClean="0"/>
              <a:t> </a:t>
            </a:r>
            <a:r>
              <a:rPr lang="en-US" sz="2800" dirty="0" err="1" smtClean="0"/>
              <a:t>putusnya</a:t>
            </a:r>
            <a:r>
              <a:rPr lang="en-US" sz="2800" dirty="0" smtClean="0"/>
              <a:t> </a:t>
            </a:r>
            <a:r>
              <a:rPr lang="en-US" sz="2800" dirty="0" err="1" smtClean="0"/>
              <a:t>tali-tali</a:t>
            </a:r>
            <a:r>
              <a:rPr lang="en-US" sz="2800" dirty="0" smtClean="0"/>
              <a:t> </a:t>
            </a:r>
            <a:r>
              <a:rPr lang="en-US" sz="2800" dirty="0" err="1" smtClean="0"/>
              <a:t>terhadap</a:t>
            </a:r>
            <a:r>
              <a:rPr lang="en-US" sz="2800" dirty="0" smtClean="0"/>
              <a:t> </a:t>
            </a:r>
            <a:r>
              <a:rPr lang="en-US" sz="2800" dirty="0" err="1" smtClean="0"/>
              <a:t>segala</a:t>
            </a:r>
            <a:r>
              <a:rPr lang="en-US" sz="2800" dirty="0" smtClean="0"/>
              <a:t> </a:t>
            </a:r>
            <a:r>
              <a:rPr lang="en-US" sz="2800" dirty="0" err="1" smtClean="0"/>
              <a:t>macam</a:t>
            </a:r>
            <a:r>
              <a:rPr lang="en-US" sz="2800" dirty="0" smtClean="0"/>
              <a:t> </a:t>
            </a:r>
            <a:r>
              <a:rPr lang="en-US" sz="2800" dirty="0" err="1" smtClean="0"/>
              <a:t>kekuasaan</a:t>
            </a:r>
            <a:r>
              <a:rPr lang="en-US" sz="2800" dirty="0" smtClean="0"/>
              <a:t>: </a:t>
            </a:r>
            <a:r>
              <a:rPr lang="en-US" sz="2800" dirty="0" err="1" smtClean="0"/>
              <a:t>gereja</a:t>
            </a:r>
            <a:r>
              <a:rPr lang="en-US" sz="2800" dirty="0" smtClean="0"/>
              <a:t>, </a:t>
            </a:r>
            <a:r>
              <a:rPr lang="en-US" sz="2800" dirty="0" err="1" smtClean="0"/>
              <a:t>negara</a:t>
            </a:r>
            <a:r>
              <a:rPr lang="en-US" sz="2800" dirty="0" smtClean="0"/>
              <a:t>,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eksploitasi</a:t>
            </a:r>
            <a:r>
              <a:rPr lang="en-US" sz="2800" dirty="0" smtClean="0"/>
              <a:t> </a:t>
            </a:r>
            <a:r>
              <a:rPr lang="en-US" sz="2800" dirty="0" err="1" smtClean="0"/>
              <a:t>ekonomi</a:t>
            </a:r>
            <a:r>
              <a:rPr lang="en-US" sz="2800" dirty="0" smtClean="0"/>
              <a:t>.</a:t>
            </a:r>
            <a:endParaRPr lang="en-US" sz="2500" dirty="0" smtClean="0"/>
          </a:p>
          <a:p>
            <a:pPr marL="514350" indent="-514350" eaLnBrk="1" hangingPunct="1">
              <a:buFont typeface="+mj-lt"/>
              <a:buAutoNum type="arabicPeriod"/>
            </a:pPr>
            <a:endParaRPr lang="en-US" dirty="0" smtClean="0"/>
          </a:p>
        </p:txBody>
      </p:sp>
    </p:spTree>
  </p:cSld>
  <p:clrMapOvr>
    <a:masterClrMapping/>
  </p:clrMapOvr>
  <p:transition>
    <p:cover dir="r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z="4000" dirty="0" smtClean="0"/>
              <a:t>BAGAIMANA AKIBATNYA?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95401"/>
            <a:ext cx="7693025" cy="5181600"/>
          </a:xfrm>
        </p:spPr>
        <p:txBody>
          <a:bodyPr/>
          <a:lstStyle/>
          <a:p>
            <a:pPr marL="514350" indent="-514350">
              <a:buNone/>
            </a:pPr>
            <a:r>
              <a:rPr lang="en-US" sz="2800" dirty="0" smtClean="0"/>
              <a:t>     </a:t>
            </a:r>
            <a:r>
              <a:rPr lang="en-US" sz="2800" dirty="0" err="1" smtClean="0"/>
              <a:t>Seperti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level </a:t>
            </a:r>
            <a:r>
              <a:rPr lang="en-US" sz="2800" dirty="0" err="1" smtClean="0"/>
              <a:t>individu</a:t>
            </a:r>
            <a:r>
              <a:rPr lang="en-US" sz="2800" dirty="0" smtClean="0"/>
              <a:t>, </a:t>
            </a:r>
            <a:r>
              <a:rPr lang="en-US" sz="2800" dirty="0" err="1" smtClean="0"/>
              <a:t>kebebasan</a:t>
            </a:r>
            <a:r>
              <a:rPr lang="en-US" sz="2800" dirty="0" smtClean="0"/>
              <a:t>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putusnya</a:t>
            </a:r>
            <a:r>
              <a:rPr lang="en-US" sz="2800" dirty="0" smtClean="0"/>
              <a:t> </a:t>
            </a:r>
            <a:r>
              <a:rPr lang="en-US" sz="2800" dirty="0" err="1" smtClean="0"/>
              <a:t>tali-tali</a:t>
            </a:r>
            <a:r>
              <a:rPr lang="en-US" sz="2800" dirty="0" smtClean="0"/>
              <a:t> </a:t>
            </a:r>
            <a:r>
              <a:rPr lang="en-US" sz="2800" dirty="0" err="1" smtClean="0"/>
              <a:t>itu</a:t>
            </a:r>
            <a:r>
              <a:rPr lang="en-US" sz="2800" dirty="0" smtClean="0"/>
              <a:t> </a:t>
            </a:r>
            <a:r>
              <a:rPr lang="en-US" sz="2800" dirty="0" err="1" smtClean="0"/>
              <a:t>disertai</a:t>
            </a:r>
            <a:r>
              <a:rPr lang="en-US" sz="2800" dirty="0" smtClean="0"/>
              <a:t> pula </a:t>
            </a:r>
            <a:r>
              <a:rPr lang="en-US" sz="2800" dirty="0" err="1" smtClean="0"/>
              <a:t>dengan</a:t>
            </a:r>
            <a:r>
              <a:rPr lang="en-US" sz="2800" dirty="0" smtClean="0"/>
              <a:t>:</a:t>
            </a:r>
          </a:p>
          <a:p>
            <a:pPr marL="514350" indent="-514350"/>
            <a:r>
              <a:rPr lang="en-US" sz="2800" dirty="0" err="1" smtClean="0"/>
              <a:t>Kegelisahan</a:t>
            </a:r>
            <a:r>
              <a:rPr lang="en-US" sz="2800" dirty="0" smtClean="0"/>
              <a:t> (</a:t>
            </a:r>
            <a:r>
              <a:rPr lang="en-US" sz="2800" i="1" dirty="0" smtClean="0"/>
              <a:t>anxiety</a:t>
            </a:r>
            <a:r>
              <a:rPr lang="en-US" sz="2800" dirty="0" smtClean="0"/>
              <a:t>)</a:t>
            </a:r>
          </a:p>
          <a:p>
            <a:pPr marL="514350" indent="-514350"/>
            <a:r>
              <a:rPr lang="en-US" sz="2800" dirty="0" err="1" smtClean="0"/>
              <a:t>Kehilangan</a:t>
            </a:r>
            <a:r>
              <a:rPr lang="en-US" sz="2800" dirty="0" smtClean="0"/>
              <a:t> </a:t>
            </a:r>
            <a:r>
              <a:rPr lang="en-US" sz="2800" dirty="0" err="1" smtClean="0"/>
              <a:t>kekuatan</a:t>
            </a:r>
            <a:r>
              <a:rPr lang="en-US" sz="2800" dirty="0" smtClean="0"/>
              <a:t> (</a:t>
            </a:r>
            <a:r>
              <a:rPr lang="en-US" sz="2800" i="1" dirty="0" smtClean="0"/>
              <a:t>powerles</a:t>
            </a:r>
            <a:r>
              <a:rPr lang="en-US" sz="2800" dirty="0" smtClean="0"/>
              <a:t>s)</a:t>
            </a:r>
          </a:p>
          <a:p>
            <a:pPr marL="514350" indent="-514350"/>
            <a:r>
              <a:rPr lang="en-US" sz="2800" dirty="0" err="1" smtClean="0"/>
              <a:t>Kemenyendirian</a:t>
            </a:r>
            <a:r>
              <a:rPr lang="en-US" sz="2800" dirty="0" smtClean="0"/>
              <a:t> (</a:t>
            </a:r>
            <a:r>
              <a:rPr lang="en-US" sz="2800" i="1" dirty="0" err="1" smtClean="0"/>
              <a:t>aloneless</a:t>
            </a:r>
            <a:r>
              <a:rPr lang="en-US" sz="2800" dirty="0" smtClean="0"/>
              <a:t>)</a:t>
            </a:r>
          </a:p>
          <a:p>
            <a:pPr marL="514350" indent="-514350"/>
            <a:r>
              <a:rPr lang="en-US" sz="2800" dirty="0" err="1" smtClean="0"/>
              <a:t>Tidak</a:t>
            </a:r>
            <a:r>
              <a:rPr lang="en-US" sz="2800" dirty="0" smtClean="0"/>
              <a:t> </a:t>
            </a:r>
            <a:r>
              <a:rPr lang="en-US" sz="2800" dirty="0" err="1" smtClean="0"/>
              <a:t>mengakar</a:t>
            </a:r>
            <a:r>
              <a:rPr lang="en-US" sz="2800" dirty="0" smtClean="0"/>
              <a:t> (</a:t>
            </a:r>
            <a:r>
              <a:rPr lang="en-US" sz="2800" i="1" dirty="0" err="1" smtClean="0"/>
              <a:t>uprootedness</a:t>
            </a:r>
            <a:r>
              <a:rPr lang="en-US" sz="2800" dirty="0" smtClean="0"/>
              <a:t>)</a:t>
            </a:r>
          </a:p>
          <a:p>
            <a:pPr marL="514350" indent="-514350"/>
            <a:r>
              <a:rPr lang="en-US" sz="2800" dirty="0" err="1" smtClean="0"/>
              <a:t>Keragu-raguan</a:t>
            </a:r>
            <a:r>
              <a:rPr lang="en-US" sz="2800" dirty="0" smtClean="0"/>
              <a:t> (</a:t>
            </a:r>
            <a:r>
              <a:rPr lang="en-US" sz="2800" i="1" dirty="0" smtClean="0"/>
              <a:t>doubt</a:t>
            </a:r>
            <a:r>
              <a:rPr lang="en-US" sz="2800" dirty="0" smtClean="0"/>
              <a:t>)</a:t>
            </a:r>
          </a:p>
          <a:p>
            <a:pPr marL="514350" indent="-514350"/>
            <a:r>
              <a:rPr lang="en-US" sz="2800" dirty="0" err="1" smtClean="0"/>
              <a:t>Permusuhan</a:t>
            </a:r>
            <a:r>
              <a:rPr lang="en-US" sz="2800" dirty="0" smtClean="0"/>
              <a:t> (</a:t>
            </a:r>
            <a:r>
              <a:rPr lang="en-US" sz="2800" i="1" dirty="0" smtClean="0"/>
              <a:t>hostility</a:t>
            </a:r>
            <a:r>
              <a:rPr lang="en-US" sz="2800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endParaRPr lang="en-US" sz="2500" dirty="0" smtClean="0"/>
          </a:p>
          <a:p>
            <a:pPr marL="514350" indent="-514350" eaLnBrk="1" hangingPunct="1">
              <a:buFont typeface="+mj-lt"/>
              <a:buAutoNum type="arabicPeriod"/>
            </a:pPr>
            <a:endParaRPr lang="en-US" dirty="0" smtClean="0"/>
          </a:p>
        </p:txBody>
      </p:sp>
    </p:spTree>
  </p:cSld>
  <p:clrMapOvr>
    <a:masterClrMapping/>
  </p:clrMapOvr>
  <p:transition>
    <p:cover dir="r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z="4000" dirty="0" smtClean="0"/>
              <a:t>ESCAPE FROM FREEDOM</a:t>
            </a:r>
            <a:br>
              <a:rPr lang="en-US" sz="4000" dirty="0" smtClean="0"/>
            </a:br>
            <a:r>
              <a:rPr lang="en-US" sz="4000" dirty="0" smtClean="0"/>
              <a:t>(Eric Fromm, 1997)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00201"/>
            <a:ext cx="7693025" cy="4876800"/>
          </a:xfrm>
        </p:spPr>
        <p:txBody>
          <a:bodyPr/>
          <a:lstStyle/>
          <a:p>
            <a:pPr marL="514350" indent="-514350">
              <a:buNone/>
            </a:pPr>
            <a:r>
              <a:rPr lang="en-US" sz="2800" dirty="0" smtClean="0"/>
              <a:t>     </a:t>
            </a:r>
            <a:r>
              <a:rPr lang="en-US" sz="2500" b="1" dirty="0" smtClean="0"/>
              <a:t>Fromm </a:t>
            </a:r>
            <a:r>
              <a:rPr lang="en-US" sz="2500" dirty="0" err="1" smtClean="0"/>
              <a:t>menyimpulkan</a:t>
            </a:r>
            <a:r>
              <a:rPr lang="en-US" sz="2500" dirty="0" smtClean="0"/>
              <a:t> </a:t>
            </a:r>
            <a:r>
              <a:rPr lang="en-US" sz="2500" dirty="0" err="1" smtClean="0"/>
              <a:t>bahwa</a:t>
            </a:r>
            <a:r>
              <a:rPr lang="en-US" sz="2500" dirty="0" smtClean="0"/>
              <a:t> </a:t>
            </a:r>
            <a:r>
              <a:rPr lang="en-US" sz="2500" dirty="0" err="1" smtClean="0"/>
              <a:t>disamping</a:t>
            </a:r>
            <a:r>
              <a:rPr lang="en-US" sz="2500" dirty="0" smtClean="0"/>
              <a:t> </a:t>
            </a:r>
            <a:r>
              <a:rPr lang="en-US" sz="2500" dirty="0" err="1" smtClean="0"/>
              <a:t>orang</a:t>
            </a:r>
            <a:r>
              <a:rPr lang="en-US" sz="2500" dirty="0" smtClean="0"/>
              <a:t> </a:t>
            </a:r>
            <a:r>
              <a:rPr lang="en-US" sz="2500" dirty="0" err="1" smtClean="0"/>
              <a:t>membutuhkan</a:t>
            </a:r>
            <a:r>
              <a:rPr lang="en-US" sz="2500" dirty="0" smtClean="0"/>
              <a:t> </a:t>
            </a:r>
            <a:r>
              <a:rPr lang="en-US" sz="2500" dirty="0" err="1" smtClean="0"/>
              <a:t>kebebasan</a:t>
            </a:r>
            <a:r>
              <a:rPr lang="en-US" sz="2500" dirty="0" smtClean="0"/>
              <a:t> (</a:t>
            </a:r>
            <a:r>
              <a:rPr lang="en-US" sz="2500" i="1" dirty="0" smtClean="0"/>
              <a:t>freedom</a:t>
            </a:r>
            <a:r>
              <a:rPr lang="en-US" sz="2500" dirty="0" smtClean="0"/>
              <a:t>), </a:t>
            </a:r>
            <a:r>
              <a:rPr lang="en-US" sz="2500" dirty="0" err="1" smtClean="0"/>
              <a:t>ia</a:t>
            </a:r>
            <a:r>
              <a:rPr lang="en-US" sz="2500" dirty="0" smtClean="0"/>
              <a:t> </a:t>
            </a:r>
            <a:r>
              <a:rPr lang="en-US" sz="2500" dirty="0" err="1" smtClean="0"/>
              <a:t>juga</a:t>
            </a:r>
            <a:r>
              <a:rPr lang="en-US" sz="2500" dirty="0" smtClean="0"/>
              <a:t> </a:t>
            </a:r>
            <a:r>
              <a:rPr lang="en-US" sz="2500" dirty="0" err="1" smtClean="0"/>
              <a:t>memerlukan</a:t>
            </a:r>
            <a:r>
              <a:rPr lang="en-US" sz="2500" dirty="0" smtClean="0"/>
              <a:t> </a:t>
            </a:r>
            <a:r>
              <a:rPr lang="en-US" sz="2500" dirty="0" err="1" smtClean="0"/>
              <a:t>ketergantungan</a:t>
            </a:r>
            <a:r>
              <a:rPr lang="en-US" sz="2500" dirty="0" smtClean="0"/>
              <a:t> (</a:t>
            </a:r>
            <a:r>
              <a:rPr lang="en-US" sz="2500" dirty="0" smtClean="0"/>
              <a:t>de</a:t>
            </a:r>
            <a:r>
              <a:rPr lang="id-ID" sz="2500" dirty="0" smtClean="0"/>
              <a:t>p</a:t>
            </a:r>
            <a:r>
              <a:rPr lang="en-US" sz="2500" dirty="0" err="1" smtClean="0"/>
              <a:t>endensi</a:t>
            </a:r>
            <a:r>
              <a:rPr lang="en-US" sz="2500" dirty="0" smtClean="0"/>
              <a:t> </a:t>
            </a:r>
            <a:r>
              <a:rPr lang="en-US" sz="2500" dirty="0" err="1" smtClean="0"/>
              <a:t>atau</a:t>
            </a:r>
            <a:r>
              <a:rPr lang="en-US" sz="2500" dirty="0" smtClean="0"/>
              <a:t> </a:t>
            </a:r>
            <a:r>
              <a:rPr lang="en-US" sz="2500" i="1" dirty="0" smtClean="0"/>
              <a:t>submissiveness</a:t>
            </a:r>
            <a:r>
              <a:rPr lang="en-US" sz="2500" dirty="0" smtClean="0"/>
              <a:t>).</a:t>
            </a:r>
          </a:p>
          <a:p>
            <a:pPr marL="514350" indent="-514350">
              <a:buNone/>
            </a:pPr>
            <a:endParaRPr lang="en-US" sz="2500" dirty="0" smtClean="0"/>
          </a:p>
          <a:p>
            <a:pPr marL="514350" indent="-514350">
              <a:buNone/>
            </a:pPr>
            <a:r>
              <a:rPr lang="en-US" sz="2500" dirty="0" smtClean="0"/>
              <a:t>     </a:t>
            </a:r>
            <a:r>
              <a:rPr lang="en-US" sz="2500" dirty="0" err="1" smtClean="0"/>
              <a:t>Akibat</a:t>
            </a:r>
            <a:r>
              <a:rPr lang="en-US" sz="2500" dirty="0" smtClean="0"/>
              <a:t> </a:t>
            </a:r>
            <a:r>
              <a:rPr lang="en-US" sz="2500" dirty="0" err="1" smtClean="0"/>
              <a:t>kebutuhan</a:t>
            </a:r>
            <a:r>
              <a:rPr lang="en-US" sz="2500" dirty="0" smtClean="0"/>
              <a:t> </a:t>
            </a:r>
            <a:r>
              <a:rPr lang="en-US" sz="2500" i="1" dirty="0" smtClean="0"/>
              <a:t>submissiveness</a:t>
            </a:r>
            <a:r>
              <a:rPr lang="en-US" sz="2500" dirty="0" smtClean="0"/>
              <a:t> </a:t>
            </a:r>
            <a:r>
              <a:rPr lang="en-US" sz="2500" dirty="0" err="1" smtClean="0"/>
              <a:t>itu</a:t>
            </a:r>
            <a:r>
              <a:rPr lang="en-US" sz="2500" dirty="0" smtClean="0"/>
              <a:t> </a:t>
            </a:r>
            <a:r>
              <a:rPr lang="en-US" sz="2500" dirty="0" err="1" smtClean="0"/>
              <a:t>tdk</a:t>
            </a:r>
            <a:r>
              <a:rPr lang="en-US" sz="2500" dirty="0" smtClean="0"/>
              <a:t> </a:t>
            </a:r>
            <a:r>
              <a:rPr lang="en-US" sz="2500" dirty="0" err="1" smtClean="0"/>
              <a:t>terpenuhi</a:t>
            </a:r>
            <a:r>
              <a:rPr lang="en-US" sz="2500" dirty="0" smtClean="0"/>
              <a:t>, </a:t>
            </a:r>
            <a:r>
              <a:rPr lang="en-US" sz="2500" dirty="0" err="1" smtClean="0"/>
              <a:t>maka</a:t>
            </a:r>
            <a:r>
              <a:rPr lang="en-US" sz="2500" dirty="0" smtClean="0"/>
              <a:t> </a:t>
            </a:r>
            <a:r>
              <a:rPr lang="en-US" sz="2500" dirty="0" err="1" smtClean="0"/>
              <a:t>kebebasan</a:t>
            </a:r>
            <a:r>
              <a:rPr lang="en-US" sz="2500" dirty="0" smtClean="0"/>
              <a:t> </a:t>
            </a:r>
            <a:r>
              <a:rPr lang="en-US" sz="2500" dirty="0" err="1" smtClean="0"/>
              <a:t>menjadi</a:t>
            </a:r>
            <a:r>
              <a:rPr lang="en-US" sz="2500" dirty="0" smtClean="0"/>
              <a:t> </a:t>
            </a:r>
            <a:r>
              <a:rPr lang="en-US" sz="2500" dirty="0" err="1" smtClean="0"/>
              <a:t>tdk</a:t>
            </a:r>
            <a:r>
              <a:rPr lang="en-US" sz="2500" dirty="0" smtClean="0"/>
              <a:t> </a:t>
            </a:r>
            <a:r>
              <a:rPr lang="en-US" sz="2500" dirty="0" err="1" smtClean="0"/>
              <a:t>bermakna</a:t>
            </a:r>
            <a:r>
              <a:rPr lang="en-US" sz="2500" dirty="0" smtClean="0"/>
              <a:t> </a:t>
            </a:r>
            <a:r>
              <a:rPr lang="en-US" sz="2500" dirty="0" err="1" smtClean="0"/>
              <a:t>lagi</a:t>
            </a:r>
            <a:r>
              <a:rPr lang="en-US" sz="2500" dirty="0" smtClean="0"/>
              <a:t>.</a:t>
            </a:r>
          </a:p>
          <a:p>
            <a:pPr marL="514350" indent="-514350">
              <a:buNone/>
            </a:pPr>
            <a:endParaRPr lang="en-US" sz="2500" dirty="0" smtClean="0"/>
          </a:p>
          <a:p>
            <a:pPr marL="514350" indent="-514350">
              <a:buNone/>
            </a:pPr>
            <a:r>
              <a:rPr lang="en-US" sz="2500" dirty="0" smtClean="0"/>
              <a:t>	</a:t>
            </a:r>
            <a:r>
              <a:rPr lang="en-US" sz="2500" dirty="0" err="1" smtClean="0"/>
              <a:t>Maka</a:t>
            </a:r>
            <a:r>
              <a:rPr lang="en-US" sz="2500" dirty="0" smtClean="0"/>
              <a:t> </a:t>
            </a:r>
            <a:r>
              <a:rPr lang="en-US" sz="2500" dirty="0" err="1" smtClean="0"/>
              <a:t>timbulah</a:t>
            </a:r>
            <a:r>
              <a:rPr lang="en-US" sz="2500" dirty="0" smtClean="0"/>
              <a:t> </a:t>
            </a:r>
            <a:r>
              <a:rPr lang="en-US" sz="2500" dirty="0" err="1" smtClean="0"/>
              <a:t>mekanisme</a:t>
            </a:r>
            <a:r>
              <a:rPr lang="en-US" sz="2500" dirty="0" smtClean="0"/>
              <a:t> </a:t>
            </a:r>
            <a:r>
              <a:rPr lang="en-US" sz="2500" dirty="0" err="1" smtClean="0"/>
              <a:t>melarikan</a:t>
            </a:r>
            <a:r>
              <a:rPr lang="en-US" sz="2500" dirty="0" smtClean="0"/>
              <a:t> </a:t>
            </a:r>
            <a:r>
              <a:rPr lang="en-US" sz="2500" dirty="0" err="1" smtClean="0"/>
              <a:t>diri</a:t>
            </a:r>
            <a:r>
              <a:rPr lang="en-US" sz="2500" dirty="0" smtClean="0"/>
              <a:t> </a:t>
            </a:r>
            <a:r>
              <a:rPr lang="en-US" sz="2500" dirty="0" err="1" smtClean="0"/>
              <a:t>dari</a:t>
            </a:r>
            <a:r>
              <a:rPr lang="en-US" sz="2500" dirty="0" smtClean="0"/>
              <a:t> </a:t>
            </a:r>
            <a:r>
              <a:rPr lang="en-US" sz="2500" dirty="0" err="1" smtClean="0"/>
              <a:t>kebebasan</a:t>
            </a:r>
            <a:r>
              <a:rPr lang="en-US" sz="2500" dirty="0" smtClean="0"/>
              <a:t> </a:t>
            </a:r>
            <a:r>
              <a:rPr lang="en-US" sz="2500" dirty="0" err="1" smtClean="0"/>
              <a:t>atau</a:t>
            </a:r>
            <a:r>
              <a:rPr lang="en-US" sz="2500" dirty="0" smtClean="0"/>
              <a:t> </a:t>
            </a:r>
            <a:r>
              <a:rPr lang="en-US" sz="2500" i="1" dirty="0" smtClean="0"/>
              <a:t>escape from  freedom</a:t>
            </a:r>
            <a:r>
              <a:rPr lang="en-US" sz="2500" dirty="0" smtClean="0"/>
              <a:t>.</a:t>
            </a:r>
          </a:p>
        </p:txBody>
      </p:sp>
    </p:spTree>
  </p:cSld>
  <p:clrMapOvr>
    <a:masterClrMapping/>
  </p:clrMapOvr>
  <p:transition>
    <p:cover dir="r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z="4000" dirty="0" smtClean="0"/>
              <a:t>BENTUK DARI ESCAPE FROM FREEDOM</a:t>
            </a:r>
            <a:br>
              <a:rPr lang="en-US" sz="4000" dirty="0" smtClean="0"/>
            </a:br>
            <a:endParaRPr lang="en-US" sz="4000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00201"/>
            <a:ext cx="7693025" cy="4876800"/>
          </a:xfrm>
        </p:spPr>
        <p:txBody>
          <a:bodyPr/>
          <a:lstStyle/>
          <a:p>
            <a:pPr marL="514350" indent="-514350"/>
            <a:r>
              <a:rPr lang="en-US" sz="3600" b="1" dirty="0" err="1" smtClean="0"/>
              <a:t>melukai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diri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sendiri</a:t>
            </a:r>
            <a:r>
              <a:rPr lang="en-US" sz="3600" b="1" dirty="0" smtClean="0"/>
              <a:t> (</a:t>
            </a:r>
            <a:r>
              <a:rPr lang="en-US" sz="3600" b="1" i="1" dirty="0" smtClean="0"/>
              <a:t>masochism</a:t>
            </a:r>
            <a:r>
              <a:rPr lang="en-US" sz="3600" b="1" dirty="0" smtClean="0"/>
              <a:t>)</a:t>
            </a:r>
          </a:p>
          <a:p>
            <a:pPr marL="514350" indent="-514350"/>
            <a:r>
              <a:rPr lang="en-US" sz="3600" b="1" dirty="0" err="1" smtClean="0"/>
              <a:t>Melukai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orang</a:t>
            </a:r>
            <a:r>
              <a:rPr lang="en-US" sz="3600" b="1" dirty="0" smtClean="0"/>
              <a:t> lain (</a:t>
            </a:r>
            <a:r>
              <a:rPr lang="en-US" sz="3600" b="1" i="1" dirty="0" smtClean="0"/>
              <a:t>sadism</a:t>
            </a:r>
            <a:r>
              <a:rPr lang="en-US" sz="3600" b="1" dirty="0" smtClean="0"/>
              <a:t>)</a:t>
            </a:r>
          </a:p>
          <a:p>
            <a:pPr marL="514350" indent="-514350"/>
            <a:r>
              <a:rPr lang="en-US" sz="3600" b="1" dirty="0" err="1" smtClean="0"/>
              <a:t>Melenyapkan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objek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atau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saingan</a:t>
            </a:r>
            <a:r>
              <a:rPr lang="en-US" sz="3600" b="1" dirty="0" smtClean="0"/>
              <a:t> (</a:t>
            </a:r>
            <a:r>
              <a:rPr lang="en-US" sz="3600" b="1" i="1" dirty="0" smtClean="0"/>
              <a:t>destructiveness</a:t>
            </a:r>
            <a:r>
              <a:rPr lang="en-US" sz="3600" b="1" dirty="0" smtClean="0"/>
              <a:t>)</a:t>
            </a:r>
          </a:p>
          <a:p>
            <a:pPr marL="514350" indent="-514350"/>
            <a:r>
              <a:rPr lang="en-US" sz="3600" b="1" dirty="0" err="1" smtClean="0"/>
              <a:t>Mengekor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secara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serempak</a:t>
            </a:r>
            <a:r>
              <a:rPr lang="en-US" sz="3600" b="1" dirty="0" smtClean="0"/>
              <a:t> (</a:t>
            </a:r>
            <a:r>
              <a:rPr lang="en-US" sz="3600" b="1" i="1" dirty="0" smtClean="0"/>
              <a:t>automaton</a:t>
            </a:r>
            <a:r>
              <a:rPr lang="en-US" sz="3600" b="1" dirty="0" smtClean="0"/>
              <a:t>)</a:t>
            </a:r>
            <a:endParaRPr lang="en-US" sz="3600" dirty="0" smtClean="0"/>
          </a:p>
        </p:txBody>
      </p:sp>
    </p:spTree>
  </p:cSld>
  <p:clrMapOvr>
    <a:masterClrMapping/>
  </p:clrMapOvr>
  <p:transition>
    <p:cover dir="r"/>
    <p:sndAc>
      <p:stSnd>
        <p:snd r:embed="rId3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z="4000" dirty="0" smtClean="0"/>
              <a:t>MASYARAKAT BARU DENGAN MORALITAS BARU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00201"/>
            <a:ext cx="7693025" cy="4876800"/>
          </a:xfrm>
        </p:spPr>
        <p:txBody>
          <a:bodyPr/>
          <a:lstStyle/>
          <a:p>
            <a:pPr marL="514350" indent="-514350">
              <a:buNone/>
            </a:pPr>
            <a:r>
              <a:rPr lang="en-US" sz="2800" dirty="0" smtClean="0"/>
              <a:t>     </a:t>
            </a:r>
            <a:r>
              <a:rPr lang="en-US" sz="2800" dirty="0" err="1" smtClean="0"/>
              <a:t>Revolusi</a:t>
            </a:r>
            <a:r>
              <a:rPr lang="en-US" sz="2800" dirty="0" smtClean="0"/>
              <a:t> </a:t>
            </a:r>
            <a:r>
              <a:rPr lang="en-US" sz="2800" dirty="0" err="1" smtClean="0"/>
              <a:t>Prancis</a:t>
            </a:r>
            <a:r>
              <a:rPr lang="en-US" sz="2800" dirty="0" smtClean="0"/>
              <a:t> : </a:t>
            </a:r>
            <a:r>
              <a:rPr lang="en-US" sz="2800" i="1" dirty="0" err="1" smtClean="0"/>
              <a:t>liberte</a:t>
            </a:r>
            <a:r>
              <a:rPr lang="en-US" sz="2800" i="1" dirty="0" smtClean="0"/>
              <a:t>, </a:t>
            </a:r>
            <a:r>
              <a:rPr lang="en-US" sz="2800" i="1" dirty="0" err="1" smtClean="0"/>
              <a:t>egalite</a:t>
            </a:r>
            <a:r>
              <a:rPr lang="en-US" sz="2800" i="1" dirty="0" smtClean="0"/>
              <a:t>, </a:t>
            </a:r>
            <a:r>
              <a:rPr lang="en-US" sz="2800" i="1" dirty="0" err="1" smtClean="0"/>
              <a:t>fraternite</a:t>
            </a:r>
            <a:endParaRPr lang="en-US" sz="2800" i="1" dirty="0" smtClean="0"/>
          </a:p>
          <a:p>
            <a:pPr marL="514350" indent="-514350">
              <a:buNone/>
            </a:pPr>
            <a:endParaRPr lang="en-US" sz="2800" i="1" dirty="0" smtClean="0"/>
          </a:p>
          <a:p>
            <a:pPr marL="514350" indent="-514350">
              <a:buNone/>
            </a:pPr>
            <a:r>
              <a:rPr lang="en-US" sz="2800" dirty="0" smtClean="0"/>
              <a:t>     </a:t>
            </a:r>
            <a:r>
              <a:rPr lang="en-US" sz="2800" dirty="0" err="1" smtClean="0"/>
              <a:t>Tampaknya</a:t>
            </a:r>
            <a:r>
              <a:rPr lang="en-US" sz="2800" dirty="0" smtClean="0"/>
              <a:t> </a:t>
            </a:r>
            <a:r>
              <a:rPr lang="en-US" sz="2800" dirty="0" err="1" smtClean="0"/>
              <a:t>hanya</a:t>
            </a:r>
            <a:r>
              <a:rPr lang="en-US" sz="2800" dirty="0" smtClean="0"/>
              <a:t> </a:t>
            </a:r>
            <a:r>
              <a:rPr lang="en-US" sz="2800" dirty="0" err="1" smtClean="0"/>
              <a:t>kebebasan</a:t>
            </a:r>
            <a:r>
              <a:rPr lang="en-US" sz="2800" dirty="0" smtClean="0"/>
              <a:t> </a:t>
            </a:r>
            <a:r>
              <a:rPr lang="en-US" sz="2800" dirty="0" err="1" smtClean="0"/>
              <a:t>yg</a:t>
            </a:r>
            <a:r>
              <a:rPr lang="en-US" sz="2800" dirty="0" smtClean="0"/>
              <a:t> </a:t>
            </a:r>
            <a:r>
              <a:rPr lang="en-US" sz="2800" dirty="0" err="1" smtClean="0"/>
              <a:t>diperoleh</a:t>
            </a:r>
            <a:r>
              <a:rPr lang="en-US" sz="2800" dirty="0" smtClean="0"/>
              <a:t>, </a:t>
            </a:r>
            <a:r>
              <a:rPr lang="en-US" sz="2800" dirty="0" err="1" smtClean="0"/>
              <a:t>sedang</a:t>
            </a:r>
            <a:r>
              <a:rPr lang="en-US" sz="2800" dirty="0" smtClean="0"/>
              <a:t> </a:t>
            </a:r>
            <a:r>
              <a:rPr lang="en-US" sz="2800" dirty="0" err="1" smtClean="0"/>
              <a:t>persamaan</a:t>
            </a:r>
            <a:r>
              <a:rPr lang="en-US" sz="2800" dirty="0" smtClean="0"/>
              <a:t> </a:t>
            </a:r>
            <a:r>
              <a:rPr lang="en-US" sz="2800" dirty="0" err="1" smtClean="0"/>
              <a:t>masih</a:t>
            </a:r>
            <a:r>
              <a:rPr lang="en-US" sz="2800" dirty="0" smtClean="0"/>
              <a:t> </a:t>
            </a:r>
            <a:r>
              <a:rPr lang="en-US" sz="2800" dirty="0" err="1" smtClean="0"/>
              <a:t>jauh</a:t>
            </a:r>
            <a:r>
              <a:rPr lang="en-US" sz="2800" dirty="0" smtClean="0"/>
              <a:t> </a:t>
            </a:r>
            <a:r>
              <a:rPr lang="en-US" sz="2800" dirty="0" err="1" smtClean="0"/>
              <a:t>tertinggal</a:t>
            </a:r>
            <a:r>
              <a:rPr lang="en-US" sz="2800" dirty="0" smtClean="0"/>
              <a:t>.</a:t>
            </a:r>
          </a:p>
          <a:p>
            <a:pPr marL="514350" indent="-514350">
              <a:buNone/>
            </a:pPr>
            <a:endParaRPr lang="en-US" sz="2800" dirty="0" smtClean="0"/>
          </a:p>
          <a:p>
            <a:pPr marL="514350" indent="-514350">
              <a:buNone/>
            </a:pPr>
            <a:r>
              <a:rPr lang="en-US" sz="2800" dirty="0" smtClean="0"/>
              <a:t>     </a:t>
            </a:r>
            <a:r>
              <a:rPr lang="en-US" sz="2800" dirty="0" err="1" smtClean="0"/>
              <a:t>Ini</a:t>
            </a:r>
            <a:r>
              <a:rPr lang="en-US" sz="2800" dirty="0" smtClean="0"/>
              <a:t> </a:t>
            </a:r>
            <a:r>
              <a:rPr lang="en-US" sz="2800" dirty="0" err="1" smtClean="0"/>
              <a:t>disebabkan</a:t>
            </a:r>
            <a:r>
              <a:rPr lang="en-US" sz="2800" dirty="0" smtClean="0"/>
              <a:t> </a:t>
            </a:r>
            <a:r>
              <a:rPr lang="en-US" sz="2800" dirty="0" err="1" smtClean="0"/>
              <a:t>karena</a:t>
            </a:r>
            <a:r>
              <a:rPr lang="en-US" sz="2800" dirty="0" smtClean="0"/>
              <a:t> moral </a:t>
            </a:r>
            <a:r>
              <a:rPr lang="en-US" sz="2800" dirty="0" err="1" smtClean="0"/>
              <a:t>persaudaraan</a:t>
            </a:r>
            <a:r>
              <a:rPr lang="en-US" sz="2800" dirty="0" smtClean="0"/>
              <a:t> (</a:t>
            </a:r>
            <a:r>
              <a:rPr lang="en-US" sz="2800" i="1" dirty="0" err="1" smtClean="0"/>
              <a:t>fraternite</a:t>
            </a:r>
            <a:r>
              <a:rPr lang="en-US" sz="2800" dirty="0" smtClean="0"/>
              <a:t>) </a:t>
            </a:r>
            <a:r>
              <a:rPr lang="en-US" sz="2800" dirty="0" err="1" smtClean="0"/>
              <a:t>hampir</a:t>
            </a:r>
            <a:r>
              <a:rPr lang="en-US" sz="2800" dirty="0" smtClean="0"/>
              <a:t> </a:t>
            </a:r>
            <a:r>
              <a:rPr lang="en-US" sz="2800" dirty="0" err="1" smtClean="0"/>
              <a:t>tidak</a:t>
            </a:r>
            <a:r>
              <a:rPr lang="en-US" sz="2800" dirty="0" smtClean="0"/>
              <a:t> </a:t>
            </a:r>
            <a:r>
              <a:rPr lang="en-US" sz="2800" dirty="0" err="1" smtClean="0"/>
              <a:t>mengalami</a:t>
            </a:r>
            <a:r>
              <a:rPr lang="en-US" sz="2800" dirty="0" smtClean="0"/>
              <a:t> </a:t>
            </a:r>
            <a:r>
              <a:rPr lang="en-US" sz="2800" dirty="0" err="1" smtClean="0"/>
              <a:t>kemajuan</a:t>
            </a:r>
            <a:r>
              <a:rPr lang="en-US" sz="2800" dirty="0" smtClean="0"/>
              <a:t> </a:t>
            </a:r>
            <a:r>
              <a:rPr lang="en-US" sz="2800" dirty="0" err="1" smtClean="0"/>
              <a:t>yg</a:t>
            </a:r>
            <a:r>
              <a:rPr lang="en-US" sz="2800" dirty="0" smtClean="0"/>
              <a:t> </a:t>
            </a:r>
            <a:r>
              <a:rPr lang="en-US" sz="2800" dirty="0" err="1" smtClean="0"/>
              <a:t>berarti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peradaban</a:t>
            </a:r>
            <a:r>
              <a:rPr lang="en-US" sz="2800" dirty="0" smtClean="0"/>
              <a:t> modern.</a:t>
            </a:r>
            <a:endParaRPr lang="en-US" sz="2500" dirty="0" smtClean="0"/>
          </a:p>
        </p:txBody>
      </p:sp>
    </p:spTree>
  </p:cSld>
  <p:clrMapOvr>
    <a:masterClrMapping/>
  </p:clrMapOvr>
  <p:transition>
    <p:cover dir="r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z="4000" dirty="0" smtClean="0"/>
              <a:t>TERJADI DALAM REFORMASI KITA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00201"/>
            <a:ext cx="7693025" cy="4876800"/>
          </a:xfrm>
        </p:spPr>
        <p:txBody>
          <a:bodyPr/>
          <a:lstStyle/>
          <a:p>
            <a:pPr marL="514350" indent="-514350">
              <a:buNone/>
            </a:pPr>
            <a:r>
              <a:rPr lang="en-US" sz="2800" dirty="0" smtClean="0"/>
              <a:t>     </a:t>
            </a:r>
            <a:r>
              <a:rPr lang="en-US" sz="2500" b="1" dirty="0" err="1" smtClean="0"/>
              <a:t>Semua</a:t>
            </a:r>
            <a:r>
              <a:rPr lang="en-US" sz="2500" b="1" dirty="0" smtClean="0"/>
              <a:t> </a:t>
            </a:r>
            <a:r>
              <a:rPr lang="en-US" sz="2500" b="1" dirty="0" err="1" smtClean="0"/>
              <a:t>golongan</a:t>
            </a:r>
            <a:r>
              <a:rPr lang="en-US" sz="2500" b="1" dirty="0" smtClean="0"/>
              <a:t> </a:t>
            </a:r>
            <a:r>
              <a:rPr lang="en-US" sz="2500" b="1" dirty="0" err="1" smtClean="0"/>
              <a:t>mabuk</a:t>
            </a:r>
            <a:r>
              <a:rPr lang="en-US" sz="2500" b="1" dirty="0" smtClean="0"/>
              <a:t> </a:t>
            </a:r>
            <a:r>
              <a:rPr lang="en-US" sz="2500" b="1" dirty="0" err="1" smtClean="0"/>
              <a:t>kebebasan</a:t>
            </a:r>
            <a:r>
              <a:rPr lang="en-US" sz="2500" b="1" dirty="0" smtClean="0"/>
              <a:t>, </a:t>
            </a:r>
            <a:r>
              <a:rPr lang="en-US" sz="2500" b="1" dirty="0" err="1" smtClean="0"/>
              <a:t>sementara</a:t>
            </a:r>
            <a:r>
              <a:rPr lang="en-US" sz="2500" b="1" dirty="0" smtClean="0"/>
              <a:t> </a:t>
            </a:r>
            <a:r>
              <a:rPr lang="en-US" sz="2500" b="1" dirty="0" err="1" smtClean="0"/>
              <a:t>semanngat</a:t>
            </a:r>
            <a:r>
              <a:rPr lang="en-US" sz="2500" b="1" dirty="0" smtClean="0"/>
              <a:t> </a:t>
            </a:r>
            <a:r>
              <a:rPr lang="en-US" sz="2500" b="1" dirty="0" err="1" smtClean="0"/>
              <a:t>persaudaraan</a:t>
            </a:r>
            <a:r>
              <a:rPr lang="en-US" sz="2500" b="1" dirty="0" smtClean="0"/>
              <a:t> </a:t>
            </a:r>
            <a:r>
              <a:rPr lang="en-US" sz="2500" b="1" dirty="0" err="1" smtClean="0"/>
              <a:t>sebagai</a:t>
            </a:r>
            <a:r>
              <a:rPr lang="en-US" sz="2500" b="1" dirty="0" smtClean="0"/>
              <a:t> </a:t>
            </a:r>
            <a:r>
              <a:rPr lang="en-US" sz="2500" b="1" dirty="0" err="1" smtClean="0"/>
              <a:t>bangsa</a:t>
            </a:r>
            <a:r>
              <a:rPr lang="en-US" sz="2500" b="1" dirty="0" smtClean="0"/>
              <a:t> </a:t>
            </a:r>
            <a:r>
              <a:rPr lang="en-US" sz="2500" b="1" dirty="0" err="1" smtClean="0"/>
              <a:t>semakin</a:t>
            </a:r>
            <a:r>
              <a:rPr lang="en-US" sz="2500" b="1" dirty="0" smtClean="0"/>
              <a:t> </a:t>
            </a:r>
            <a:r>
              <a:rPr lang="en-US" sz="2500" b="1" dirty="0" err="1" smtClean="0"/>
              <a:t>terpuruk</a:t>
            </a:r>
            <a:r>
              <a:rPr lang="en-US" sz="2500" b="1" dirty="0" smtClean="0"/>
              <a:t>.</a:t>
            </a:r>
          </a:p>
          <a:p>
            <a:pPr marL="514350" indent="-514350">
              <a:buNone/>
            </a:pPr>
            <a:endParaRPr lang="en-US" sz="2500" b="1" dirty="0" smtClean="0"/>
          </a:p>
          <a:p>
            <a:pPr marL="514350" indent="-514350">
              <a:buNone/>
            </a:pPr>
            <a:r>
              <a:rPr lang="en-US" sz="2500" b="1" dirty="0" smtClean="0"/>
              <a:t>				</a:t>
            </a:r>
            <a:r>
              <a:rPr lang="en-US" sz="2500" b="1" dirty="0" err="1" smtClean="0"/>
              <a:t>akibatnya</a:t>
            </a:r>
            <a:endParaRPr lang="en-US" sz="2500" b="1" dirty="0" smtClean="0"/>
          </a:p>
          <a:p>
            <a:pPr marL="514350" indent="-514350">
              <a:buNone/>
            </a:pPr>
            <a:endParaRPr lang="en-US" sz="2500" b="1" dirty="0" smtClean="0"/>
          </a:p>
          <a:p>
            <a:pPr marL="514350" indent="-514350">
              <a:buNone/>
            </a:pPr>
            <a:r>
              <a:rPr lang="en-US" sz="2500" b="1" dirty="0" smtClean="0"/>
              <a:t>	</a:t>
            </a:r>
            <a:r>
              <a:rPr lang="en-US" sz="2500" b="1" dirty="0" err="1" smtClean="0"/>
              <a:t>persamaan</a:t>
            </a:r>
            <a:r>
              <a:rPr lang="en-US" sz="2500" b="1" dirty="0" smtClean="0"/>
              <a:t> </a:t>
            </a:r>
            <a:r>
              <a:rPr lang="en-US" sz="2500" b="1" dirty="0" err="1" smtClean="0"/>
              <a:t>dan</a:t>
            </a:r>
            <a:r>
              <a:rPr lang="en-US" sz="2500" b="1" dirty="0" smtClean="0"/>
              <a:t> </a:t>
            </a:r>
            <a:r>
              <a:rPr lang="en-US" sz="2500" b="1" dirty="0" err="1" smtClean="0"/>
              <a:t>keadilan</a:t>
            </a:r>
            <a:r>
              <a:rPr lang="en-US" sz="2500" b="1" dirty="0" smtClean="0"/>
              <a:t> </a:t>
            </a:r>
            <a:r>
              <a:rPr lang="en-US" sz="2500" b="1" dirty="0" err="1" smtClean="0"/>
              <a:t>sulit</a:t>
            </a:r>
            <a:r>
              <a:rPr lang="en-US" sz="2500" b="1" dirty="0" smtClean="0"/>
              <a:t> </a:t>
            </a:r>
            <a:r>
              <a:rPr lang="en-US" sz="2500" b="1" dirty="0" err="1" smtClean="0"/>
              <a:t>untuk</a:t>
            </a:r>
            <a:r>
              <a:rPr lang="en-US" sz="2500" b="1" dirty="0" smtClean="0"/>
              <a:t> </a:t>
            </a:r>
            <a:r>
              <a:rPr lang="en-US" sz="2500" b="1" dirty="0" err="1" smtClean="0"/>
              <a:t>diwujudkan</a:t>
            </a:r>
            <a:r>
              <a:rPr lang="en-US" sz="2500" b="1" dirty="0" smtClean="0"/>
              <a:t>.</a:t>
            </a:r>
            <a:endParaRPr lang="en-US" sz="2500" dirty="0" smtClean="0"/>
          </a:p>
        </p:txBody>
      </p:sp>
    </p:spTree>
  </p:cSld>
  <p:clrMapOvr>
    <a:masterClrMapping/>
  </p:clrMapOvr>
  <p:transition>
    <p:cover dir="r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z="4000" dirty="0" smtClean="0"/>
              <a:t>ROBERT BELLAH (1999)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693025" cy="5562600"/>
          </a:xfrm>
        </p:spPr>
        <p:txBody>
          <a:bodyPr/>
          <a:lstStyle/>
          <a:p>
            <a:pPr marL="514350" indent="-514350">
              <a:buNone/>
            </a:pPr>
            <a:r>
              <a:rPr lang="en-US" sz="2800" dirty="0" smtClean="0"/>
              <a:t>     </a:t>
            </a:r>
            <a:r>
              <a:rPr lang="en-US" sz="2400" b="1" dirty="0" err="1" smtClean="0"/>
              <a:t>Menekankan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pentingnya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kebangkitan</a:t>
            </a:r>
            <a:r>
              <a:rPr lang="en-US" sz="2400" b="1" dirty="0" smtClean="0"/>
              <a:t> moral </a:t>
            </a:r>
            <a:r>
              <a:rPr lang="en-US" sz="2400" b="1" dirty="0" err="1" smtClean="0"/>
              <a:t>baru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yg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mampu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melandasi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pranata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sosial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menghasilkan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hubungan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sosial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yg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lebih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baik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antara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msy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negara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antara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warganegara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sendiri</a:t>
            </a:r>
            <a:r>
              <a:rPr lang="en-US" sz="2400" b="1" dirty="0" smtClean="0"/>
              <a:t>.</a:t>
            </a:r>
          </a:p>
          <a:p>
            <a:pPr marL="514350" indent="-514350">
              <a:buNone/>
            </a:pPr>
            <a:endParaRPr lang="en-US" sz="2400" b="1" dirty="0" smtClean="0"/>
          </a:p>
          <a:p>
            <a:pPr marL="514350" indent="-514350">
              <a:buNone/>
            </a:pPr>
            <a:r>
              <a:rPr lang="en-US" sz="2400" b="1" dirty="0" smtClean="0"/>
              <a:t>      </a:t>
            </a:r>
            <a:r>
              <a:rPr lang="en-US" sz="2400" b="1" dirty="0" err="1" smtClean="0"/>
              <a:t>Ia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mengatakan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bahwa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semua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kejadian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yg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telah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merendahkan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martabat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manusia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adalah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hasil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pilihan-pilihan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kita</a:t>
            </a:r>
            <a:r>
              <a:rPr lang="en-US" sz="2400" b="1" dirty="0" smtClean="0"/>
              <a:t> (</a:t>
            </a:r>
            <a:r>
              <a:rPr lang="en-US" sz="2400" b="1" i="1" dirty="0" smtClean="0"/>
              <a:t>social </a:t>
            </a:r>
            <a:r>
              <a:rPr lang="en-US" sz="2400" b="1" i="1" dirty="0" err="1" smtClean="0"/>
              <a:t>chioces</a:t>
            </a:r>
            <a:r>
              <a:rPr lang="en-US" sz="2400" b="1" i="1" dirty="0" smtClean="0"/>
              <a:t>)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yg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dibakukan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dlm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pranata</a:t>
            </a:r>
            <a:r>
              <a:rPr lang="en-US" sz="2400" b="1" dirty="0" smtClean="0"/>
              <a:t> </a:t>
            </a:r>
            <a:r>
              <a:rPr lang="en-US" sz="2500" b="1" dirty="0" err="1" smtClean="0"/>
              <a:t>sosial</a:t>
            </a:r>
            <a:r>
              <a:rPr lang="en-US" sz="2500" b="1" dirty="0" smtClean="0"/>
              <a:t>.</a:t>
            </a:r>
          </a:p>
          <a:p>
            <a:pPr marL="514350" indent="-514350">
              <a:buNone/>
            </a:pPr>
            <a:endParaRPr lang="en-US" sz="2500" b="1" dirty="0" smtClean="0"/>
          </a:p>
          <a:p>
            <a:pPr marL="514350" indent="-514350">
              <a:buNone/>
            </a:pPr>
            <a:r>
              <a:rPr lang="en-US" sz="2500" b="1" dirty="0" smtClean="0"/>
              <a:t>      </a:t>
            </a:r>
            <a:r>
              <a:rPr lang="en-US" sz="2400" b="1" dirty="0" err="1" smtClean="0"/>
              <a:t>Unt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merombaknya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perlu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dilakukan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pilihan-pilihan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yg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baru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ini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membutuhkan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suatu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sistem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nilai</a:t>
            </a:r>
            <a:r>
              <a:rPr lang="en-US" sz="2400" b="1" dirty="0" smtClean="0"/>
              <a:t>.</a:t>
            </a:r>
          </a:p>
          <a:p>
            <a:pPr marL="514350" indent="-514350">
              <a:buNone/>
            </a:pPr>
            <a:endParaRPr lang="en-US" sz="2500" dirty="0" smtClean="0"/>
          </a:p>
        </p:txBody>
      </p:sp>
    </p:spTree>
  </p:cSld>
  <p:clrMapOvr>
    <a:masterClrMapping/>
  </p:clrMapOvr>
  <p:transition>
    <p:cover dir="r"/>
    <p:sndAc>
      <p:stSnd>
        <p:snd r:embed="rId3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z="4000" dirty="0" smtClean="0"/>
              <a:t>AMITAI ETZIONI (1993)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693025" cy="5562600"/>
          </a:xfrm>
        </p:spPr>
        <p:txBody>
          <a:bodyPr/>
          <a:lstStyle/>
          <a:p>
            <a:pPr marL="514350" indent="-514350">
              <a:buNone/>
            </a:pPr>
            <a:r>
              <a:rPr lang="en-US" sz="2400" dirty="0" smtClean="0"/>
              <a:t>     </a:t>
            </a:r>
            <a:r>
              <a:rPr lang="en-US" sz="2400" b="1" dirty="0" err="1" smtClean="0"/>
              <a:t>Perlu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menambahkan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pada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nilai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keakuan</a:t>
            </a:r>
            <a:r>
              <a:rPr lang="en-US" sz="2400" b="1" dirty="0" smtClean="0"/>
              <a:t> (</a:t>
            </a:r>
            <a:r>
              <a:rPr lang="en-US" sz="2400" b="1" dirty="0" err="1" smtClean="0"/>
              <a:t>individualisme</a:t>
            </a:r>
            <a:r>
              <a:rPr lang="en-US" sz="2400" b="1" dirty="0" smtClean="0"/>
              <a:t>)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nilai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kekitaan</a:t>
            </a:r>
            <a:r>
              <a:rPr lang="en-US" sz="2400" b="1" dirty="0" smtClean="0"/>
              <a:t> (yang </a:t>
            </a:r>
            <a:r>
              <a:rPr lang="en-US" sz="2400" b="1" dirty="0" err="1" smtClean="0"/>
              <a:t>bersifat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komunitarian</a:t>
            </a:r>
            <a:r>
              <a:rPr lang="en-US" sz="2400" b="1" dirty="0" smtClean="0"/>
              <a:t>).</a:t>
            </a:r>
          </a:p>
          <a:p>
            <a:pPr marL="514350" indent="-514350">
              <a:buNone/>
            </a:pPr>
            <a:endParaRPr lang="en-US" sz="2400" b="1" dirty="0" smtClean="0"/>
          </a:p>
          <a:p>
            <a:pPr marL="514350" indent="-514350">
              <a:buNone/>
            </a:pPr>
            <a:r>
              <a:rPr lang="en-US" sz="2400" b="1" dirty="0" smtClean="0"/>
              <a:t>	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kata</a:t>
            </a:r>
            <a:r>
              <a:rPr lang="en-US" sz="2400" b="1" dirty="0" smtClean="0"/>
              <a:t> lain hrs </a:t>
            </a:r>
            <a:r>
              <a:rPr lang="en-US" sz="2400" b="1" dirty="0" err="1" smtClean="0"/>
              <a:t>ada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keseimbangan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antara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hak</a:t>
            </a:r>
            <a:r>
              <a:rPr lang="en-US" sz="2400" b="1" dirty="0" smtClean="0"/>
              <a:t> (</a:t>
            </a:r>
            <a:r>
              <a:rPr lang="en-US" sz="2400" b="1" dirty="0" err="1" smtClean="0"/>
              <a:t>yg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berorientasi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pada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keakuan</a:t>
            </a:r>
            <a:r>
              <a:rPr lang="en-US" sz="2400" b="1" dirty="0" smtClean="0"/>
              <a:t>)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kewajiban</a:t>
            </a:r>
            <a:r>
              <a:rPr lang="en-US" sz="2400" b="1" dirty="0" smtClean="0"/>
              <a:t> (</a:t>
            </a:r>
            <a:r>
              <a:rPr lang="en-US" sz="2400" b="1" dirty="0" err="1" smtClean="0"/>
              <a:t>yg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berorientasi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pada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hak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orang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banyak</a:t>
            </a:r>
            <a:r>
              <a:rPr lang="en-US" sz="2400" b="1" dirty="0" smtClean="0"/>
              <a:t>).</a:t>
            </a:r>
          </a:p>
          <a:p>
            <a:pPr marL="514350" indent="-514350">
              <a:buNone/>
            </a:pPr>
            <a:endParaRPr lang="en-US" sz="2400" b="1" dirty="0" smtClean="0"/>
          </a:p>
          <a:p>
            <a:pPr marL="514350" indent="-514350">
              <a:buNone/>
            </a:pPr>
            <a:r>
              <a:rPr lang="en-US" sz="2400" b="1" dirty="0" smtClean="0"/>
              <a:t>	</a:t>
            </a:r>
            <a:r>
              <a:rPr lang="en-US" sz="2400" b="1" dirty="0" err="1" smtClean="0"/>
              <a:t>Pemikiran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ini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relevan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mengoreksi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gejala</a:t>
            </a:r>
            <a:r>
              <a:rPr lang="en-US" sz="2400" b="1" dirty="0" smtClean="0"/>
              <a:t> “strong sense of entitlement”, </a:t>
            </a:r>
            <a:r>
              <a:rPr lang="en-US" sz="2400" b="1" dirty="0" err="1" smtClean="0"/>
              <a:t>yaitu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cenderung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menuntut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hak</a:t>
            </a:r>
            <a:r>
              <a:rPr lang="en-US" sz="2400" b="1" dirty="0" smtClean="0"/>
              <a:t> (</a:t>
            </a:r>
            <a:r>
              <a:rPr lang="en-US" sz="2400" b="1" dirty="0" err="1" smtClean="0"/>
              <a:t>bila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perlu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secara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paksa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kekerasan</a:t>
            </a:r>
            <a:r>
              <a:rPr lang="en-US" sz="2400" b="1" dirty="0" smtClean="0"/>
              <a:t>) </a:t>
            </a:r>
            <a:r>
              <a:rPr lang="en-US" sz="2400" b="1" dirty="0" err="1" smtClean="0"/>
              <a:t>tetapi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menerima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kewajiban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bagi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kepentingan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umum</a:t>
            </a:r>
            <a:r>
              <a:rPr lang="en-US" sz="2400" b="1" dirty="0" smtClean="0"/>
              <a:t>.</a:t>
            </a:r>
            <a:endParaRPr lang="en-US" sz="2400" dirty="0" smtClean="0"/>
          </a:p>
        </p:txBody>
      </p:sp>
    </p:spTree>
  </p:cSld>
  <p:clrMapOvr>
    <a:masterClrMapping/>
  </p:clrMapOvr>
  <p:transition>
    <p:cover dir="r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z="4000" dirty="0" smtClean="0"/>
              <a:t>SIKAP MORAL KOMUNITARIAN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693025" cy="5181601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000" b="1" dirty="0" smtClean="0"/>
              <a:t>Kita hrs </a:t>
            </a:r>
            <a:r>
              <a:rPr lang="en-US" sz="2000" b="1" dirty="0" err="1" smtClean="0"/>
              <a:t>mampu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menyiptakan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suatu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moralitas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baru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yg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tdk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mengganggu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kehidupan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pribadi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orang</a:t>
            </a:r>
            <a:r>
              <a:rPr lang="en-US" sz="2000" b="1" dirty="0" smtClean="0"/>
              <a:t> (</a:t>
            </a:r>
            <a:r>
              <a:rPr lang="en-US" sz="2000" b="1" dirty="0" err="1" smtClean="0"/>
              <a:t>sikap</a:t>
            </a:r>
            <a:r>
              <a:rPr lang="en-US" sz="2000" b="1" dirty="0" smtClean="0"/>
              <a:t> anti </a:t>
            </a:r>
            <a:r>
              <a:rPr lang="en-US" sz="2000" b="1" dirty="0" err="1" smtClean="0"/>
              <a:t>puritanisme</a:t>
            </a:r>
            <a:r>
              <a:rPr lang="en-US" sz="2000" b="1" dirty="0" smtClean="0"/>
              <a:t>).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 smtClean="0"/>
              <a:t>Kita </a:t>
            </a:r>
            <a:r>
              <a:rPr lang="en-US" sz="2000" b="1" dirty="0" err="1" smtClean="0"/>
              <a:t>harus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mempertahankan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suatu</a:t>
            </a:r>
            <a:r>
              <a:rPr lang="en-US" sz="2000" b="1" dirty="0" smtClean="0"/>
              <a:t> “</a:t>
            </a:r>
            <a:r>
              <a:rPr lang="en-US" sz="2000" b="1" dirty="0" err="1" smtClean="0"/>
              <a:t>hukum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keteraturan</a:t>
            </a:r>
            <a:r>
              <a:rPr lang="en-US" sz="2000" b="1" dirty="0" smtClean="0"/>
              <a:t>” </a:t>
            </a:r>
            <a:r>
              <a:rPr lang="en-US" sz="2000" b="1" dirty="0" err="1" smtClean="0"/>
              <a:t>tanpa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harus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jatuh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pada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suatu</a:t>
            </a:r>
            <a:r>
              <a:rPr lang="en-US" sz="2000" b="1" dirty="0" smtClean="0"/>
              <a:t> “</a:t>
            </a:r>
            <a:r>
              <a:rPr lang="en-US" sz="2000" b="1" dirty="0" err="1" smtClean="0"/>
              <a:t>negara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polisi</a:t>
            </a:r>
            <a:r>
              <a:rPr lang="en-US" sz="2000" b="1" dirty="0" smtClean="0"/>
              <a:t>” </a:t>
            </a:r>
            <a:r>
              <a:rPr lang="en-US" sz="2000" b="1" dirty="0" err="1" smtClean="0"/>
              <a:t>dengan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merancang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secara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hati-hati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kewenangan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kekuasaan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pemerintah</a:t>
            </a:r>
            <a:r>
              <a:rPr lang="en-US" sz="2000" b="1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 smtClean="0"/>
              <a:t>Kita </a:t>
            </a:r>
            <a:r>
              <a:rPr lang="en-US" sz="2000" b="1" dirty="0" err="1" smtClean="0"/>
              <a:t>harus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menyelamatkan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kehidupan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keluarga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tanpa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harus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membatasi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hak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anggotanya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secara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diskriminatif</a:t>
            </a:r>
            <a:r>
              <a:rPr lang="en-US" sz="2000" b="1" dirty="0" smtClean="0"/>
              <a:t> (</a:t>
            </a:r>
            <a:r>
              <a:rPr lang="en-US" sz="2000" b="1" dirty="0" err="1" smtClean="0"/>
              <a:t>misalnya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memaksakan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peran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domestik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pada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perempuan</a:t>
            </a:r>
            <a:r>
              <a:rPr lang="en-US" sz="2000" b="1" dirty="0" smtClean="0"/>
              <a:t>).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 err="1" smtClean="0"/>
              <a:t>Sekolah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harus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mampu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memberikan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pendidikan</a:t>
            </a:r>
            <a:r>
              <a:rPr lang="en-US" sz="2000" b="1" dirty="0" smtClean="0"/>
              <a:t> moral, </a:t>
            </a:r>
            <a:r>
              <a:rPr lang="en-US" sz="2000" b="1" dirty="0" err="1" smtClean="0"/>
              <a:t>tanpa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mengindoktrinasi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anak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muda</a:t>
            </a:r>
            <a:r>
              <a:rPr lang="en-US" sz="2000" b="1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 smtClean="0"/>
              <a:t>Kita hrs </a:t>
            </a:r>
            <a:r>
              <a:rPr lang="en-US" sz="2000" b="1" dirty="0" err="1" smtClean="0"/>
              <a:t>memperkuat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kehidupan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komunitas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tanpa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menjadi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orang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fanatik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saling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bermusuhan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terhadap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komunitas</a:t>
            </a:r>
            <a:r>
              <a:rPr lang="en-US" sz="2000" b="1" dirty="0" smtClean="0"/>
              <a:t> lain.</a:t>
            </a:r>
          </a:p>
          <a:p>
            <a:pPr marL="514350" indent="-514350">
              <a:buFont typeface="+mj-lt"/>
              <a:buAutoNum type="arabicPeriod"/>
            </a:pPr>
            <a:endParaRPr lang="en-US" sz="2000" b="1" dirty="0" smtClean="0"/>
          </a:p>
          <a:p>
            <a:pPr marL="514350" indent="-514350">
              <a:buNone/>
            </a:pPr>
            <a:endParaRPr lang="en-US" sz="2500" dirty="0" smtClean="0"/>
          </a:p>
        </p:txBody>
      </p:sp>
    </p:spTree>
  </p:cSld>
  <p:clrMapOvr>
    <a:masterClrMapping/>
  </p:clrMapOvr>
  <p:transition>
    <p:cover dir="r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z="4000" dirty="0" smtClean="0"/>
              <a:t>SIKAP MORAL KOMUNITARIAN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693025" cy="5181601"/>
          </a:xfrm>
        </p:spPr>
        <p:txBody>
          <a:bodyPr/>
          <a:lstStyle/>
          <a:p>
            <a:pPr marL="514350" indent="-514350">
              <a:buAutoNum type="arabicPeriod" startAt="6"/>
            </a:pPr>
            <a:r>
              <a:rPr lang="en-US" sz="2000" b="1" dirty="0" smtClean="0"/>
              <a:t>Kita hrs </a:t>
            </a:r>
            <a:r>
              <a:rPr lang="en-US" sz="2000" b="1" dirty="0" err="1" smtClean="0"/>
              <a:t>meningkatkan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tanggung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jawab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sosial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bukan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sebagai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suatu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pembatasan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hak-hak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kita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tetapi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justru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sebagai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perimbangan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dari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hak-hak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yg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kita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peroleh</a:t>
            </a:r>
            <a:r>
              <a:rPr lang="en-US" sz="2000" b="1" dirty="0" smtClean="0"/>
              <a:t>. </a:t>
            </a:r>
            <a:r>
              <a:rPr lang="en-US" sz="2000" b="1" dirty="0" err="1" smtClean="0"/>
              <a:t>Semakin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besar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hak</a:t>
            </a:r>
            <a:r>
              <a:rPr lang="en-US" sz="2000" b="1" dirty="0" smtClean="0"/>
              <a:t> yang </a:t>
            </a:r>
            <a:r>
              <a:rPr lang="en-US" sz="2000" b="1" dirty="0" err="1" smtClean="0"/>
              <a:t>diterima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semakin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besar</a:t>
            </a:r>
            <a:r>
              <a:rPr lang="en-US" sz="2000" b="1" dirty="0" smtClean="0"/>
              <a:t> pula </a:t>
            </a:r>
            <a:r>
              <a:rPr lang="en-US" sz="2000" b="1" dirty="0" err="1" smtClean="0"/>
              <a:t>kewajiban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yg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perlu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ditanggung</a:t>
            </a:r>
            <a:r>
              <a:rPr lang="en-US" sz="2000" b="1" dirty="0" smtClean="0"/>
              <a:t>.</a:t>
            </a:r>
          </a:p>
          <a:p>
            <a:pPr marL="514350" indent="-514350">
              <a:buAutoNum type="arabicPeriod" startAt="6"/>
            </a:pPr>
            <a:r>
              <a:rPr lang="en-US" sz="2000" b="1" dirty="0" err="1" smtClean="0"/>
              <a:t>Perjuangan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kepentingan</a:t>
            </a:r>
            <a:r>
              <a:rPr lang="en-US" sz="2000" b="1" smtClean="0"/>
              <a:t> pribadi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harus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diimbangi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dengan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komitmen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pada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komunitas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tanpa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harus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menjadi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tumbal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bagi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kelompok</a:t>
            </a:r>
            <a:r>
              <a:rPr lang="en-US" sz="2000" b="1" dirty="0" smtClean="0"/>
              <a:t>. </a:t>
            </a:r>
            <a:r>
              <a:rPr lang="en-US" sz="2000" b="1" dirty="0" err="1" smtClean="0"/>
              <a:t>Oleh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karena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itu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kerakusan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individu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yg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tanpa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batas</a:t>
            </a:r>
            <a:r>
              <a:rPr lang="en-US" sz="2000" b="1" dirty="0" smtClean="0"/>
              <a:t> hrs </a:t>
            </a:r>
            <a:r>
              <a:rPr lang="en-US" sz="2000" b="1" dirty="0" err="1" smtClean="0"/>
              <a:t>diganti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dengan</a:t>
            </a:r>
            <a:r>
              <a:rPr lang="en-US" sz="2000" b="1" dirty="0" smtClean="0"/>
              <a:t> “</a:t>
            </a:r>
            <a:r>
              <a:rPr lang="en-US" sz="2000" b="1" dirty="0" err="1" smtClean="0"/>
              <a:t>kepentingan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pribadi</a:t>
            </a:r>
            <a:r>
              <a:rPr lang="en-US" sz="2000" b="1" dirty="0" smtClean="0"/>
              <a:t>” </a:t>
            </a:r>
            <a:r>
              <a:rPr lang="en-US" sz="2000" b="1" dirty="0" err="1" smtClean="0"/>
              <a:t>yg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bermanfaat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secara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sosial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memperoleh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peluang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yg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disahkan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oleh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masyarakat</a:t>
            </a:r>
            <a:r>
              <a:rPr lang="en-US" sz="2000" b="1" dirty="0" smtClean="0"/>
              <a:t>.</a:t>
            </a:r>
          </a:p>
          <a:p>
            <a:pPr marL="514350" indent="-514350">
              <a:buAutoNum type="arabicPeriod" startAt="6"/>
            </a:pPr>
            <a:r>
              <a:rPr lang="en-US" sz="2000" b="1" dirty="0" err="1" smtClean="0"/>
              <a:t>Kewibawaan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pemerintah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harus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dijaga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tanpa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menghilangkan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kesempatan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bagi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semua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warga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menyampaikan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pendapat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kepentingannya</a:t>
            </a:r>
            <a:r>
              <a:rPr lang="en-US" sz="2000" b="1" dirty="0" smtClean="0"/>
              <a:t>.</a:t>
            </a:r>
          </a:p>
          <a:p>
            <a:pPr marL="514350" indent="-514350">
              <a:buNone/>
            </a:pPr>
            <a:endParaRPr lang="en-US" sz="2500" dirty="0" smtClean="0"/>
          </a:p>
        </p:txBody>
      </p:sp>
    </p:spTree>
  </p:cSld>
  <p:clrMapOvr>
    <a:masterClrMapping/>
  </p:clrMapOvr>
  <p:transition>
    <p:cover dir="r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450</TotalTime>
  <Words>738</Words>
  <Application>Microsoft Office PowerPoint</Application>
  <PresentationFormat>On-screen Show (4:3)</PresentationFormat>
  <Paragraphs>88</Paragraphs>
  <Slides>15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Slit</vt:lpstr>
      <vt:lpstr>Nilai-moral Komunitarian</vt:lpstr>
      <vt:lpstr>Pengaruh Globalisasil </vt:lpstr>
      <vt:lpstr>KELEMAHAN PERADABAN MODERN</vt:lpstr>
      <vt:lpstr>KETIDAKTERPISAHAN</vt:lpstr>
      <vt:lpstr>DIPEROLEHNYA KEBEBASAN</vt:lpstr>
      <vt:lpstr>PERKEMBANGAN KEPRIBADIAN PADA LEVEL MASYARAKAT</vt:lpstr>
      <vt:lpstr>BAGAIMANA AKIBATNYA?</vt:lpstr>
      <vt:lpstr>ESCAPE FROM FREEDOM (Eric Fromm, 1997)</vt:lpstr>
      <vt:lpstr>BENTUK DARI ESCAPE FROM FREEDOM </vt:lpstr>
      <vt:lpstr>MASYARAKAT BARU DENGAN MORALITAS BARU</vt:lpstr>
      <vt:lpstr>TERJADI DALAM REFORMASI KITA</vt:lpstr>
      <vt:lpstr>ROBERT BELLAH (1999)</vt:lpstr>
      <vt:lpstr>AMITAI ETZIONI (1993)</vt:lpstr>
      <vt:lpstr>SIKAP MORAL KOMUNITARIAN</vt:lpstr>
      <vt:lpstr>SIKAP MORAL KOMUNITARIAN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KONSEP DAN STRATEGI PENDIDIKAN KEWARGANEGARAAN DI SEKOLAH</dc:title>
  <dc:creator>Prof. Dr. Udin S. Winataputra, MA</dc:creator>
  <cp:lastModifiedBy>SONY</cp:lastModifiedBy>
  <cp:revision>47</cp:revision>
  <dcterms:created xsi:type="dcterms:W3CDTF">2006-05-31T15:41:46Z</dcterms:created>
  <dcterms:modified xsi:type="dcterms:W3CDTF">2010-03-21T13:06:59Z</dcterms:modified>
</cp:coreProperties>
</file>