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6" r:id="rId2"/>
    <p:sldId id="258" r:id="rId3"/>
    <p:sldId id="288" r:id="rId4"/>
    <p:sldId id="284" r:id="rId5"/>
    <p:sldId id="289" r:id="rId6"/>
    <p:sldId id="293" r:id="rId7"/>
    <p:sldId id="295" r:id="rId8"/>
    <p:sldId id="296" r:id="rId9"/>
    <p:sldId id="287" r:id="rId10"/>
    <p:sldId id="292" r:id="rId11"/>
    <p:sldId id="290" r:id="rId12"/>
    <p:sldId id="275"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6728A"/>
    <a:srgbClr val="692AA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29" autoAdjust="0"/>
    <p:restoredTop sz="94660"/>
  </p:normalViewPr>
  <p:slideViewPr>
    <p:cSldViewPr>
      <p:cViewPr varScale="1">
        <p:scale>
          <a:sx n="45" d="100"/>
          <a:sy n="45" d="100"/>
        </p:scale>
        <p:origin x="-124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C0A0216-78E7-4764-8E4F-04E0EFC94248}" type="datetimeFigureOut">
              <a:rPr lang="en-US"/>
              <a:pPr>
                <a:defRPr/>
              </a:pPr>
              <a:t>3/29/2010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E36783E0-802B-488F-B904-72BFB554B29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AF1409-B44B-47BC-90F5-393B9A14ECA4}"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5831D9C-5FF0-45AA-8BD1-C5442E537ED1}"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CE358A-D5DF-4766-B457-776F6490667B}"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0DBB1F2-2B6B-49CA-83CB-81BD5AF93D20}"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580BF8-BFBA-4E66-9CEE-D9B410193C9F}"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71DB67-C63F-4BE1-A4E1-4EED07D8E991}"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3783A6-E6AF-4B6A-9104-C7C71CDE780A}"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01D11C-75B0-4DA9-8334-54ED5D4E4A38}"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6ECAAA-F08B-4028-B67A-778327810AFF}"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517C43-484B-4857-B734-FAB881CA495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36F7D6-57FA-493E-B17D-392BCFC2260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657D63-817B-4D11-B127-1AB5932F9109}" type="slidenum">
              <a:rPr lang="en-US" smtClean="0"/>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16"/>
          <p:cNvGrpSpPr>
            <a:grpSpLocks/>
          </p:cNvGrpSpPr>
          <p:nvPr/>
        </p:nvGrpSpPr>
        <p:grpSpPr bwMode="auto">
          <a:xfrm>
            <a:off x="4114800" y="5691188"/>
            <a:ext cx="1079500" cy="633412"/>
            <a:chOff x="2680" y="3678"/>
            <a:chExt cx="680" cy="399"/>
          </a:xfrm>
        </p:grpSpPr>
        <p:sp>
          <p:nvSpPr>
            <p:cNvPr id="5" name="Text Box 14"/>
            <p:cNvSpPr txBox="1">
              <a:spLocks noChangeArrowheads="1"/>
            </p:cNvSpPr>
            <p:nvPr/>
          </p:nvSpPr>
          <p:spPr bwMode="gray">
            <a:xfrm>
              <a:off x="2680" y="3789"/>
              <a:ext cx="680" cy="288"/>
            </a:xfrm>
            <a:prstGeom prst="rect">
              <a:avLst/>
            </a:prstGeom>
            <a:noFill/>
            <a:ln w="9525">
              <a:noFill/>
              <a:miter lim="800000"/>
              <a:headEnd/>
              <a:tailEnd/>
            </a:ln>
            <a:effectLst/>
          </p:spPr>
          <p:txBody>
            <a:bodyPr>
              <a:spAutoFit/>
            </a:bodyPr>
            <a:lstStyle/>
            <a:p>
              <a:pPr>
                <a:defRPr/>
              </a:pPr>
              <a:r>
                <a:rPr lang="en-US" sz="2400" b="1">
                  <a:solidFill>
                    <a:schemeClr val="bg1"/>
                  </a:solidFill>
                </a:rPr>
                <a:t>LOGO</a:t>
              </a:r>
            </a:p>
          </p:txBody>
        </p:sp>
        <p:sp>
          <p:nvSpPr>
            <p:cNvPr id="6" name="AutoShape 15"/>
            <p:cNvSpPr>
              <a:spLocks noChangeArrowheads="1"/>
            </p:cNvSpPr>
            <p:nvPr/>
          </p:nvSpPr>
          <p:spPr bwMode="gray">
            <a:xfrm rot="5400000">
              <a:off x="2928" y="3493"/>
              <a:ext cx="172" cy="542"/>
            </a:xfrm>
            <a:prstGeom prst="moon">
              <a:avLst>
                <a:gd name="adj" fmla="val 21208"/>
              </a:avLst>
            </a:prstGeom>
            <a:solidFill>
              <a:schemeClr val="folHlink"/>
            </a:solidFill>
            <a:ln w="9525">
              <a:noFill/>
              <a:miter lim="800000"/>
              <a:headEnd/>
              <a:tailEnd/>
            </a:ln>
            <a:effectLst/>
          </p:spPr>
          <p:txBody>
            <a:bodyPr wrap="none" anchor="ctr"/>
            <a:lstStyle/>
            <a:p>
              <a:pPr>
                <a:defRPr/>
              </a:pPr>
              <a:endParaRPr lang="en-US"/>
            </a:p>
          </p:txBody>
        </p:sp>
      </p:grpSp>
      <p:sp>
        <p:nvSpPr>
          <p:cNvPr id="3074" name="Rectangle 2"/>
          <p:cNvSpPr>
            <a:spLocks noGrp="1" noChangeArrowheads="1"/>
          </p:cNvSpPr>
          <p:nvPr>
            <p:ph type="ctrTitle"/>
          </p:nvPr>
        </p:nvSpPr>
        <p:spPr>
          <a:xfrm>
            <a:off x="685800" y="1339850"/>
            <a:ext cx="7696200" cy="1241425"/>
          </a:xfrm>
          <a:effectLst>
            <a:outerShdw dist="53882" dir="2700000" algn="ctr" rotWithShape="0">
              <a:schemeClr val="tx1"/>
            </a:outerShdw>
          </a:effectLst>
        </p:spPr>
        <p:txBody>
          <a:bodyPr/>
          <a:lstStyle>
            <a:lvl1pPr>
              <a:defRPr sz="52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685800" y="2743200"/>
            <a:ext cx="6324600" cy="381000"/>
          </a:xfrm>
        </p:spPr>
        <p:txBody>
          <a:bodyPr/>
          <a:lstStyle>
            <a:lvl1pPr marL="0" indent="0">
              <a:buFont typeface="Wingdings" pitchFamily="2" charset="2"/>
              <a:buNone/>
              <a:defRPr/>
            </a:lvl1pPr>
          </a:lstStyle>
          <a:p>
            <a:r>
              <a:rPr lang="en-US" smtClean="0"/>
              <a:t>Click to edit Master subtitle style</a:t>
            </a:r>
            <a:endParaRPr lang="en-US"/>
          </a:p>
        </p:txBody>
      </p:sp>
      <p:sp>
        <p:nvSpPr>
          <p:cNvPr id="7" name="Rectangle 4"/>
          <p:cNvSpPr>
            <a:spLocks noGrp="1" noChangeArrowheads="1"/>
          </p:cNvSpPr>
          <p:nvPr>
            <p:ph type="dt" sz="half" idx="10"/>
          </p:nvPr>
        </p:nvSpPr>
        <p:spPr>
          <a:xfrm>
            <a:off x="457200" y="6477000"/>
            <a:ext cx="2133600" cy="244475"/>
          </a:xfrm>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477000"/>
            <a:ext cx="2895600" cy="244475"/>
          </a:xfrm>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553200" y="6477000"/>
            <a:ext cx="2133600" cy="244475"/>
          </a:xfrm>
        </p:spPr>
        <p:txBody>
          <a:bodyPr/>
          <a:lstStyle>
            <a:lvl1pPr>
              <a:defRPr/>
            </a:lvl1pPr>
          </a:lstStyle>
          <a:p>
            <a:pPr>
              <a:defRPr/>
            </a:pPr>
            <a:fld id="{F814123A-8CFB-4179-912E-4514BAFECC1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8273FF-4851-4F68-91A4-5774A433915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B439D0-EBA8-4370-A6FC-C121370AE85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0668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0668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85954C-9EA8-4861-B4C4-1023202084F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F8A3AC9-1265-4126-8AAA-54910FDCCCB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0412680-988C-4FCB-9BDF-A84C17507F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8826FF3-80E4-456B-B101-7845FC69D11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2351E0-141C-4E95-958E-0AB7BFB8FB2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5D886E-F141-4CBB-AE9C-28A398328A7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5E174C-FD62-4EF0-95BE-BEDDC086273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52400"/>
            <a:ext cx="20955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52400"/>
            <a:ext cx="61341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D4A905-6C10-4527-9119-310F256C3EE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76200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33400" y="1066800"/>
            <a:ext cx="8229600" cy="5257800"/>
          </a:xfrm>
        </p:spPr>
        <p:txBody>
          <a:bodyPr/>
          <a:lstStyle/>
          <a:p>
            <a:pPr lvl="0"/>
            <a:r>
              <a:rPr lang="en-US" noProof="0" smtClean="0"/>
              <a:t>Click icon to add table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7AC4E9-AC4B-43B2-9996-2C3647F50DC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67" name="AutoShape 43"/>
          <p:cNvSpPr>
            <a:spLocks noChangeArrowheads="1"/>
          </p:cNvSpPr>
          <p:nvPr/>
        </p:nvSpPr>
        <p:spPr bwMode="white">
          <a:xfrm>
            <a:off x="239713" y="773113"/>
            <a:ext cx="8653462" cy="5780087"/>
          </a:xfrm>
          <a:prstGeom prst="roundRect">
            <a:avLst>
              <a:gd name="adj" fmla="val 6648"/>
            </a:avLst>
          </a:prstGeom>
          <a:gradFill rotWithShape="1">
            <a:gsLst>
              <a:gs pos="0">
                <a:schemeClr val="bg2"/>
              </a:gs>
              <a:gs pos="50000">
                <a:schemeClr val="bg2">
                  <a:gamma/>
                  <a:tint val="21176"/>
                  <a:invGamma/>
                </a:schemeClr>
              </a:gs>
              <a:gs pos="100000">
                <a:schemeClr val="bg2"/>
              </a:gs>
            </a:gsLst>
            <a:lin ang="5400000" scaled="1"/>
          </a:gradFill>
          <a:ln w="28575">
            <a:noFill/>
            <a:round/>
            <a:headEnd/>
            <a:tailEnd/>
          </a:ln>
          <a:effectLst/>
        </p:spPr>
        <p:txBody>
          <a:bodyPr wrap="none" anchor="ctr"/>
          <a:lstStyle/>
          <a:p>
            <a:pPr>
              <a:defRPr/>
            </a:pPr>
            <a:endParaRPr lang="en-US"/>
          </a:p>
        </p:txBody>
      </p:sp>
      <p:sp>
        <p:nvSpPr>
          <p:cNvPr id="1066" name="AutoShape 42"/>
          <p:cNvSpPr>
            <a:spLocks noChangeArrowheads="1"/>
          </p:cNvSpPr>
          <p:nvPr/>
        </p:nvSpPr>
        <p:spPr bwMode="auto">
          <a:xfrm>
            <a:off x="304800" y="838200"/>
            <a:ext cx="8534400" cy="5649913"/>
          </a:xfrm>
          <a:prstGeom prst="roundRect">
            <a:avLst>
              <a:gd name="adj" fmla="val 6250"/>
            </a:avLst>
          </a:prstGeom>
          <a:solidFill>
            <a:schemeClr val="bg1">
              <a:alpha val="89999"/>
            </a:schemeClr>
          </a:solidFill>
          <a:ln w="28575">
            <a:noFill/>
            <a:round/>
            <a:headEnd/>
            <a:tailEnd/>
          </a:ln>
          <a:effectLst/>
        </p:spPr>
        <p:txBody>
          <a:bodyPr wrap="none" anchor="ctr"/>
          <a:lstStyle/>
          <a:p>
            <a:pPr>
              <a:defRPr/>
            </a:pPr>
            <a:endParaRPr lang="en-US"/>
          </a:p>
        </p:txBody>
      </p:sp>
      <p:sp>
        <p:nvSpPr>
          <p:cNvPr id="1057" name="AutoShape 33"/>
          <p:cNvSpPr>
            <a:spLocks noChangeArrowheads="1"/>
          </p:cNvSpPr>
          <p:nvPr/>
        </p:nvSpPr>
        <p:spPr bwMode="gray">
          <a:xfrm rot="-37800000">
            <a:off x="163513" y="338138"/>
            <a:ext cx="381000" cy="228600"/>
          </a:xfrm>
          <a:prstGeom prst="triangle">
            <a:avLst>
              <a:gd name="adj" fmla="val 50000"/>
            </a:avLst>
          </a:prstGeom>
          <a:solidFill>
            <a:schemeClr val="tx1">
              <a:alpha val="84000"/>
            </a:schemeClr>
          </a:solidFill>
          <a:ln w="9525">
            <a:noFill/>
            <a:miter lim="800000"/>
            <a:headEnd/>
            <a:tailEnd/>
          </a:ln>
          <a:effectLst/>
        </p:spPr>
        <p:txBody>
          <a:bodyPr wrap="none" anchor="ctr"/>
          <a:lstStyle/>
          <a:p>
            <a:pPr>
              <a:defRPr/>
            </a:pPr>
            <a:endParaRPr lang="en-US"/>
          </a:p>
        </p:txBody>
      </p:sp>
      <p:sp>
        <p:nvSpPr>
          <p:cNvPr id="1058" name="AutoShape 34"/>
          <p:cNvSpPr>
            <a:spLocks noChangeArrowheads="1"/>
          </p:cNvSpPr>
          <p:nvPr/>
        </p:nvSpPr>
        <p:spPr bwMode="gray">
          <a:xfrm rot="-37800000">
            <a:off x="468313" y="338138"/>
            <a:ext cx="381000" cy="228600"/>
          </a:xfrm>
          <a:prstGeom prst="triangle">
            <a:avLst>
              <a:gd name="adj" fmla="val 50000"/>
            </a:avLst>
          </a:prstGeom>
          <a:solidFill>
            <a:schemeClr val="tx1">
              <a:alpha val="56000"/>
            </a:schemeClr>
          </a:solidFill>
          <a:ln w="9525">
            <a:noFill/>
            <a:miter lim="800000"/>
            <a:headEnd/>
            <a:tailEnd/>
          </a:ln>
          <a:effectLst/>
        </p:spPr>
        <p:txBody>
          <a:bodyPr wrap="none" anchor="ctr"/>
          <a:lstStyle/>
          <a:p>
            <a:pPr>
              <a:defRPr/>
            </a:pPr>
            <a:endParaRPr lang="en-US"/>
          </a:p>
        </p:txBody>
      </p:sp>
      <p:sp>
        <p:nvSpPr>
          <p:cNvPr id="1059" name="AutoShape 35"/>
          <p:cNvSpPr>
            <a:spLocks noChangeArrowheads="1"/>
          </p:cNvSpPr>
          <p:nvPr/>
        </p:nvSpPr>
        <p:spPr bwMode="gray">
          <a:xfrm rot="-37800000">
            <a:off x="773113" y="338138"/>
            <a:ext cx="381000" cy="228600"/>
          </a:xfrm>
          <a:prstGeom prst="triangle">
            <a:avLst>
              <a:gd name="adj" fmla="val 50000"/>
            </a:avLst>
          </a:prstGeom>
          <a:solidFill>
            <a:schemeClr val="tx1">
              <a:alpha val="27000"/>
            </a:schemeClr>
          </a:solidFill>
          <a:ln w="9525">
            <a:noFill/>
            <a:miter lim="800000"/>
            <a:headEnd/>
            <a:tailEnd/>
          </a:ln>
          <a:effectLst/>
        </p:spPr>
        <p:txBody>
          <a:bodyPr wrap="none" anchor="ctr"/>
          <a:lstStyle/>
          <a:p>
            <a:pPr>
              <a:defRPr/>
            </a:pPr>
            <a:endParaRPr lang="en-US"/>
          </a:p>
        </p:txBody>
      </p:sp>
      <p:sp>
        <p:nvSpPr>
          <p:cNvPr id="1031" name="Rectangle 3"/>
          <p:cNvSpPr>
            <a:spLocks noGrp="1" noChangeArrowheads="1"/>
          </p:cNvSpPr>
          <p:nvPr>
            <p:ph type="body" idx="1"/>
          </p:nvPr>
        </p:nvSpPr>
        <p:spPr bwMode="auto">
          <a:xfrm>
            <a:off x="533400" y="1066800"/>
            <a:ext cx="82296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586538"/>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586538"/>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bg1"/>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586538"/>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latin typeface="Arial" charset="0"/>
              </a:defRPr>
            </a:lvl1pPr>
          </a:lstStyle>
          <a:p>
            <a:pPr>
              <a:defRPr/>
            </a:pPr>
            <a:fld id="{397F81F4-524C-4FD1-9346-F61B88F83D0E}" type="slidenum">
              <a:rPr lang="en-US"/>
              <a:pPr>
                <a:defRPr/>
              </a:pPr>
              <a:t>‹#›</a:t>
            </a:fld>
            <a:endParaRPr lang="en-US"/>
          </a:p>
        </p:txBody>
      </p:sp>
      <p:sp>
        <p:nvSpPr>
          <p:cNvPr id="1026" name="Rectangle 2"/>
          <p:cNvSpPr>
            <a:spLocks noGrp="1" noChangeArrowheads="1"/>
          </p:cNvSpPr>
          <p:nvPr>
            <p:ph type="title"/>
          </p:nvPr>
        </p:nvSpPr>
        <p:spPr bwMode="auto">
          <a:xfrm>
            <a:off x="1295400" y="152400"/>
            <a:ext cx="7620000" cy="563563"/>
          </a:xfrm>
          <a:prstGeom prst="rect">
            <a:avLst/>
          </a:prstGeom>
          <a:noFill/>
          <a:ln w="9525">
            <a:noFill/>
            <a:miter lim="800000"/>
            <a:headEnd/>
            <a:tailEnd/>
          </a:ln>
          <a:effectLst>
            <a:outerShdw dist="35921" dir="2700000" algn="ctr" rotWithShape="0">
              <a:schemeClr val="tx1">
                <a:alpha val="50000"/>
              </a:scheme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eaLnBrk="1" fontAlgn="base" hangingPunct="1">
        <a:spcBef>
          <a:spcPct val="0"/>
        </a:spcBef>
        <a:spcAft>
          <a:spcPct val="0"/>
        </a:spcAft>
        <a:defRPr sz="3200" b="1">
          <a:solidFill>
            <a:schemeClr val="bg1"/>
          </a:solidFill>
          <a:latin typeface="Arial" charset="0"/>
        </a:defRPr>
      </a:lvl6pPr>
      <a:lvl7pPr marL="914400" algn="l" rtl="0" eaLnBrk="1" fontAlgn="base" hangingPunct="1">
        <a:spcBef>
          <a:spcPct val="0"/>
        </a:spcBef>
        <a:spcAft>
          <a:spcPct val="0"/>
        </a:spcAft>
        <a:defRPr sz="3200" b="1">
          <a:solidFill>
            <a:schemeClr val="bg1"/>
          </a:solidFill>
          <a:latin typeface="Arial" charset="0"/>
        </a:defRPr>
      </a:lvl7pPr>
      <a:lvl8pPr marL="1371600" algn="l" rtl="0" eaLnBrk="1" fontAlgn="base" hangingPunct="1">
        <a:spcBef>
          <a:spcPct val="0"/>
        </a:spcBef>
        <a:spcAft>
          <a:spcPct val="0"/>
        </a:spcAft>
        <a:defRPr sz="3200" b="1">
          <a:solidFill>
            <a:schemeClr val="bg1"/>
          </a:solidFill>
          <a:latin typeface="Arial" charset="0"/>
        </a:defRPr>
      </a:lvl8pPr>
      <a:lvl9pPr marL="1828800" algn="l" rtl="0" eaLnBrk="1" fontAlgn="base" hangingPunct="1">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600">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ctrTitle"/>
          </p:nvPr>
        </p:nvSpPr>
        <p:spPr/>
        <p:txBody>
          <a:bodyPr/>
          <a:lstStyle/>
          <a:p>
            <a:pPr eaLnBrk="1" hangingPunct="1">
              <a:defRPr/>
            </a:pPr>
            <a:r>
              <a:rPr lang="en-US" dirty="0" smtClean="0">
                <a:solidFill>
                  <a:schemeClr val="folHlink"/>
                </a:solidFill>
              </a:rPr>
              <a:t>SOSIOLOGI POLITIK</a:t>
            </a:r>
          </a:p>
        </p:txBody>
      </p:sp>
      <p:sp>
        <p:nvSpPr>
          <p:cNvPr id="3075" name="Rectangle 5"/>
          <p:cNvSpPr>
            <a:spLocks noGrp="1" noChangeArrowheads="1"/>
          </p:cNvSpPr>
          <p:nvPr>
            <p:ph type="subTitle" idx="1"/>
          </p:nvPr>
        </p:nvSpPr>
        <p:spPr>
          <a:xfrm>
            <a:off x="685800" y="2438400"/>
            <a:ext cx="3352800" cy="381000"/>
          </a:xfrm>
        </p:spPr>
        <p:txBody>
          <a:bodyPr/>
          <a:lstStyle/>
          <a:p>
            <a:pPr algn="ctr" eaLnBrk="1" hangingPunct="1">
              <a:lnSpc>
                <a:spcPct val="80000"/>
              </a:lnSpc>
            </a:pPr>
            <a:r>
              <a:rPr lang="en-US" dirty="0" smtClean="0"/>
              <a:t>The Fan </a:t>
            </a:r>
            <a:r>
              <a:rPr lang="en-US" dirty="0" err="1" smtClean="0"/>
              <a:t>Democrary</a:t>
            </a:r>
            <a:endParaRPr lang="en-US" dirty="0" smtClean="0"/>
          </a:p>
          <a:p>
            <a:pPr algn="ctr" eaLnBrk="1" hangingPunct="1">
              <a:lnSpc>
                <a:spcPct val="80000"/>
              </a:lnSpc>
            </a:pPr>
            <a:endParaRPr lang="en-US" dirty="0" smtClean="0"/>
          </a:p>
          <a:p>
            <a:pPr algn="ctr" eaLnBrk="1" hangingPunct="1">
              <a:lnSpc>
                <a:spcPct val="80000"/>
              </a:lnSpc>
            </a:pPr>
            <a:r>
              <a:rPr lang="en-US" dirty="0" smtClean="0"/>
              <a:t>“</a:t>
            </a:r>
            <a:r>
              <a:rPr lang="en-US" dirty="0" err="1" smtClean="0"/>
              <a:t>Penggerak</a:t>
            </a:r>
            <a:r>
              <a:rPr lang="en-US" dirty="0" smtClean="0"/>
              <a:t> </a:t>
            </a:r>
            <a:r>
              <a:rPr lang="en-US" dirty="0" err="1" smtClean="0"/>
              <a:t>Demokrasi</a:t>
            </a:r>
            <a:r>
              <a:rPr lang="en-US" dirty="0" smtClean="0"/>
              <a:t>”</a:t>
            </a:r>
          </a:p>
        </p:txBody>
      </p:sp>
      <p:sp>
        <p:nvSpPr>
          <p:cNvPr id="3076" name="AutoShape 6"/>
          <p:cNvSpPr>
            <a:spLocks noChangeArrowheads="1"/>
          </p:cNvSpPr>
          <p:nvPr/>
        </p:nvSpPr>
        <p:spPr bwMode="auto">
          <a:xfrm rot="2825475">
            <a:off x="3841750" y="2711450"/>
            <a:ext cx="633413" cy="392113"/>
          </a:xfrm>
          <a:prstGeom prst="leftArrow">
            <a:avLst>
              <a:gd name="adj1" fmla="val 24509"/>
              <a:gd name="adj2" fmla="val 106316"/>
            </a:avLst>
          </a:prstGeom>
          <a:solidFill>
            <a:schemeClr val="bg1"/>
          </a:solidFill>
          <a:ln w="28575">
            <a:solidFill>
              <a:schemeClr val="tx2"/>
            </a:solidFill>
            <a:miter lim="800000"/>
            <a:headEnd/>
            <a:tailEnd/>
          </a:ln>
        </p:spPr>
        <p:txBody>
          <a:bodyPr wrap="none" anchor="ctr"/>
          <a:lstStyle/>
          <a:p>
            <a:endParaRPr lang="th-TH"/>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dirty="0" err="1" smtClean="0"/>
              <a:t>Penggerak</a:t>
            </a:r>
            <a:r>
              <a:rPr lang="en-US" dirty="0" smtClean="0"/>
              <a:t> </a:t>
            </a:r>
            <a:r>
              <a:rPr lang="en-US" dirty="0" err="1" smtClean="0"/>
              <a:t>demokrasi</a:t>
            </a:r>
            <a:endParaRPr lang="en-US" dirty="0" smtClean="0"/>
          </a:p>
        </p:txBody>
      </p:sp>
      <p:sp>
        <p:nvSpPr>
          <p:cNvPr id="5123" name="Rectangle 3"/>
          <p:cNvSpPr>
            <a:spLocks noGrp="1" noChangeArrowheads="1"/>
          </p:cNvSpPr>
          <p:nvPr>
            <p:ph type="body" idx="1"/>
          </p:nvPr>
        </p:nvSpPr>
        <p:spPr>
          <a:xfrm>
            <a:off x="533400" y="1143000"/>
            <a:ext cx="7696200" cy="4800600"/>
          </a:xfrm>
        </p:spPr>
        <p:txBody>
          <a:bodyPr/>
          <a:lstStyle/>
          <a:p>
            <a:pPr algn="just" eaLnBrk="1" hangingPunct="1"/>
            <a:r>
              <a:rPr lang="en-US" smtClean="0"/>
              <a:t>Dalam kegiatan politik, diharapkan adanya media yang mampu menarik keterlibatan penonton atau audiens sehingga penonton dengan mudah memahami hal-hal yang berkaitan dalam bidang perpolitikan dan dapat diimplementasikan oleh para penonton dalam kehidupan sehari-hari.</a:t>
            </a:r>
          </a:p>
          <a:p>
            <a:pPr algn="just" eaLnBrk="1" hangingPunct="1"/>
            <a:r>
              <a:rPr lang="en-US" smtClean="0"/>
              <a:t>Jika diimplementasikan dalam kehidupan sehari-hari kita sering melihat hal-hal yang berkaitan dalam keterlibatan penonton pada suatu acara tertentu ditelevisi. </a:t>
            </a:r>
            <a:endParaRPr lang="en-US" smtClean="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p:txBody>
          <a:bodyPr/>
          <a:lstStyle/>
          <a:p>
            <a:pPr eaLnBrk="1" hangingPunct="1"/>
            <a:r>
              <a:rPr lang="en-US" smtClean="0"/>
              <a:t>Misalnya seorang yang mempunyai idola yang sering kita sebut artis, ia dapat melakukan keterlibatan pada idolanya tersebut dengan menghiasi dinding kamar mereka dengan gambar atau poster idola faforitnya dan melihat idolanya tersebut tanpa memikirkan uang atau jarak, karena mereka sudah memiliki rasa simpati terhadap idolanya.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p:txBody>
          <a:bodyPr/>
          <a:lstStyle/>
          <a:p>
            <a:pPr algn="just" eaLnBrk="1" hangingPunct="1"/>
            <a:r>
              <a:rPr lang="en-US" smtClean="0"/>
              <a:t>Dalam keterlibatan perpolitikan masyarakat tidak hanya menjadi seorang penonton yang memberikan suara saja melainkan harus aktif dan berpartisipasi yang dapat dilakukan melalui diskusi, kreatifitas dan ikut serta dalam organisasi politik. Kmudian masyarakat dapat menjadi penggerak dalam perpolitikan untuk memajukan hal-hal yang berkaitan dengan perpolitikan dinegaranya dengan cara mengeluarkan pendapat, komentar ataupun saran agar terciptanya kemajuan dimasa yang akan datang.</a:t>
            </a:r>
          </a:p>
          <a:p>
            <a:pPr algn="just" eaLnBrk="1" hangingPunct="1"/>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err="1" smtClean="0"/>
              <a:t>Konsistensi</a:t>
            </a:r>
            <a:r>
              <a:rPr lang="en-US" dirty="0" smtClean="0"/>
              <a:t> </a:t>
            </a:r>
            <a:r>
              <a:rPr lang="en-US" dirty="0" err="1" smtClean="0"/>
              <a:t>Politik</a:t>
            </a:r>
            <a:r>
              <a:rPr lang="en-US" dirty="0" smtClean="0"/>
              <a:t> </a:t>
            </a:r>
            <a:r>
              <a:rPr lang="en-US" dirty="0" err="1" smtClean="0"/>
              <a:t>dan</a:t>
            </a:r>
            <a:r>
              <a:rPr lang="en-US" dirty="0" smtClean="0"/>
              <a:t> </a:t>
            </a:r>
            <a:r>
              <a:rPr lang="en-US" dirty="0" err="1" smtClean="0"/>
              <a:t>Masyarakat</a:t>
            </a:r>
            <a:endParaRPr lang="en-US" dirty="0"/>
          </a:p>
        </p:txBody>
      </p:sp>
      <p:sp>
        <p:nvSpPr>
          <p:cNvPr id="8195" name="Content Placeholder 2"/>
          <p:cNvSpPr>
            <a:spLocks noGrp="1"/>
          </p:cNvSpPr>
          <p:nvPr>
            <p:ph idx="1"/>
          </p:nvPr>
        </p:nvSpPr>
        <p:spPr/>
        <p:txBody>
          <a:bodyPr/>
          <a:lstStyle/>
          <a:p>
            <a:pPr algn="just" eaLnBrk="1" hangingPunct="1"/>
            <a:r>
              <a:rPr lang="en-US" smtClean="0"/>
              <a:t>Kegiatan politik umumnya dianggap sebagai intisari dari sebuah proses perpolitikan yang dilakukan oleh warga Negara yang berkelut dalam bidang politik, dalam kegiatan plitik ini terdapat susunan bagaimana anggota-anggota dari politik itu memberikan informasi tentang urusan politik untuk dipublikasikan kepada masyarakat dan bagaimana caranya untuk menyelesaikan permasalahan dalam politik dengan adanya jalan musyawarah dan diskusi.</a:t>
            </a:r>
          </a:p>
          <a:p>
            <a:pPr algn="just" eaLnBrk="1" hangingPunct="1"/>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PENDUKUNG KEGIATAN POLITIK</a:t>
            </a:r>
            <a:endParaRPr lang="th-TH" dirty="0"/>
          </a:p>
        </p:txBody>
      </p:sp>
      <p:sp>
        <p:nvSpPr>
          <p:cNvPr id="9219" name="Content Placeholder 2"/>
          <p:cNvSpPr>
            <a:spLocks noGrp="1"/>
          </p:cNvSpPr>
          <p:nvPr>
            <p:ph idx="1"/>
          </p:nvPr>
        </p:nvSpPr>
        <p:spPr/>
        <p:txBody>
          <a:bodyPr/>
          <a:lstStyle/>
          <a:p>
            <a:r>
              <a:rPr lang="en-US" smtClean="0"/>
              <a:t>Dalam kegiatan pendukung ini dapat di contohkan di Nancy Baym’s / sabun All My Children (studi kasus komunitas yang berkembang di seluruh Amerika). Para pengemar sabun tersebut berpartisipasi dalam group berita Usenet dan mengamati interaksi diantara para penggemarnya, yang kemudian dari tahun ke tahun diamati apakah banyak perubahan dalam group. Dalam kegiatan ini orang yang berpartisipasi dapat memperoleh informasi dan diskusi dengan sesama anggota warga negara.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69925"/>
            <a:ext cx="7467600" cy="46038"/>
          </a:xfrm>
        </p:spPr>
        <p:txBody>
          <a:bodyPr/>
          <a:lstStyle/>
          <a:p>
            <a:pPr>
              <a:defRPr/>
            </a:pPr>
            <a:r>
              <a:rPr lang="en-US" sz="2400" dirty="0" smtClean="0"/>
              <a:t/>
            </a:r>
            <a:br>
              <a:rPr lang="en-US" sz="2400" dirty="0" smtClean="0"/>
            </a:br>
            <a:r>
              <a:rPr lang="en-US" sz="2400" dirty="0" err="1" smtClean="0"/>
              <a:t>Penggerak</a:t>
            </a:r>
            <a:r>
              <a:rPr lang="en-US" sz="2400" dirty="0" smtClean="0"/>
              <a:t> </a:t>
            </a:r>
            <a:r>
              <a:rPr lang="en-US" sz="2400" dirty="0" err="1" smtClean="0"/>
              <a:t>investasi</a:t>
            </a:r>
            <a:r>
              <a:rPr lang="en-US" sz="2400" dirty="0" smtClean="0"/>
              <a:t> </a:t>
            </a:r>
            <a:r>
              <a:rPr lang="en-US" sz="2400" dirty="0" err="1" smtClean="0"/>
              <a:t>dan</a:t>
            </a:r>
            <a:r>
              <a:rPr lang="en-US" sz="2400" dirty="0" smtClean="0"/>
              <a:t> </a:t>
            </a:r>
            <a:r>
              <a:rPr lang="en-US" sz="2400" dirty="0" err="1" smtClean="0"/>
              <a:t>investasi</a:t>
            </a:r>
            <a:r>
              <a:rPr lang="en-US" sz="2400" dirty="0" smtClean="0"/>
              <a:t> </a:t>
            </a:r>
            <a:r>
              <a:rPr lang="en-US" sz="2400" dirty="0" err="1" smtClean="0"/>
              <a:t>kewarganegaraan</a:t>
            </a:r>
            <a:r>
              <a:rPr lang="en-US" dirty="0" smtClean="0"/>
              <a:t/>
            </a:r>
            <a:br>
              <a:rPr lang="en-US" dirty="0" smtClean="0"/>
            </a:br>
            <a:r>
              <a:rPr lang="en-US" dirty="0" smtClean="0"/>
              <a:t/>
            </a:r>
            <a:br>
              <a:rPr lang="en-US" dirty="0" smtClean="0"/>
            </a:br>
            <a:endParaRPr lang="en-US" dirty="0"/>
          </a:p>
        </p:txBody>
      </p:sp>
      <p:sp>
        <p:nvSpPr>
          <p:cNvPr id="10243" name="Content Placeholder 2"/>
          <p:cNvSpPr>
            <a:spLocks noGrp="1"/>
          </p:cNvSpPr>
          <p:nvPr>
            <p:ph idx="1"/>
          </p:nvPr>
        </p:nvSpPr>
        <p:spPr>
          <a:xfrm>
            <a:off x="685800" y="1219200"/>
            <a:ext cx="7848600" cy="5105400"/>
          </a:xfrm>
        </p:spPr>
        <p:txBody>
          <a:bodyPr/>
          <a:lstStyle/>
          <a:p>
            <a:pPr algn="just"/>
            <a:r>
              <a:rPr lang="en-US" smtClean="0"/>
              <a:t>Dalam perpolitikan,investasi emosi atau investasi afektif tidak pernah ditolak keberadaanya.hal ini diumpamakan seperti keterlibatan seorang penggemar terhadap idolanya atau terhadap benda kesayangannya dimana didalamnya terdapat interaksi emosional.</a:t>
            </a:r>
          </a:p>
          <a:p>
            <a:pPr algn="just">
              <a:buFont typeface="Wingdings" pitchFamily="2" charset="2"/>
              <a:buNone/>
            </a:pPr>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838200" y="1447800"/>
            <a:ext cx="7620000" cy="4876800"/>
          </a:xfrm>
        </p:spPr>
        <p:txBody>
          <a:bodyPr/>
          <a:lstStyle/>
          <a:p>
            <a:pPr algn="just"/>
            <a:r>
              <a:rPr lang="en-US" smtClean="0"/>
              <a:t> Marcus dan rekan-rekan peneliti menyimpulkan bahwa asumsi umum dalam politik itu adalah emosi,yang mengakibatkan kegagalan akal dan berkurangnya penilaian dan hampir pasti dikatakan palsu.</a:t>
            </a:r>
          </a:p>
          <a:p>
            <a:pPr algn="just"/>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err="1" smtClean="0"/>
              <a:t>kewarganegaraan</a:t>
            </a:r>
            <a:endParaRPr lang="en-US" dirty="0" smtClean="0"/>
          </a:p>
        </p:txBody>
      </p:sp>
      <p:sp>
        <p:nvSpPr>
          <p:cNvPr id="12291" name="Content Placeholder 2"/>
          <p:cNvSpPr>
            <a:spLocks noGrp="1"/>
          </p:cNvSpPr>
          <p:nvPr>
            <p:ph idx="1"/>
          </p:nvPr>
        </p:nvSpPr>
        <p:spPr/>
        <p:txBody>
          <a:bodyPr/>
          <a:lstStyle/>
          <a:p>
            <a:pPr eaLnBrk="1" hangingPunct="1"/>
            <a:r>
              <a:rPr lang="en-US" smtClean="0"/>
              <a:t>Budaya sangat berpengaruh dalam politik, karena budaya dijelaskan dari unsur-unsur budaya popular tersebut menghasilkan investasi untuk keuntungan pihak yang terkait. Dari system perpolitikannya tidak aneh bahwa dalam system pemungutan suaranya juga tidak lepas dari system pemilu. Dalam bahasan budaya popular sendiri dibedakan semiotean antara struktur sigmatik dan pragmatik,dimana stukur sigmatik mengacu pada suatu hal yang menghubungkan budaya menjadi suatu tanda yang konsisten dan kreatif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a:spLocks noGrp="1"/>
          </p:cNvSpPr>
          <p:nvPr>
            <p:ph type="ftr" sz="quarter" idx="11"/>
          </p:nvPr>
        </p:nvSpPr>
        <p:spPr>
          <a:xfrm>
            <a:off x="457200" y="6586538"/>
            <a:ext cx="2133600" cy="228600"/>
          </a:xfrm>
          <a:noFill/>
        </p:spPr>
        <p:txBody>
          <a:bodyPr/>
          <a:lstStyle/>
          <a:p>
            <a:pPr algn="l"/>
            <a:r>
              <a:rPr lang="en-US" smtClean="0"/>
              <a:t>www.themegallery.com</a:t>
            </a:r>
          </a:p>
        </p:txBody>
      </p:sp>
      <p:sp>
        <p:nvSpPr>
          <p:cNvPr id="51202" name="Rectangle 2"/>
          <p:cNvSpPr>
            <a:spLocks noGrp="1" noChangeArrowheads="1"/>
          </p:cNvSpPr>
          <p:nvPr>
            <p:ph type="title"/>
          </p:nvPr>
        </p:nvSpPr>
        <p:spPr/>
        <p:txBody>
          <a:bodyPr/>
          <a:lstStyle/>
          <a:p>
            <a:pPr eaLnBrk="1" hangingPunct="1">
              <a:defRPr/>
            </a:pPr>
            <a:r>
              <a:rPr lang="en-US" sz="3600"/>
              <a:t>Diagram</a:t>
            </a:r>
            <a:endParaRPr lang="en-US" sz="2000"/>
          </a:p>
        </p:txBody>
      </p:sp>
      <p:sp>
        <p:nvSpPr>
          <p:cNvPr id="51207" name="AutoShape 7"/>
          <p:cNvSpPr>
            <a:spLocks noChangeArrowheads="1"/>
          </p:cNvSpPr>
          <p:nvPr/>
        </p:nvSpPr>
        <p:spPr bwMode="gray">
          <a:xfrm>
            <a:off x="6083300" y="3803650"/>
            <a:ext cx="792163" cy="288925"/>
          </a:xfrm>
          <a:prstGeom prst="rightArrow">
            <a:avLst>
              <a:gd name="adj1" fmla="val 35167"/>
              <a:gd name="adj2" fmla="val 111029"/>
            </a:avLst>
          </a:prstGeom>
          <a:gradFill rotWithShape="1">
            <a:gsLst>
              <a:gs pos="0">
                <a:schemeClr val="tx1">
                  <a:gamma/>
                  <a:shade val="89020"/>
                  <a:invGamma/>
                  <a:alpha val="0"/>
                </a:schemeClr>
              </a:gs>
              <a:gs pos="100000">
                <a:schemeClr val="tx1"/>
              </a:gs>
            </a:gsLst>
            <a:lin ang="0" scaled="1"/>
          </a:gradFill>
          <a:ln w="0" algn="ctr">
            <a:noFill/>
            <a:miter lim="800000"/>
            <a:headEnd/>
            <a:tailEnd/>
          </a:ln>
          <a:effectLst/>
        </p:spPr>
        <p:txBody>
          <a:bodyPr wrap="none" anchor="ctr"/>
          <a:lstStyle/>
          <a:p>
            <a:pPr>
              <a:defRPr/>
            </a:pPr>
            <a:endParaRPr lang="en-US"/>
          </a:p>
        </p:txBody>
      </p:sp>
      <p:sp>
        <p:nvSpPr>
          <p:cNvPr id="51208" name="AutoShape 8"/>
          <p:cNvSpPr>
            <a:spLocks noChangeArrowheads="1"/>
          </p:cNvSpPr>
          <p:nvPr/>
        </p:nvSpPr>
        <p:spPr bwMode="gray">
          <a:xfrm rot="-10800000">
            <a:off x="3673475" y="3797300"/>
            <a:ext cx="863600" cy="288925"/>
          </a:xfrm>
          <a:prstGeom prst="rightArrow">
            <a:avLst>
              <a:gd name="adj1" fmla="val 35167"/>
              <a:gd name="adj2" fmla="val 121041"/>
            </a:avLst>
          </a:prstGeom>
          <a:gradFill rotWithShape="1">
            <a:gsLst>
              <a:gs pos="0">
                <a:schemeClr val="tx1">
                  <a:gamma/>
                  <a:shade val="89020"/>
                  <a:invGamma/>
                  <a:alpha val="0"/>
                </a:schemeClr>
              </a:gs>
              <a:gs pos="100000">
                <a:schemeClr val="tx1"/>
              </a:gs>
            </a:gsLst>
            <a:lin ang="0" scaled="1"/>
          </a:gradFill>
          <a:ln w="0" algn="ctr">
            <a:noFill/>
            <a:miter lim="800000"/>
            <a:headEnd/>
            <a:tailEnd/>
          </a:ln>
          <a:effectLst/>
        </p:spPr>
        <p:txBody>
          <a:bodyPr wrap="none" anchor="ctr"/>
          <a:lstStyle/>
          <a:p>
            <a:pPr>
              <a:defRPr/>
            </a:pPr>
            <a:endParaRPr lang="en-US"/>
          </a:p>
        </p:txBody>
      </p:sp>
      <p:sp>
        <p:nvSpPr>
          <p:cNvPr id="13318" name="Oval 9"/>
          <p:cNvSpPr>
            <a:spLocks noChangeArrowheads="1"/>
          </p:cNvSpPr>
          <p:nvPr/>
        </p:nvSpPr>
        <p:spPr bwMode="auto">
          <a:xfrm>
            <a:off x="3394075" y="2046288"/>
            <a:ext cx="3743325" cy="3744912"/>
          </a:xfrm>
          <a:prstGeom prst="ellipse">
            <a:avLst/>
          </a:prstGeom>
          <a:noFill/>
          <a:ln w="38100" algn="ctr">
            <a:solidFill>
              <a:schemeClr val="bg1"/>
            </a:solidFill>
            <a:round/>
            <a:headEnd/>
            <a:tailEnd/>
          </a:ln>
        </p:spPr>
        <p:txBody>
          <a:bodyPr anchor="ctr">
            <a:spAutoFit/>
          </a:bodyPr>
          <a:lstStyle/>
          <a:p>
            <a:endParaRPr lang="th-TH"/>
          </a:p>
        </p:txBody>
      </p:sp>
      <p:grpSp>
        <p:nvGrpSpPr>
          <p:cNvPr id="13319" name="Group 13"/>
          <p:cNvGrpSpPr>
            <a:grpSpLocks/>
          </p:cNvGrpSpPr>
          <p:nvPr/>
        </p:nvGrpSpPr>
        <p:grpSpPr bwMode="auto">
          <a:xfrm>
            <a:off x="3211513" y="3749675"/>
            <a:ext cx="360362" cy="360363"/>
            <a:chOff x="1565" y="2659"/>
            <a:chExt cx="227" cy="227"/>
          </a:xfrm>
        </p:grpSpPr>
        <p:sp>
          <p:nvSpPr>
            <p:cNvPr id="51214" name="Oval 14"/>
            <p:cNvSpPr>
              <a:spLocks noChangeArrowheads="1"/>
            </p:cNvSpPr>
            <p:nvPr/>
          </p:nvSpPr>
          <p:spPr bwMode="gray">
            <a:xfrm>
              <a:off x="1565"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w="9525" algn="ctr">
              <a:noFill/>
              <a:round/>
              <a:headEnd/>
              <a:tailEnd/>
            </a:ln>
            <a:effectLst/>
          </p:spPr>
          <p:txBody>
            <a:bodyPr wrap="none" anchor="ctr"/>
            <a:lstStyle/>
            <a:p>
              <a:pPr>
                <a:defRPr/>
              </a:pPr>
              <a:endParaRPr lang="en-US"/>
            </a:p>
          </p:txBody>
        </p:sp>
        <p:sp>
          <p:nvSpPr>
            <p:cNvPr id="51215" name="Oval 15"/>
            <p:cNvSpPr>
              <a:spLocks noChangeArrowheads="1"/>
            </p:cNvSpPr>
            <p:nvPr/>
          </p:nvSpPr>
          <p:spPr bwMode="gray">
            <a:xfrm>
              <a:off x="1575"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w="9525" algn="ctr">
              <a:noFill/>
              <a:round/>
              <a:headEnd/>
              <a:tailEnd/>
            </a:ln>
            <a:effectLst/>
          </p:spPr>
          <p:txBody>
            <a:bodyPr wrap="none" anchor="ctr"/>
            <a:lstStyle/>
            <a:p>
              <a:pPr>
                <a:defRPr/>
              </a:pPr>
              <a:endParaRPr lang="en-US"/>
            </a:p>
          </p:txBody>
        </p:sp>
      </p:grpSp>
      <p:grpSp>
        <p:nvGrpSpPr>
          <p:cNvPr id="13320" name="Group 22"/>
          <p:cNvGrpSpPr>
            <a:grpSpLocks/>
          </p:cNvGrpSpPr>
          <p:nvPr/>
        </p:nvGrpSpPr>
        <p:grpSpPr bwMode="auto">
          <a:xfrm>
            <a:off x="6954838" y="3749675"/>
            <a:ext cx="360362" cy="360363"/>
            <a:chOff x="3923" y="2659"/>
            <a:chExt cx="227" cy="227"/>
          </a:xfrm>
        </p:grpSpPr>
        <p:sp>
          <p:nvSpPr>
            <p:cNvPr id="51223"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w="9525" algn="ctr">
              <a:noFill/>
              <a:round/>
              <a:headEnd/>
              <a:tailEnd/>
            </a:ln>
            <a:effectLst/>
          </p:spPr>
          <p:txBody>
            <a:bodyPr wrap="none" anchor="ctr"/>
            <a:lstStyle/>
            <a:p>
              <a:pPr>
                <a:defRPr/>
              </a:pPr>
              <a:endParaRPr lang="en-US"/>
            </a:p>
          </p:txBody>
        </p:sp>
        <p:sp>
          <p:nvSpPr>
            <p:cNvPr id="51224"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w="9525" algn="ctr">
              <a:noFill/>
              <a:round/>
              <a:headEnd/>
              <a:tailEnd/>
            </a:ln>
            <a:effectLst/>
          </p:spPr>
          <p:txBody>
            <a:bodyPr wrap="none" anchor="ctr"/>
            <a:lstStyle/>
            <a:p>
              <a:pPr>
                <a:defRPr/>
              </a:pPr>
              <a:endParaRPr lang="en-US"/>
            </a:p>
          </p:txBody>
        </p:sp>
      </p:grpSp>
      <p:sp>
        <p:nvSpPr>
          <p:cNvPr id="51228" name="Oval 28"/>
          <p:cNvSpPr>
            <a:spLocks noChangeArrowheads="1"/>
          </p:cNvSpPr>
          <p:nvPr/>
        </p:nvSpPr>
        <p:spPr bwMode="gray">
          <a:xfrm>
            <a:off x="4351338" y="2987675"/>
            <a:ext cx="1944687" cy="1944688"/>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p>
        </p:txBody>
      </p:sp>
      <p:sp>
        <p:nvSpPr>
          <p:cNvPr id="51229" name="Oval 29"/>
          <p:cNvSpPr>
            <a:spLocks noChangeArrowheads="1"/>
          </p:cNvSpPr>
          <p:nvPr/>
        </p:nvSpPr>
        <p:spPr bwMode="gray">
          <a:xfrm>
            <a:off x="4344988" y="2971800"/>
            <a:ext cx="1944687" cy="1944688"/>
          </a:xfrm>
          <a:prstGeom prst="ellipse">
            <a:avLst/>
          </a:prstGeom>
          <a:gradFill rotWithShape="1">
            <a:gsLst>
              <a:gs pos="0">
                <a:schemeClr val="hlink">
                  <a:alpha val="32001"/>
                </a:schemeClr>
              </a:gs>
              <a:gs pos="100000">
                <a:schemeClr val="hlink">
                  <a:gamma/>
                  <a:shade val="46275"/>
                  <a:invGamma/>
                </a:schemeClr>
              </a:gs>
            </a:gsLst>
            <a:lin ang="2700000" scaled="1"/>
          </a:gradFill>
          <a:ln w="38100" algn="ctr">
            <a:noFill/>
            <a:round/>
            <a:headEnd/>
            <a:tailEnd/>
          </a:ln>
          <a:effectLst/>
        </p:spPr>
        <p:txBody>
          <a:bodyPr wrap="none" anchor="ctr">
            <a:spAutoFit/>
          </a:bodyPr>
          <a:lstStyle/>
          <a:p>
            <a:pPr>
              <a:defRPr/>
            </a:pPr>
            <a:endParaRPr lang="en-US" dirty="0"/>
          </a:p>
        </p:txBody>
      </p:sp>
      <p:sp>
        <p:nvSpPr>
          <p:cNvPr id="51230" name="Oval 30"/>
          <p:cNvSpPr>
            <a:spLocks noChangeArrowheads="1"/>
          </p:cNvSpPr>
          <p:nvPr/>
        </p:nvSpPr>
        <p:spPr bwMode="gray">
          <a:xfrm>
            <a:off x="4478338" y="3114675"/>
            <a:ext cx="1690687" cy="169068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p>
        </p:txBody>
      </p:sp>
      <p:sp>
        <p:nvSpPr>
          <p:cNvPr id="51231" name="Oval 31"/>
          <p:cNvSpPr>
            <a:spLocks noChangeArrowheads="1"/>
          </p:cNvSpPr>
          <p:nvPr/>
        </p:nvSpPr>
        <p:spPr bwMode="gray">
          <a:xfrm>
            <a:off x="4460875" y="3087688"/>
            <a:ext cx="1690688" cy="1690687"/>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pPr>
              <a:defRPr/>
            </a:pPr>
            <a:endParaRPr lang="en-US"/>
          </a:p>
        </p:txBody>
      </p:sp>
      <p:sp>
        <p:nvSpPr>
          <p:cNvPr id="13325" name="Oval 32"/>
          <p:cNvSpPr>
            <a:spLocks noChangeArrowheads="1"/>
          </p:cNvSpPr>
          <p:nvPr/>
        </p:nvSpPr>
        <p:spPr bwMode="gray">
          <a:xfrm>
            <a:off x="4562475" y="3198813"/>
            <a:ext cx="1522413" cy="1522412"/>
          </a:xfrm>
          <a:prstGeom prst="ellipse">
            <a:avLst/>
          </a:prstGeom>
          <a:solidFill>
            <a:srgbClr val="333333"/>
          </a:solidFill>
          <a:ln w="38100" algn="ctr">
            <a:noFill/>
            <a:round/>
            <a:headEnd/>
            <a:tailEnd/>
          </a:ln>
        </p:spPr>
        <p:txBody>
          <a:bodyPr anchor="ctr">
            <a:spAutoFit/>
          </a:bodyPr>
          <a:lstStyle/>
          <a:p>
            <a:endParaRPr lang="th-TH"/>
          </a:p>
        </p:txBody>
      </p:sp>
      <p:sp>
        <p:nvSpPr>
          <p:cNvPr id="13326" name="Oval 33"/>
          <p:cNvSpPr>
            <a:spLocks noChangeArrowheads="1"/>
          </p:cNvSpPr>
          <p:nvPr/>
        </p:nvSpPr>
        <p:spPr bwMode="gray">
          <a:xfrm>
            <a:off x="4584700" y="3217863"/>
            <a:ext cx="1471613" cy="147320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th-TH"/>
          </a:p>
        </p:txBody>
      </p:sp>
      <p:sp>
        <p:nvSpPr>
          <p:cNvPr id="13327" name="Oval 34"/>
          <p:cNvSpPr>
            <a:spLocks noChangeArrowheads="1"/>
          </p:cNvSpPr>
          <p:nvPr/>
        </p:nvSpPr>
        <p:spPr bwMode="gray">
          <a:xfrm>
            <a:off x="4602163" y="3227388"/>
            <a:ext cx="1438275" cy="1435100"/>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th-TH"/>
          </a:p>
        </p:txBody>
      </p:sp>
      <p:sp>
        <p:nvSpPr>
          <p:cNvPr id="13328" name="Oval 35"/>
          <p:cNvSpPr>
            <a:spLocks noChangeArrowheads="1"/>
          </p:cNvSpPr>
          <p:nvPr/>
        </p:nvSpPr>
        <p:spPr bwMode="gray">
          <a:xfrm>
            <a:off x="4618038" y="3241675"/>
            <a:ext cx="1366837" cy="1341438"/>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th-TH"/>
          </a:p>
        </p:txBody>
      </p:sp>
      <p:sp>
        <p:nvSpPr>
          <p:cNvPr id="13329" name="Oval 36"/>
          <p:cNvSpPr>
            <a:spLocks noChangeArrowheads="1"/>
          </p:cNvSpPr>
          <p:nvPr/>
        </p:nvSpPr>
        <p:spPr bwMode="gray">
          <a:xfrm>
            <a:off x="4699000" y="3278188"/>
            <a:ext cx="1214438" cy="1090612"/>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th-TH"/>
          </a:p>
        </p:txBody>
      </p:sp>
      <p:sp>
        <p:nvSpPr>
          <p:cNvPr id="13330" name="Text Box 37"/>
          <p:cNvSpPr txBox="1">
            <a:spLocks noChangeArrowheads="1"/>
          </p:cNvSpPr>
          <p:nvPr/>
        </p:nvSpPr>
        <p:spPr bwMode="gray">
          <a:xfrm>
            <a:off x="4648200" y="3581400"/>
            <a:ext cx="1282700" cy="708025"/>
          </a:xfrm>
          <a:prstGeom prst="rect">
            <a:avLst/>
          </a:prstGeom>
          <a:noFill/>
          <a:ln w="9525" algn="ctr">
            <a:noFill/>
            <a:miter lim="800000"/>
            <a:headEnd/>
            <a:tailEnd/>
          </a:ln>
        </p:spPr>
        <p:txBody>
          <a:bodyPr>
            <a:spAutoFit/>
          </a:bodyPr>
          <a:lstStyle/>
          <a:p>
            <a:pPr algn="ctr" eaLnBrk="0" hangingPunct="0"/>
            <a:r>
              <a:rPr lang="en-US" sz="2000">
                <a:solidFill>
                  <a:srgbClr val="000000"/>
                </a:solidFill>
              </a:rPr>
              <a:t>Budaya popular</a:t>
            </a:r>
          </a:p>
        </p:txBody>
      </p:sp>
      <p:sp>
        <p:nvSpPr>
          <p:cNvPr id="13331" name="Text Box 40"/>
          <p:cNvSpPr txBox="1">
            <a:spLocks noChangeArrowheads="1"/>
          </p:cNvSpPr>
          <p:nvPr/>
        </p:nvSpPr>
        <p:spPr bwMode="auto">
          <a:xfrm>
            <a:off x="7356475" y="3773488"/>
            <a:ext cx="1108075" cy="338137"/>
          </a:xfrm>
          <a:prstGeom prst="rect">
            <a:avLst/>
          </a:prstGeom>
          <a:noFill/>
          <a:ln w="9525" algn="ctr">
            <a:noFill/>
            <a:miter lim="800000"/>
            <a:headEnd/>
            <a:tailEnd/>
          </a:ln>
        </p:spPr>
        <p:txBody>
          <a:bodyPr wrap="none">
            <a:spAutoFit/>
          </a:bodyPr>
          <a:lstStyle/>
          <a:p>
            <a:pPr eaLnBrk="0" hangingPunct="0"/>
            <a:r>
              <a:rPr lang="en-US" sz="1600">
                <a:solidFill>
                  <a:schemeClr val="tx2"/>
                </a:solidFill>
              </a:rPr>
              <a:t>Pragmatik</a:t>
            </a:r>
          </a:p>
        </p:txBody>
      </p:sp>
      <p:sp>
        <p:nvSpPr>
          <p:cNvPr id="13332" name="Text Box 42"/>
          <p:cNvSpPr txBox="1">
            <a:spLocks noChangeArrowheads="1"/>
          </p:cNvSpPr>
          <p:nvPr/>
        </p:nvSpPr>
        <p:spPr bwMode="auto">
          <a:xfrm>
            <a:off x="1347788" y="3773488"/>
            <a:ext cx="1862137" cy="338137"/>
          </a:xfrm>
          <a:prstGeom prst="rect">
            <a:avLst/>
          </a:prstGeom>
          <a:noFill/>
          <a:ln w="9525" algn="ctr">
            <a:noFill/>
            <a:miter lim="800000"/>
            <a:headEnd/>
            <a:tailEnd/>
          </a:ln>
        </p:spPr>
        <p:txBody>
          <a:bodyPr wrap="none">
            <a:spAutoFit/>
          </a:bodyPr>
          <a:lstStyle/>
          <a:p>
            <a:pPr algn="r" eaLnBrk="0" hangingPunct="0"/>
            <a:r>
              <a:rPr lang="en-US" sz="1600">
                <a:solidFill>
                  <a:schemeClr val="tx2"/>
                </a:solidFill>
              </a:rPr>
              <a:t>Struktur Sigamatik</a:t>
            </a:r>
          </a:p>
        </p:txBody>
      </p:sp>
      <p:sp>
        <p:nvSpPr>
          <p:cNvPr id="13333" name="Rectangle 45"/>
          <p:cNvSpPr>
            <a:spLocks noChangeArrowheads="1"/>
          </p:cNvSpPr>
          <p:nvPr/>
        </p:nvSpPr>
        <p:spPr bwMode="auto">
          <a:xfrm>
            <a:off x="838200" y="1828800"/>
            <a:ext cx="7239000" cy="369888"/>
          </a:xfrm>
          <a:prstGeom prst="rect">
            <a:avLst/>
          </a:prstGeom>
          <a:noFill/>
          <a:ln w="9525">
            <a:noFill/>
            <a:miter lim="800000"/>
            <a:headEnd/>
            <a:tailEnd/>
          </a:ln>
        </p:spPr>
        <p:txBody>
          <a:bodyPr>
            <a:spAutoFit/>
          </a:bodyPr>
          <a:lstStyle/>
          <a:p>
            <a:pPr algn="ctr"/>
            <a:r>
              <a:rPr lang="en-US"/>
              <a:t>Dalam bahasan budaya popular sendiri dibedakan semiotean antara: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a:p>
        </p:txBody>
      </p:sp>
      <p:sp>
        <p:nvSpPr>
          <p:cNvPr id="14339" name="Content Placeholder 2"/>
          <p:cNvSpPr>
            <a:spLocks noGrp="1"/>
          </p:cNvSpPr>
          <p:nvPr>
            <p:ph idx="1"/>
          </p:nvPr>
        </p:nvSpPr>
        <p:spPr/>
        <p:txBody>
          <a:bodyPr/>
          <a:lstStyle/>
          <a:p>
            <a:pPr algn="just" eaLnBrk="1" hangingPunct="1"/>
            <a:r>
              <a:rPr lang="en-US" smtClean="0"/>
              <a:t>Struktur sigmatik mengacu pada suatu hal yang menghubungkan budaya menjadi suatu tanda yang konsisten dan kreatif.</a:t>
            </a:r>
          </a:p>
          <a:p>
            <a:pPr algn="just" eaLnBrk="1" hangingPunct="1"/>
            <a:r>
              <a:rPr lang="en-US" smtClean="0"/>
              <a:t> Sedangkan struktur pragmatic mengacu pada pilihan tertentu dan tidak adanya tanda-tanda dari stuktur yang lain.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subTitle" idx="1"/>
          </p:nvPr>
        </p:nvSpPr>
        <p:spPr>
          <a:xfrm>
            <a:off x="990600" y="2819400"/>
            <a:ext cx="5791200" cy="304800"/>
          </a:xfrm>
        </p:spPr>
        <p:txBody>
          <a:bodyPr/>
          <a:lstStyle/>
          <a:p>
            <a:pPr eaLnBrk="1" hangingPunct="1"/>
            <a:r>
              <a:rPr lang="en-US" sz="2500" smtClean="0"/>
              <a:t>www.themegallery.com</a:t>
            </a:r>
          </a:p>
        </p:txBody>
      </p:sp>
      <p:sp>
        <p:nvSpPr>
          <p:cNvPr id="15363" name="WordArt 3"/>
          <p:cNvSpPr>
            <a:spLocks noChangeArrowheads="1" noChangeShapeType="1" noTextEdit="1"/>
          </p:cNvSpPr>
          <p:nvPr/>
        </p:nvSpPr>
        <p:spPr bwMode="gray">
          <a:xfrm>
            <a:off x="838200" y="1676400"/>
            <a:ext cx="5638800" cy="838200"/>
          </a:xfrm>
          <a:prstGeom prst="rect">
            <a:avLst/>
          </a:prstGeom>
        </p:spPr>
        <p:txBody>
          <a:bodyPr wrap="none" fromWordArt="1">
            <a:prstTxWarp prst="textDeflate">
              <a:avLst>
                <a:gd name="adj" fmla="val 0"/>
              </a:avLst>
            </a:prstTxWarp>
          </a:bodyPr>
          <a:lstStyle/>
          <a:p>
            <a:pPr algn="ctr"/>
            <a:r>
              <a:rPr lang="en-US" sz="5400" b="1" kern="10">
                <a:ln w="28575">
                  <a:solidFill>
                    <a:schemeClr val="bg1"/>
                  </a:solidFill>
                  <a:round/>
                  <a:headEnd/>
                  <a:tailEnd/>
                </a:ln>
                <a:gradFill rotWithShape="1">
                  <a:gsLst>
                    <a:gs pos="0">
                      <a:schemeClr val="folHlink"/>
                    </a:gs>
                    <a:gs pos="100000">
                      <a:schemeClr val="accent1"/>
                    </a:gs>
                  </a:gsLst>
                  <a:lin ang="0" scaled="1"/>
                </a:gradFill>
                <a:effectLst>
                  <a:outerShdw dist="89803" dir="2700000" algn="ctr" rotWithShape="0">
                    <a:srgbClr val="000000">
                      <a:alpha val="50000"/>
                    </a:srgbClr>
                  </a:outerShdw>
                </a:effectLst>
                <a:latin typeface="Verdana"/>
              </a:rPr>
              <a:t>Thank You !</a:t>
            </a:r>
          </a:p>
        </p:txBody>
      </p:sp>
    </p:spTree>
  </p:cSld>
  <p:clrMapOvr>
    <a:masterClrMapping/>
  </p:clrMapOvr>
</p:sld>
</file>

<file path=ppt/theme/theme1.xml><?xml version="1.0" encoding="utf-8"?>
<a:theme xmlns:a="http://schemas.openxmlformats.org/drawingml/2006/main" name="cdb2004184l">
  <a:themeElements>
    <a:clrScheme name="170Gp_natural_light 3">
      <a:dk1>
        <a:srgbClr val="000000"/>
      </a:dk1>
      <a:lt1>
        <a:srgbClr val="FFFFFF"/>
      </a:lt1>
      <a:dk2>
        <a:srgbClr val="632769"/>
      </a:dk2>
      <a:lt2>
        <a:srgbClr val="C0C0C0"/>
      </a:lt2>
      <a:accent1>
        <a:srgbClr val="8B8DE1"/>
      </a:accent1>
      <a:accent2>
        <a:srgbClr val="DEA548"/>
      </a:accent2>
      <a:accent3>
        <a:srgbClr val="FFFFFF"/>
      </a:accent3>
      <a:accent4>
        <a:srgbClr val="000000"/>
      </a:accent4>
      <a:accent5>
        <a:srgbClr val="C4C5EE"/>
      </a:accent5>
      <a:accent6>
        <a:srgbClr val="C99540"/>
      </a:accent6>
      <a:hlink>
        <a:srgbClr val="58AFD2"/>
      </a:hlink>
      <a:folHlink>
        <a:srgbClr val="E2E25E"/>
      </a:folHlink>
    </a:clrScheme>
    <a:fontScheme name="170Gp_natural_ligh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0Gp_natural_light 1">
        <a:dk1>
          <a:srgbClr val="000000"/>
        </a:dk1>
        <a:lt1>
          <a:srgbClr val="FFFFFF"/>
        </a:lt1>
        <a:dk2>
          <a:srgbClr val="21858F"/>
        </a:dk2>
        <a:lt2>
          <a:srgbClr val="DDDDDD"/>
        </a:lt2>
        <a:accent1>
          <a:srgbClr val="66ABDA"/>
        </a:accent1>
        <a:accent2>
          <a:srgbClr val="669900"/>
        </a:accent2>
        <a:accent3>
          <a:srgbClr val="FFFFFF"/>
        </a:accent3>
        <a:accent4>
          <a:srgbClr val="000000"/>
        </a:accent4>
        <a:accent5>
          <a:srgbClr val="B8D2EA"/>
        </a:accent5>
        <a:accent6>
          <a:srgbClr val="5C8A00"/>
        </a:accent6>
        <a:hlink>
          <a:srgbClr val="9369E7"/>
        </a:hlink>
        <a:folHlink>
          <a:srgbClr val="F0DA6A"/>
        </a:folHlink>
      </a:clrScheme>
      <a:clrMap bg1="lt1" tx1="dk1" bg2="lt2" tx2="dk2" accent1="accent1" accent2="accent2" accent3="accent3" accent4="accent4" accent5="accent5" accent6="accent6" hlink="hlink" folHlink="folHlink"/>
    </a:extraClrScheme>
    <a:extraClrScheme>
      <a:clrScheme name="170Gp_natural_light 2">
        <a:dk1>
          <a:srgbClr val="000000"/>
        </a:dk1>
        <a:lt1>
          <a:srgbClr val="FFFFFF"/>
        </a:lt1>
        <a:dk2>
          <a:srgbClr val="333399"/>
        </a:dk2>
        <a:lt2>
          <a:srgbClr val="C0C0C0"/>
        </a:lt2>
        <a:accent1>
          <a:srgbClr val="88BEF4"/>
        </a:accent1>
        <a:accent2>
          <a:srgbClr val="F1900F"/>
        </a:accent2>
        <a:accent3>
          <a:srgbClr val="FFFFFF"/>
        </a:accent3>
        <a:accent4>
          <a:srgbClr val="000000"/>
        </a:accent4>
        <a:accent5>
          <a:srgbClr val="C3DBF8"/>
        </a:accent5>
        <a:accent6>
          <a:srgbClr val="DA820C"/>
        </a:accent6>
        <a:hlink>
          <a:srgbClr val="008080"/>
        </a:hlink>
        <a:folHlink>
          <a:srgbClr val="FFE2A7"/>
        </a:folHlink>
      </a:clrScheme>
      <a:clrMap bg1="lt1" tx1="dk1" bg2="lt2" tx2="dk2" accent1="accent1" accent2="accent2" accent3="accent3" accent4="accent4" accent5="accent5" accent6="accent6" hlink="hlink" folHlink="folHlink"/>
    </a:extraClrScheme>
    <a:extraClrScheme>
      <a:clrScheme name="170Gp_natural_light 3">
        <a:dk1>
          <a:srgbClr val="000000"/>
        </a:dk1>
        <a:lt1>
          <a:srgbClr val="FFFFFF"/>
        </a:lt1>
        <a:dk2>
          <a:srgbClr val="632769"/>
        </a:dk2>
        <a:lt2>
          <a:srgbClr val="C0C0C0"/>
        </a:lt2>
        <a:accent1>
          <a:srgbClr val="8B8DE1"/>
        </a:accent1>
        <a:accent2>
          <a:srgbClr val="DEA548"/>
        </a:accent2>
        <a:accent3>
          <a:srgbClr val="FFFFFF"/>
        </a:accent3>
        <a:accent4>
          <a:srgbClr val="000000"/>
        </a:accent4>
        <a:accent5>
          <a:srgbClr val="C4C5EE"/>
        </a:accent5>
        <a:accent6>
          <a:srgbClr val="C99540"/>
        </a:accent6>
        <a:hlink>
          <a:srgbClr val="58AFD2"/>
        </a:hlink>
        <a:folHlink>
          <a:srgbClr val="E2E25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cdb2004184l</Template>
  <TotalTime>154</TotalTime>
  <Words>499</Words>
  <Application>Microsoft PowerPoint</Application>
  <PresentationFormat>On-screen Show (4:3)</PresentationFormat>
  <Paragraphs>40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cdb2004184l</vt:lpstr>
      <vt:lpstr>SOSIOLOGI POLITIK</vt:lpstr>
      <vt:lpstr>Penggerak demokrasi</vt:lpstr>
      <vt:lpstr>Slide 3</vt:lpstr>
      <vt:lpstr>Slide 4</vt:lpstr>
      <vt:lpstr>Konsistensi Politik dan Masyarakat</vt:lpstr>
      <vt:lpstr>PENDUKUNG KEGIATAN POLITIK</vt:lpstr>
      <vt:lpstr> Penggerak investasi dan investasi kewarganegaraan  </vt:lpstr>
      <vt:lpstr>Slide 8</vt:lpstr>
      <vt:lpstr>kewarganegaraan</vt:lpstr>
      <vt:lpstr>Diagram</vt:lpstr>
      <vt:lpstr>Slide 11</vt:lpstr>
      <vt:lpstr>Slide 12</vt:lpstr>
    </vt:vector>
  </TitlesOfParts>
  <Company>wader_16</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SOSIOLOGI POLITIK</dc:title>
  <dc:creator>wader_4</dc:creator>
  <cp:lastModifiedBy>Dot Net</cp:lastModifiedBy>
  <cp:revision>23</cp:revision>
  <dcterms:created xsi:type="dcterms:W3CDTF">2009-10-08T08:15:15Z</dcterms:created>
  <dcterms:modified xsi:type="dcterms:W3CDTF">2010-03-29T07:32:44Z</dcterms:modified>
</cp:coreProperties>
</file>