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69" r:id="rId6"/>
    <p:sldId id="270" r:id="rId7"/>
    <p:sldId id="275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222F4-D73D-41DF-A699-226C4A161B70}" type="datetimeFigureOut">
              <a:rPr lang="en-US" smtClean="0"/>
              <a:pPr/>
              <a:t>6/13/2008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C7C5F-89F8-4D56-A7DB-8E92DDD845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0BA84-D685-4218-BA95-B6E68574D069}" type="slidenum">
              <a:rPr lang="en-US"/>
              <a:pPr/>
              <a:t>4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713AF9-F89D-46B4-8453-3443339316F2}" type="slidenum">
              <a:rPr lang="en-US"/>
              <a:pPr/>
              <a:t>7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8A08E-F6CD-4BDB-A708-6C6DE68C305B}" type="slidenum">
              <a:rPr lang="en-US"/>
              <a:pPr/>
              <a:t>14</a:t>
            </a:fld>
            <a:endParaRPr 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C7C5F-89F8-4D56-A7DB-8E92DDD845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1A564-8980-428A-A037-D8E8D8EE1189}" type="datetime1">
              <a:rPr lang="en-US" smtClean="0"/>
              <a:t>6/13/2008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07610-1F68-4B29-A73B-95ECD9F470DC}" type="datetime1">
              <a:rPr lang="en-US" smtClean="0"/>
              <a:t>6/13/2008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F997-4673-4058-83DA-4412FE7E81CA}" type="datetime1">
              <a:rPr lang="en-US" smtClean="0"/>
              <a:t>6/13/2008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D3D66-32F6-48F9-94F2-494A6FD67CBC}" type="datetime1">
              <a:rPr lang="en-US" smtClean="0"/>
              <a:t>6/13/2008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BDF7-C5CD-455E-B4AB-F58D34D0B92A}" type="datetime1">
              <a:rPr lang="en-US" smtClean="0"/>
              <a:t>6/13/2008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5F66-970E-4A8C-A218-5AF0138158D1}" type="datetime1">
              <a:rPr lang="en-US" smtClean="0"/>
              <a:t>6/13/2008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8A73-EC25-43DC-B606-7BE563611A4D}" type="datetime1">
              <a:rPr lang="en-US" smtClean="0"/>
              <a:t>6/13/2008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DC9E-1102-418A-B0DB-AF5B6BE720D2}" type="datetime1">
              <a:rPr lang="en-US" smtClean="0"/>
              <a:t>6/13/2008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14AB-6309-4A1A-983E-6DA1BEAA536F}" type="datetime1">
              <a:rPr lang="en-US" smtClean="0"/>
              <a:t>6/13/2008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E848D-65BF-4044-943E-BAFEE64E11C6}" type="datetime1">
              <a:rPr lang="en-US" smtClean="0"/>
              <a:t>6/13/2008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5CA7-90AF-4A7C-9E6B-03FF2F696E8D}" type="datetime1">
              <a:rPr lang="en-US" smtClean="0"/>
              <a:t>6/13/2008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B6AA0F9-8BE2-4A0B-B6CC-D6F44319744B}" type="datetime1">
              <a:rPr lang="en-US" smtClean="0"/>
              <a:t>6/13/2008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55169FA-816F-41F2-A600-AA46C416C4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F574-B2AD-4474-B79D-A659E1873764}" type="datetime1">
              <a:rPr lang="en-US" smtClean="0"/>
              <a:t>6/13/2008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Handout Simulasi Model Pembelajaran PKn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</a:p>
          <a:p>
            <a:r>
              <a:rPr lang="en-US" dirty="0" smtClean="0"/>
              <a:t>Tim </a:t>
            </a:r>
            <a:r>
              <a:rPr lang="en-US" dirty="0" err="1" smtClean="0"/>
              <a:t>Dosen</a:t>
            </a:r>
            <a:r>
              <a:rPr lang="en-US" dirty="0" smtClean="0"/>
              <a:t> </a:t>
            </a:r>
            <a:r>
              <a:rPr lang="en-US" dirty="0" err="1" smtClean="0"/>
              <a:t>Simulasi</a:t>
            </a:r>
            <a:r>
              <a:rPr lang="en-US" dirty="0" smtClean="0"/>
              <a:t> </a:t>
            </a:r>
            <a:r>
              <a:rPr lang="en-US" dirty="0" smtClean="0"/>
              <a:t>Model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PKn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>
                <a:latin typeface="Arial Black" pitchFamily="34" charset="0"/>
              </a:rPr>
              <a:t/>
            </a:r>
            <a:br>
              <a:rPr lang="en-US" sz="2800" b="1" dirty="0">
                <a:latin typeface="Arial Black" pitchFamily="34" charset="0"/>
              </a:rPr>
            </a:br>
            <a:r>
              <a:rPr lang="en-US" sz="2800" b="1" dirty="0">
                <a:latin typeface="Arial Black" pitchFamily="34" charset="0"/>
              </a:rPr>
              <a:t>VALUE CLARIFICATION TECHNIQUE</a:t>
            </a:r>
            <a:br>
              <a:rPr lang="en-US" sz="2800" b="1" dirty="0">
                <a:latin typeface="Arial Black" pitchFamily="34" charset="0"/>
              </a:rPr>
            </a:br>
            <a:r>
              <a:rPr lang="en-US" sz="2000" b="1" dirty="0">
                <a:latin typeface="Arial Black" pitchFamily="34" charset="0"/>
              </a:rPr>
              <a:t>(TEKNIK KLARIFIKASI NILAI) </a:t>
            </a:r>
            <a:br>
              <a:rPr lang="en-US" sz="2000" b="1" dirty="0">
                <a:latin typeface="Arial Black" pitchFamily="34" charset="0"/>
              </a:rPr>
            </a:br>
            <a:r>
              <a:rPr lang="en-US" sz="2400" b="1" dirty="0" err="1"/>
              <a:t>Kosasih</a:t>
            </a:r>
            <a:r>
              <a:rPr lang="en-US" sz="2400" b="1" dirty="0"/>
              <a:t> </a:t>
            </a:r>
            <a:r>
              <a:rPr lang="en-US" sz="2400" b="1" dirty="0" err="1"/>
              <a:t>Djahiri</a:t>
            </a:r>
            <a:r>
              <a:rPr lang="en-US" sz="2400" b="1" dirty="0"/>
              <a:t> (</a:t>
            </a:r>
            <a:r>
              <a:rPr lang="en-US" sz="2400" b="1" dirty="0" smtClean="0"/>
              <a:t>1985)</a:t>
            </a:r>
            <a:r>
              <a:rPr lang="en-US" sz="2400" dirty="0" smtClean="0"/>
              <a:t>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924800" cy="788988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 Black" pitchFamily="34" charset="0"/>
              </a:rPr>
              <a:t/>
            </a:r>
            <a:br>
              <a:rPr lang="en-US" sz="2800" b="1" dirty="0">
                <a:latin typeface="Arial Black" pitchFamily="34" charset="0"/>
              </a:rPr>
            </a:br>
            <a:r>
              <a:rPr lang="en-US" sz="2800" b="1" dirty="0">
                <a:latin typeface="Arial Black" pitchFamily="34" charset="0"/>
              </a:rPr>
              <a:t>VALUE CLARIFICATION TECHNIQUE</a:t>
            </a:r>
            <a:br>
              <a:rPr lang="en-US" sz="2800" b="1" dirty="0">
                <a:latin typeface="Arial Black" pitchFamily="34" charset="0"/>
              </a:rPr>
            </a:br>
            <a:r>
              <a:rPr lang="en-US" sz="2000" b="1" dirty="0">
                <a:latin typeface="Arial Black" pitchFamily="34" charset="0"/>
              </a:rPr>
              <a:t>(TEKNIK KLARIFIKASI NILAI) </a:t>
            </a:r>
            <a:br>
              <a:rPr lang="en-US" sz="2000" b="1" dirty="0">
                <a:latin typeface="Arial Black" pitchFamily="34" charset="0"/>
              </a:rPr>
            </a:br>
            <a:r>
              <a:rPr lang="en-US" sz="2400" b="1" dirty="0" err="1"/>
              <a:t>Kosasih</a:t>
            </a:r>
            <a:r>
              <a:rPr lang="en-US" sz="2400" b="1" dirty="0"/>
              <a:t> </a:t>
            </a:r>
            <a:r>
              <a:rPr lang="en-US" sz="2400" b="1" dirty="0" err="1"/>
              <a:t>Djahiri</a:t>
            </a:r>
            <a:r>
              <a:rPr lang="en-US" sz="2400" b="1" dirty="0"/>
              <a:t> (1985:64)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b="1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300" b="1"/>
              <a:t>1.</a:t>
            </a:r>
            <a:r>
              <a:rPr lang="en-US" sz="2300" b="1" i="1"/>
              <a:t>VCT Analisis Nilai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300"/>
              <a:t>    Teknik pembelajaran yang mengembangkan kemampuan siswa mengidentifikasi dan menganalisis nilai-nilai yang termuat dalam suatu liputan peristiwa,lagu, tulisan, gambar, dan cerita rekaan.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300"/>
              <a:t>    </a:t>
            </a:r>
            <a:r>
              <a:rPr lang="en-US" sz="2300" b="1"/>
              <a:t>Langkah-Langkah: </a:t>
            </a:r>
          </a:p>
          <a:p>
            <a:pPr>
              <a:lnSpc>
                <a:spcPct val="80000"/>
              </a:lnSpc>
            </a:pPr>
            <a:r>
              <a:rPr lang="en-US" sz="2300"/>
              <a:t>Tempelkan liputan peristiwa, lagu, tulisan, gambar, cerita rekaan  yang telah didapat di papan tulis atau edarkan gambar tersebut kepada siswa </a:t>
            </a:r>
          </a:p>
          <a:p>
            <a:pPr>
              <a:lnSpc>
                <a:spcPct val="80000"/>
              </a:lnSpc>
            </a:pPr>
            <a:r>
              <a:rPr lang="sv-SE" sz="2300"/>
              <a:t>Identifikasi komentar siswa. </a:t>
            </a:r>
          </a:p>
          <a:p>
            <a:pPr>
              <a:lnSpc>
                <a:spcPct val="80000"/>
              </a:lnSpc>
            </a:pPr>
            <a:r>
              <a:rPr lang="sv-SE" sz="2300"/>
              <a:t>Mengklarifikasi masalah. Guru memberikan tanggapan atas pendapat siswa sambil mengarahkan ke konsep atau materi pelajaran.</a:t>
            </a:r>
          </a:p>
          <a:p>
            <a:pPr>
              <a:lnSpc>
                <a:spcPct val="80000"/>
              </a:lnSpc>
            </a:pPr>
            <a:r>
              <a:rPr lang="sv-SE" sz="2300"/>
              <a:t>Kesimpulan yang dilakukan oleh siswa atau secara bersama-sama dengan guru. </a:t>
            </a:r>
          </a:p>
          <a:p>
            <a:pPr>
              <a:lnSpc>
                <a:spcPct val="80000"/>
              </a:lnSpc>
            </a:pPr>
            <a:r>
              <a:rPr lang="sv-SE" sz="2300"/>
              <a:t>Tindak lanjut kegiatan belajar mengajar.</a:t>
            </a:r>
            <a:r>
              <a:rPr lang="en-US" sz="230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</a:p>
        </p:txBody>
      </p:sp>
      <p:sp>
        <p:nvSpPr>
          <p:cNvPr id="241668" name="AutoShape 4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686800" cy="5410200"/>
          </a:xfrm>
          <a:prstGeom prst="roundRect">
            <a:avLst>
              <a:gd name="adj" fmla="val 16667"/>
            </a:avLst>
          </a:prstGeom>
          <a:solidFill>
            <a:srgbClr val="660033"/>
          </a:solidFill>
          <a:ln>
            <a:solidFill>
              <a:srgbClr val="000000"/>
            </a:solidFill>
            <a:round/>
          </a:ln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>
                <a:effectLst/>
              </a:rPr>
              <a:t>“Yang </a:t>
            </a:r>
            <a:r>
              <a:rPr lang="en-US" sz="2000" b="1" dirty="0">
                <a:solidFill>
                  <a:srgbClr val="FFFF00"/>
                </a:solidFill>
                <a:effectLst/>
              </a:rPr>
              <a:t>Beda </a:t>
            </a:r>
            <a:r>
              <a:rPr lang="en-US" sz="2000" b="1" dirty="0" err="1">
                <a:solidFill>
                  <a:srgbClr val="FFFF00"/>
                </a:solidFill>
                <a:effectLst/>
              </a:rPr>
              <a:t>Tetap</a:t>
            </a:r>
            <a:r>
              <a:rPr lang="en-US" sz="2000" b="1" dirty="0">
                <a:solidFill>
                  <a:srgbClr val="FFFF00"/>
                </a:solidFill>
                <a:effectLst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effectLst/>
              </a:rPr>
              <a:t>Satu</a:t>
            </a:r>
            <a:r>
              <a:rPr lang="en-US" sz="2000" b="1" dirty="0">
                <a:solidFill>
                  <a:srgbClr val="FFFF00"/>
                </a:solidFill>
                <a:effectLst/>
              </a:rPr>
              <a:t>”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b="1" dirty="0">
              <a:solidFill>
                <a:srgbClr val="FFFF00"/>
              </a:solidFill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800" dirty="0">
                <a:solidFill>
                  <a:srgbClr val="FFFF00"/>
                </a:solidFill>
                <a:effectLst/>
              </a:rPr>
              <a:t>            </a:t>
            </a:r>
            <a:r>
              <a:rPr lang="en-US" sz="1800" dirty="0">
                <a:solidFill>
                  <a:srgbClr val="FFFF00"/>
                </a:solidFill>
                <a:effectLst/>
              </a:rPr>
              <a:t>Muhammad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Hatta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mengajak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Bagus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Hadikusumo</a:t>
            </a:r>
            <a:r>
              <a:rPr lang="en-US" sz="1800" dirty="0">
                <a:solidFill>
                  <a:srgbClr val="FFFF00"/>
                </a:solidFill>
                <a:effectLst/>
              </a:rPr>
              <a:t>, Wahid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Hasyim</a:t>
            </a:r>
            <a:r>
              <a:rPr lang="en-US" sz="1800" dirty="0">
                <a:solidFill>
                  <a:srgbClr val="FFFF00"/>
                </a:solidFill>
                <a:effectLst/>
              </a:rPr>
              <a:t>, Mr.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Kasman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Singodimejo</a:t>
            </a:r>
            <a:r>
              <a:rPr lang="en-US" sz="1800" dirty="0">
                <a:solidFill>
                  <a:srgbClr val="FFFF00"/>
                </a:solidFill>
                <a:effectLst/>
              </a:rPr>
              <a:t>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Mr.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Teuku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Hasan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untuk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membicarakan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suatu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masalah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penting</a:t>
            </a:r>
            <a:r>
              <a:rPr lang="en-US" sz="1800" dirty="0">
                <a:solidFill>
                  <a:srgbClr val="FFFF00"/>
                </a:solidFill>
                <a:effectLst/>
              </a:rPr>
              <a:t>. Bung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Hatta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bercerita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bahwa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pada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tanggal</a:t>
            </a:r>
            <a:r>
              <a:rPr lang="en-US" sz="1800" dirty="0">
                <a:solidFill>
                  <a:srgbClr val="FFFF00"/>
                </a:solidFill>
                <a:effectLst/>
              </a:rPr>
              <a:t> 17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Agustus</a:t>
            </a:r>
            <a:r>
              <a:rPr lang="en-US" sz="1800" dirty="0">
                <a:solidFill>
                  <a:srgbClr val="FFFF00"/>
                </a:solidFill>
                <a:effectLst/>
              </a:rPr>
              <a:t> sore,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didatangi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oleh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perwira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Angkatan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Laut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Jepang</a:t>
            </a:r>
            <a:r>
              <a:rPr lang="en-US" sz="1800" dirty="0">
                <a:solidFill>
                  <a:srgbClr val="FFFF00"/>
                </a:solidFill>
                <a:effectLst/>
              </a:rPr>
              <a:t> yang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mengaku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membawa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suara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golongan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Protestan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Katholik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</a:t>
            </a:r>
            <a:r>
              <a:rPr lang="en-US" sz="1800" dirty="0">
                <a:solidFill>
                  <a:srgbClr val="FFFF00"/>
                </a:solidFill>
                <a:effectLst/>
              </a:rPr>
              <a:t> Indonesia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Timur</a:t>
            </a:r>
            <a:r>
              <a:rPr lang="en-US" sz="1800" dirty="0">
                <a:solidFill>
                  <a:srgbClr val="FFFF00"/>
                </a:solidFill>
                <a:effectLst/>
              </a:rPr>
              <a:t>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Menurut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perwira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Jepang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ini</a:t>
            </a:r>
            <a:r>
              <a:rPr lang="en-US" sz="1800" dirty="0">
                <a:solidFill>
                  <a:srgbClr val="FFFF00"/>
                </a:solidFill>
                <a:effectLst/>
              </a:rPr>
              <a:t>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golongan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Protestan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Katholik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berkebaratan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atas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bunyi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sila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pertama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dasar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negara</a:t>
            </a:r>
            <a:r>
              <a:rPr lang="en-US" sz="1800" dirty="0">
                <a:solidFill>
                  <a:srgbClr val="FFFF00"/>
                </a:solidFill>
                <a:effectLst/>
              </a:rPr>
              <a:t>: “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Ketuhanan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dengan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kewajiban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menjalankan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syariat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Islam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pemeluk-pemeluknya</a:t>
            </a:r>
            <a:r>
              <a:rPr lang="en-US" sz="1800" dirty="0">
                <a:solidFill>
                  <a:srgbClr val="FFFF00"/>
                </a:solidFill>
                <a:effectLst/>
              </a:rPr>
              <a:t>”.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Jika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kalimat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itu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tetap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dipertahankan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golongan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Protestan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Katholik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</a:t>
            </a:r>
            <a:r>
              <a:rPr lang="en-US" sz="1800" dirty="0">
                <a:solidFill>
                  <a:srgbClr val="FFFF00"/>
                </a:solidFill>
                <a:effectLst/>
              </a:rPr>
              <a:t> Indonesia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Timur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lebih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suka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berdiri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luar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Republik</a:t>
            </a:r>
            <a:r>
              <a:rPr lang="en-US" sz="1800" dirty="0">
                <a:solidFill>
                  <a:srgbClr val="FFFF00"/>
                </a:solidFill>
                <a:effectLst/>
              </a:rPr>
              <a:t> Indonesia.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solidFill>
                  <a:srgbClr val="FFFF00"/>
                </a:solidFill>
                <a:effectLst/>
              </a:rPr>
              <a:t>     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Hatta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menghimbau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kepada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Bagus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Hadikusumo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kawan-kawan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agar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rela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jika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kalimat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“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dengan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kewajiban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menjalankan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syariat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Islam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pemeluk-pemeluknya</a:t>
            </a:r>
            <a:r>
              <a:rPr lang="en-US" sz="1800" dirty="0">
                <a:solidFill>
                  <a:srgbClr val="FFFF00"/>
                </a:solidFill>
                <a:effectLst/>
              </a:rPr>
              <a:t>”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itu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dicoret</a:t>
            </a:r>
            <a:r>
              <a:rPr lang="en-US" sz="1800" dirty="0">
                <a:solidFill>
                  <a:srgbClr val="FFFF00"/>
                </a:solidFill>
                <a:effectLst/>
              </a:rPr>
              <a:t>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demi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persatuan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Indonesia.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Bagus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Hadikusumo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menyetujui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penghapusan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tujuh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itu</a:t>
            </a:r>
            <a:r>
              <a:rPr lang="en-US" sz="1800" dirty="0">
                <a:solidFill>
                  <a:srgbClr val="FFFF00"/>
                </a:solidFill>
                <a:effectLst/>
              </a:rPr>
              <a:t>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sebab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umat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Islam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memang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berkewajiban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melaksanakan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syariat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Islam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tanpa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tergantung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kepada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ada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atau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tidaknya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itu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dalam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dasar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negara</a:t>
            </a:r>
            <a:r>
              <a:rPr lang="en-US" sz="1800" dirty="0">
                <a:solidFill>
                  <a:srgbClr val="FFFF00"/>
                </a:solidFill>
                <a:effectLst/>
              </a:rPr>
              <a:t>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Bagus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Hadikusumo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mengusulkan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agar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belakang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kata</a:t>
            </a:r>
            <a:r>
              <a:rPr lang="en-US" sz="1800" dirty="0">
                <a:solidFill>
                  <a:srgbClr val="FFFF00"/>
                </a:solidFill>
                <a:effectLst/>
              </a:rPr>
              <a:t> “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Ketuhanan</a:t>
            </a:r>
            <a:r>
              <a:rPr lang="en-US" sz="1800" dirty="0">
                <a:solidFill>
                  <a:srgbClr val="FFFF00"/>
                </a:solidFill>
                <a:effectLst/>
              </a:rPr>
              <a:t>”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ditambah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dengan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kalimat</a:t>
            </a:r>
            <a:r>
              <a:rPr lang="en-US" sz="1800" dirty="0">
                <a:solidFill>
                  <a:srgbClr val="FFFF00"/>
                </a:solidFill>
                <a:effectLst/>
              </a:rPr>
              <a:t> “Yang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Maha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Esa</a:t>
            </a:r>
            <a:r>
              <a:rPr lang="en-US" sz="1800" dirty="0">
                <a:solidFill>
                  <a:srgbClr val="FFFF00"/>
                </a:solidFill>
                <a:effectLst/>
              </a:rPr>
              <a:t>”,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ditegskan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oleh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Bagus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Hadikusumo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istilah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Ketuhanan</a:t>
            </a:r>
            <a:r>
              <a:rPr lang="en-US" sz="1800" dirty="0">
                <a:solidFill>
                  <a:srgbClr val="FFFF00"/>
                </a:solidFill>
                <a:effectLst/>
              </a:rPr>
              <a:t> Yang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Maha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Esa</a:t>
            </a:r>
            <a:r>
              <a:rPr lang="en-US" sz="1800" dirty="0">
                <a:solidFill>
                  <a:srgbClr val="FFFF00"/>
                </a:solidFill>
                <a:effectLst/>
              </a:rPr>
              <a:t>”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itu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berarti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tauhid</a:t>
            </a:r>
            <a:r>
              <a:rPr lang="en-US" sz="1800" dirty="0">
                <a:solidFill>
                  <a:srgbClr val="FFFF00"/>
                </a:solidFill>
                <a:effectLst/>
              </a:rPr>
              <a:t>.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Usul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ini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disetujui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oleh</a:t>
            </a:r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en-US" sz="1800" dirty="0" err="1">
                <a:solidFill>
                  <a:srgbClr val="FFFF00"/>
                </a:solidFill>
                <a:effectLst/>
              </a:rPr>
              <a:t>Hatta</a:t>
            </a:r>
            <a:r>
              <a:rPr lang="en-US" sz="1800" dirty="0">
                <a:solidFill>
                  <a:srgbClr val="FFFF00"/>
                </a:solidFill>
                <a:effectLst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904163" cy="66675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chemeClr val="folHlink"/>
                </a:solidFill>
                <a:latin typeface="Comic Sans MS" pitchFamily="66" charset="0"/>
              </a:rPr>
              <a:t>CONTOH ANALISIS KASUS/GAMBAR </a:t>
            </a:r>
            <a:r>
              <a:rPr lang="en-US" sz="2800" b="1" dirty="0">
                <a:solidFill>
                  <a:schemeClr val="folHlink"/>
                </a:solidFill>
                <a:latin typeface="Comic Sans MS" pitchFamily="66" charset="0"/>
              </a:rPr>
              <a:t>YANG RELEVAN</a:t>
            </a:r>
          </a:p>
        </p:txBody>
      </p:sp>
      <p:sp>
        <p:nvSpPr>
          <p:cNvPr id="91139" name="WordArt 3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019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latin typeface="Comic Sans MS"/>
            </a:endParaRP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0" y="1143000"/>
            <a:ext cx="9144000" cy="672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842" tIns="34921" rIns="69842" bIns="34921">
            <a:spAutoFit/>
          </a:bodyPr>
          <a:lstStyle/>
          <a:p>
            <a:pPr marL="400050" indent="-400050" defTabSz="698500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en-US" sz="2400" b="1" dirty="0" err="1"/>
              <a:t>Langkah-langkah</a:t>
            </a:r>
            <a:r>
              <a:rPr lang="en-US" sz="2400" b="1" dirty="0"/>
              <a:t> :</a:t>
            </a:r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>
                <a:cs typeface="Arial" charset="0"/>
              </a:rPr>
              <a:t>Guru </a:t>
            </a:r>
            <a:r>
              <a:rPr lang="en-US" sz="2400" b="1" dirty="0" err="1">
                <a:cs typeface="Arial" charset="0"/>
              </a:rPr>
              <a:t>mempersiapkan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gambar-gambar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sesuai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dengan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tujuan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pembelajaran</a:t>
            </a:r>
            <a:endParaRPr lang="en-US" sz="2400" b="1" dirty="0">
              <a:cs typeface="Arial" charset="0"/>
            </a:endParaRPr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>
                <a:cs typeface="Arial" charset="0"/>
              </a:rPr>
              <a:t>Guru </a:t>
            </a:r>
            <a:r>
              <a:rPr lang="en-US" sz="2400" b="1" dirty="0" err="1">
                <a:cs typeface="Arial" charset="0"/>
              </a:rPr>
              <a:t>menempelkan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gambar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di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papan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atau</a:t>
            </a:r>
            <a:r>
              <a:rPr lang="en-US" sz="2400" b="1" dirty="0">
                <a:cs typeface="Arial" charset="0"/>
              </a:rPr>
              <a:t> OHP</a:t>
            </a:r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>
                <a:cs typeface="Arial" charset="0"/>
              </a:rPr>
              <a:t>Guru </a:t>
            </a:r>
            <a:r>
              <a:rPr lang="en-US" sz="2400" b="1" dirty="0" err="1">
                <a:cs typeface="Arial" charset="0"/>
              </a:rPr>
              <a:t>memberi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petunjuk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dan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memberi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kesempatan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pada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siswa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untuk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memperhatikan</a:t>
            </a:r>
            <a:r>
              <a:rPr lang="en-US" sz="2400" b="1" dirty="0">
                <a:cs typeface="Arial" charset="0"/>
              </a:rPr>
              <a:t>/</a:t>
            </a:r>
            <a:r>
              <a:rPr lang="en-US" sz="2400" b="1" dirty="0" err="1">
                <a:cs typeface="Arial" charset="0"/>
              </a:rPr>
              <a:t>menganalisa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gambar</a:t>
            </a:r>
            <a:endParaRPr lang="en-US" sz="2400" b="1" dirty="0">
              <a:cs typeface="Arial" charset="0"/>
            </a:endParaRPr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 err="1"/>
              <a:t>Melalui</a:t>
            </a:r>
            <a:r>
              <a:rPr lang="en-US" sz="2400" b="1" dirty="0"/>
              <a:t> </a:t>
            </a:r>
            <a:r>
              <a:rPr lang="en-US" sz="2400" b="1" dirty="0" err="1"/>
              <a:t>diskusi</a:t>
            </a:r>
            <a:r>
              <a:rPr lang="en-US" sz="2400" b="1" dirty="0"/>
              <a:t> </a:t>
            </a:r>
            <a:r>
              <a:rPr lang="en-US" sz="2400" b="1" dirty="0" err="1"/>
              <a:t>kelompok</a:t>
            </a:r>
            <a:r>
              <a:rPr lang="en-US" sz="2400" b="1" dirty="0"/>
              <a:t> 2-3 </a:t>
            </a:r>
            <a:r>
              <a:rPr lang="en-US" sz="2400" b="1" dirty="0" err="1"/>
              <a:t>orang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r>
              <a:rPr lang="en-US" sz="2400" b="1" dirty="0"/>
              <a:t>, </a:t>
            </a:r>
            <a:r>
              <a:rPr lang="en-US" sz="2400" b="1" dirty="0" err="1"/>
              <a:t>hasil</a:t>
            </a:r>
            <a:r>
              <a:rPr lang="en-US" sz="2400" b="1" dirty="0"/>
              <a:t> </a:t>
            </a:r>
            <a:r>
              <a:rPr lang="en-US" sz="2400" b="1" dirty="0" err="1"/>
              <a:t>diskusi</a:t>
            </a:r>
            <a:r>
              <a:rPr lang="en-US" sz="2400" b="1" dirty="0"/>
              <a:t> </a:t>
            </a:r>
            <a:r>
              <a:rPr lang="en-US" sz="2400" b="1" dirty="0" err="1"/>
              <a:t>analisa</a:t>
            </a:r>
            <a:r>
              <a:rPr lang="en-US" sz="2400" b="1" dirty="0"/>
              <a:t> </a:t>
            </a:r>
            <a:r>
              <a:rPr lang="en-US" sz="2400" b="1" dirty="0" err="1"/>
              <a:t>gambar</a:t>
            </a:r>
            <a:r>
              <a:rPr lang="en-US" sz="2400" b="1" dirty="0"/>
              <a:t> </a:t>
            </a:r>
            <a:r>
              <a:rPr lang="en-US" sz="2400" b="1" dirty="0" err="1"/>
              <a:t>dicatat</a:t>
            </a:r>
            <a:r>
              <a:rPr lang="en-US" sz="2400" b="1" dirty="0"/>
              <a:t> </a:t>
            </a:r>
            <a:r>
              <a:rPr lang="en-US" sz="2400" b="1" dirty="0" err="1"/>
              <a:t>pada</a:t>
            </a:r>
            <a:r>
              <a:rPr lang="en-US" sz="2400" b="1" dirty="0"/>
              <a:t> </a:t>
            </a:r>
            <a:r>
              <a:rPr lang="en-US" sz="2400" b="1" dirty="0" err="1"/>
              <a:t>kertas</a:t>
            </a:r>
            <a:endParaRPr lang="en-US" sz="2400" b="1" dirty="0"/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 err="1"/>
              <a:t>Tiap</a:t>
            </a:r>
            <a:r>
              <a:rPr lang="en-US" sz="2400" b="1" dirty="0"/>
              <a:t> </a:t>
            </a:r>
            <a:r>
              <a:rPr lang="en-US" sz="2400" b="1" dirty="0" err="1"/>
              <a:t>kelompok</a:t>
            </a:r>
            <a:r>
              <a:rPr lang="en-US" sz="2400" b="1" dirty="0"/>
              <a:t> </a:t>
            </a:r>
            <a:r>
              <a:rPr lang="en-US" sz="2400" b="1" dirty="0" err="1"/>
              <a:t>diberi</a:t>
            </a:r>
            <a:r>
              <a:rPr lang="en-US" sz="2400" b="1" dirty="0"/>
              <a:t> </a:t>
            </a:r>
            <a:r>
              <a:rPr lang="en-US" sz="2400" b="1" dirty="0" err="1"/>
              <a:t>kesempatan</a:t>
            </a:r>
            <a:r>
              <a:rPr lang="en-US" sz="2400" b="1" dirty="0"/>
              <a:t> </a:t>
            </a:r>
            <a:r>
              <a:rPr lang="en-US" sz="2400" b="1" dirty="0" err="1"/>
              <a:t>membacakan</a:t>
            </a:r>
            <a:r>
              <a:rPr lang="en-US" sz="2400" b="1" dirty="0"/>
              <a:t> </a:t>
            </a:r>
            <a:r>
              <a:rPr lang="en-US" sz="2400" b="1" dirty="0" err="1"/>
              <a:t>hasil</a:t>
            </a:r>
            <a:r>
              <a:rPr lang="en-US" sz="2400" b="1" dirty="0"/>
              <a:t> </a:t>
            </a:r>
            <a:r>
              <a:rPr lang="en-US" sz="2400" b="1" dirty="0" err="1"/>
              <a:t>diskusi</a:t>
            </a:r>
            <a:endParaRPr lang="en-US" sz="2400" b="1" dirty="0"/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 err="1"/>
              <a:t>Mulai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komentar</a:t>
            </a:r>
            <a:r>
              <a:rPr lang="en-US" sz="2400" b="1" dirty="0"/>
              <a:t>/</a:t>
            </a:r>
            <a:r>
              <a:rPr lang="en-US" sz="2400" b="1" dirty="0" err="1"/>
              <a:t>hasil</a:t>
            </a:r>
            <a:r>
              <a:rPr lang="en-US" sz="2400" b="1" dirty="0"/>
              <a:t> </a:t>
            </a:r>
            <a:r>
              <a:rPr lang="en-US" sz="2400" b="1" dirty="0" err="1"/>
              <a:t>diskusi</a:t>
            </a:r>
            <a:r>
              <a:rPr lang="en-US" sz="2400" b="1" dirty="0"/>
              <a:t> </a:t>
            </a:r>
            <a:r>
              <a:rPr lang="en-US" sz="2400" b="1" dirty="0" err="1"/>
              <a:t>siswa</a:t>
            </a:r>
            <a:r>
              <a:rPr lang="en-US" sz="2400" b="1" dirty="0"/>
              <a:t>, guru </a:t>
            </a:r>
            <a:r>
              <a:rPr lang="en-US" sz="2400" b="1" dirty="0" err="1"/>
              <a:t>mulai</a:t>
            </a:r>
            <a:r>
              <a:rPr lang="en-US" sz="2400" b="1" dirty="0"/>
              <a:t> </a:t>
            </a:r>
            <a:r>
              <a:rPr lang="en-US" sz="2400" b="1" dirty="0" err="1"/>
              <a:t>menjelaskan</a:t>
            </a:r>
            <a:r>
              <a:rPr lang="en-US" sz="2400" b="1" dirty="0"/>
              <a:t> </a:t>
            </a:r>
            <a:r>
              <a:rPr lang="en-US" sz="2400" b="1" dirty="0" err="1"/>
              <a:t>materi</a:t>
            </a:r>
            <a:r>
              <a:rPr lang="en-US" sz="2400" b="1" dirty="0"/>
              <a:t> </a:t>
            </a:r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400" b="1" dirty="0" err="1"/>
              <a:t>Kesimpulan</a:t>
            </a:r>
            <a:endParaRPr lang="en-US" sz="2400" b="1" dirty="0"/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endParaRPr lang="en-US" sz="2400" b="1" dirty="0">
              <a:cs typeface="Arial" charset="0"/>
            </a:endParaRPr>
          </a:p>
          <a:p>
            <a:pPr marL="400050" indent="-400050" defTabSz="698500" eaLnBrk="1" hangingPunct="1">
              <a:spcBef>
                <a:spcPct val="30000"/>
              </a:spcBef>
              <a:buFontTx/>
              <a:buAutoNum type="arabicPeriod"/>
            </a:pPr>
            <a:endParaRPr lang="en-US" sz="2800" b="1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/>
      <p:bldP spid="91139" grpId="0" animBg="1"/>
      <p:bldP spid="911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24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696200" cy="381000"/>
          </a:xfrm>
          <a:noFill/>
          <a:ln/>
        </p:spPr>
        <p:txBody>
          <a:bodyPr lIns="70327" tIns="35164" rIns="70327" bIns="35164">
            <a:normAutofit fontScale="90000"/>
          </a:bodyPr>
          <a:lstStyle/>
          <a:p>
            <a:r>
              <a:rPr lang="en-US" sz="2400" b="1">
                <a:solidFill>
                  <a:schemeClr val="folHlink"/>
                </a:solidFill>
                <a:latin typeface="Comic Sans MS" pitchFamily="66" charset="0"/>
              </a:rPr>
              <a:t>(PEMBELAJARAN BERDASARKAN MASALAH)</a:t>
            </a:r>
          </a:p>
        </p:txBody>
      </p:sp>
      <p:sp>
        <p:nvSpPr>
          <p:cNvPr id="205827" name="WordArt 3"/>
          <p:cNvSpPr>
            <a:spLocks noChangeArrowheads="1" noChangeShapeType="1" noTextEdit="1"/>
          </p:cNvSpPr>
          <p:nvPr/>
        </p:nvSpPr>
        <p:spPr bwMode="auto">
          <a:xfrm>
            <a:off x="533400" y="152400"/>
            <a:ext cx="8001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Comic Sans MS"/>
              </a:rPr>
              <a:t>PROBLEM BASED INTRODUCTION (PBI)</a:t>
            </a: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0" y="990600"/>
            <a:ext cx="9144000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842" tIns="34921" rIns="69842" bIns="34921">
            <a:spAutoFit/>
          </a:bodyPr>
          <a:lstStyle/>
          <a:p>
            <a:pPr marL="342900" indent="-342900" defTabSz="698500" eaLnBrk="1" hangingPunct="1">
              <a:spcBef>
                <a:spcPct val="50000"/>
              </a:spcBef>
            </a:pPr>
            <a:r>
              <a:rPr lang="en-US" sz="2800" b="1" dirty="0" err="1">
                <a:cs typeface="Arial" charset="0"/>
              </a:rPr>
              <a:t>Langkah-langkah</a:t>
            </a:r>
            <a:r>
              <a:rPr lang="en-US" sz="2800" b="1" dirty="0">
                <a:cs typeface="Arial" charset="0"/>
              </a:rPr>
              <a:t> :</a:t>
            </a:r>
          </a:p>
          <a:p>
            <a:pPr marL="342900" indent="-34290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200" dirty="0">
                <a:cs typeface="Arial" charset="0"/>
              </a:rPr>
              <a:t>Guru </a:t>
            </a:r>
            <a:r>
              <a:rPr lang="en-US" sz="2200" dirty="0" err="1">
                <a:cs typeface="Arial" charset="0"/>
              </a:rPr>
              <a:t>menjelaskan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kompetensi</a:t>
            </a:r>
            <a:r>
              <a:rPr lang="en-US" sz="2200" dirty="0">
                <a:cs typeface="Arial" charset="0"/>
              </a:rPr>
              <a:t> yang </a:t>
            </a:r>
            <a:r>
              <a:rPr lang="en-US" sz="2200" dirty="0" err="1">
                <a:cs typeface="Arial" charset="0"/>
              </a:rPr>
              <a:t>ingin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dicapai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dan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memotivasi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siswa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untuk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terlibat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dalam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aktivitas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pemecahan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masalah</a:t>
            </a:r>
            <a:r>
              <a:rPr lang="en-US" sz="2200" dirty="0">
                <a:cs typeface="Arial" charset="0"/>
              </a:rPr>
              <a:t> yang </a:t>
            </a:r>
            <a:r>
              <a:rPr lang="en-US" sz="2200" dirty="0" err="1">
                <a:cs typeface="Arial" charset="0"/>
              </a:rPr>
              <a:t>dipilih</a:t>
            </a:r>
            <a:r>
              <a:rPr lang="en-US" sz="2200" dirty="0">
                <a:cs typeface="Arial" charset="0"/>
              </a:rPr>
              <a:t>.</a:t>
            </a:r>
          </a:p>
          <a:p>
            <a:pPr marL="342900" indent="-34290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200" dirty="0">
                <a:cs typeface="Arial" charset="0"/>
              </a:rPr>
              <a:t>Guru </a:t>
            </a:r>
            <a:r>
              <a:rPr lang="en-US" sz="2200" dirty="0" err="1">
                <a:cs typeface="Arial" charset="0"/>
              </a:rPr>
              <a:t>membantu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siswa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mendefinisikan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dan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mengorganisasikan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tugas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belajar</a:t>
            </a:r>
            <a:r>
              <a:rPr lang="en-US" sz="2200" dirty="0">
                <a:cs typeface="Arial" charset="0"/>
              </a:rPr>
              <a:t> yang </a:t>
            </a:r>
            <a:r>
              <a:rPr lang="en-US" sz="2200" dirty="0" err="1">
                <a:cs typeface="Arial" charset="0"/>
              </a:rPr>
              <a:t>berhubungan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dengan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masalah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tersebut</a:t>
            </a:r>
            <a:r>
              <a:rPr lang="en-US" sz="2200" dirty="0">
                <a:cs typeface="Arial" charset="0"/>
              </a:rPr>
              <a:t> (</a:t>
            </a:r>
            <a:r>
              <a:rPr lang="en-US" sz="2200" dirty="0" err="1">
                <a:cs typeface="Arial" charset="0"/>
              </a:rPr>
              <a:t>menetapkan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topik</a:t>
            </a:r>
            <a:r>
              <a:rPr lang="en-US" sz="2200" dirty="0">
                <a:cs typeface="Arial" charset="0"/>
              </a:rPr>
              <a:t>, </a:t>
            </a:r>
            <a:r>
              <a:rPr lang="en-US" sz="2200" dirty="0" err="1">
                <a:cs typeface="Arial" charset="0"/>
              </a:rPr>
              <a:t>tugas</a:t>
            </a:r>
            <a:r>
              <a:rPr lang="en-US" sz="2200" dirty="0">
                <a:cs typeface="Arial" charset="0"/>
              </a:rPr>
              <a:t>, </a:t>
            </a:r>
            <a:r>
              <a:rPr lang="en-US" sz="2200" dirty="0" err="1">
                <a:cs typeface="Arial" charset="0"/>
              </a:rPr>
              <a:t>jadwal</a:t>
            </a:r>
            <a:r>
              <a:rPr lang="en-US" sz="2200" dirty="0">
                <a:cs typeface="Arial" charset="0"/>
              </a:rPr>
              <a:t>, </a:t>
            </a:r>
            <a:r>
              <a:rPr lang="en-US" sz="2200" dirty="0" err="1">
                <a:cs typeface="Arial" charset="0"/>
              </a:rPr>
              <a:t>dll</a:t>
            </a:r>
            <a:r>
              <a:rPr lang="en-US" sz="2200" dirty="0">
                <a:cs typeface="Arial" charset="0"/>
              </a:rPr>
              <a:t>.)</a:t>
            </a:r>
          </a:p>
          <a:p>
            <a:pPr marL="342900" indent="-34290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200" dirty="0">
                <a:cs typeface="Arial" charset="0"/>
              </a:rPr>
              <a:t>Guru </a:t>
            </a:r>
            <a:r>
              <a:rPr lang="en-US" sz="2200" dirty="0" err="1">
                <a:cs typeface="Arial" charset="0"/>
              </a:rPr>
              <a:t>mendorong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siswa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untuk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mengumpulkan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informasi</a:t>
            </a:r>
            <a:r>
              <a:rPr lang="en-US" sz="2200" dirty="0">
                <a:cs typeface="Arial" charset="0"/>
              </a:rPr>
              <a:t> yang </a:t>
            </a:r>
            <a:r>
              <a:rPr lang="en-US" sz="2200" dirty="0" err="1">
                <a:cs typeface="Arial" charset="0"/>
              </a:rPr>
              <a:t>sesuai</a:t>
            </a:r>
            <a:r>
              <a:rPr lang="en-US" sz="2200" dirty="0">
                <a:cs typeface="Arial" charset="0"/>
              </a:rPr>
              <a:t>, </a:t>
            </a:r>
            <a:r>
              <a:rPr lang="en-US" sz="2200" dirty="0" err="1">
                <a:cs typeface="Arial" charset="0"/>
              </a:rPr>
              <a:t>penyelidikan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untuk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mendapatkan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penjelasan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dan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pemecahan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masalah</a:t>
            </a:r>
            <a:r>
              <a:rPr lang="en-US" sz="2200" dirty="0">
                <a:cs typeface="Arial" charset="0"/>
              </a:rPr>
              <a:t>, </a:t>
            </a:r>
            <a:r>
              <a:rPr lang="en-US" sz="2200" dirty="0" err="1">
                <a:cs typeface="Arial" charset="0"/>
              </a:rPr>
              <a:t>pengumpulan</a:t>
            </a:r>
            <a:r>
              <a:rPr lang="en-US" sz="2200" dirty="0">
                <a:cs typeface="Arial" charset="0"/>
              </a:rPr>
              <a:t> data, </a:t>
            </a:r>
            <a:r>
              <a:rPr lang="en-US" sz="2200" dirty="0" err="1">
                <a:cs typeface="Arial" charset="0"/>
              </a:rPr>
              <a:t>hipotesis</a:t>
            </a:r>
            <a:r>
              <a:rPr lang="en-US" sz="2200" dirty="0">
                <a:cs typeface="Arial" charset="0"/>
              </a:rPr>
              <a:t>, </a:t>
            </a:r>
            <a:r>
              <a:rPr lang="en-US" sz="2200" dirty="0" err="1">
                <a:cs typeface="Arial" charset="0"/>
              </a:rPr>
              <a:t>pemecahan</a:t>
            </a:r>
            <a:r>
              <a:rPr lang="en-US" sz="2200" dirty="0">
                <a:cs typeface="Arial" charset="0"/>
              </a:rPr>
              <a:t> </a:t>
            </a:r>
            <a:r>
              <a:rPr lang="en-US" sz="2200" dirty="0" err="1">
                <a:cs typeface="Arial" charset="0"/>
              </a:rPr>
              <a:t>masalah</a:t>
            </a:r>
            <a:r>
              <a:rPr lang="en-US" sz="2200" dirty="0">
                <a:cs typeface="Arial" charset="0"/>
              </a:rPr>
              <a:t>.</a:t>
            </a:r>
          </a:p>
          <a:p>
            <a:pPr marL="342900" indent="-34290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200" dirty="0"/>
              <a:t>Guru </a:t>
            </a:r>
            <a:r>
              <a:rPr lang="en-US" sz="2200" dirty="0" err="1"/>
              <a:t>membantu</a:t>
            </a:r>
            <a:r>
              <a:rPr lang="en-US" sz="2200" dirty="0"/>
              <a:t> </a:t>
            </a:r>
            <a:r>
              <a:rPr lang="en-US" sz="2200" dirty="0" err="1"/>
              <a:t>siswa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merencanakan</a:t>
            </a:r>
            <a:r>
              <a:rPr lang="en-US" sz="2200" dirty="0"/>
              <a:t> </a:t>
            </a:r>
            <a:r>
              <a:rPr lang="en-US" sz="2200" dirty="0" err="1"/>
              <a:t>menyiapkan</a:t>
            </a:r>
            <a:r>
              <a:rPr lang="en-US" sz="2200" dirty="0"/>
              <a:t> </a:t>
            </a:r>
            <a:r>
              <a:rPr lang="en-US" sz="2200" dirty="0" err="1"/>
              <a:t>karya</a:t>
            </a:r>
            <a:r>
              <a:rPr lang="en-US" sz="2200" dirty="0"/>
              <a:t> yang </a:t>
            </a:r>
            <a:r>
              <a:rPr lang="en-US" sz="2200" dirty="0" err="1"/>
              <a:t>sesuai</a:t>
            </a:r>
            <a:r>
              <a:rPr lang="en-US" sz="2200" dirty="0"/>
              <a:t> </a:t>
            </a:r>
            <a:r>
              <a:rPr lang="en-US" sz="2200" dirty="0" err="1"/>
              <a:t>seperti</a:t>
            </a:r>
            <a:r>
              <a:rPr lang="en-US" sz="2200" dirty="0"/>
              <a:t> </a:t>
            </a:r>
            <a:r>
              <a:rPr lang="en-US" sz="2200" dirty="0" err="1"/>
              <a:t>laporan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membantu</a:t>
            </a:r>
            <a:r>
              <a:rPr lang="en-US" sz="2200" dirty="0"/>
              <a:t> </a:t>
            </a:r>
            <a:r>
              <a:rPr lang="en-US" sz="2200" dirty="0" err="1"/>
              <a:t>mereka</a:t>
            </a:r>
            <a:r>
              <a:rPr lang="en-US" sz="2200" dirty="0"/>
              <a:t> </a:t>
            </a:r>
            <a:r>
              <a:rPr lang="en-US" sz="2200" dirty="0" err="1"/>
              <a:t>berbagi</a:t>
            </a:r>
            <a:r>
              <a:rPr lang="en-US" sz="2200" dirty="0"/>
              <a:t> </a:t>
            </a:r>
            <a:r>
              <a:rPr lang="en-US" sz="2200" dirty="0" err="1"/>
              <a:t>tugas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temannya</a:t>
            </a:r>
            <a:endParaRPr lang="en-US" sz="2200" dirty="0"/>
          </a:p>
          <a:p>
            <a:pPr marL="342900" indent="-342900" defTabSz="698500" eaLnBrk="1" hangingPunct="1">
              <a:spcBef>
                <a:spcPct val="30000"/>
              </a:spcBef>
              <a:buFontTx/>
              <a:buAutoNum type="arabicPeriod"/>
            </a:pPr>
            <a:r>
              <a:rPr lang="en-US" sz="2200" dirty="0"/>
              <a:t>Guru </a:t>
            </a:r>
            <a:r>
              <a:rPr lang="en-US" sz="2200" dirty="0" err="1"/>
              <a:t>membantu</a:t>
            </a:r>
            <a:r>
              <a:rPr lang="en-US" sz="2200" dirty="0"/>
              <a:t> </a:t>
            </a:r>
            <a:r>
              <a:rPr lang="en-US" sz="2200" dirty="0" err="1"/>
              <a:t>siswa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melakukan</a:t>
            </a:r>
            <a:r>
              <a:rPr lang="en-US" sz="2200" dirty="0"/>
              <a:t> </a:t>
            </a:r>
            <a:r>
              <a:rPr lang="en-US" sz="2200" dirty="0" err="1"/>
              <a:t>refleksi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evaluasi</a:t>
            </a:r>
            <a:r>
              <a:rPr lang="en-US" sz="2200" dirty="0"/>
              <a:t> </a:t>
            </a:r>
            <a:r>
              <a:rPr lang="en-US" sz="2200" dirty="0" err="1"/>
              <a:t>terhadap</a:t>
            </a:r>
            <a:r>
              <a:rPr lang="en-US" sz="2200" dirty="0"/>
              <a:t> </a:t>
            </a:r>
            <a:r>
              <a:rPr lang="en-US" sz="2200" dirty="0" err="1"/>
              <a:t>penyelidikan</a:t>
            </a:r>
            <a:r>
              <a:rPr lang="en-US" sz="2200" dirty="0"/>
              <a:t> </a:t>
            </a:r>
            <a:r>
              <a:rPr lang="en-US" sz="2200" dirty="0" err="1"/>
              <a:t>mereka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proses</a:t>
            </a:r>
            <a:r>
              <a:rPr lang="en-US" sz="2200" dirty="0"/>
              <a:t> yang </a:t>
            </a:r>
            <a:r>
              <a:rPr lang="en-US" sz="2200" dirty="0" err="1"/>
              <a:t>mereka</a:t>
            </a:r>
            <a:r>
              <a:rPr lang="en-US" sz="2200" dirty="0"/>
              <a:t> </a:t>
            </a:r>
            <a:r>
              <a:rPr lang="en-US" sz="2200" dirty="0" err="1"/>
              <a:t>gunakan</a:t>
            </a:r>
            <a:endParaRPr lang="en-US" sz="2200" dirty="0"/>
          </a:p>
          <a:p>
            <a:pPr marL="342900" indent="-342900" defTabSz="698500" eaLnBrk="1" hangingPunct="1">
              <a:spcBef>
                <a:spcPct val="30000"/>
              </a:spcBef>
            </a:pPr>
            <a:endParaRPr lang="en-US" sz="2200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 animBg="1"/>
      <p:bldP spid="205827" grpId="0" animBg="1"/>
      <p:bldP spid="2058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Contoh Analisis </a:t>
            </a:r>
            <a:br>
              <a:rPr lang="en-US" sz="4000"/>
            </a:br>
            <a:r>
              <a:rPr lang="en-US" sz="4000"/>
              <a:t>Gambar Proklamasi RI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1600200"/>
            <a:ext cx="6370638" cy="3940175"/>
            <a:chOff x="2455" y="11268"/>
            <a:chExt cx="7801" cy="3906"/>
          </a:xfrm>
        </p:grpSpPr>
        <p:pic>
          <p:nvPicPr>
            <p:cNvPr id="249861" name="Picture 5" descr="gambar%20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55" y="11268"/>
              <a:ext cx="5794" cy="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9862" name="Text Box 6"/>
            <p:cNvSpPr txBox="1">
              <a:spLocks noChangeArrowheads="1"/>
            </p:cNvSpPr>
            <p:nvPr/>
          </p:nvSpPr>
          <p:spPr bwMode="auto">
            <a:xfrm>
              <a:off x="8185" y="13428"/>
              <a:ext cx="1870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/>
                <a:t>Pembacaan teks proklamasi yang dilakukan oleh Sukarno atas nama Bangsa Indonesia</a:t>
              </a:r>
              <a:endParaRPr lang="en-US"/>
            </a:p>
          </p:txBody>
        </p:sp>
        <p:sp>
          <p:nvSpPr>
            <p:cNvPr id="249863" name="Text Box 7"/>
            <p:cNvSpPr txBox="1">
              <a:spLocks noChangeArrowheads="1"/>
            </p:cNvSpPr>
            <p:nvPr/>
          </p:nvSpPr>
          <p:spPr bwMode="auto">
            <a:xfrm>
              <a:off x="4886" y="14648"/>
              <a:ext cx="5370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100" b="1"/>
                <a:t>Sumber: Sekneg. 1985. 30 Tahun Indonesia Merdeka.</a:t>
              </a:r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98900" y="1600200"/>
            <a:ext cx="5245100" cy="3886200"/>
            <a:chOff x="2096" y="10728"/>
            <a:chExt cx="8260" cy="4486"/>
          </a:xfrm>
        </p:grpSpPr>
        <p:pic>
          <p:nvPicPr>
            <p:cNvPr id="249865" name="Picture 9" descr="gambar%20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11" y="10728"/>
              <a:ext cx="5924" cy="3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9866" name="Text Box 10"/>
            <p:cNvSpPr txBox="1">
              <a:spLocks noChangeArrowheads="1"/>
            </p:cNvSpPr>
            <p:nvPr/>
          </p:nvSpPr>
          <p:spPr bwMode="auto">
            <a:xfrm>
              <a:off x="2096" y="13408"/>
              <a:ext cx="1982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en-US"/>
            </a:p>
          </p:txBody>
        </p:sp>
        <p:sp>
          <p:nvSpPr>
            <p:cNvPr id="249867" name="Text Box 11"/>
            <p:cNvSpPr txBox="1">
              <a:spLocks noChangeArrowheads="1"/>
            </p:cNvSpPr>
            <p:nvPr/>
          </p:nvSpPr>
          <p:spPr bwMode="auto">
            <a:xfrm>
              <a:off x="4986" y="14688"/>
              <a:ext cx="5370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>
            <a:normAutofit fontScale="90000"/>
          </a:bodyPr>
          <a:lstStyle/>
          <a:p>
            <a:r>
              <a:rPr lang="en-US" sz="4000"/>
              <a:t>Analisis Lagu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40325"/>
          </a:xfrm>
        </p:spPr>
        <p:txBody>
          <a:bodyPr>
            <a:normAutofit lnSpcReduction="10000"/>
          </a:bodyPr>
          <a:lstStyle/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800"/>
              <a:t>…………………………..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Tujuh Belas Agustus Tahun Empat Lima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Itulah hari kemerdekaan kita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Hari merdeka nusa dan bangsa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Hari lahirnya bangsa Indonesia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Merdeka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Skali Merdeka Tetap merdeka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Selama hayat masih di kandung badan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Kita tetap setia, tetap sedia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Mempertahankan Indonesia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Kita tetap setia, tetap sedia </a:t>
            </a:r>
          </a:p>
          <a:p>
            <a:pPr marL="457200" indent="-45720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i="1"/>
              <a:t>Membela negara kiat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endParaRPr lang="en-US" sz="1800" b="1" i="1"/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endParaRPr lang="en-US" sz="1800"/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Pertanyaan Analisis: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/>
              <a:t>Menggambarkan suasana apa lagu tersebut?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/>
              <a:t>Apa yang dimaksud dengan merdeka?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/>
              <a:t>Apa makna sekali merdeka tetap merdeka, selama hayat masih di kandung badan?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/>
              <a:t>Sikap perilaku apa yang harus kalian kembangkan terhadap proklamasi kemerdekaan Indonesia?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endParaRPr lang="en-US" sz="1800"/>
          </a:p>
          <a:p>
            <a:pPr marL="457200" indent="-457200">
              <a:lnSpc>
                <a:spcPct val="80000"/>
              </a:lnSpc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8355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sv-SE" sz="2400" b="1"/>
              <a:t>2. VCT Daftar Nilai. </a:t>
            </a:r>
            <a:endParaRPr lang="sv-SE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sv-SE" sz="2400"/>
              <a:t>    Instrumen utamanya adalah pernyataan-pernyataan bermuatan nilai dalam bentuk matrik yang </a:t>
            </a:r>
            <a:r>
              <a:rPr lang="en-US" sz="2400"/>
              <a:t>harus dipilih dan diklarifikasi siswa.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 </a:t>
            </a:r>
            <a:r>
              <a:rPr lang="en-US" sz="2400" b="1"/>
              <a:t> Langkah-langkah </a:t>
            </a:r>
          </a:p>
          <a:p>
            <a:pPr>
              <a:lnSpc>
                <a:spcPct val="90000"/>
              </a:lnSpc>
            </a:pPr>
            <a:r>
              <a:rPr lang="sv-SE" sz="2400"/>
              <a:t>Daftar VCT diberikan secara individu ataupun kelompok atau ditulis dalam papan tulis.</a:t>
            </a:r>
            <a:endParaRPr lang="fi-FI" sz="2400"/>
          </a:p>
          <a:p>
            <a:pPr>
              <a:lnSpc>
                <a:spcPct val="90000"/>
              </a:lnSpc>
            </a:pPr>
            <a:r>
              <a:rPr lang="fi-FI" sz="2400"/>
              <a:t>Mencari klarifikasi jawaban secara individu ataupun kelompok. </a:t>
            </a:r>
            <a:r>
              <a:rPr lang="sv-SE" sz="2400"/>
              <a:t>Peran guru untuk memperjelas dan mempertegas nilai-nilai sangat penting.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Pengambilan kesimpulan bersama</a:t>
            </a:r>
          </a:p>
        </p:txBody>
      </p:sp>
      <p:sp>
        <p:nvSpPr>
          <p:cNvPr id="1966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200" b="1"/>
              <a:t>VALUE CLARIFICATION TECHNIQUE</a:t>
            </a:r>
            <a:br>
              <a:rPr lang="en-US" sz="3200" b="1"/>
            </a:br>
            <a:r>
              <a:rPr lang="en-US" sz="2400" b="1"/>
              <a:t>(TEKNIK KLARIFIKASI NILAI) </a:t>
            </a:r>
            <a:br>
              <a:rPr lang="en-US" sz="2400" b="1"/>
            </a:br>
            <a:r>
              <a:rPr lang="en-US" sz="2400" b="1"/>
              <a:t>Kosasih Djahiri (1985:64)</a:t>
            </a:r>
            <a:r>
              <a:rPr lang="en-US" sz="240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2788"/>
          </a:xfrm>
        </p:spPr>
        <p:txBody>
          <a:bodyPr/>
          <a:lstStyle/>
          <a:p>
            <a:r>
              <a:rPr lang="en-US" sz="3200" b="1"/>
              <a:t>Contoh VCT Daftar</a:t>
            </a:r>
            <a:endParaRPr lang="en-US" sz="3200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609600"/>
            <a:ext cx="8686800" cy="2438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200"/>
              <a:t>Materi Pokok : Hak dan Kewajiban Anak </a:t>
            </a:r>
          </a:p>
          <a:p>
            <a:pPr>
              <a:lnSpc>
                <a:spcPct val="90000"/>
              </a:lnSpc>
            </a:pPr>
            <a:r>
              <a:rPr lang="en-US" sz="2200"/>
              <a:t>Target Nilai : mengapresiasi nilai-nilai  hak dan kewajiban anak </a:t>
            </a:r>
            <a:endParaRPr lang="en-US" sz="2200" i="1"/>
          </a:p>
          <a:p>
            <a:pPr>
              <a:lnSpc>
                <a:spcPct val="90000"/>
              </a:lnSpc>
            </a:pPr>
            <a:r>
              <a:rPr lang="en-US" sz="2200" i="1"/>
              <a:t>Petunjuk Pengisian</a:t>
            </a:r>
            <a:r>
              <a:rPr lang="en-US" sz="2200"/>
              <a:t>:</a:t>
            </a:r>
            <a:r>
              <a:rPr lang="en-US" sz="2200" b="1"/>
              <a:t> </a:t>
            </a:r>
            <a:r>
              <a:rPr lang="en-US" sz="2200"/>
              <a:t>Baca dahulu semua butir berikut kemudian kamu isi mana yang baik dan mana yang buruk menurutmu. Isilah dengan tanda silang (X) pada kolom pilihanmu.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2000" b="1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/>
              <a:t>VCT DAFTAR BAIK BURUK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b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/>
          </a:p>
        </p:txBody>
      </p:sp>
      <p:graphicFrame>
        <p:nvGraphicFramePr>
          <p:cNvPr id="197691" name="Group 59"/>
          <p:cNvGraphicFramePr>
            <a:graphicFrameLocks noGrp="1"/>
          </p:cNvGraphicFramePr>
          <p:nvPr>
            <p:ph sz="half" idx="2"/>
          </p:nvPr>
        </p:nvGraphicFramePr>
        <p:xfrm>
          <a:off x="304800" y="2971800"/>
          <a:ext cx="8610600" cy="3535680"/>
        </p:xfrm>
        <a:graphic>
          <a:graphicData uri="http://schemas.openxmlformats.org/drawingml/2006/table">
            <a:tbl>
              <a:tblPr/>
              <a:tblGrid>
                <a:gridCol w="6829425"/>
                <a:gridCol w="965200"/>
                <a:gridCol w="815975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Butir-Butir Pernyataan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Baik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Buruk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9563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Deni pergi ke sekolah setiap pagi  tepat waktu.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fi-F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Ani sebelum pergi ke sekolah mencium tangan orang tuanya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Andi meminta diajari cara mengerjakan PR kepada ayahnya.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fi-F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Tini selalu mengerjakan PR di kelas sebelum pelajaran dimulai.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Asep selalu ribut ketika guru sedang menjelaskan pelajaran.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169FA-816F-41F2-A600-AA46C416C4B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sz="3200" b="1"/>
              <a:t>Contoh VCT Daftar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534400" cy="533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000"/>
              <a:t>VCT DAFTAR GEJALA KONTINUM</a:t>
            </a:r>
          </a:p>
        </p:txBody>
      </p:sp>
      <p:graphicFrame>
        <p:nvGraphicFramePr>
          <p:cNvPr id="199755" name="Group 75"/>
          <p:cNvGraphicFramePr>
            <a:graphicFrameLocks noGrp="1"/>
          </p:cNvGraphicFramePr>
          <p:nvPr>
            <p:ph sz="half" idx="2"/>
          </p:nvPr>
        </p:nvGraphicFramePr>
        <p:xfrm>
          <a:off x="228600" y="1600200"/>
          <a:ext cx="8915400" cy="4389120"/>
        </p:xfrm>
        <a:graphic>
          <a:graphicData uri="http://schemas.openxmlformats.org/drawingml/2006/table">
            <a:tbl>
              <a:tblPr/>
              <a:tblGrid>
                <a:gridCol w="3787775"/>
                <a:gridCol w="946150"/>
                <a:gridCol w="1057275"/>
                <a:gridCol w="1152525"/>
                <a:gridCol w="1103313"/>
                <a:gridCol w="868362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Butir Pernyataan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Jarang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Belum pernah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Baru akan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900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Pergi ke sekolah setiap pagi  tepat waktu.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fi-F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Mencium tangan orang tua ketika akan pergi sekolah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Meminta dikerjakan PR oleh kakak atau orang tua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fi-FI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Mengerjakan PR di kelas sebelum pelajaran dimulai.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Memperhatikan penjelasan guru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Menyontek ketika ulangan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169FA-816F-41F2-A600-AA46C416C4B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/>
              <a:t>VALUE CLARIFICATION TECHNIQUE</a:t>
            </a:r>
            <a:br>
              <a:rPr lang="en-US" sz="3200" b="1"/>
            </a:br>
            <a:r>
              <a:rPr lang="en-US" sz="2400" b="1"/>
              <a:t>(TEKNIK KLARIFIKASI NILAI) </a:t>
            </a:r>
            <a:br>
              <a:rPr lang="en-US" sz="2400" b="1"/>
            </a:br>
            <a:r>
              <a:rPr lang="en-US" sz="2400" b="1"/>
              <a:t>Kosasih Djahiri (1985:64)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3. VCT Games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sv-SE" sz="2400"/>
              <a:t>    Teknik pembelajaran nilai melalui permainan. Dalam games ini guru memegang peranan penting untuk memberikan k</a:t>
            </a:r>
            <a:r>
              <a:rPr lang="en-US" sz="2400"/>
              <a:t>emantapan kejelasan akan target nilai yang ingin dicapai serta kemahiran dalam melontarkan pertanyaan-pertanyaan yang bersifat pancingan dan pengarahan.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  Contoh VCT Games: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  1. Role Playing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  2. Perahu Penyelamat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  3. Membangun dunia kehidupan yang sehat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  4. Menerka isi dompet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WordArt 2"/>
          <p:cNvSpPr>
            <a:spLocks noChangeArrowheads="1" noChangeShapeType="1" noTextEdit="1"/>
          </p:cNvSpPr>
          <p:nvPr/>
        </p:nvSpPr>
        <p:spPr bwMode="auto">
          <a:xfrm>
            <a:off x="2046288" y="146050"/>
            <a:ext cx="5192712" cy="38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Comic Sans MS"/>
              </a:rPr>
              <a:t>ROLE PLAYING</a:t>
            </a:r>
          </a:p>
        </p:txBody>
      </p:sp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384175" y="533400"/>
            <a:ext cx="8580438" cy="633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842" tIns="34921" rIns="69842" bIns="34921">
            <a:spAutoFit/>
          </a:bodyPr>
          <a:lstStyle/>
          <a:p>
            <a:pPr marL="441325" indent="-441325" defTabSz="698500" eaLnBrk="1" hangingPunct="1">
              <a:spcBef>
                <a:spcPct val="50000"/>
              </a:spcBef>
              <a:spcAft>
                <a:spcPct val="30000"/>
              </a:spcAft>
              <a:tabLst>
                <a:tab pos="4572000" algn="l"/>
              </a:tabLst>
            </a:pPr>
            <a:r>
              <a:rPr lang="en-US" sz="2200" b="1">
                <a:cs typeface="Arial" charset="0"/>
              </a:rPr>
              <a:t>Langkah-langkah :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>
                <a:cs typeface="Arial" charset="0"/>
              </a:rPr>
              <a:t>Guru menyusun/menyiapkan skenario yang akan ditampilkan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>
                <a:cs typeface="Arial" charset="0"/>
              </a:rPr>
              <a:t>Menunjuk beberapa siswa untuk mempelajari skenario dalam waktu beberapa hari sebelum KBM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>
                <a:cs typeface="Arial" charset="0"/>
              </a:rPr>
              <a:t>Guru membentuk kelompok siswa yang anggotanya 5 orang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>
                <a:cs typeface="Arial" charset="0"/>
              </a:rPr>
              <a:t>Memberikan penjelasan tentang kompetensi yang ingin dicapai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>
                <a:cs typeface="Arial" charset="0"/>
              </a:rPr>
              <a:t>Memanggil para siswa yang sudah ditunjuk untuk melakonkan skenario yang sudah dipersiapkan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/>
              <a:t>Masing-masing siswa berada di kelompoknya sambil mengamati skenario yang sedang diperagakan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/>
              <a:t>Setelah selesai ditampilkan, masing-masing siswa diberikan lembar kerja untuk membahas penampilan masing-masing kelompok.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/>
              <a:t>Masing-masing kelompok menyampaikan hasil kesimpulannya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/>
              <a:t>Guru memberikan kesimpulan secara umum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/>
              <a:t>Evaluasi</a:t>
            </a:r>
          </a:p>
          <a:p>
            <a:pPr marL="441325" indent="-441325" defTabSz="698500" eaLnBrk="1" hangingPunct="1">
              <a:buFontTx/>
              <a:buAutoNum type="arabicPeriod"/>
              <a:tabLst>
                <a:tab pos="4572000" algn="l"/>
              </a:tabLst>
            </a:pPr>
            <a:r>
              <a:rPr lang="en-US" sz="2200"/>
              <a:t>Penutup </a:t>
            </a:r>
          </a:p>
          <a:p>
            <a:pPr marL="441325" indent="-441325" defTabSz="698500" eaLnBrk="1" hangingPunct="1">
              <a:spcBef>
                <a:spcPct val="40000"/>
              </a:spcBef>
              <a:buFontTx/>
              <a:buAutoNum type="arabicPeriod"/>
              <a:tabLst>
                <a:tab pos="4572000" algn="l"/>
              </a:tabLst>
            </a:pPr>
            <a:endParaRPr lang="en-US" sz="2200"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 animBg="1"/>
      <p:bldP spid="20275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>
            <a:normAutofit fontScale="90000"/>
          </a:bodyPr>
          <a:lstStyle/>
          <a:p>
            <a:r>
              <a:rPr lang="en-US" sz="2800" b="1"/>
              <a:t>Contoh Role Playing</a:t>
            </a:r>
            <a:br>
              <a:rPr lang="en-US" sz="2800" b="1"/>
            </a:br>
            <a:r>
              <a:rPr lang="en-US" sz="2800" b="1"/>
              <a:t>Peristiwa Menjelasng Proklamasi </a:t>
            </a:r>
            <a:br>
              <a:rPr lang="en-US" sz="2800" b="1"/>
            </a:br>
            <a:endParaRPr lang="en-US" sz="2800" b="1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5562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sz="800"/>
              <a:t>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sz="800"/>
              <a:t>           </a:t>
            </a:r>
            <a:r>
              <a:rPr lang="sv-SE" sz="2000"/>
              <a:t>Ketegangan antara golongan tua dan golongan muda dapat kita lihat pada dialog antara Sukarno dan Wikana pada  15 Agustus 1945 pada malam hari.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sz="2000" b="1"/>
              <a:t>Sukarno </a:t>
            </a:r>
            <a:r>
              <a:rPr lang="en-US" sz="2000"/>
              <a:t>: “Saya tidak berhak bertindak sendiri,                     sebab hal itu adalah hak dan tugas                      PPKI, yang saya menjadi ketuanya. Alangkah janggal di mata orang jika saya melewati PPKI yang saya ketuai”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/>
              <a:t>-   </a:t>
            </a:r>
            <a:r>
              <a:rPr lang="en-US" sz="2000" b="1"/>
              <a:t> Wikana</a:t>
            </a:r>
            <a:r>
              <a:rPr lang="en-US" sz="2000"/>
              <a:t> : “Apabila Bung Karno tidak mau mengucapkan pengumuman kemerdekaan itu malam ini juga, besok akan terjadi pertumpahan darah”</a:t>
            </a:r>
            <a:endParaRPr lang="sv-SE" sz="20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sv-SE" sz="20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sz="2000"/>
              <a:t>-    </a:t>
            </a:r>
            <a:r>
              <a:rPr lang="sv-SE" sz="2000" b="1"/>
              <a:t>Sukarno</a:t>
            </a:r>
            <a:r>
              <a:rPr lang="sv-SE" sz="2000"/>
              <a:t> dengan nada tinggi melontarkan kata-kata sebagai berikut, “Ini leher saya. Sudahilah nyawa saya malam ini juga, jangan menunggu sampai besok. Saya tidak bisa melepaskan tanggung jawab saya sebagai ketua PPKI”.</a:t>
            </a:r>
            <a:endParaRPr lang="en-US" sz="20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sv-SE" sz="20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sz="2000"/>
              <a:t>     Perbedaan paham ini sempat menimbulkan peristiwa yang dikenal dengan Peristiwa Reangsdengklok, dimana Soekarno dan Hatta pada tanggal 16 Agustus 1945 dibawa oleh golongan pemuda ke Rengasdengklok. </a:t>
            </a: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1158</Words>
  <Application>Microsoft Office PowerPoint</Application>
  <PresentationFormat>On-screen Show (4:3)</PresentationFormat>
  <Paragraphs>144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VALUE CLARIFICATION TECHNIQUE (TEKNIK KLARIFIKASI NILAI)  Kosasih Djahiri (1985)  </vt:lpstr>
      <vt:lpstr> VALUE CLARIFICATION TECHNIQUE (TEKNIK KLARIFIKASI NILAI)  Kosasih Djahiri (1985:64)  </vt:lpstr>
      <vt:lpstr>Contoh Analisis Tulisan </vt:lpstr>
      <vt:lpstr>CONTOH ANALISIS KASUS/GAMBAR YANG RELEVAN</vt:lpstr>
      <vt:lpstr>Slide 5</vt:lpstr>
      <vt:lpstr>Slide 6</vt:lpstr>
      <vt:lpstr>(PEMBELAJARAN BERDASARKAN MASALAH)</vt:lpstr>
      <vt:lpstr>Contoh Analisis  Gambar Proklamasi RI</vt:lpstr>
      <vt:lpstr>Analisis Lagu</vt:lpstr>
      <vt:lpstr>VALUE CLARIFICATION TECHNIQUE (TEKNIK KLARIFIKASI NILAI)  Kosasih Djahiri (1985:64) </vt:lpstr>
      <vt:lpstr>Contoh VCT Daftar</vt:lpstr>
      <vt:lpstr>Contoh VCT Daftar</vt:lpstr>
      <vt:lpstr>VALUE CLARIFICATION TECHNIQUE (TEKNIK KLARIFIKASI NILAI)  Kosasih Djahiri (1985:64)</vt:lpstr>
      <vt:lpstr>Slide 14</vt:lpstr>
      <vt:lpstr>Contoh Role Playing Peristiwa Menjelasng Proklamasi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VALUE CLARIFICATION TECHNIQUE (TEKNIK KLARIFIKASI NILAI)  Kosasih Djahiri (1985:64)  </dc:title>
  <dc:creator/>
  <cp:lastModifiedBy>CIVIC HUKUM</cp:lastModifiedBy>
  <cp:revision>7</cp:revision>
  <dcterms:created xsi:type="dcterms:W3CDTF">2006-08-16T00:00:00Z</dcterms:created>
  <dcterms:modified xsi:type="dcterms:W3CDTF">2008-06-13T04:10:51Z</dcterms:modified>
</cp:coreProperties>
</file>