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 id="2147483673" r:id="rId2"/>
  </p:sldMasterIdLst>
  <p:notesMasterIdLst>
    <p:notesMasterId r:id="rId45"/>
  </p:notesMasterIdLst>
  <p:handoutMasterIdLst>
    <p:handoutMasterId r:id="rId46"/>
  </p:handoutMasterIdLst>
  <p:sldIdLst>
    <p:sldId id="354" r:id="rId3"/>
    <p:sldId id="428" r:id="rId4"/>
    <p:sldId id="402" r:id="rId5"/>
    <p:sldId id="357" r:id="rId6"/>
    <p:sldId id="361" r:id="rId7"/>
    <p:sldId id="403" r:id="rId8"/>
    <p:sldId id="386" r:id="rId9"/>
    <p:sldId id="362" r:id="rId10"/>
    <p:sldId id="385" r:id="rId11"/>
    <p:sldId id="387" r:id="rId12"/>
    <p:sldId id="389" r:id="rId13"/>
    <p:sldId id="390" r:id="rId14"/>
    <p:sldId id="391" r:id="rId15"/>
    <p:sldId id="394" r:id="rId16"/>
    <p:sldId id="388" r:id="rId17"/>
    <p:sldId id="395" r:id="rId18"/>
    <p:sldId id="396" r:id="rId19"/>
    <p:sldId id="397" r:id="rId20"/>
    <p:sldId id="398" r:id="rId21"/>
    <p:sldId id="399" r:id="rId22"/>
    <p:sldId id="400" r:id="rId23"/>
    <p:sldId id="404" r:id="rId24"/>
    <p:sldId id="406" r:id="rId25"/>
    <p:sldId id="407" r:id="rId26"/>
    <p:sldId id="408" r:id="rId27"/>
    <p:sldId id="409" r:id="rId28"/>
    <p:sldId id="410" r:id="rId29"/>
    <p:sldId id="411" r:id="rId30"/>
    <p:sldId id="413" r:id="rId31"/>
    <p:sldId id="412" r:id="rId32"/>
    <p:sldId id="429" r:id="rId33"/>
    <p:sldId id="415" r:id="rId34"/>
    <p:sldId id="416" r:id="rId35"/>
    <p:sldId id="417" r:id="rId36"/>
    <p:sldId id="419" r:id="rId37"/>
    <p:sldId id="424" r:id="rId38"/>
    <p:sldId id="420" r:id="rId39"/>
    <p:sldId id="421" r:id="rId40"/>
    <p:sldId id="423" r:id="rId41"/>
    <p:sldId id="425" r:id="rId42"/>
    <p:sldId id="426" r:id="rId43"/>
    <p:sldId id="427" r:id="rId44"/>
  </p:sldIdLst>
  <p:sldSz cx="9144000" cy="6858000" type="screen4x3"/>
  <p:notesSz cx="6858000" cy="9144000"/>
  <p:defaultTextStyle>
    <a:defPPr>
      <a:defRPr lang="en-US"/>
    </a:defPPr>
    <a:lvl1pPr algn="l" rtl="0" fontAlgn="base">
      <a:spcBef>
        <a:spcPct val="0"/>
      </a:spcBef>
      <a:spcAft>
        <a:spcPct val="0"/>
      </a:spcAft>
      <a:defRPr sz="10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0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0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0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000" b="1" kern="1200">
        <a:solidFill>
          <a:schemeClr val="tx1"/>
        </a:solidFill>
        <a:latin typeface="Arial" panose="020B0604020202020204" pitchFamily="34" charset="0"/>
        <a:ea typeface="+mn-ea"/>
        <a:cs typeface="+mn-cs"/>
      </a:defRPr>
    </a:lvl5pPr>
    <a:lvl6pPr marL="2286000" algn="l" defTabSz="914400" rtl="0" eaLnBrk="1" latinLnBrk="0" hangingPunct="1">
      <a:defRPr sz="1000" b="1" kern="1200">
        <a:solidFill>
          <a:schemeClr val="tx1"/>
        </a:solidFill>
        <a:latin typeface="Arial" panose="020B0604020202020204" pitchFamily="34" charset="0"/>
        <a:ea typeface="+mn-ea"/>
        <a:cs typeface="+mn-cs"/>
      </a:defRPr>
    </a:lvl6pPr>
    <a:lvl7pPr marL="2743200" algn="l" defTabSz="914400" rtl="0" eaLnBrk="1" latinLnBrk="0" hangingPunct="1">
      <a:defRPr sz="1000" b="1" kern="1200">
        <a:solidFill>
          <a:schemeClr val="tx1"/>
        </a:solidFill>
        <a:latin typeface="Arial" panose="020B0604020202020204" pitchFamily="34" charset="0"/>
        <a:ea typeface="+mn-ea"/>
        <a:cs typeface="+mn-cs"/>
      </a:defRPr>
    </a:lvl7pPr>
    <a:lvl8pPr marL="3200400" algn="l" defTabSz="914400" rtl="0" eaLnBrk="1" latinLnBrk="0" hangingPunct="1">
      <a:defRPr sz="1000" b="1" kern="1200">
        <a:solidFill>
          <a:schemeClr val="tx1"/>
        </a:solidFill>
        <a:latin typeface="Arial" panose="020B0604020202020204" pitchFamily="34" charset="0"/>
        <a:ea typeface="+mn-ea"/>
        <a:cs typeface="+mn-cs"/>
      </a:defRPr>
    </a:lvl8pPr>
    <a:lvl9pPr marL="3657600" algn="l" defTabSz="914400" rtl="0" eaLnBrk="1" latinLnBrk="0" hangingPunct="1">
      <a:defRPr sz="10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5F5F5F"/>
    <a:srgbClr val="969696"/>
    <a:srgbClr val="FFFFCC"/>
    <a:srgbClr val="660033"/>
    <a:srgbClr val="0033CC"/>
    <a:srgbClr val="006699"/>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0"/>
  </p:normalViewPr>
  <p:slideViewPr>
    <p:cSldViewPr>
      <p:cViewPr varScale="1">
        <p:scale>
          <a:sx n="71" d="100"/>
          <a:sy n="71" d="100"/>
        </p:scale>
        <p:origin x="127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anose="02020603050405020304" pitchFamily="18" charset="0"/>
              </a:defRPr>
            </a:lvl1pPr>
          </a:lstStyle>
          <a:p>
            <a:endParaRPr lang="en-US" altLang="en-US"/>
          </a:p>
        </p:txBody>
      </p:sp>
      <p:sp>
        <p:nvSpPr>
          <p:cNvPr id="614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anose="02020603050405020304" pitchFamily="18" charset="0"/>
              </a:defRPr>
            </a:lvl1pPr>
          </a:lstStyle>
          <a:p>
            <a:endParaRPr lang="en-US" altLang="en-US"/>
          </a:p>
        </p:txBody>
      </p:sp>
      <p:sp>
        <p:nvSpPr>
          <p:cNvPr id="614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anose="02020603050405020304" pitchFamily="18" charset="0"/>
              </a:defRPr>
            </a:lvl1pPr>
          </a:lstStyle>
          <a:p>
            <a:endParaRPr lang="en-US" altLang="en-US"/>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DD2924FE-98D1-433B-A49C-E3A5B4AB6BEF}" type="slidenum">
              <a:rPr lang="en-US" altLang="en-US"/>
              <a:pPr/>
              <a:t>‹#›</a:t>
            </a:fld>
            <a:endParaRPr lang="en-US" altLang="en-US"/>
          </a:p>
        </p:txBody>
      </p:sp>
    </p:spTree>
    <p:extLst>
      <p:ext uri="{BB962C8B-B14F-4D97-AF65-F5344CB8AC3E}">
        <p14:creationId xmlns:p14="http://schemas.microsoft.com/office/powerpoint/2010/main" val="2984928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anose="02020603050405020304" pitchFamily="18" charset="0"/>
              </a:defRPr>
            </a:lvl1pPr>
          </a:lstStyle>
          <a:p>
            <a:endParaRPr lang="en-US" altLang="en-US"/>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anose="02020603050405020304" pitchFamily="18" charset="0"/>
              </a:defRPr>
            </a:lvl1pPr>
          </a:lstStyle>
          <a:p>
            <a:endParaRPr lang="en-US" alt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anose="02020603050405020304" pitchFamily="18" charset="0"/>
              </a:defRPr>
            </a:lvl1pPr>
          </a:lstStyle>
          <a:p>
            <a:endParaRPr lang="en-US" alt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5BCF50F9-ABF8-48FB-9D34-1DF041A6B6D4}" type="slidenum">
              <a:rPr lang="en-US" altLang="en-US"/>
              <a:pPr/>
              <a:t>‹#›</a:t>
            </a:fld>
            <a:endParaRPr lang="en-US" altLang="en-US"/>
          </a:p>
        </p:txBody>
      </p:sp>
    </p:spTree>
    <p:extLst>
      <p:ext uri="{BB962C8B-B14F-4D97-AF65-F5344CB8AC3E}">
        <p14:creationId xmlns:p14="http://schemas.microsoft.com/office/powerpoint/2010/main" val="27853424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0</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35085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8BC125-F31C-4489-9DF2-A2D1C7B4B378}" type="slidenum">
              <a:rPr lang="en-US" altLang="en-US">
                <a:solidFill>
                  <a:srgbClr val="000000"/>
                </a:solidFill>
              </a:rPr>
              <a:pPr/>
              <a:t>1</a:t>
            </a:fld>
            <a:endParaRPr lang="en-US" altLang="en-US">
              <a:solidFill>
                <a:srgbClr val="000000"/>
              </a:solidFill>
            </a:endParaRPr>
          </a:p>
        </p:txBody>
      </p:sp>
      <p:sp>
        <p:nvSpPr>
          <p:cNvPr id="69634" name="Rectangle 2"/>
          <p:cNvSpPr>
            <a:spLocks noGrp="1" noRot="1" noChangeAspect="1" noChangeArrowheads="1" noTextEdit="1"/>
          </p:cNvSpPr>
          <p:nvPr>
            <p:ph type="sldImg"/>
          </p:nvPr>
        </p:nvSpPr>
        <p:spPr>
          <a:xfrm>
            <a:off x="1157288" y="681038"/>
            <a:ext cx="4543425" cy="3406775"/>
          </a:xfrm>
          <a:ln/>
        </p:spPr>
      </p:sp>
      <p:sp>
        <p:nvSpPr>
          <p:cNvPr id="696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50516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2</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53463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D164-DEB0-48D0-998F-9D18F4193991}" type="slidenum">
              <a:rPr lang="en-US" altLang="en-US">
                <a:solidFill>
                  <a:srgbClr val="000000"/>
                </a:solidFill>
              </a:rPr>
              <a:pPr/>
              <a:t>3</a:t>
            </a:fld>
            <a:endParaRPr lang="en-US" altLang="en-US">
              <a:solidFill>
                <a:srgbClr val="000000"/>
              </a:solidFill>
            </a:endParaRPr>
          </a:p>
        </p:txBody>
      </p:sp>
      <p:sp>
        <p:nvSpPr>
          <p:cNvPr id="71682" name="Rectangle 2"/>
          <p:cNvSpPr>
            <a:spLocks noGrp="1" noRot="1" noChangeAspect="1" noChangeArrowheads="1" noTextEdit="1"/>
          </p:cNvSpPr>
          <p:nvPr>
            <p:ph type="sldImg"/>
          </p:nvPr>
        </p:nvSpPr>
        <p:spPr>
          <a:xfrm>
            <a:off x="1157288" y="681038"/>
            <a:ext cx="4543425" cy="3406775"/>
          </a:xfrm>
          <a:ln/>
        </p:spPr>
      </p:sp>
      <p:sp>
        <p:nvSpPr>
          <p:cNvPr id="716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1238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5</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67798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13</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30359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21</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2585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28</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04421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30</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664165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F500C-ABA9-4E46-961A-F65B75176843}" type="slidenum">
              <a:rPr lang="en-US" altLang="en-US">
                <a:solidFill>
                  <a:srgbClr val="000000"/>
                </a:solidFill>
              </a:rPr>
              <a:pPr/>
              <a:t>32</a:t>
            </a:fld>
            <a:endParaRPr lang="en-US" altLang="en-US">
              <a:solidFill>
                <a:srgbClr val="000000"/>
              </a:solidFill>
            </a:endParaRPr>
          </a:p>
        </p:txBody>
      </p:sp>
      <p:sp>
        <p:nvSpPr>
          <p:cNvPr id="68610" name="Rectangle 2"/>
          <p:cNvSpPr>
            <a:spLocks noGrp="1" noRot="1" noChangeAspect="1" noChangeArrowheads="1" noTextEdit="1"/>
          </p:cNvSpPr>
          <p:nvPr>
            <p:ph type="sldImg"/>
          </p:nvPr>
        </p:nvSpPr>
        <p:spPr>
          <a:xfrm>
            <a:off x="1157288" y="681038"/>
            <a:ext cx="4543425" cy="3406775"/>
          </a:xfrm>
          <a:ln/>
        </p:spPr>
      </p:sp>
      <p:sp>
        <p:nvSpPr>
          <p:cNvPr id="686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12020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589"/>
            <a:ext cx="6858000" cy="2388054"/>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491"/>
            <a:ext cx="6858000" cy="165496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6" name="Picture 12" descr="http://www.a-star.edu.sg/Portals/69/Skins/SIMTech/images/bannerPattern.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V="1">
            <a:off x="0" y="0"/>
            <a:ext cx="9144000" cy="28472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bwMode="auto">
          <a:xfrm>
            <a:off x="0" y="6449786"/>
            <a:ext cx="9144000" cy="408214"/>
          </a:xfrm>
          <a:prstGeom prst="rect">
            <a:avLst/>
          </a:prstGeom>
          <a:solidFill>
            <a:schemeClr val="accent2">
              <a:lumMod val="40000"/>
              <a:lumOff val="60000"/>
            </a:schemeClr>
          </a:soli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id-ID" sz="1400" b="0" dirty="0" smtClean="0">
                <a:solidFill>
                  <a:schemeClr val="bg1"/>
                </a:solidFill>
                <a:latin typeface="Times New Roman" panose="02020603050405020304" pitchFamily="18" charset="0"/>
              </a:rPr>
              <a:t>Perilaku Organisasi</a:t>
            </a:r>
            <a:endParaRPr lang="en-US" sz="1400" b="0"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4804962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816429"/>
            <a:ext cx="8839199" cy="58782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12" descr="http://www.a-star.edu.sg/Portals/69/Skins/SIMTech/images/bannerPattern.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46667" b="13979"/>
          <a:stretch/>
        </p:blipFill>
        <p:spPr bwMode="auto">
          <a:xfrm flipH="1">
            <a:off x="4267200" y="4408714"/>
            <a:ext cx="4876800" cy="244928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userDrawn="1"/>
        </p:nvSpPr>
        <p:spPr bwMode="blackWhite">
          <a:xfrm>
            <a:off x="0" y="1"/>
            <a:ext cx="9144000" cy="571500"/>
          </a:xfrm>
          <a:prstGeom prst="rect">
            <a:avLst/>
          </a:prstGeom>
          <a:solidFill>
            <a:srgbClr val="CC6600"/>
          </a:solidFill>
          <a:ln w="3175">
            <a:noFill/>
            <a:miter lim="800000"/>
            <a:headEnd/>
            <a:tailEnd/>
          </a:ln>
          <a:effectLst>
            <a:outerShdw blurRad="50800" dist="38100" dir="5400000" algn="t" rotWithShape="0">
              <a:prstClr val="black">
                <a:alpha val="40000"/>
              </a:prstClr>
            </a:outerShdw>
          </a:effectLst>
        </p:spPr>
        <p:txBody>
          <a:bodyPr lIns="18288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b="0" dirty="0">
              <a:solidFill>
                <a:srgbClr val="FFFFFF"/>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0" y="2675"/>
            <a:ext cx="9144000" cy="568827"/>
          </a:xfrm>
        </p:spPr>
        <p:txBody>
          <a:bodyPr/>
          <a:lstStyle>
            <a:lvl1pPr>
              <a:defRPr sz="3200">
                <a:solidFill>
                  <a:schemeClr val="bg1"/>
                </a:solidFill>
                <a:latin typeface="Arial" panose="020B0604020202020204" pitchFamily="34" charset="0"/>
                <a:cs typeface="Arial" panose="020B0604020202020204"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18971181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816429"/>
            <a:ext cx="8839199" cy="58782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ChangeArrowheads="1"/>
          </p:cNvSpPr>
          <p:nvPr userDrawn="1"/>
        </p:nvSpPr>
        <p:spPr bwMode="blackWhite">
          <a:xfrm>
            <a:off x="0" y="1"/>
            <a:ext cx="9144000" cy="571500"/>
          </a:xfrm>
          <a:prstGeom prst="rect">
            <a:avLst/>
          </a:prstGeom>
          <a:solidFill>
            <a:srgbClr val="CC6600"/>
          </a:solidFill>
          <a:ln w="3175">
            <a:noFill/>
            <a:miter lim="800000"/>
            <a:headEnd/>
            <a:tailEnd/>
          </a:ln>
          <a:effectLst>
            <a:outerShdw blurRad="50800" dist="38100" dir="5400000" algn="t" rotWithShape="0">
              <a:prstClr val="black">
                <a:alpha val="40000"/>
              </a:prstClr>
            </a:outerShdw>
          </a:effectLst>
        </p:spPr>
        <p:txBody>
          <a:bodyPr lIns="18288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b="0" dirty="0">
              <a:solidFill>
                <a:srgbClr val="FFFFFF"/>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0" y="2675"/>
            <a:ext cx="9144000" cy="568827"/>
          </a:xfrm>
        </p:spPr>
        <p:txBody>
          <a:bodyPr/>
          <a:lstStyle>
            <a:lvl1pPr>
              <a:defRPr sz="3200">
                <a:solidFill>
                  <a:schemeClr val="bg1"/>
                </a:solidFill>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7" name="Rectangle 6"/>
          <p:cNvSpPr/>
          <p:nvPr userDrawn="1"/>
        </p:nvSpPr>
        <p:spPr bwMode="auto">
          <a:xfrm>
            <a:off x="0" y="6449786"/>
            <a:ext cx="9144000" cy="408214"/>
          </a:xfrm>
          <a:prstGeom prst="rect">
            <a:avLst/>
          </a:prstGeom>
          <a:solidFill>
            <a:schemeClr val="accent2">
              <a:lumMod val="40000"/>
              <a:lumOff val="60000"/>
            </a:schemeClr>
          </a:soli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id-ID" sz="1400" b="0" dirty="0" smtClean="0">
                <a:solidFill>
                  <a:schemeClr val="bg1"/>
                </a:solidFill>
                <a:latin typeface="Times New Roman" panose="02020603050405020304" pitchFamily="18" charset="0"/>
              </a:rPr>
              <a:t>Perilaku Organisasi</a:t>
            </a:r>
            <a:endParaRPr lang="en-US" sz="1400" b="0"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201020072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398"/>
            <a:ext cx="7886700" cy="285239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009"/>
            <a:ext cx="7886700" cy="150018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169291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4" y="1976438"/>
            <a:ext cx="3811587" cy="4119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76438"/>
            <a:ext cx="3811588" cy="4119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505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693"/>
            <a:ext cx="7886700" cy="132499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0482"/>
            <a:ext cx="3868737"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416"/>
            <a:ext cx="3868737"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0482"/>
            <a:ext cx="3887788"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416"/>
            <a:ext cx="3887788"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7791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10738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648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8220"/>
            <a:ext cx="4629150" cy="48730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864889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8220"/>
            <a:ext cx="4629150" cy="48730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169910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32687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6688" y="607219"/>
            <a:ext cx="1943100" cy="548878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4214" y="607219"/>
            <a:ext cx="5680075" cy="548878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1249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589"/>
            <a:ext cx="6858000" cy="2388054"/>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491"/>
            <a:ext cx="6858000" cy="165496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6" name="Picture 12" descr="http://www.a-star.edu.sg/Portals/69/Skins/SIMTech/images/bannerPattern.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V="1">
            <a:off x="0" y="0"/>
            <a:ext cx="9144000" cy="28472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bwMode="auto">
          <a:xfrm>
            <a:off x="0" y="6449786"/>
            <a:ext cx="9144000" cy="408214"/>
          </a:xfrm>
          <a:prstGeom prst="rect">
            <a:avLst/>
          </a:prstGeom>
          <a:solidFill>
            <a:schemeClr val="accent2">
              <a:lumMod val="40000"/>
              <a:lumOff val="60000"/>
            </a:schemeClr>
          </a:soli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2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880686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816429"/>
            <a:ext cx="8839199" cy="58782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12" descr="http://www.a-star.edu.sg/Portals/69/Skins/SIMTech/images/bannerPattern.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46667" b="13979"/>
          <a:stretch/>
        </p:blipFill>
        <p:spPr bwMode="auto">
          <a:xfrm flipH="1">
            <a:off x="4267200" y="4408714"/>
            <a:ext cx="4876800" cy="244928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userDrawn="1"/>
        </p:nvSpPr>
        <p:spPr bwMode="blackWhite">
          <a:xfrm>
            <a:off x="0" y="1"/>
            <a:ext cx="9144000" cy="571500"/>
          </a:xfrm>
          <a:prstGeom prst="rect">
            <a:avLst/>
          </a:prstGeom>
          <a:solidFill>
            <a:srgbClr val="CC6600"/>
          </a:solidFill>
          <a:ln w="3175">
            <a:noFill/>
            <a:miter lim="800000"/>
            <a:headEnd/>
            <a:tailEnd/>
          </a:ln>
          <a:effectLst>
            <a:outerShdw blurRad="50800" dist="38100" dir="5400000" algn="t" rotWithShape="0">
              <a:prstClr val="black">
                <a:alpha val="40000"/>
              </a:prstClr>
            </a:outerShdw>
          </a:effectLst>
        </p:spPr>
        <p:txBody>
          <a:bodyPr lIns="18288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b="0" dirty="0">
              <a:solidFill>
                <a:srgbClr val="FFFFFF"/>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0" y="2675"/>
            <a:ext cx="9144000" cy="568827"/>
          </a:xfrm>
        </p:spPr>
        <p:txBody>
          <a:bodyPr/>
          <a:lstStyle>
            <a:lvl1pPr>
              <a:defRPr sz="3200">
                <a:solidFill>
                  <a:schemeClr val="bg1"/>
                </a:solidFill>
                <a:latin typeface="Arial" panose="020B0604020202020204" pitchFamily="34" charset="0"/>
                <a:cs typeface="Arial" panose="020B0604020202020204"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825532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398"/>
            <a:ext cx="7886700" cy="285239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009"/>
            <a:ext cx="7886700" cy="150018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1484403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4" y="1976438"/>
            <a:ext cx="3811587" cy="4119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76438"/>
            <a:ext cx="3811588" cy="4119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4081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693"/>
            <a:ext cx="7886700" cy="132499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0482"/>
            <a:ext cx="3868737"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416"/>
            <a:ext cx="3868737"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0482"/>
            <a:ext cx="3887788" cy="824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416"/>
            <a:ext cx="3887788" cy="3684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8255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45152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334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8220"/>
            <a:ext cx="4629150" cy="48730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626042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541"/>
            <a:ext cx="2949575" cy="160054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8220"/>
            <a:ext cx="4629150" cy="48730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9" y="2058081"/>
            <a:ext cx="2949575" cy="3811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839837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9378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6688" y="607219"/>
            <a:ext cx="1943100" cy="548878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4214" y="607219"/>
            <a:ext cx="5680075" cy="548878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9197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816429"/>
            <a:ext cx="8839199" cy="58782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ChangeArrowheads="1"/>
          </p:cNvSpPr>
          <p:nvPr userDrawn="1"/>
        </p:nvSpPr>
        <p:spPr bwMode="blackWhite">
          <a:xfrm>
            <a:off x="0" y="1"/>
            <a:ext cx="9144000" cy="571500"/>
          </a:xfrm>
          <a:prstGeom prst="rect">
            <a:avLst/>
          </a:prstGeom>
          <a:solidFill>
            <a:srgbClr val="CC6600"/>
          </a:solidFill>
          <a:ln w="3175">
            <a:noFill/>
            <a:miter lim="800000"/>
            <a:headEnd/>
            <a:tailEnd/>
          </a:ln>
          <a:effectLst>
            <a:outerShdw blurRad="50800" dist="38100" dir="5400000" algn="t" rotWithShape="0">
              <a:prstClr val="black">
                <a:alpha val="40000"/>
              </a:prstClr>
            </a:outerShdw>
          </a:effectLst>
        </p:spPr>
        <p:txBody>
          <a:bodyPr lIns="18288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b="0" dirty="0">
              <a:solidFill>
                <a:srgbClr val="FFFFFF"/>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0" y="2675"/>
            <a:ext cx="9144000" cy="568827"/>
          </a:xfrm>
        </p:spPr>
        <p:txBody>
          <a:bodyPr/>
          <a:lstStyle>
            <a:lvl1pPr>
              <a:defRPr sz="3200">
                <a:solidFill>
                  <a:schemeClr val="bg1"/>
                </a:solidFill>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7" name="Rectangle 6"/>
          <p:cNvSpPr/>
          <p:nvPr userDrawn="1"/>
        </p:nvSpPr>
        <p:spPr bwMode="auto">
          <a:xfrm>
            <a:off x="0" y="6449786"/>
            <a:ext cx="9144000" cy="408214"/>
          </a:xfrm>
          <a:prstGeom prst="rect">
            <a:avLst/>
          </a:prstGeom>
          <a:solidFill>
            <a:schemeClr val="accent2">
              <a:lumMod val="40000"/>
              <a:lumOff val="60000"/>
            </a:schemeClr>
          </a:soli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id-ID" sz="1400" b="0" dirty="0" smtClean="0">
                <a:solidFill>
                  <a:schemeClr val="bg1"/>
                </a:solidFill>
                <a:latin typeface="Times New Roman" panose="02020603050405020304" pitchFamily="18" charset="0"/>
              </a:rPr>
              <a:t>Perilaku Organisasi</a:t>
            </a:r>
            <a:endParaRPr lang="en-US" sz="1400" b="0"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39980260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4" y="607219"/>
            <a:ext cx="77755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4214" y="1976438"/>
            <a:ext cx="7775575" cy="411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34976979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85"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4" y="607219"/>
            <a:ext cx="77755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4214" y="1976438"/>
            <a:ext cx="7775575" cy="411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66244073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Text Box 1033"/>
          <p:cNvSpPr txBox="1">
            <a:spLocks noChangeArrowheads="1"/>
          </p:cNvSpPr>
          <p:nvPr/>
        </p:nvSpPr>
        <p:spPr bwMode="auto">
          <a:xfrm>
            <a:off x="6629400" y="914400"/>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rgbClr val="CC6600"/>
                </a:solidFill>
                <a:latin typeface="AvantGarde Bk BT" pitchFamily="34" charset="0"/>
              </a:rPr>
              <a:t>Materi - </a:t>
            </a:r>
            <a:r>
              <a:rPr lang="id-ID" altLang="en-US" sz="1800" dirty="0" smtClean="0">
                <a:solidFill>
                  <a:srgbClr val="CC6600"/>
                </a:solidFill>
                <a:latin typeface="AvantGarde Bk BT" pitchFamily="34" charset="0"/>
              </a:rPr>
              <a:t>03</a:t>
            </a:r>
            <a:endParaRPr lang="en-US" altLang="en-US" sz="3200" dirty="0">
              <a:solidFill>
                <a:srgbClr val="000000"/>
              </a:solidFill>
              <a:latin typeface="Broadway" panose="04040905080B02020502" pitchFamily="82" charset="0"/>
            </a:endParaRPr>
          </a:p>
        </p:txBody>
      </p:sp>
      <p:sp>
        <p:nvSpPr>
          <p:cNvPr id="9226" name="Rectangle 1034"/>
          <p:cNvSpPr>
            <a:spLocks noChangeArrowheads="1"/>
          </p:cNvSpPr>
          <p:nvPr/>
        </p:nvSpPr>
        <p:spPr bwMode="auto">
          <a:xfrm>
            <a:off x="0" y="2743201"/>
            <a:ext cx="9144000" cy="163353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smtClean="0">
                <a:solidFill>
                  <a:srgbClr val="002060"/>
                </a:solidFill>
                <a:latin typeface="Arial" panose="020B0604020202020204" pitchFamily="34" charset="0"/>
              </a:rPr>
              <a:t>Sikap </a:t>
            </a:r>
            <a:br>
              <a:rPr lang="id-ID" altLang="en-US" sz="4400" dirty="0" smtClean="0">
                <a:solidFill>
                  <a:srgbClr val="002060"/>
                </a:solidFill>
                <a:latin typeface="Arial" panose="020B0604020202020204" pitchFamily="34" charset="0"/>
              </a:rPr>
            </a:br>
            <a:r>
              <a:rPr lang="id-ID" altLang="en-US" sz="4400" dirty="0" smtClean="0">
                <a:solidFill>
                  <a:srgbClr val="002060"/>
                </a:solidFill>
                <a:latin typeface="Arial" panose="020B0604020202020204" pitchFamily="34" charset="0"/>
              </a:rPr>
              <a:t>dan Kepuasan Kerja</a:t>
            </a:r>
            <a:endParaRPr lang="en-US" altLang="en-US" sz="4400" dirty="0">
              <a:solidFill>
                <a:srgbClr val="002060"/>
              </a:solidFill>
              <a:latin typeface="Arial" panose="020B0604020202020204" pitchFamily="34" charset="0"/>
            </a:endParaRPr>
          </a:p>
        </p:txBody>
      </p:sp>
    </p:spTree>
    <p:extLst>
      <p:ext uri="{BB962C8B-B14F-4D97-AF65-F5344CB8AC3E}">
        <p14:creationId xmlns:p14="http://schemas.microsoft.com/office/powerpoint/2010/main" val="14599758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028238"/>
            <a:ext cx="13777913"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0" name="Rectangle 4"/>
          <p:cNvSpPr>
            <a:spLocks noChangeArrowheads="1"/>
          </p:cNvSpPr>
          <p:nvPr/>
        </p:nvSpPr>
        <p:spPr bwMode="auto">
          <a:xfrm>
            <a:off x="914400" y="228600"/>
            <a:ext cx="8265886"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0"/>
          <a:lstStyle>
            <a:lvl1pPr marL="457200" indent="-457200">
              <a:defRPr sz="2400">
                <a:solidFill>
                  <a:schemeClr val="tx1"/>
                </a:solidFill>
                <a:latin typeface="Times New Roman" panose="02020603050405020304" pitchFamily="18" charset="0"/>
              </a:defRPr>
            </a:lvl1pPr>
            <a:lvl2pPr marL="1090613" indent="-457200">
              <a:defRPr sz="2400">
                <a:solidFill>
                  <a:schemeClr val="tx1"/>
                </a:solidFill>
                <a:latin typeface="Times New Roman" panose="02020603050405020304" pitchFamily="18" charset="0"/>
              </a:defRPr>
            </a:lvl2pPr>
            <a:lvl3pPr marL="1662113" indent="-457200">
              <a:defRPr sz="2400">
                <a:solidFill>
                  <a:schemeClr val="tx1"/>
                </a:solidFill>
                <a:latin typeface="Times New Roman" panose="02020603050405020304" pitchFamily="18" charset="0"/>
              </a:defRPr>
            </a:lvl3pPr>
            <a:lvl4pPr marL="2157413" indent="-457200">
              <a:defRPr sz="2400">
                <a:solidFill>
                  <a:schemeClr val="tx1"/>
                </a:solidFill>
                <a:latin typeface="Times New Roman" panose="02020603050405020304" pitchFamily="18" charset="0"/>
              </a:defRPr>
            </a:lvl4pPr>
            <a:lvl5pPr marL="2652713" indent="-457200">
              <a:defRPr sz="2400">
                <a:solidFill>
                  <a:schemeClr val="tx1"/>
                </a:solidFill>
                <a:latin typeface="Times New Roman" panose="02020603050405020304" pitchFamily="18" charset="0"/>
              </a:defRPr>
            </a:lvl5pPr>
            <a:lvl6pPr marL="3109913" indent="-457200" fontAlgn="base">
              <a:spcBef>
                <a:spcPct val="0"/>
              </a:spcBef>
              <a:spcAft>
                <a:spcPct val="0"/>
              </a:spcAft>
              <a:defRPr sz="2400">
                <a:solidFill>
                  <a:schemeClr val="tx1"/>
                </a:solidFill>
                <a:latin typeface="Times New Roman" panose="02020603050405020304" pitchFamily="18" charset="0"/>
              </a:defRPr>
            </a:lvl6pPr>
            <a:lvl7pPr marL="3567113" indent="-457200" fontAlgn="base">
              <a:spcBef>
                <a:spcPct val="0"/>
              </a:spcBef>
              <a:spcAft>
                <a:spcPct val="0"/>
              </a:spcAft>
              <a:defRPr sz="2400">
                <a:solidFill>
                  <a:schemeClr val="tx1"/>
                </a:solidFill>
                <a:latin typeface="Times New Roman" panose="02020603050405020304" pitchFamily="18" charset="0"/>
              </a:defRPr>
            </a:lvl7pPr>
            <a:lvl8pPr marL="4024313" indent="-457200" fontAlgn="base">
              <a:spcBef>
                <a:spcPct val="0"/>
              </a:spcBef>
              <a:spcAft>
                <a:spcPct val="0"/>
              </a:spcAft>
              <a:defRPr sz="2400">
                <a:solidFill>
                  <a:schemeClr val="tx1"/>
                </a:solidFill>
                <a:latin typeface="Times New Roman" panose="02020603050405020304" pitchFamily="18" charset="0"/>
              </a:defRPr>
            </a:lvl8pPr>
            <a:lvl9pPr marL="4481513" indent="-457200" fontAlgn="base">
              <a:spcBef>
                <a:spcPct val="0"/>
              </a:spcBef>
              <a:spcAft>
                <a:spcPct val="0"/>
              </a:spcAft>
              <a:defRPr sz="2400">
                <a:solidFill>
                  <a:schemeClr val="tx1"/>
                </a:solidFill>
                <a:latin typeface="Times New Roman" panose="02020603050405020304" pitchFamily="18" charset="0"/>
              </a:defRPr>
            </a:lvl9pPr>
          </a:lstStyle>
          <a:p>
            <a:pPr marL="0" indent="0">
              <a:lnSpc>
                <a:spcPct val="110000"/>
              </a:lnSpc>
              <a:spcBef>
                <a:spcPct val="20000"/>
              </a:spcBef>
            </a:pPr>
            <a:r>
              <a:rPr lang="id-ID" altLang="en-US" dirty="0" smtClean="0">
                <a:solidFill>
                  <a:srgbClr val="0070C0"/>
                </a:solidFill>
                <a:latin typeface="Arial" panose="020B0604020202020204" pitchFamily="34" charset="0"/>
                <a:cs typeface="Arial" panose="020B0604020202020204" pitchFamily="34" charset="0"/>
              </a:rPr>
              <a:t>SIKAP</a:t>
            </a: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Komponen utama sikap</a:t>
            </a:r>
            <a:endParaRPr lang="id-ID" altLang="en-US" b="0" dirty="0">
              <a:solidFill>
                <a:srgbClr val="000000"/>
              </a:solidFill>
              <a:latin typeface="Arial" panose="020B0604020202020204" pitchFamily="34" charset="0"/>
              <a:cs typeface="Arial" panose="020B0604020202020204" pitchFamily="34" charset="0"/>
            </a:endParaRP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Konsistensi sikap</a:t>
            </a:r>
            <a:endParaRPr lang="id-ID" altLang="en-US" b="0" dirty="0">
              <a:solidFill>
                <a:srgbClr val="000000"/>
              </a:solidFill>
              <a:latin typeface="Arial" panose="020B0604020202020204" pitchFamily="34" charset="0"/>
              <a:cs typeface="Arial" panose="020B0604020202020204" pitchFamily="34" charset="0"/>
            </a:endParaRP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Sikap dan perilaku</a:t>
            </a:r>
            <a:endParaRPr lang="id-ID" altLang="en-US" b="0" dirty="0">
              <a:solidFill>
                <a:srgbClr val="000000"/>
              </a:solidFill>
              <a:latin typeface="Arial" panose="020B0604020202020204" pitchFamily="34" charset="0"/>
              <a:cs typeface="Arial" panose="020B0604020202020204" pitchFamily="34" charset="0"/>
            </a:endParaRP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Sikap kerja </a:t>
            </a:r>
            <a:r>
              <a:rPr lang="id-ID" altLang="en-US" b="0" dirty="0">
                <a:solidFill>
                  <a:srgbClr val="000000"/>
                </a:solidFill>
                <a:latin typeface="Arial" panose="020B0604020202020204" pitchFamily="34" charset="0"/>
                <a:cs typeface="Arial" panose="020B0604020202020204" pitchFamily="34" charset="0"/>
              </a:rPr>
              <a:t>yang </a:t>
            </a:r>
            <a:r>
              <a:rPr lang="id-ID" altLang="en-US" b="0" dirty="0" smtClean="0">
                <a:solidFill>
                  <a:srgbClr val="000000"/>
                </a:solidFill>
                <a:latin typeface="Arial" panose="020B0604020202020204" pitchFamily="34" charset="0"/>
                <a:cs typeface="Arial" panose="020B0604020202020204" pitchFamily="34" charset="0"/>
              </a:rPr>
              <a:t>utama</a:t>
            </a: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Mengukur sikap karyawan</a:t>
            </a:r>
            <a:endParaRPr lang="id-ID" altLang="en-US" b="0" dirty="0">
              <a:solidFill>
                <a:srgbClr val="000000"/>
              </a:solidFill>
              <a:latin typeface="Arial" panose="020B0604020202020204" pitchFamily="34" charset="0"/>
              <a:cs typeface="Arial" panose="020B0604020202020204" pitchFamily="34" charset="0"/>
            </a:endParaRPr>
          </a:p>
          <a:p>
            <a:pPr>
              <a:lnSpc>
                <a:spcPct val="110000"/>
              </a:lnSpc>
              <a:spcBef>
                <a:spcPct val="20000"/>
              </a:spcBef>
              <a:buFont typeface="Wingdings" panose="05000000000000000000" pitchFamily="2" charset="2"/>
              <a:buAutoNum type="arabicPeriod"/>
            </a:pPr>
            <a:r>
              <a:rPr lang="id-ID" altLang="en-US" b="0" dirty="0" smtClean="0">
                <a:solidFill>
                  <a:srgbClr val="000000"/>
                </a:solidFill>
                <a:latin typeface="Arial" panose="020B0604020202020204" pitchFamily="34" charset="0"/>
                <a:cs typeface="Arial" panose="020B0604020202020204" pitchFamily="34" charset="0"/>
              </a:rPr>
              <a:t>Arti penting sikap terhadap keragaman di tempat kerja</a:t>
            </a:r>
          </a:p>
          <a:p>
            <a:pPr marL="0" indent="0">
              <a:lnSpc>
                <a:spcPct val="110000"/>
              </a:lnSpc>
              <a:spcBef>
                <a:spcPct val="20000"/>
              </a:spcBef>
            </a:pPr>
            <a:r>
              <a:rPr lang="id-ID" altLang="en-US" dirty="0" smtClean="0">
                <a:solidFill>
                  <a:srgbClr val="0070C0"/>
                </a:solidFill>
                <a:latin typeface="Arial" panose="020B0604020202020204" pitchFamily="34" charset="0"/>
                <a:cs typeface="Arial" panose="020B0604020202020204" pitchFamily="34" charset="0"/>
              </a:rPr>
              <a:t>KEPUASAN KERJA</a:t>
            </a:r>
          </a:p>
          <a:p>
            <a:pPr marL="514350" indent="-514350">
              <a:lnSpc>
                <a:spcPct val="110000"/>
              </a:lnSpc>
              <a:spcBef>
                <a:spcPct val="20000"/>
              </a:spcBef>
              <a:buAutoNum type="arabicPeriod"/>
            </a:pPr>
            <a:r>
              <a:rPr lang="id-ID" altLang="en-US" b="0" dirty="0" smtClean="0">
                <a:solidFill>
                  <a:srgbClr val="000000"/>
                </a:solidFill>
                <a:latin typeface="Arial" panose="020B0604020202020204" pitchFamily="34" charset="0"/>
                <a:cs typeface="Arial" panose="020B0604020202020204" pitchFamily="34" charset="0"/>
              </a:rPr>
              <a:t>Mengukur Kepuasan Kerja</a:t>
            </a:r>
          </a:p>
          <a:p>
            <a:pPr marL="514350" indent="-514350">
              <a:lnSpc>
                <a:spcPct val="110000"/>
              </a:lnSpc>
              <a:spcBef>
                <a:spcPct val="20000"/>
              </a:spcBef>
              <a:buAutoNum type="arabicPeriod"/>
            </a:pPr>
            <a:r>
              <a:rPr lang="id-ID" altLang="en-US" b="0" dirty="0" smtClean="0">
                <a:solidFill>
                  <a:srgbClr val="000000"/>
                </a:solidFill>
                <a:latin typeface="Arial" panose="020B0604020202020204" pitchFamily="34" charset="0"/>
                <a:cs typeface="Arial" panose="020B0604020202020204" pitchFamily="34" charset="0"/>
              </a:rPr>
              <a:t>Kepuasan Individu terhadap Pekerjaan</a:t>
            </a:r>
          </a:p>
          <a:p>
            <a:pPr marL="514350" indent="-514350">
              <a:lnSpc>
                <a:spcPct val="110000"/>
              </a:lnSpc>
              <a:spcBef>
                <a:spcPct val="20000"/>
              </a:spcBef>
              <a:buAutoNum type="arabicPeriod"/>
            </a:pPr>
            <a:r>
              <a:rPr lang="id-ID" altLang="en-US" b="0" dirty="0" smtClean="0">
                <a:solidFill>
                  <a:srgbClr val="000000"/>
                </a:solidFill>
                <a:latin typeface="Arial" panose="020B0604020202020204" pitchFamily="34" charset="0"/>
                <a:cs typeface="Arial" panose="020B0604020202020204" pitchFamily="34" charset="0"/>
              </a:rPr>
              <a:t>Konsekuensi Ketidakpuasan Kerja</a:t>
            </a:r>
            <a:endParaRPr lang="id-ID" altLang="en-US" b="0" dirty="0" smtClean="0">
              <a:solidFill>
                <a:srgbClr val="000000"/>
              </a:solidFill>
              <a:latin typeface="Arial" panose="020B0604020202020204" pitchFamily="34" charset="0"/>
              <a:cs typeface="Arial" panose="020B0604020202020204" pitchFamily="34" charset="0"/>
            </a:endParaRPr>
          </a:p>
          <a:p>
            <a:pPr marL="514350" indent="-514350">
              <a:lnSpc>
                <a:spcPct val="110000"/>
              </a:lnSpc>
              <a:spcBef>
                <a:spcPct val="20000"/>
              </a:spcBef>
              <a:buAutoNum type="arabicPeriod"/>
            </a:pPr>
            <a:r>
              <a:rPr lang="nn-NO" altLang="en-US" b="0" dirty="0">
                <a:solidFill>
                  <a:srgbClr val="000000"/>
                </a:solidFill>
                <a:latin typeface="Arial" panose="020B0604020202020204" pitchFamily="34" charset="0"/>
                <a:cs typeface="Arial" panose="020B0604020202020204" pitchFamily="34" charset="0"/>
              </a:rPr>
              <a:t>Pengaruh Kepuasan Kerja terhadap </a:t>
            </a:r>
            <a:r>
              <a:rPr lang="nn-NO" altLang="en-US" b="0" i="1" dirty="0">
                <a:solidFill>
                  <a:srgbClr val="000000"/>
                </a:solidFill>
                <a:latin typeface="Arial" panose="020B0604020202020204" pitchFamily="34" charset="0"/>
                <a:cs typeface="Arial" panose="020B0604020202020204" pitchFamily="34" charset="0"/>
              </a:rPr>
              <a:t>Performance</a:t>
            </a:r>
            <a:r>
              <a:rPr lang="nn-NO" altLang="en-US" b="0" dirty="0">
                <a:solidFill>
                  <a:srgbClr val="000000"/>
                </a:solidFill>
                <a:latin typeface="Arial" panose="020B0604020202020204" pitchFamily="34" charset="0"/>
                <a:cs typeface="Arial" panose="020B0604020202020204" pitchFamily="34" charset="0"/>
              </a:rPr>
              <a:t> </a:t>
            </a:r>
            <a:r>
              <a:rPr lang="nn-NO" altLang="en-US" b="0" dirty="0" smtClean="0">
                <a:solidFill>
                  <a:srgbClr val="000000"/>
                </a:solidFill>
                <a:latin typeface="Arial" panose="020B0604020202020204" pitchFamily="34" charset="0"/>
                <a:cs typeface="Arial" panose="020B0604020202020204" pitchFamily="34" charset="0"/>
              </a:rPr>
              <a:t>Karyawan</a:t>
            </a:r>
            <a:endParaRPr lang="id-ID" altLang="en-US" b="0" dirty="0" smtClean="0">
              <a:solidFill>
                <a:srgbClr val="000000"/>
              </a:solidFill>
              <a:latin typeface="Arial" panose="020B0604020202020204" pitchFamily="34" charset="0"/>
              <a:cs typeface="Arial" panose="020B0604020202020204" pitchFamily="34" charset="0"/>
            </a:endParaRPr>
          </a:p>
        </p:txBody>
      </p:sp>
      <p:sp>
        <p:nvSpPr>
          <p:cNvPr id="5" name="Text Box 5"/>
          <p:cNvSpPr txBox="1">
            <a:spLocks noChangeArrowheads="1"/>
          </p:cNvSpPr>
          <p:nvPr/>
        </p:nvSpPr>
        <p:spPr bwMode="blackWhite">
          <a:xfrm rot="16200000">
            <a:off x="-3060757" y="3060757"/>
            <a:ext cx="6858001" cy="736487"/>
          </a:xfrm>
          <a:prstGeom prst="rect">
            <a:avLst/>
          </a:prstGeom>
          <a:solidFill>
            <a:srgbClr val="CC6600"/>
          </a:solidFill>
          <a:ln w="3175">
            <a:solidFill>
              <a:srgbClr val="008080"/>
            </a:solidFill>
            <a:miter lim="800000"/>
            <a:headEnd/>
            <a:tailEnd/>
          </a:ln>
          <a:effectLst>
            <a:outerShdw dist="35921" dir="2700000" algn="ctr" rotWithShape="0">
              <a:schemeClr val="bg2"/>
            </a:outerShdw>
          </a:effectLst>
        </p:spPr>
        <p:txBody>
          <a:bodyPr wrap="none" rIns="274320" anchor="ctr"/>
          <a:lstStyle/>
          <a:p>
            <a:pPr algn="ctr">
              <a:spcBef>
                <a:spcPct val="50000"/>
              </a:spcBef>
            </a:pPr>
            <a:r>
              <a:rPr lang="id-ID" altLang="en-US" sz="2000" b="1" spc="500" dirty="0" smtClean="0">
                <a:solidFill>
                  <a:schemeClr val="bg1"/>
                </a:solidFill>
                <a:latin typeface="Tahoma" panose="020B0604030504040204" pitchFamily="34" charset="0"/>
              </a:rPr>
              <a:t>POKOK BAHASAN</a:t>
            </a:r>
            <a:endParaRPr lang="en-US" altLang="en-US" sz="2000" b="1" spc="500" dirty="0">
              <a:solidFill>
                <a:schemeClr val="bg1"/>
              </a:solidFill>
              <a:latin typeface="Tahoma" panose="020B0604030504040204" pitchFamily="34" charset="0"/>
            </a:endParaRPr>
          </a:p>
        </p:txBody>
      </p:sp>
      <p:sp>
        <p:nvSpPr>
          <p:cNvPr id="6" name="Line 7"/>
          <p:cNvSpPr>
            <a:spLocks noChangeShapeType="1"/>
          </p:cNvSpPr>
          <p:nvPr/>
        </p:nvSpPr>
        <p:spPr bwMode="auto">
          <a:xfrm>
            <a:off x="1981200" y="685800"/>
            <a:ext cx="68580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7"/>
          <p:cNvSpPr>
            <a:spLocks noChangeShapeType="1"/>
          </p:cNvSpPr>
          <p:nvPr/>
        </p:nvSpPr>
        <p:spPr bwMode="auto">
          <a:xfrm>
            <a:off x="3955143" y="3962400"/>
            <a:ext cx="5036457"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739976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27432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a:solidFill>
                  <a:srgbClr val="002060"/>
                </a:solidFill>
                <a:latin typeface="Arial" panose="020B0604020202020204" pitchFamily="34" charset="0"/>
              </a:rPr>
              <a:t>Komponen </a:t>
            </a:r>
            <a:r>
              <a:rPr lang="id-ID" altLang="en-US" sz="4400" dirty="0" smtClean="0">
                <a:solidFill>
                  <a:srgbClr val="002060"/>
                </a:solidFill>
                <a:latin typeface="Arial" panose="020B0604020202020204" pitchFamily="34" charset="0"/>
              </a:rPr>
              <a:t>Utama Sikap</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03/01</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2386473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pPr algn="l"/>
            <a:r>
              <a:rPr lang="id-ID" sz="2800" dirty="0" smtClean="0"/>
              <a:t>Komponen </a:t>
            </a:r>
            <a:r>
              <a:rPr lang="id-ID" sz="2800" dirty="0"/>
              <a:t>Utama Sikap</a:t>
            </a:r>
            <a:endParaRPr lang="en-US" sz="2800" dirty="0"/>
          </a:p>
        </p:txBody>
      </p:sp>
      <p:sp>
        <p:nvSpPr>
          <p:cNvPr id="9" name="Line 7"/>
          <p:cNvSpPr>
            <a:spLocks noChangeShapeType="1"/>
          </p:cNvSpPr>
          <p:nvPr/>
        </p:nvSpPr>
        <p:spPr bwMode="auto">
          <a:xfrm>
            <a:off x="3962400" y="3200400"/>
            <a:ext cx="35814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8"/>
          <p:cNvSpPr>
            <a:spLocks noChangeShapeType="1"/>
          </p:cNvSpPr>
          <p:nvPr/>
        </p:nvSpPr>
        <p:spPr bwMode="auto">
          <a:xfrm>
            <a:off x="3962400" y="4648200"/>
            <a:ext cx="35814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Text Box 9"/>
          <p:cNvSpPr txBox="1">
            <a:spLocks noChangeArrowheads="1"/>
          </p:cNvSpPr>
          <p:nvPr/>
        </p:nvSpPr>
        <p:spPr bwMode="auto">
          <a:xfrm>
            <a:off x="990600" y="1981200"/>
            <a:ext cx="22098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d-ID" altLang="en-US" sz="2800" dirty="0" smtClean="0">
                <a:solidFill>
                  <a:srgbClr val="002060"/>
                </a:solidFill>
                <a:latin typeface="Calibri" panose="020F0502020204030204" pitchFamily="34" charset="0"/>
              </a:rPr>
              <a:t>Sikap</a:t>
            </a:r>
            <a:endParaRPr lang="en-US" altLang="en-US" sz="2800" dirty="0">
              <a:solidFill>
                <a:srgbClr val="002060"/>
              </a:solidFill>
              <a:latin typeface="Calibri" panose="020F0502020204030204" pitchFamily="34" charset="0"/>
            </a:endParaRPr>
          </a:p>
          <a:p>
            <a:pPr>
              <a:spcBef>
                <a:spcPct val="50000"/>
              </a:spcBef>
            </a:pPr>
            <a:r>
              <a:rPr lang="id-ID" altLang="en-US" sz="2000" b="0" dirty="0" smtClean="0">
                <a:latin typeface="Calibri" panose="020F0502020204030204" pitchFamily="34" charset="0"/>
              </a:rPr>
              <a:t>Pernyataan evaluatif, baik yang menyenangkan maupun tidak menyenangkan terhadap objek, individu, atau peristiwa</a:t>
            </a:r>
            <a:endParaRPr lang="en-US" altLang="en-US" sz="2000" b="0" dirty="0">
              <a:latin typeface="Calibri" panose="020F0502020204030204" pitchFamily="34" charset="0"/>
            </a:endParaRPr>
          </a:p>
        </p:txBody>
      </p:sp>
      <p:sp>
        <p:nvSpPr>
          <p:cNvPr id="18" name="Text Box 10"/>
          <p:cNvSpPr txBox="1">
            <a:spLocks noChangeArrowheads="1"/>
          </p:cNvSpPr>
          <p:nvPr/>
        </p:nvSpPr>
        <p:spPr bwMode="auto">
          <a:xfrm>
            <a:off x="3962400" y="3352800"/>
            <a:ext cx="35814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Komponen Afektif</a:t>
            </a:r>
            <a:r>
              <a:rPr lang="en-US" altLang="en-US" sz="2400" dirty="0">
                <a:latin typeface="Calibri" panose="020F0502020204030204" pitchFamily="34" charset="0"/>
              </a:rPr>
              <a:t/>
            </a:r>
            <a:br>
              <a:rPr lang="en-US" altLang="en-US" sz="2400" dirty="0">
                <a:latin typeface="Calibri" panose="020F0502020204030204" pitchFamily="34" charset="0"/>
              </a:rPr>
            </a:br>
            <a:r>
              <a:rPr lang="id-ID" altLang="en-US" sz="2000" b="0" dirty="0" smtClean="0">
                <a:latin typeface="Calibri" panose="020F0502020204030204" pitchFamily="34" charset="0"/>
              </a:rPr>
              <a:t>Segmen emosional atau perasaan dari sikap</a:t>
            </a:r>
            <a:r>
              <a:rPr lang="en-US" altLang="en-US" sz="2000" b="0" dirty="0" smtClean="0">
                <a:latin typeface="Calibri" panose="020F0502020204030204" pitchFamily="34" charset="0"/>
              </a:rPr>
              <a:t>.</a:t>
            </a:r>
            <a:endParaRPr lang="en-US" altLang="en-US" sz="2000" b="0" dirty="0">
              <a:latin typeface="Calibri" panose="020F0502020204030204" pitchFamily="34" charset="0"/>
            </a:endParaRPr>
          </a:p>
        </p:txBody>
      </p:sp>
      <p:sp>
        <p:nvSpPr>
          <p:cNvPr id="19" name="Text Box 11"/>
          <p:cNvSpPr txBox="1">
            <a:spLocks noChangeArrowheads="1"/>
          </p:cNvSpPr>
          <p:nvPr/>
        </p:nvSpPr>
        <p:spPr bwMode="auto">
          <a:xfrm>
            <a:off x="3962400" y="1905000"/>
            <a:ext cx="35814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Komponen Kognitif</a:t>
            </a:r>
            <a:r>
              <a:rPr lang="en-US" altLang="en-US" sz="2400" dirty="0">
                <a:latin typeface="Calibri" panose="020F0502020204030204" pitchFamily="34" charset="0"/>
              </a:rPr>
              <a:t/>
            </a:r>
            <a:br>
              <a:rPr lang="en-US" altLang="en-US" sz="2400" dirty="0">
                <a:latin typeface="Calibri" panose="020F0502020204030204" pitchFamily="34" charset="0"/>
              </a:rPr>
            </a:br>
            <a:r>
              <a:rPr lang="id-ID" altLang="en-US" sz="2000" b="0" dirty="0" smtClean="0">
                <a:latin typeface="Calibri" panose="020F0502020204030204" pitchFamily="34" charset="0"/>
              </a:rPr>
              <a:t>Segmen opini atau keyakinan dari sikap</a:t>
            </a:r>
            <a:endParaRPr lang="en-US" altLang="en-US" sz="2000" b="0" dirty="0">
              <a:latin typeface="Calibri" panose="020F0502020204030204" pitchFamily="34" charset="0"/>
            </a:endParaRPr>
          </a:p>
        </p:txBody>
      </p:sp>
      <p:sp>
        <p:nvSpPr>
          <p:cNvPr id="20" name="Text Box 12"/>
          <p:cNvSpPr txBox="1">
            <a:spLocks noChangeArrowheads="1"/>
          </p:cNvSpPr>
          <p:nvPr/>
        </p:nvSpPr>
        <p:spPr bwMode="auto">
          <a:xfrm>
            <a:off x="3962400" y="4724400"/>
            <a:ext cx="37338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Komponen Perilaku</a:t>
            </a:r>
            <a:r>
              <a:rPr lang="en-US" altLang="en-US" sz="2400" dirty="0">
                <a:solidFill>
                  <a:srgbClr val="002060"/>
                </a:solidFill>
                <a:latin typeface="Calibri" panose="020F0502020204030204" pitchFamily="34" charset="0"/>
              </a:rPr>
              <a:t/>
            </a:r>
            <a:br>
              <a:rPr lang="en-US" altLang="en-US" sz="2400" dirty="0">
                <a:solidFill>
                  <a:srgbClr val="002060"/>
                </a:solidFill>
                <a:latin typeface="Calibri" panose="020F0502020204030204" pitchFamily="34" charset="0"/>
              </a:rPr>
            </a:br>
            <a:r>
              <a:rPr lang="id-ID" altLang="en-US" sz="2000" b="0" dirty="0" smtClean="0">
                <a:latin typeface="Calibri" panose="020F0502020204030204" pitchFamily="34" charset="0"/>
              </a:rPr>
              <a:t>Niat untuk berperilaku dalam cara tertentu terhadap seseorang atau sesuatu</a:t>
            </a:r>
            <a:endParaRPr lang="en-US" altLang="en-US" sz="2000" b="0" dirty="0">
              <a:latin typeface="Calibri" panose="020F0502020204030204" pitchFamily="34" charset="0"/>
            </a:endParaRPr>
          </a:p>
        </p:txBody>
      </p:sp>
      <p:sp>
        <p:nvSpPr>
          <p:cNvPr id="21" name="AutoShape 13"/>
          <p:cNvSpPr>
            <a:spLocks/>
          </p:cNvSpPr>
          <p:nvPr/>
        </p:nvSpPr>
        <p:spPr bwMode="auto">
          <a:xfrm>
            <a:off x="2743200" y="1819835"/>
            <a:ext cx="1676400" cy="4343400"/>
          </a:xfrm>
          <a:prstGeom prst="leftBrace">
            <a:avLst>
              <a:gd name="adj1" fmla="val 0"/>
              <a:gd name="adj2" fmla="val 13972"/>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3502011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algn="l"/>
            <a:r>
              <a:rPr lang="id-ID" sz="2800" dirty="0" smtClean="0"/>
              <a:t>Contoh Komponen </a:t>
            </a:r>
            <a:r>
              <a:rPr lang="id-ID" sz="2800" dirty="0"/>
              <a:t>Utama Sikap</a:t>
            </a:r>
            <a:endParaRPr lang="en-US" altLang="en-US" sz="2800" dirty="0"/>
          </a:p>
        </p:txBody>
      </p:sp>
      <p:grpSp>
        <p:nvGrpSpPr>
          <p:cNvPr id="5140" name="Group 5139"/>
          <p:cNvGrpSpPr/>
          <p:nvPr/>
        </p:nvGrpSpPr>
        <p:grpSpPr>
          <a:xfrm>
            <a:off x="1447801" y="811808"/>
            <a:ext cx="7170684" cy="5864992"/>
            <a:chOff x="1447801" y="811808"/>
            <a:chExt cx="7170684" cy="5864992"/>
          </a:xfrm>
        </p:grpSpPr>
        <p:sp>
          <p:nvSpPr>
            <p:cNvPr id="3" name="Rectangle 2"/>
            <p:cNvSpPr/>
            <p:nvPr/>
          </p:nvSpPr>
          <p:spPr>
            <a:xfrm>
              <a:off x="1447801" y="811808"/>
              <a:ext cx="3780000" cy="1800000"/>
            </a:xfrm>
            <a:prstGeom prst="rect">
              <a:avLst/>
            </a:prstGeom>
            <a:ln>
              <a:solidFill>
                <a:schemeClr val="tx1"/>
              </a:solidFill>
            </a:ln>
          </p:spPr>
          <p:txBody>
            <a:bodyPr wrap="square" anchor="ctr" anchorCtr="0">
              <a:noAutofit/>
            </a:bodyPr>
            <a:lstStyle/>
            <a:p>
              <a:pPr>
                <a:defRPr sz="1000"/>
              </a:pPr>
              <a:r>
                <a:rPr lang="en-US" sz="1800" dirty="0" smtClean="0">
                  <a:solidFill>
                    <a:srgbClr val="002060"/>
                  </a:solidFill>
                  <a:latin typeface="Calibri" panose="020F0502020204030204" pitchFamily="34" charset="0"/>
                  <a:cs typeface="Arial"/>
                </a:rPr>
                <a:t>KOGNITIF = EVALUASI</a:t>
              </a:r>
            </a:p>
            <a:p>
              <a:pPr>
                <a:defRPr sz="1000"/>
              </a:pPr>
              <a:r>
                <a:rPr lang="en-US" sz="1800" b="0" dirty="0" smtClean="0">
                  <a:solidFill>
                    <a:srgbClr val="000000"/>
                  </a:solidFill>
                  <a:latin typeface="Calibri" panose="020F0502020204030204" pitchFamily="34" charset="0"/>
                  <a:cs typeface="Arial"/>
                </a:rPr>
                <a:t>Pengawas </a:t>
              </a:r>
              <a:r>
                <a:rPr lang="en-US" sz="1800" b="0" dirty="0">
                  <a:solidFill>
                    <a:srgbClr val="000000"/>
                  </a:solidFill>
                  <a:latin typeface="Calibri" panose="020F0502020204030204" pitchFamily="34" charset="0"/>
                  <a:cs typeface="Arial"/>
                </a:rPr>
                <a:t>saya membeli promosi kepada seorang rekan kerja yang tidak begitu pantas mendapatkannya bila dibandingkan dengan diri saya pengawas saya tidak adil</a:t>
              </a:r>
            </a:p>
          </p:txBody>
        </p:sp>
        <p:sp>
          <p:nvSpPr>
            <p:cNvPr id="4" name="Rectangle 3"/>
            <p:cNvSpPr/>
            <p:nvPr/>
          </p:nvSpPr>
          <p:spPr>
            <a:xfrm>
              <a:off x="1447801" y="2844304"/>
              <a:ext cx="3780000" cy="1800000"/>
            </a:xfrm>
            <a:prstGeom prst="rect">
              <a:avLst/>
            </a:prstGeom>
            <a:ln>
              <a:solidFill>
                <a:schemeClr val="tx1"/>
              </a:solidFill>
            </a:ln>
          </p:spPr>
          <p:txBody>
            <a:bodyPr wrap="square" anchor="ctr" anchorCtr="0">
              <a:noAutofit/>
            </a:bodyPr>
            <a:lstStyle/>
            <a:p>
              <a:pPr>
                <a:defRPr sz="1000"/>
              </a:pPr>
              <a:r>
                <a:rPr lang="en-US" sz="1800" dirty="0" smtClean="0">
                  <a:solidFill>
                    <a:srgbClr val="002060"/>
                  </a:solidFill>
                  <a:latin typeface="Calibri" panose="020F0502020204030204" pitchFamily="34" charset="0"/>
                  <a:cs typeface="Arial"/>
                </a:rPr>
                <a:t>AFEKTIF = PERASAAN</a:t>
              </a:r>
            </a:p>
            <a:p>
              <a:pPr>
                <a:defRPr sz="1000"/>
              </a:pPr>
              <a:r>
                <a:rPr lang="en-US" sz="1800" b="0" dirty="0" smtClean="0">
                  <a:solidFill>
                    <a:srgbClr val="000000"/>
                  </a:solidFill>
                  <a:latin typeface="Calibri" panose="020F0502020204030204" pitchFamily="34" charset="0"/>
                  <a:cs typeface="Arial"/>
                </a:rPr>
                <a:t>Saya </a:t>
              </a:r>
              <a:r>
                <a:rPr lang="en-US" sz="1800" b="0" dirty="0">
                  <a:solidFill>
                    <a:srgbClr val="000000"/>
                  </a:solidFill>
                  <a:latin typeface="Calibri" panose="020F0502020204030204" pitchFamily="34" charset="0"/>
                  <a:cs typeface="Arial"/>
                </a:rPr>
                <a:t>tidak menyukai pengawas saya</a:t>
              </a:r>
            </a:p>
          </p:txBody>
        </p:sp>
        <p:sp>
          <p:nvSpPr>
            <p:cNvPr id="15" name="Rectangle 14"/>
            <p:cNvSpPr/>
            <p:nvPr/>
          </p:nvSpPr>
          <p:spPr>
            <a:xfrm>
              <a:off x="1447801" y="4876800"/>
              <a:ext cx="3780000" cy="1800000"/>
            </a:xfrm>
            <a:prstGeom prst="rect">
              <a:avLst/>
            </a:prstGeom>
            <a:ln>
              <a:solidFill>
                <a:schemeClr val="tx1"/>
              </a:solidFill>
            </a:ln>
          </p:spPr>
          <p:txBody>
            <a:bodyPr wrap="square" anchor="ctr" anchorCtr="0">
              <a:noAutofit/>
            </a:bodyPr>
            <a:lstStyle/>
            <a:p>
              <a:pPr>
                <a:defRPr sz="1000"/>
              </a:pPr>
              <a:r>
                <a:rPr lang="en-US" sz="1800" dirty="0" smtClean="0">
                  <a:solidFill>
                    <a:srgbClr val="002060"/>
                  </a:solidFill>
                  <a:latin typeface="Calibri" panose="020F0502020204030204" pitchFamily="34" charset="0"/>
                  <a:cs typeface="Arial"/>
                </a:rPr>
                <a:t>PRILAKU = TINDAKAN</a:t>
              </a:r>
            </a:p>
            <a:p>
              <a:pPr>
                <a:defRPr sz="1000"/>
              </a:pPr>
              <a:r>
                <a:rPr lang="en-US" sz="1800" b="0" dirty="0" smtClean="0">
                  <a:solidFill>
                    <a:srgbClr val="000000"/>
                  </a:solidFill>
                  <a:latin typeface="Calibri" panose="020F0502020204030204" pitchFamily="34" charset="0"/>
                  <a:cs typeface="Arial"/>
                </a:rPr>
                <a:t>Saya </a:t>
              </a:r>
              <a:r>
                <a:rPr lang="en-US" sz="1800" b="0" dirty="0">
                  <a:solidFill>
                    <a:srgbClr val="000000"/>
                  </a:solidFill>
                  <a:latin typeface="Calibri" panose="020F0502020204030204" pitchFamily="34" charset="0"/>
                  <a:cs typeface="Arial"/>
                </a:rPr>
                <a:t>akan mencari pekerjaan lain, saya telah mengadukan pengawas saya ke semua orang yang mau mendengarkan</a:t>
              </a:r>
            </a:p>
          </p:txBody>
        </p:sp>
        <p:sp>
          <p:nvSpPr>
            <p:cNvPr id="16" name="Oval 15"/>
            <p:cNvSpPr/>
            <p:nvPr/>
          </p:nvSpPr>
          <p:spPr bwMode="auto">
            <a:xfrm>
              <a:off x="6561085" y="3309938"/>
              <a:ext cx="1676400" cy="15668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7" name="Oval 16"/>
            <p:cNvSpPr/>
            <p:nvPr/>
          </p:nvSpPr>
          <p:spPr bwMode="auto">
            <a:xfrm>
              <a:off x="6865885" y="2866572"/>
              <a:ext cx="1752600" cy="1752600"/>
            </a:xfrm>
            <a:prstGeom prst="ellips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r>
                <a:rPr lang="en-US" sz="1600" dirty="0" smtClean="0">
                  <a:solidFill>
                    <a:srgbClr val="002060"/>
                  </a:solidFill>
                  <a:latin typeface="Calibri" panose="020F0502020204030204" pitchFamily="34" charset="0"/>
                </a:rPr>
                <a:t>Sikap </a:t>
              </a:r>
              <a:r>
                <a:rPr lang="en-US" sz="1600" dirty="0">
                  <a:solidFill>
                    <a:srgbClr val="002060"/>
                  </a:solidFill>
                  <a:latin typeface="Calibri" panose="020F0502020204030204" pitchFamily="34" charset="0"/>
                </a:rPr>
                <a:t>negatif terhadap </a:t>
              </a:r>
              <a:r>
                <a:rPr lang="en-US" sz="1600" dirty="0" smtClean="0">
                  <a:solidFill>
                    <a:srgbClr val="002060"/>
                  </a:solidFill>
                  <a:latin typeface="Calibri" panose="020F0502020204030204" pitchFamily="34" charset="0"/>
                </a:rPr>
                <a:t>pengawas</a:t>
              </a:r>
              <a:endParaRPr lang="en-US" sz="1600" dirty="0">
                <a:solidFill>
                  <a:srgbClr val="002060"/>
                </a:solidFill>
                <a:latin typeface="Calibri" panose="020F0502020204030204" pitchFamily="34" charset="0"/>
              </a:endParaRPr>
            </a:p>
          </p:txBody>
        </p:sp>
        <p:cxnSp>
          <p:nvCxnSpPr>
            <p:cNvPr id="22" name="Curved Connector 21"/>
            <p:cNvCxnSpPr>
              <a:stCxn id="3" idx="1"/>
              <a:endCxn id="4" idx="1"/>
            </p:cNvCxnSpPr>
            <p:nvPr/>
          </p:nvCxnSpPr>
          <p:spPr bwMode="auto">
            <a:xfrm rot="10800000" flipV="1">
              <a:off x="1447801" y="1711808"/>
              <a:ext cx="12700" cy="2032496"/>
            </a:xfrm>
            <a:prstGeom prst="curvedConnector3">
              <a:avLst>
                <a:gd name="adj1" fmla="val 2714283"/>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urved Connector 26"/>
            <p:cNvCxnSpPr>
              <a:stCxn id="4" idx="1"/>
              <a:endCxn id="15" idx="1"/>
            </p:cNvCxnSpPr>
            <p:nvPr/>
          </p:nvCxnSpPr>
          <p:spPr bwMode="auto">
            <a:xfrm rot="10800000" flipV="1">
              <a:off x="1447801" y="3744304"/>
              <a:ext cx="12700" cy="2032496"/>
            </a:xfrm>
            <a:prstGeom prst="curvedConnector3">
              <a:avLst>
                <a:gd name="adj1" fmla="val 340000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urved Connector 29"/>
            <p:cNvCxnSpPr>
              <a:stCxn id="3" idx="1"/>
              <a:endCxn id="15" idx="1"/>
            </p:cNvCxnSpPr>
            <p:nvPr/>
          </p:nvCxnSpPr>
          <p:spPr bwMode="auto">
            <a:xfrm rot="10800000" flipV="1">
              <a:off x="1447801" y="1711808"/>
              <a:ext cx="12700" cy="4064992"/>
            </a:xfrm>
            <a:prstGeom prst="curvedConnector3">
              <a:avLst>
                <a:gd name="adj1" fmla="val 865715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1" name="Straight Connector 5120"/>
            <p:cNvCxnSpPr>
              <a:stCxn id="3" idx="3"/>
              <a:endCxn id="17" idx="2"/>
            </p:cNvCxnSpPr>
            <p:nvPr/>
          </p:nvCxnSpPr>
          <p:spPr bwMode="auto">
            <a:xfrm>
              <a:off x="5227801" y="1711808"/>
              <a:ext cx="1638084" cy="2031064"/>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5" name="Straight Connector 5124"/>
            <p:cNvCxnSpPr>
              <a:stCxn id="4" idx="3"/>
              <a:endCxn id="17" idx="2"/>
            </p:cNvCxnSpPr>
            <p:nvPr/>
          </p:nvCxnSpPr>
          <p:spPr bwMode="auto">
            <a:xfrm flipV="1">
              <a:off x="5227801" y="3742872"/>
              <a:ext cx="1638084" cy="1432"/>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7" name="Straight Connector 5126"/>
            <p:cNvCxnSpPr>
              <a:stCxn id="15" idx="3"/>
              <a:endCxn id="17" idx="2"/>
            </p:cNvCxnSpPr>
            <p:nvPr/>
          </p:nvCxnSpPr>
          <p:spPr bwMode="auto">
            <a:xfrm flipV="1">
              <a:off x="5227801" y="3742872"/>
              <a:ext cx="1638084" cy="203392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88069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27432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a:solidFill>
                  <a:srgbClr val="002060"/>
                </a:solidFill>
                <a:latin typeface="Arial" panose="020B0604020202020204" pitchFamily="34" charset="0"/>
              </a:rPr>
              <a:t>Konsistensi Sikap</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03/02</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3268847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66698" y="685800"/>
            <a:ext cx="2895600" cy="461665"/>
          </a:xfrm>
          <a:prstGeom prst="rect">
            <a:avLst/>
          </a:prstGeom>
        </p:spPr>
        <p:txBody>
          <a:bodyPr wrap="square">
            <a:spAutoFit/>
          </a:bodyPr>
          <a:lstStyle/>
          <a:p>
            <a:r>
              <a:rPr lang="en-US" altLang="en-US" sz="2400" dirty="0" smtClean="0">
                <a:solidFill>
                  <a:srgbClr val="002060"/>
                </a:solidFill>
                <a:latin typeface="Calibri" panose="020F0502020204030204" pitchFamily="34" charset="0"/>
              </a:rPr>
              <a:t>H</a:t>
            </a:r>
            <a:r>
              <a:rPr lang="id-ID" altLang="en-US" sz="2400" dirty="0" smtClean="0">
                <a:solidFill>
                  <a:srgbClr val="002060"/>
                </a:solidFill>
                <a:latin typeface="Calibri" panose="020F0502020204030204" pitchFamily="34" charset="0"/>
              </a:rPr>
              <a:t>asil Penelitian</a:t>
            </a:r>
            <a:endParaRPr lang="id-ID" altLang="en-US" sz="2400" i="1" dirty="0" smtClean="0">
              <a:solidFill>
                <a:srgbClr val="002060"/>
              </a:solidFill>
              <a:latin typeface="Calibri" panose="020F0502020204030204" pitchFamily="34" charset="0"/>
            </a:endParaRPr>
          </a:p>
        </p:txBody>
      </p:sp>
      <p:sp>
        <p:nvSpPr>
          <p:cNvPr id="3" name="Rectangle 2"/>
          <p:cNvSpPr/>
          <p:nvPr/>
        </p:nvSpPr>
        <p:spPr>
          <a:xfrm>
            <a:off x="419099" y="1459885"/>
            <a:ext cx="3276600" cy="830997"/>
          </a:xfrm>
          <a:prstGeom prst="rect">
            <a:avLst/>
          </a:prstGeom>
          <a:ln>
            <a:solidFill>
              <a:schemeClr val="tx1"/>
            </a:solidFill>
          </a:ln>
        </p:spPr>
        <p:txBody>
          <a:bodyPr wrap="square">
            <a:spAutoFit/>
          </a:bodyPr>
          <a:lstStyle/>
          <a:p>
            <a:pPr>
              <a:spcBef>
                <a:spcPts val="600"/>
              </a:spcBef>
              <a:spcAft>
                <a:spcPts val="0"/>
              </a:spcAft>
            </a:pPr>
            <a:r>
              <a:rPr lang="en-US" altLang="en-US" sz="2400" b="0" dirty="0" smtClean="0">
                <a:latin typeface="Calibri" panose="020F0502020204030204" pitchFamily="34" charset="0"/>
              </a:rPr>
              <a:t>I</a:t>
            </a:r>
            <a:r>
              <a:rPr lang="id-ID" altLang="en-US" sz="2400" b="0" dirty="0" smtClean="0">
                <a:latin typeface="Calibri" panose="020F0502020204030204" pitchFamily="34" charset="0"/>
              </a:rPr>
              <a:t>ndividu mencari konsistensi:</a:t>
            </a:r>
            <a:endParaRPr lang="en-US" sz="2400" b="0" dirty="0">
              <a:latin typeface="Calibri" panose="020F0502020204030204" pitchFamily="34" charset="0"/>
            </a:endParaRPr>
          </a:p>
        </p:txBody>
      </p:sp>
      <p:sp>
        <p:nvSpPr>
          <p:cNvPr id="9" name="Line 7"/>
          <p:cNvSpPr>
            <a:spLocks noChangeShapeType="1"/>
          </p:cNvSpPr>
          <p:nvPr/>
        </p:nvSpPr>
        <p:spPr bwMode="auto">
          <a:xfrm>
            <a:off x="317498" y="1155872"/>
            <a:ext cx="2006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Rectangle 5"/>
          <p:cNvSpPr/>
          <p:nvPr/>
        </p:nvSpPr>
        <p:spPr>
          <a:xfrm>
            <a:off x="1291770" y="3048000"/>
            <a:ext cx="2403930" cy="830997"/>
          </a:xfrm>
          <a:prstGeom prst="rect">
            <a:avLst/>
          </a:prstGeom>
          <a:ln>
            <a:solidFill>
              <a:schemeClr val="tx1"/>
            </a:solidFill>
          </a:ln>
        </p:spPr>
        <p:txBody>
          <a:bodyPr wrap="square">
            <a:spAutoFit/>
          </a:bodyPr>
          <a:lstStyle/>
          <a:p>
            <a:pPr>
              <a:spcBef>
                <a:spcPts val="600"/>
              </a:spcBef>
              <a:spcAft>
                <a:spcPts val="0"/>
              </a:spcAft>
            </a:pPr>
            <a:r>
              <a:rPr lang="id-ID" sz="2400" b="0" dirty="0" smtClean="0">
                <a:latin typeface="Calibri" panose="020F0502020204030204" pitchFamily="34" charset="0"/>
              </a:rPr>
              <a:t>antara sikap dengan sikap </a:t>
            </a:r>
            <a:endParaRPr lang="en-US" sz="2400" b="0" dirty="0">
              <a:latin typeface="Calibri" panose="020F0502020204030204" pitchFamily="34" charset="0"/>
            </a:endParaRPr>
          </a:p>
        </p:txBody>
      </p:sp>
      <p:sp>
        <p:nvSpPr>
          <p:cNvPr id="7" name="Rectangle 6"/>
          <p:cNvSpPr/>
          <p:nvPr/>
        </p:nvSpPr>
        <p:spPr>
          <a:xfrm>
            <a:off x="1291770" y="4191417"/>
            <a:ext cx="2403929" cy="830997"/>
          </a:xfrm>
          <a:prstGeom prst="rect">
            <a:avLst/>
          </a:prstGeom>
          <a:ln>
            <a:solidFill>
              <a:schemeClr val="tx1"/>
            </a:solidFill>
          </a:ln>
        </p:spPr>
        <p:txBody>
          <a:bodyPr wrap="square">
            <a:spAutoFit/>
          </a:bodyPr>
          <a:lstStyle/>
          <a:p>
            <a:pPr>
              <a:spcBef>
                <a:spcPts val="600"/>
              </a:spcBef>
              <a:spcAft>
                <a:spcPts val="0"/>
              </a:spcAft>
            </a:pPr>
            <a:r>
              <a:rPr lang="id-ID" sz="2400" b="0" dirty="0" smtClean="0">
                <a:latin typeface="Calibri" panose="020F0502020204030204" pitchFamily="34" charset="0"/>
              </a:rPr>
              <a:t>antara sikap dengan perilku</a:t>
            </a:r>
            <a:endParaRPr lang="en-US" sz="2400" b="0" dirty="0">
              <a:latin typeface="Calibri" panose="020F0502020204030204" pitchFamily="34" charset="0"/>
            </a:endParaRPr>
          </a:p>
        </p:txBody>
      </p:sp>
      <p:sp>
        <p:nvSpPr>
          <p:cNvPr id="8" name="Rectangle 7"/>
          <p:cNvSpPr/>
          <p:nvPr/>
        </p:nvSpPr>
        <p:spPr>
          <a:xfrm>
            <a:off x="5334000" y="1017345"/>
            <a:ext cx="3581400" cy="1726626"/>
          </a:xfrm>
          <a:prstGeom prst="rect">
            <a:avLst/>
          </a:prstGeom>
          <a:ln>
            <a:solidFill>
              <a:schemeClr val="tx1"/>
            </a:solidFill>
          </a:ln>
        </p:spPr>
        <p:txBody>
          <a:bodyPr wrap="square">
            <a:spAutoFit/>
          </a:bodyPr>
          <a:lstStyle/>
          <a:p>
            <a:pPr>
              <a:spcBef>
                <a:spcPts val="600"/>
              </a:spcBef>
              <a:spcAft>
                <a:spcPts val="0"/>
              </a:spcAft>
            </a:pPr>
            <a:r>
              <a:rPr lang="id-ID" sz="2400" b="0" dirty="0" smtClean="0">
                <a:latin typeface="Calibri" panose="020F0502020204030204" pitchFamily="34" charset="0"/>
              </a:rPr>
              <a:t>Individu berusaha untuk menetapkan sikap yang berbeda serta meluruskan perilaku</a:t>
            </a:r>
            <a:endParaRPr lang="en-US" sz="2400" b="0" dirty="0">
              <a:latin typeface="Calibri" panose="020F0502020204030204" pitchFamily="34" charset="0"/>
            </a:endParaRPr>
          </a:p>
        </p:txBody>
      </p:sp>
      <p:cxnSp>
        <p:nvCxnSpPr>
          <p:cNvPr id="11" name="Elbow Connector 10"/>
          <p:cNvCxnSpPr>
            <a:stCxn id="3" idx="2"/>
            <a:endCxn id="6" idx="1"/>
          </p:cNvCxnSpPr>
          <p:nvPr/>
        </p:nvCxnSpPr>
        <p:spPr bwMode="auto">
          <a:xfrm rot="5400000">
            <a:off x="1088277" y="2494376"/>
            <a:ext cx="1172617" cy="765629"/>
          </a:xfrm>
          <a:prstGeom prst="bentConnector4">
            <a:avLst>
              <a:gd name="adj1" fmla="val 32283"/>
              <a:gd name="adj2" fmla="val 129858"/>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Elbow Connector 12"/>
          <p:cNvCxnSpPr>
            <a:stCxn id="3" idx="2"/>
            <a:endCxn id="7" idx="1"/>
          </p:cNvCxnSpPr>
          <p:nvPr/>
        </p:nvCxnSpPr>
        <p:spPr bwMode="auto">
          <a:xfrm rot="5400000">
            <a:off x="516568" y="3066085"/>
            <a:ext cx="2316034" cy="765629"/>
          </a:xfrm>
          <a:prstGeom prst="bentConnector4">
            <a:avLst>
              <a:gd name="adj1" fmla="val 16589"/>
              <a:gd name="adj2" fmla="val 129858"/>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17"/>
          <p:cNvSpPr/>
          <p:nvPr/>
        </p:nvSpPr>
        <p:spPr>
          <a:xfrm>
            <a:off x="5334000" y="3207603"/>
            <a:ext cx="3581400" cy="830997"/>
          </a:xfrm>
          <a:prstGeom prst="rect">
            <a:avLst/>
          </a:prstGeom>
          <a:ln>
            <a:solidFill>
              <a:schemeClr val="tx1"/>
            </a:solidFill>
          </a:ln>
        </p:spPr>
        <p:txBody>
          <a:bodyPr wrap="square">
            <a:spAutoFit/>
          </a:bodyPr>
          <a:lstStyle/>
          <a:p>
            <a:pPr>
              <a:spcBef>
                <a:spcPts val="600"/>
              </a:spcBef>
              <a:spcAft>
                <a:spcPts val="0"/>
              </a:spcAft>
            </a:pPr>
            <a:r>
              <a:rPr lang="id-ID" sz="2400" b="0" dirty="0" smtClean="0">
                <a:latin typeface="Calibri" panose="020F0502020204030204" pitchFamily="34" charset="0"/>
              </a:rPr>
              <a:t>terlihat rasional dan konsiseten</a:t>
            </a:r>
            <a:endParaRPr lang="en-US" sz="2400" b="0" dirty="0">
              <a:latin typeface="Calibri" panose="020F0502020204030204" pitchFamily="34" charset="0"/>
            </a:endParaRPr>
          </a:p>
        </p:txBody>
      </p:sp>
      <p:sp>
        <p:nvSpPr>
          <p:cNvPr id="17" name="Rectangle 16"/>
          <p:cNvSpPr/>
          <p:nvPr/>
        </p:nvSpPr>
        <p:spPr>
          <a:xfrm>
            <a:off x="3794764" y="1504890"/>
            <a:ext cx="1463036" cy="400110"/>
          </a:xfrm>
          <a:prstGeom prst="rect">
            <a:avLst/>
          </a:prstGeom>
        </p:spPr>
        <p:txBody>
          <a:bodyPr wrap="square">
            <a:spAutoFit/>
          </a:bodyPr>
          <a:lstStyle/>
          <a:p>
            <a:pPr algn="ctr"/>
            <a:r>
              <a:rPr lang="id-ID" sz="2000" b="0" dirty="0" smtClean="0">
                <a:latin typeface="Calibri" panose="020F0502020204030204" pitchFamily="34" charset="0"/>
              </a:rPr>
              <a:t>artinya</a:t>
            </a:r>
            <a:endParaRPr lang="en-US" sz="2000" dirty="0"/>
          </a:p>
        </p:txBody>
      </p:sp>
      <p:cxnSp>
        <p:nvCxnSpPr>
          <p:cNvPr id="20" name="Straight Arrow Connector 19"/>
          <p:cNvCxnSpPr>
            <a:stCxn id="3" idx="3"/>
            <a:endCxn id="8" idx="1"/>
          </p:cNvCxnSpPr>
          <p:nvPr/>
        </p:nvCxnSpPr>
        <p:spPr bwMode="auto">
          <a:xfrm>
            <a:off x="3695699" y="1875384"/>
            <a:ext cx="1638301" cy="5274"/>
          </a:xfrm>
          <a:prstGeom prst="straightConnector1">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Arrow Connector 23"/>
          <p:cNvCxnSpPr>
            <a:stCxn id="8" idx="2"/>
            <a:endCxn id="18" idx="0"/>
          </p:cNvCxnSpPr>
          <p:nvPr/>
        </p:nvCxnSpPr>
        <p:spPr bwMode="auto">
          <a:xfrm>
            <a:off x="7124700" y="2743971"/>
            <a:ext cx="0" cy="463632"/>
          </a:xfrm>
          <a:prstGeom prst="straightConnector1">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Flowchart: Decision 24"/>
          <p:cNvSpPr/>
          <p:nvPr/>
        </p:nvSpPr>
        <p:spPr bwMode="auto">
          <a:xfrm>
            <a:off x="5562600" y="4454515"/>
            <a:ext cx="3124200" cy="1412885"/>
          </a:xfrm>
          <a:prstGeom prst="flowChartDecision">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id-ID" sz="2400" b="0" i="0" u="none" strike="noStrike" cap="none" normalizeH="0" baseline="0" dirty="0" smtClean="0">
                <a:ln>
                  <a:noFill/>
                </a:ln>
                <a:solidFill>
                  <a:schemeClr val="tx1"/>
                </a:solidFill>
                <a:effectLst/>
                <a:latin typeface="Calibri" panose="020F0502020204030204" pitchFamily="34" charset="0"/>
              </a:rPr>
              <a:t>Tidak konsisten?</a:t>
            </a:r>
            <a:endParaRPr kumimoji="0" lang="en-US" sz="2400" b="0" i="0" u="none" strike="noStrike" cap="none" normalizeH="0" baseline="0" dirty="0" smtClean="0">
              <a:ln>
                <a:noFill/>
              </a:ln>
              <a:solidFill>
                <a:schemeClr val="tx1"/>
              </a:solidFill>
              <a:effectLst/>
              <a:latin typeface="Calibri" panose="020F0502020204030204" pitchFamily="34" charset="0"/>
            </a:endParaRPr>
          </a:p>
        </p:txBody>
      </p:sp>
      <p:cxnSp>
        <p:nvCxnSpPr>
          <p:cNvPr id="27" name="Straight Arrow Connector 26"/>
          <p:cNvCxnSpPr>
            <a:stCxn id="18" idx="2"/>
            <a:endCxn id="25" idx="0"/>
          </p:cNvCxnSpPr>
          <p:nvPr/>
        </p:nvCxnSpPr>
        <p:spPr bwMode="auto">
          <a:xfrm>
            <a:off x="7124700" y="4038600"/>
            <a:ext cx="0" cy="415915"/>
          </a:xfrm>
          <a:prstGeom prst="straightConnector1">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Elbow Connector 28"/>
          <p:cNvCxnSpPr>
            <a:stCxn id="25" idx="2"/>
            <a:endCxn id="3" idx="1"/>
          </p:cNvCxnSpPr>
          <p:nvPr/>
        </p:nvCxnSpPr>
        <p:spPr bwMode="auto">
          <a:xfrm rot="5400000" flipH="1">
            <a:off x="1775892" y="518592"/>
            <a:ext cx="3992016" cy="6705601"/>
          </a:xfrm>
          <a:prstGeom prst="bentConnector4">
            <a:avLst>
              <a:gd name="adj1" fmla="val -5726"/>
              <a:gd name="adj2" fmla="val 103409"/>
            </a:avLst>
          </a:prstGeom>
          <a:noFill/>
          <a:ln w="952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p:cNvSpPr/>
          <p:nvPr/>
        </p:nvSpPr>
        <p:spPr>
          <a:xfrm>
            <a:off x="7162800" y="2732053"/>
            <a:ext cx="908582" cy="400110"/>
          </a:xfrm>
          <a:prstGeom prst="rect">
            <a:avLst/>
          </a:prstGeom>
        </p:spPr>
        <p:txBody>
          <a:bodyPr wrap="none">
            <a:spAutoFit/>
          </a:bodyPr>
          <a:lstStyle/>
          <a:p>
            <a:r>
              <a:rPr lang="id-ID" sz="2000" b="0" dirty="0" smtClean="0">
                <a:latin typeface="Calibri" panose="020F0502020204030204" pitchFamily="34" charset="0"/>
              </a:rPr>
              <a:t>supaya</a:t>
            </a:r>
            <a:endParaRPr lang="en-US" sz="2000" dirty="0"/>
          </a:p>
        </p:txBody>
      </p:sp>
      <p:sp>
        <p:nvSpPr>
          <p:cNvPr id="32" name="Rectangle 31"/>
          <p:cNvSpPr/>
          <p:nvPr/>
        </p:nvSpPr>
        <p:spPr>
          <a:xfrm>
            <a:off x="7162800" y="4015724"/>
            <a:ext cx="942887" cy="400110"/>
          </a:xfrm>
          <a:prstGeom prst="rect">
            <a:avLst/>
          </a:prstGeom>
        </p:spPr>
        <p:txBody>
          <a:bodyPr wrap="none">
            <a:spAutoFit/>
          </a:bodyPr>
          <a:lstStyle/>
          <a:p>
            <a:r>
              <a:rPr lang="id-ID" sz="2000" b="0" dirty="0" smtClean="0">
                <a:latin typeface="Calibri" panose="020F0502020204030204" pitchFamily="34" charset="0"/>
              </a:rPr>
              <a:t>apabila</a:t>
            </a:r>
            <a:endParaRPr lang="en-US" sz="2000" dirty="0"/>
          </a:p>
        </p:txBody>
      </p:sp>
    </p:spTree>
    <p:extLst>
      <p:ext uri="{BB962C8B-B14F-4D97-AF65-F5344CB8AC3E}">
        <p14:creationId xmlns:p14="http://schemas.microsoft.com/office/powerpoint/2010/main" val="1114788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dirty="0"/>
              <a:t>Konsistensi Sikap</a:t>
            </a:r>
            <a:endParaRPr lang="en-US" altLang="en-US" dirty="0"/>
          </a:p>
        </p:txBody>
      </p:sp>
      <p:sp>
        <p:nvSpPr>
          <p:cNvPr id="2" name="Rectangle 1"/>
          <p:cNvSpPr/>
          <p:nvPr/>
        </p:nvSpPr>
        <p:spPr>
          <a:xfrm>
            <a:off x="228600" y="748635"/>
            <a:ext cx="2895600" cy="2754600"/>
          </a:xfrm>
          <a:prstGeom prst="rect">
            <a:avLst/>
          </a:prstGeom>
        </p:spPr>
        <p:txBody>
          <a:bodyPr wrap="square">
            <a:spAutoFit/>
          </a:bodyPr>
          <a:lstStyle/>
          <a:p>
            <a:r>
              <a:rPr lang="en-US" altLang="en-US" sz="2400" dirty="0" smtClean="0">
                <a:solidFill>
                  <a:srgbClr val="002060"/>
                </a:solidFill>
                <a:latin typeface="Calibri" panose="020F0502020204030204" pitchFamily="34" charset="0"/>
              </a:rPr>
              <a:t>Teori Ketidaksesuaian Kognitif</a:t>
            </a:r>
            <a:r>
              <a:rPr lang="id-ID" altLang="en-US" sz="2400" dirty="0" smtClean="0">
                <a:solidFill>
                  <a:srgbClr val="002060"/>
                </a:solidFill>
                <a:latin typeface="Calibri" panose="020F0502020204030204" pitchFamily="34" charset="0"/>
              </a:rPr>
              <a:t> - </a:t>
            </a:r>
            <a:r>
              <a:rPr lang="en-US" altLang="en-US" sz="2400" i="1" dirty="0" smtClean="0">
                <a:solidFill>
                  <a:srgbClr val="002060"/>
                </a:solidFill>
                <a:latin typeface="Calibri" panose="020F0502020204030204" pitchFamily="34" charset="0"/>
              </a:rPr>
              <a:t>Cognitive Dissonance</a:t>
            </a:r>
            <a:endParaRPr lang="id-ID" altLang="en-US" sz="2400" i="1" dirty="0" smtClean="0">
              <a:solidFill>
                <a:srgbClr val="002060"/>
              </a:solidFill>
              <a:latin typeface="Calibri" panose="020F0502020204030204" pitchFamily="34" charset="0"/>
            </a:endParaRPr>
          </a:p>
          <a:p>
            <a:pPr>
              <a:spcBef>
                <a:spcPts val="600"/>
              </a:spcBef>
            </a:pPr>
            <a:r>
              <a:rPr lang="id-ID" sz="2400" dirty="0" smtClean="0">
                <a:latin typeface="Calibri" panose="020F0502020204030204" pitchFamily="34" charset="0"/>
              </a:rPr>
              <a:t>(</a:t>
            </a:r>
            <a:r>
              <a:rPr lang="en-US" sz="2400" dirty="0" smtClean="0">
                <a:latin typeface="Calibri" panose="020F0502020204030204" pitchFamily="34" charset="0"/>
              </a:rPr>
              <a:t>Leon </a:t>
            </a:r>
            <a:r>
              <a:rPr lang="en-US" sz="2400" dirty="0" err="1" smtClean="0">
                <a:latin typeface="Calibri" panose="020F0502020204030204" pitchFamily="34" charset="0"/>
              </a:rPr>
              <a:t>Festinger</a:t>
            </a:r>
            <a:r>
              <a:rPr lang="id-ID" sz="2400" dirty="0" smtClean="0">
                <a:latin typeface="Calibri" panose="020F0502020204030204" pitchFamily="34" charset="0"/>
              </a:rPr>
              <a:t>, </a:t>
            </a:r>
            <a:r>
              <a:rPr lang="en-US" sz="2400" dirty="0" smtClean="0">
                <a:latin typeface="Calibri" panose="020F0502020204030204" pitchFamily="34" charset="0"/>
              </a:rPr>
              <a:t> 1950-an</a:t>
            </a:r>
            <a:r>
              <a:rPr lang="id-ID" sz="2400" dirty="0" smtClean="0">
                <a:latin typeface="Calibri" panose="020F0502020204030204" pitchFamily="34" charset="0"/>
              </a:rPr>
              <a:t>)</a:t>
            </a:r>
            <a:endParaRPr lang="en-US" sz="2400" dirty="0">
              <a:latin typeface="Calibri" panose="020F0502020204030204" pitchFamily="34" charset="0"/>
            </a:endParaRPr>
          </a:p>
          <a:p>
            <a:endParaRPr lang="en-US" sz="2400" dirty="0">
              <a:latin typeface="Calibri" panose="020F0502020204030204" pitchFamily="34" charset="0"/>
            </a:endParaRPr>
          </a:p>
        </p:txBody>
      </p:sp>
      <p:sp>
        <p:nvSpPr>
          <p:cNvPr id="3" name="Rectangle 2"/>
          <p:cNvSpPr/>
          <p:nvPr/>
        </p:nvSpPr>
        <p:spPr>
          <a:xfrm>
            <a:off x="3120571" y="748635"/>
            <a:ext cx="5885543" cy="3877985"/>
          </a:xfrm>
          <a:prstGeom prst="rect">
            <a:avLst/>
          </a:prstGeom>
        </p:spPr>
        <p:txBody>
          <a:bodyPr wrap="square">
            <a:spAutoFit/>
          </a:bodyPr>
          <a:lstStyle/>
          <a:p>
            <a:pPr marL="342900" indent="-342900">
              <a:spcBef>
                <a:spcPts val="1800"/>
              </a:spcBef>
              <a:spcAft>
                <a:spcPts val="0"/>
              </a:spcAft>
              <a:buFont typeface="Arial" panose="020B0604020202020204" pitchFamily="34" charset="0"/>
              <a:buChar char="•"/>
            </a:pPr>
            <a:r>
              <a:rPr lang="en-US" altLang="en-US" sz="2400" b="0" dirty="0" smtClean="0">
                <a:latin typeface="Calibri" panose="020F0502020204030204" pitchFamily="34" charset="0"/>
              </a:rPr>
              <a:t>Ketidaksesuain </a:t>
            </a:r>
            <a:r>
              <a:rPr lang="en-US" altLang="en-US" sz="2400" b="0" dirty="0">
                <a:latin typeface="Calibri" panose="020F0502020204030204" pitchFamily="34" charset="0"/>
              </a:rPr>
              <a:t>kognitif merujuk pada ketidaksesuaian yang dirasakan oleh seorang individu antara dua sikap atau </a:t>
            </a:r>
            <a:r>
              <a:rPr lang="en-US" altLang="en-US" sz="2400" b="0" dirty="0" smtClean="0">
                <a:latin typeface="Calibri" panose="020F0502020204030204" pitchFamily="34" charset="0"/>
              </a:rPr>
              <a:t>lebih </a:t>
            </a:r>
            <a:r>
              <a:rPr lang="en-US" altLang="en-US" sz="2400" b="0" dirty="0">
                <a:latin typeface="Calibri" panose="020F0502020204030204" pitchFamily="34" charset="0"/>
              </a:rPr>
              <a:t>atau antara prilaku dan sikap</a:t>
            </a:r>
            <a:endParaRPr lang="id-ID" altLang="en-US" sz="2400" b="0" dirty="0">
              <a:latin typeface="Calibri" panose="020F0502020204030204" pitchFamily="34" charset="0"/>
            </a:endParaRPr>
          </a:p>
          <a:p>
            <a:pPr marL="342900" indent="-342900">
              <a:spcBef>
                <a:spcPts val="1800"/>
              </a:spcBef>
              <a:spcAft>
                <a:spcPts val="0"/>
              </a:spcAft>
              <a:buFont typeface="Arial" panose="020B0604020202020204" pitchFamily="34" charset="0"/>
              <a:buChar char="•"/>
            </a:pPr>
            <a:r>
              <a:rPr lang="en-US" sz="2400" b="0" dirty="0">
                <a:latin typeface="Calibri" panose="020F0502020204030204" pitchFamily="34" charset="0"/>
              </a:rPr>
              <a:t>Bentuk ketidakkonsistenan apapun tidaklah menyenangkan</a:t>
            </a:r>
            <a:r>
              <a:rPr lang="id-ID" sz="2400" b="0" dirty="0">
                <a:latin typeface="Calibri" panose="020F0502020204030204" pitchFamily="34" charset="0"/>
              </a:rPr>
              <a:t>.</a:t>
            </a:r>
          </a:p>
          <a:p>
            <a:pPr marL="342900" indent="-342900">
              <a:spcBef>
                <a:spcPts val="1800"/>
              </a:spcBef>
              <a:spcAft>
                <a:spcPts val="0"/>
              </a:spcAft>
              <a:buFont typeface="Arial" panose="020B0604020202020204" pitchFamily="34" charset="0"/>
              <a:buChar char="•"/>
            </a:pPr>
            <a:r>
              <a:rPr lang="en-US" altLang="en-US" sz="2400" b="0" dirty="0" smtClean="0">
                <a:latin typeface="Calibri" panose="020F0502020204030204" pitchFamily="34" charset="0"/>
              </a:rPr>
              <a:t>Individu akan </a:t>
            </a:r>
            <a:r>
              <a:rPr lang="en-US" altLang="en-US" sz="2400" b="0" dirty="0">
                <a:latin typeface="Calibri" panose="020F0502020204030204" pitchFamily="34" charset="0"/>
              </a:rPr>
              <a:t>berusaha mengurangi ketidaksesuaian </a:t>
            </a:r>
            <a:r>
              <a:rPr lang="en-US" altLang="en-US" sz="2400" b="0" dirty="0" smtClean="0">
                <a:latin typeface="Calibri" panose="020F0502020204030204" pitchFamily="34" charset="0"/>
              </a:rPr>
              <a:t>dan </a:t>
            </a:r>
            <a:r>
              <a:rPr lang="en-US" altLang="en-US" sz="2400" b="0" dirty="0">
                <a:latin typeface="Calibri" panose="020F0502020204030204" pitchFamily="34" charset="0"/>
              </a:rPr>
              <a:t>ketidaknyamanan tersebut</a:t>
            </a:r>
            <a:endParaRPr lang="en-US" sz="2400" b="0" dirty="0">
              <a:latin typeface="Calibri" panose="020F0502020204030204" pitchFamily="34" charset="0"/>
            </a:endParaRPr>
          </a:p>
        </p:txBody>
      </p:sp>
      <p:sp>
        <p:nvSpPr>
          <p:cNvPr id="9" name="Line 7"/>
          <p:cNvSpPr>
            <a:spLocks noChangeShapeType="1"/>
          </p:cNvSpPr>
          <p:nvPr/>
        </p:nvSpPr>
        <p:spPr bwMode="auto">
          <a:xfrm>
            <a:off x="228600" y="3276600"/>
            <a:ext cx="2514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6860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28600" y="748635"/>
            <a:ext cx="2895600" cy="2754600"/>
          </a:xfrm>
          <a:prstGeom prst="rect">
            <a:avLst/>
          </a:prstGeom>
        </p:spPr>
        <p:txBody>
          <a:bodyPr wrap="square">
            <a:spAutoFit/>
          </a:bodyPr>
          <a:lstStyle/>
          <a:p>
            <a:r>
              <a:rPr lang="en-US" altLang="en-US" sz="2400" dirty="0" smtClean="0">
                <a:solidFill>
                  <a:srgbClr val="002060"/>
                </a:solidFill>
                <a:latin typeface="Calibri" panose="020F0502020204030204" pitchFamily="34" charset="0"/>
              </a:rPr>
              <a:t>Teori Ketidaksesuaian Kognitif</a:t>
            </a:r>
            <a:r>
              <a:rPr lang="id-ID" altLang="en-US" sz="2400" dirty="0" smtClean="0">
                <a:solidFill>
                  <a:srgbClr val="002060"/>
                </a:solidFill>
                <a:latin typeface="Calibri" panose="020F0502020204030204" pitchFamily="34" charset="0"/>
              </a:rPr>
              <a:t> - </a:t>
            </a:r>
            <a:r>
              <a:rPr lang="en-US" altLang="en-US" sz="2400" i="1" dirty="0" smtClean="0">
                <a:solidFill>
                  <a:srgbClr val="002060"/>
                </a:solidFill>
                <a:latin typeface="Calibri" panose="020F0502020204030204" pitchFamily="34" charset="0"/>
              </a:rPr>
              <a:t>Cognitive Dissonance</a:t>
            </a:r>
            <a:endParaRPr lang="id-ID" altLang="en-US" sz="2400" i="1" dirty="0" smtClean="0">
              <a:solidFill>
                <a:srgbClr val="002060"/>
              </a:solidFill>
              <a:latin typeface="Calibri" panose="020F0502020204030204" pitchFamily="34" charset="0"/>
            </a:endParaRPr>
          </a:p>
          <a:p>
            <a:pPr>
              <a:spcBef>
                <a:spcPts val="600"/>
              </a:spcBef>
            </a:pPr>
            <a:r>
              <a:rPr lang="id-ID" sz="2400" dirty="0" smtClean="0">
                <a:latin typeface="Calibri" panose="020F0502020204030204" pitchFamily="34" charset="0"/>
              </a:rPr>
              <a:t>(</a:t>
            </a:r>
            <a:r>
              <a:rPr lang="en-US" sz="2400" dirty="0" smtClean="0">
                <a:latin typeface="Calibri" panose="020F0502020204030204" pitchFamily="34" charset="0"/>
              </a:rPr>
              <a:t>Leon </a:t>
            </a:r>
            <a:r>
              <a:rPr lang="en-US" sz="2400" dirty="0" err="1" smtClean="0">
                <a:latin typeface="Calibri" panose="020F0502020204030204" pitchFamily="34" charset="0"/>
              </a:rPr>
              <a:t>Festinger</a:t>
            </a:r>
            <a:r>
              <a:rPr lang="id-ID" sz="2400" dirty="0" smtClean="0">
                <a:latin typeface="Calibri" panose="020F0502020204030204" pitchFamily="34" charset="0"/>
              </a:rPr>
              <a:t>, </a:t>
            </a:r>
            <a:r>
              <a:rPr lang="en-US" sz="2400" dirty="0" smtClean="0">
                <a:latin typeface="Calibri" panose="020F0502020204030204" pitchFamily="34" charset="0"/>
              </a:rPr>
              <a:t> 1950-an</a:t>
            </a:r>
            <a:r>
              <a:rPr lang="id-ID" sz="2400" dirty="0" smtClean="0">
                <a:latin typeface="Calibri" panose="020F0502020204030204" pitchFamily="34" charset="0"/>
              </a:rPr>
              <a:t>)</a:t>
            </a:r>
            <a:endParaRPr lang="en-US" sz="2400" dirty="0">
              <a:latin typeface="Calibri" panose="020F0502020204030204" pitchFamily="34" charset="0"/>
            </a:endParaRPr>
          </a:p>
          <a:p>
            <a:endParaRPr lang="en-US" sz="2400" dirty="0">
              <a:latin typeface="Calibri" panose="020F0502020204030204" pitchFamily="34" charset="0"/>
            </a:endParaRPr>
          </a:p>
        </p:txBody>
      </p:sp>
      <p:sp>
        <p:nvSpPr>
          <p:cNvPr id="9" name="Line 7"/>
          <p:cNvSpPr>
            <a:spLocks noChangeShapeType="1"/>
          </p:cNvSpPr>
          <p:nvPr/>
        </p:nvSpPr>
        <p:spPr bwMode="auto">
          <a:xfrm>
            <a:off x="228600" y="3276600"/>
            <a:ext cx="2514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p:cNvSpPr txBox="1"/>
          <p:nvPr/>
        </p:nvSpPr>
        <p:spPr>
          <a:xfrm>
            <a:off x="3200400" y="839138"/>
            <a:ext cx="5791200" cy="3647152"/>
          </a:xfrm>
          <a:prstGeom prst="rect">
            <a:avLst/>
          </a:prstGeom>
          <a:solidFill>
            <a:schemeClr val="bg1"/>
          </a:solidFill>
        </p:spPr>
        <p:txBody>
          <a:bodyPr wrap="square" rtlCol="0">
            <a:spAutoFit/>
          </a:bodyPr>
          <a:lstStyle/>
          <a:p>
            <a:pPr lvl="0">
              <a:spcBef>
                <a:spcPts val="600"/>
              </a:spcBef>
              <a:spcAft>
                <a:spcPts val="0"/>
              </a:spcAft>
            </a:pPr>
            <a:r>
              <a:rPr lang="en-US" altLang="en-US" sz="2400" dirty="0" smtClean="0">
                <a:latin typeface="Calibri" panose="020F0502020204030204" pitchFamily="34" charset="0"/>
              </a:rPr>
              <a:t>F</a:t>
            </a:r>
            <a:r>
              <a:rPr lang="id-ID" altLang="en-US" sz="2400" dirty="0" smtClean="0">
                <a:latin typeface="Calibri" panose="020F0502020204030204" pitchFamily="34" charset="0"/>
              </a:rPr>
              <a:t>AKTOR PENENTU UNTUK MENGURANGI KETIDAKSESUAIAN</a:t>
            </a:r>
          </a:p>
          <a:p>
            <a:pPr marL="342900" lvl="0" indent="-342900">
              <a:spcBef>
                <a:spcPts val="600"/>
              </a:spcBef>
              <a:spcAft>
                <a:spcPts val="0"/>
              </a:spcAft>
              <a:buFont typeface="Arial" panose="020B0604020202020204" pitchFamily="34" charset="0"/>
              <a:buChar char="•"/>
            </a:pPr>
            <a:r>
              <a:rPr lang="en-US" sz="2400" dirty="0" smtClean="0">
                <a:latin typeface="Calibri" panose="020F0502020204030204" pitchFamily="34" charset="0"/>
              </a:rPr>
              <a:t>P</a:t>
            </a:r>
            <a:r>
              <a:rPr lang="id-ID" sz="2400" dirty="0" smtClean="0">
                <a:latin typeface="Calibri" panose="020F0502020204030204" pitchFamily="34" charset="0"/>
              </a:rPr>
              <a:t>entingnya </a:t>
            </a:r>
            <a:r>
              <a:rPr lang="id-ID" sz="2400" b="0" dirty="0" smtClean="0">
                <a:latin typeface="Calibri" panose="020F0502020204030204" pitchFamily="34" charset="0"/>
              </a:rPr>
              <a:t>elemen-elemen yang menciptakan ketidaksesuaian</a:t>
            </a:r>
          </a:p>
          <a:p>
            <a:pPr marL="342900" lvl="0" indent="-342900">
              <a:spcBef>
                <a:spcPts val="600"/>
              </a:spcBef>
              <a:spcAft>
                <a:spcPts val="0"/>
              </a:spcAft>
              <a:buFont typeface="Arial" panose="020B0604020202020204" pitchFamily="34" charset="0"/>
              <a:buChar char="•"/>
            </a:pPr>
            <a:r>
              <a:rPr lang="id-ID" sz="2400" dirty="0" smtClean="0">
                <a:latin typeface="Calibri" panose="020F0502020204030204" pitchFamily="34" charset="0"/>
              </a:rPr>
              <a:t>Pengaruh</a:t>
            </a:r>
            <a:r>
              <a:rPr lang="id-ID" sz="2400" b="0" dirty="0" smtClean="0">
                <a:latin typeface="Calibri" panose="020F0502020204030204" pitchFamily="34" charset="0"/>
              </a:rPr>
              <a:t> yang dimiliki oleh seorang individu terhadap elemen-elemen tersebut</a:t>
            </a:r>
          </a:p>
          <a:p>
            <a:pPr marL="342900" lvl="0" indent="-342900">
              <a:spcBef>
                <a:spcPts val="600"/>
              </a:spcBef>
              <a:spcAft>
                <a:spcPts val="0"/>
              </a:spcAft>
              <a:buFont typeface="Arial" panose="020B0604020202020204" pitchFamily="34" charset="0"/>
              <a:buChar char="•"/>
            </a:pPr>
            <a:r>
              <a:rPr lang="id-ID" sz="2400" dirty="0" smtClean="0">
                <a:latin typeface="Calibri" panose="020F0502020204030204" pitchFamily="34" charset="0"/>
              </a:rPr>
              <a:t>Penghargaan</a:t>
            </a:r>
            <a:r>
              <a:rPr lang="id-ID" sz="2400" b="0" dirty="0" smtClean="0">
                <a:latin typeface="Calibri" panose="020F0502020204030204" pitchFamily="34" charset="0"/>
              </a:rPr>
              <a:t> yang mungkin terlibat dalam ketidaksesuaian</a:t>
            </a:r>
            <a:endParaRPr lang="en-US" sz="2400" b="0" dirty="0">
              <a:latin typeface="Calibri" panose="020F0502020204030204" pitchFamily="34" charset="0"/>
            </a:endParaRPr>
          </a:p>
        </p:txBody>
      </p:sp>
    </p:spTree>
    <p:extLst>
      <p:ext uri="{BB962C8B-B14F-4D97-AF65-F5344CB8AC3E}">
        <p14:creationId xmlns:p14="http://schemas.microsoft.com/office/powerpoint/2010/main" val="1363558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228600" y="2573061"/>
            <a:ext cx="3124200" cy="4284939"/>
          </a:xfrm>
          <a:prstGeom prst="rect">
            <a:avLst/>
          </a:prstGeom>
          <a:solidFill>
            <a:schemeClr val="bg1"/>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28600" y="685800"/>
            <a:ext cx="2743200" cy="1569660"/>
          </a:xfrm>
          <a:prstGeom prst="rect">
            <a:avLst/>
          </a:prstGeom>
        </p:spPr>
        <p:txBody>
          <a:bodyPr wrap="square">
            <a:spAutoFit/>
          </a:bodyPr>
          <a:lstStyle/>
          <a:p>
            <a:r>
              <a:rPr lang="nn-NO" altLang="en-US" sz="2400" dirty="0">
                <a:solidFill>
                  <a:srgbClr val="002060"/>
                </a:solidFill>
                <a:latin typeface="Calibri" panose="020F0502020204030204" pitchFamily="34" charset="0"/>
              </a:rPr>
              <a:t>Pentingnya elemen-elemen yang menciptakan ketidaksesuaian</a:t>
            </a:r>
          </a:p>
        </p:txBody>
      </p:sp>
      <p:sp>
        <p:nvSpPr>
          <p:cNvPr id="9" name="Line 7"/>
          <p:cNvSpPr>
            <a:spLocks noChangeShapeType="1"/>
          </p:cNvSpPr>
          <p:nvPr/>
        </p:nvSpPr>
        <p:spPr bwMode="auto">
          <a:xfrm>
            <a:off x="228600" y="2209800"/>
            <a:ext cx="2514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p:cNvSpPr txBox="1"/>
          <p:nvPr/>
        </p:nvSpPr>
        <p:spPr>
          <a:xfrm>
            <a:off x="3200400" y="685800"/>
            <a:ext cx="5791200" cy="1569660"/>
          </a:xfrm>
          <a:prstGeom prst="rect">
            <a:avLst/>
          </a:prstGeom>
          <a:solidFill>
            <a:schemeClr val="bg1"/>
          </a:solidFill>
        </p:spPr>
        <p:txBody>
          <a:bodyPr wrap="square" rtlCol="0">
            <a:spAutoFit/>
          </a:bodyPr>
          <a:lstStyle/>
          <a:p>
            <a:pPr lvl="0">
              <a:spcBef>
                <a:spcPts val="600"/>
              </a:spcBef>
              <a:spcAft>
                <a:spcPts val="0"/>
              </a:spcAft>
            </a:pPr>
            <a:r>
              <a:rPr lang="en-US" sz="2400" b="0" dirty="0" smtClean="0">
                <a:latin typeface="Calibri" panose="020F0502020204030204" pitchFamily="34" charset="0"/>
              </a:rPr>
              <a:t>A</a:t>
            </a:r>
            <a:r>
              <a:rPr lang="id-ID" sz="2400" b="0" dirty="0" smtClean="0">
                <a:latin typeface="Calibri" panose="020F0502020204030204" pitchFamily="34" charset="0"/>
              </a:rPr>
              <a:t>pabila elemen-elemen yang menghasilkan ketidaksesuaian </a:t>
            </a:r>
            <a:r>
              <a:rPr lang="id-ID" sz="2400" dirty="0" smtClean="0">
                <a:latin typeface="Calibri" panose="020F0502020204030204" pitchFamily="34" charset="0"/>
              </a:rPr>
              <a:t>relatif tidak penting</a:t>
            </a:r>
            <a:r>
              <a:rPr lang="id-ID" sz="2400" b="0" dirty="0" smtClean="0">
                <a:latin typeface="Calibri" panose="020F0502020204030204" pitchFamily="34" charset="0"/>
              </a:rPr>
              <a:t>, tekanan untuk memperbaiki ketidakseimbangan akan </a:t>
            </a:r>
            <a:r>
              <a:rPr lang="id-ID" sz="2400" dirty="0" smtClean="0">
                <a:latin typeface="Calibri" panose="020F0502020204030204" pitchFamily="34" charset="0"/>
              </a:rPr>
              <a:t>rendah</a:t>
            </a:r>
          </a:p>
        </p:txBody>
      </p:sp>
      <p:sp>
        <p:nvSpPr>
          <p:cNvPr id="8" name="TextBox 7"/>
          <p:cNvSpPr txBox="1"/>
          <p:nvPr/>
        </p:nvSpPr>
        <p:spPr>
          <a:xfrm>
            <a:off x="4114800" y="2495428"/>
            <a:ext cx="5029200" cy="4362572"/>
          </a:xfrm>
          <a:prstGeom prst="rect">
            <a:avLst/>
          </a:prstGeom>
          <a:solidFill>
            <a:schemeClr val="bg1"/>
          </a:solidFill>
          <a:ln>
            <a:solidFill>
              <a:schemeClr val="tx1"/>
            </a:solidFill>
          </a:ln>
        </p:spPr>
        <p:txBody>
          <a:bodyPr wrap="square" rtlCol="0">
            <a:noAutofit/>
          </a:bodyPr>
          <a:lstStyle/>
          <a:p>
            <a:pPr marL="342900" lvl="0" indent="-342900">
              <a:spcBef>
                <a:spcPts val="600"/>
              </a:spcBef>
              <a:spcAft>
                <a:spcPts val="0"/>
              </a:spcAft>
              <a:buFont typeface="Arial" panose="020B0604020202020204" pitchFamily="34" charset="0"/>
              <a:buChar char="•"/>
            </a:pPr>
            <a:r>
              <a:rPr lang="id-ID" sz="2000" dirty="0" smtClean="0">
                <a:latin typeface="Calibri" panose="020F0502020204030204" pitchFamily="34" charset="0"/>
              </a:rPr>
              <a:t>Mengubah perilaku </a:t>
            </a:r>
            <a:r>
              <a:rPr lang="id-ID" sz="2000" b="0" dirty="0">
                <a:latin typeface="Calibri" panose="020F0502020204030204" pitchFamily="34" charset="0"/>
              </a:rPr>
              <a:t>– </a:t>
            </a:r>
            <a:r>
              <a:rPr lang="id-ID" sz="2000" b="0" dirty="0" smtClean="0">
                <a:latin typeface="Calibri" panose="020F0502020204030204" pitchFamily="34" charset="0"/>
              </a:rPr>
              <a:t>berhenti mengotori sungai atau mengurangi ketidaksesuaian dengan menyimpulkan bahwa perilaku yang tidak sesuai, tidak begitu penting (Saya harus mendapatkan penghasilan, dan sebagai manajer saya harus menempatkan kepentingan perusahaan di atas kepentingan masyarakat)</a:t>
            </a:r>
          </a:p>
          <a:p>
            <a:pPr marL="342900" lvl="0" indent="-342900">
              <a:spcBef>
                <a:spcPts val="600"/>
              </a:spcBef>
              <a:spcAft>
                <a:spcPts val="0"/>
              </a:spcAft>
              <a:buFont typeface="Arial" panose="020B0604020202020204" pitchFamily="34" charset="0"/>
              <a:buChar char="•"/>
            </a:pPr>
            <a:r>
              <a:rPr lang="id-ID" sz="2000" dirty="0" smtClean="0">
                <a:latin typeface="Calibri" panose="020F0502020204030204" pitchFamily="34" charset="0"/>
              </a:rPr>
              <a:t>Mengubah sikap</a:t>
            </a:r>
            <a:r>
              <a:rPr lang="id-ID" sz="2000" b="0" dirty="0" smtClean="0">
                <a:latin typeface="Calibri" panose="020F0502020204030204" pitchFamily="34" charset="0"/>
              </a:rPr>
              <a:t> – tidak ada salahnya mengotori sungai (Ada lebih banyak manfaat untuk masyarakat dari pembuatan produk perusahaan daripada penggantian kerugian polusi air</a:t>
            </a:r>
            <a:endParaRPr lang="id-ID" sz="2000" dirty="0" smtClean="0">
              <a:latin typeface="Calibri" panose="020F0502020204030204" pitchFamily="34" charset="0"/>
            </a:endParaRPr>
          </a:p>
        </p:txBody>
      </p:sp>
      <p:sp>
        <p:nvSpPr>
          <p:cNvPr id="11" name="Line 7"/>
          <p:cNvSpPr>
            <a:spLocks noChangeShapeType="1"/>
          </p:cNvSpPr>
          <p:nvPr/>
        </p:nvSpPr>
        <p:spPr bwMode="auto">
          <a:xfrm>
            <a:off x="3352800" y="2209800"/>
            <a:ext cx="56388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Rectangle 12"/>
          <p:cNvSpPr/>
          <p:nvPr/>
        </p:nvSpPr>
        <p:spPr>
          <a:xfrm>
            <a:off x="261257" y="2252376"/>
            <a:ext cx="1026178" cy="400110"/>
          </a:xfrm>
          <a:prstGeom prst="rect">
            <a:avLst/>
          </a:prstGeom>
        </p:spPr>
        <p:txBody>
          <a:bodyPr wrap="none">
            <a:spAutoFit/>
          </a:bodyPr>
          <a:lstStyle/>
          <a:p>
            <a:r>
              <a:rPr lang="id-ID" altLang="en-US" sz="2000" dirty="0">
                <a:solidFill>
                  <a:srgbClr val="002060"/>
                </a:solidFill>
                <a:latin typeface="Calibri" panose="020F0502020204030204" pitchFamily="34" charset="0"/>
              </a:rPr>
              <a:t>Contoh:</a:t>
            </a:r>
          </a:p>
        </p:txBody>
      </p:sp>
      <p:sp>
        <p:nvSpPr>
          <p:cNvPr id="6" name="Rectangle 5"/>
          <p:cNvSpPr/>
          <p:nvPr/>
        </p:nvSpPr>
        <p:spPr>
          <a:xfrm>
            <a:off x="370114" y="2667000"/>
            <a:ext cx="2906486" cy="1323439"/>
          </a:xfrm>
          <a:prstGeom prst="rect">
            <a:avLst/>
          </a:prstGeom>
          <a:noFill/>
          <a:ln>
            <a:solidFill>
              <a:schemeClr val="tx1"/>
            </a:solidFill>
          </a:ln>
        </p:spPr>
        <p:txBody>
          <a:bodyPr wrap="square">
            <a:spAutoFit/>
          </a:bodyPr>
          <a:lstStyle/>
          <a:p>
            <a:r>
              <a:rPr lang="id-ID" altLang="en-US" sz="2000" b="0" dirty="0" smtClean="0">
                <a:latin typeface="Calibri" panose="020F0502020204030204" pitchFamily="34" charset="0"/>
              </a:rPr>
              <a:t>Manajer A sangat yakin bahwa tidak ada perusahaan yang boleh mengotori udara atau air</a:t>
            </a:r>
            <a:r>
              <a:rPr lang="id-ID" altLang="en-US" sz="2000" dirty="0" smtClean="0">
                <a:latin typeface="Calibri" panose="020F0502020204030204" pitchFamily="34" charset="0"/>
              </a:rPr>
              <a:t> </a:t>
            </a:r>
            <a:endParaRPr lang="nn-NO" altLang="en-US" sz="2000" dirty="0">
              <a:latin typeface="Calibri" panose="020F0502020204030204" pitchFamily="34" charset="0"/>
            </a:endParaRPr>
          </a:p>
        </p:txBody>
      </p:sp>
      <p:sp>
        <p:nvSpPr>
          <p:cNvPr id="12" name="Rectangle 11"/>
          <p:cNvSpPr/>
          <p:nvPr/>
        </p:nvSpPr>
        <p:spPr>
          <a:xfrm>
            <a:off x="337457" y="5105400"/>
            <a:ext cx="2939143" cy="1631216"/>
          </a:xfrm>
          <a:prstGeom prst="rect">
            <a:avLst/>
          </a:prstGeom>
          <a:noFill/>
          <a:ln>
            <a:solidFill>
              <a:schemeClr val="tx1"/>
            </a:solidFill>
          </a:ln>
        </p:spPr>
        <p:txBody>
          <a:bodyPr wrap="square">
            <a:spAutoFit/>
          </a:bodyPr>
          <a:lstStyle/>
          <a:p>
            <a:r>
              <a:rPr lang="id-ID" altLang="en-US" sz="2000" b="0" dirty="0" smtClean="0">
                <a:latin typeface="Calibri" panose="020F0502020204030204" pitchFamily="34" charset="0"/>
              </a:rPr>
              <a:t>Tuntutan profitabilitas menunjukkan bahwa membuang limbah ke sungai merupakan pilihan yang paling ekonomis</a:t>
            </a:r>
            <a:endParaRPr lang="nn-NO" altLang="en-US" sz="2000" dirty="0">
              <a:latin typeface="Calibri" panose="020F0502020204030204" pitchFamily="34" charset="0"/>
            </a:endParaRPr>
          </a:p>
        </p:txBody>
      </p:sp>
      <p:sp>
        <p:nvSpPr>
          <p:cNvPr id="3" name="Down Arrow 2"/>
          <p:cNvSpPr/>
          <p:nvPr/>
        </p:nvSpPr>
        <p:spPr bwMode="auto">
          <a:xfrm>
            <a:off x="666850" y="4172520"/>
            <a:ext cx="266700" cy="741275"/>
          </a:xfrm>
          <a:prstGeom prst="downArrow">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
        <p:nvSpPr>
          <p:cNvPr id="14" name="Rectangle 13"/>
          <p:cNvSpPr/>
          <p:nvPr/>
        </p:nvSpPr>
        <p:spPr>
          <a:xfrm>
            <a:off x="1042474" y="4203857"/>
            <a:ext cx="1982081" cy="707886"/>
          </a:xfrm>
          <a:prstGeom prst="rect">
            <a:avLst/>
          </a:prstGeom>
        </p:spPr>
        <p:txBody>
          <a:bodyPr wrap="none">
            <a:spAutoFit/>
          </a:bodyPr>
          <a:lstStyle/>
          <a:p>
            <a:r>
              <a:rPr lang="id-ID" altLang="en-US" sz="2000" b="0" dirty="0" smtClean="0">
                <a:latin typeface="Calibri" panose="020F0502020204030204" pitchFamily="34" charset="0"/>
              </a:rPr>
              <a:t>Ketidaksesuaian </a:t>
            </a:r>
            <a:br>
              <a:rPr lang="id-ID" altLang="en-US" sz="2000" b="0" dirty="0" smtClean="0">
                <a:latin typeface="Calibri" panose="020F0502020204030204" pitchFamily="34" charset="0"/>
              </a:rPr>
            </a:br>
            <a:r>
              <a:rPr lang="id-ID" altLang="en-US" sz="2000" b="0" dirty="0" smtClean="0">
                <a:latin typeface="Calibri" panose="020F0502020204030204" pitchFamily="34" charset="0"/>
              </a:rPr>
              <a:t>kognitif</a:t>
            </a:r>
            <a:endParaRPr lang="en-US" sz="2000" dirty="0"/>
          </a:p>
        </p:txBody>
      </p:sp>
      <p:sp>
        <p:nvSpPr>
          <p:cNvPr id="19" name="Rectangle 18"/>
          <p:cNvSpPr/>
          <p:nvPr/>
        </p:nvSpPr>
        <p:spPr>
          <a:xfrm>
            <a:off x="3340229" y="4688608"/>
            <a:ext cx="774571" cy="400110"/>
          </a:xfrm>
          <a:prstGeom prst="rect">
            <a:avLst/>
          </a:prstGeom>
        </p:spPr>
        <p:txBody>
          <a:bodyPr wrap="none">
            <a:spAutoFit/>
          </a:bodyPr>
          <a:lstStyle/>
          <a:p>
            <a:r>
              <a:rPr lang="id-ID" altLang="en-US" sz="2000" b="0" dirty="0" smtClean="0">
                <a:latin typeface="Calibri" panose="020F0502020204030204" pitchFamily="34" charset="0"/>
              </a:rPr>
              <a:t>solusi</a:t>
            </a:r>
            <a:endParaRPr lang="en-US" sz="2000" dirty="0"/>
          </a:p>
        </p:txBody>
      </p:sp>
      <p:sp>
        <p:nvSpPr>
          <p:cNvPr id="17" name="Right Arrow 16"/>
          <p:cNvSpPr/>
          <p:nvPr/>
        </p:nvSpPr>
        <p:spPr bwMode="auto">
          <a:xfrm>
            <a:off x="3444522" y="4495800"/>
            <a:ext cx="576942" cy="228600"/>
          </a:xfrm>
          <a:prstGeom prst="rightArrow">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179978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28600" y="685800"/>
            <a:ext cx="2514600" cy="1938992"/>
          </a:xfrm>
          <a:prstGeom prst="rect">
            <a:avLst/>
          </a:prstGeom>
        </p:spPr>
        <p:txBody>
          <a:bodyPr wrap="square">
            <a:spAutoFit/>
          </a:bodyPr>
          <a:lstStyle/>
          <a:p>
            <a:r>
              <a:rPr lang="nn-NO" altLang="en-US" sz="2400" dirty="0">
                <a:solidFill>
                  <a:srgbClr val="002060"/>
                </a:solidFill>
                <a:latin typeface="Calibri" panose="020F0502020204030204" pitchFamily="34" charset="0"/>
              </a:rPr>
              <a:t>Pengaruh yang dimiliki oleh </a:t>
            </a:r>
            <a:r>
              <a:rPr lang="nn-NO" altLang="en-US" sz="2400" dirty="0" smtClean="0">
                <a:solidFill>
                  <a:srgbClr val="002060"/>
                </a:solidFill>
                <a:latin typeface="Calibri" panose="020F0502020204030204" pitchFamily="34" charset="0"/>
              </a:rPr>
              <a:t>individu </a:t>
            </a:r>
            <a:r>
              <a:rPr lang="nn-NO" altLang="en-US" sz="2400" dirty="0">
                <a:solidFill>
                  <a:srgbClr val="002060"/>
                </a:solidFill>
                <a:latin typeface="Calibri" panose="020F0502020204030204" pitchFamily="34" charset="0"/>
              </a:rPr>
              <a:t>terhadap elemen-elemen tersebut</a:t>
            </a:r>
          </a:p>
        </p:txBody>
      </p:sp>
      <p:sp>
        <p:nvSpPr>
          <p:cNvPr id="9" name="Line 7"/>
          <p:cNvSpPr>
            <a:spLocks noChangeShapeType="1"/>
          </p:cNvSpPr>
          <p:nvPr/>
        </p:nvSpPr>
        <p:spPr bwMode="auto">
          <a:xfrm>
            <a:off x="228600" y="2647116"/>
            <a:ext cx="22860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p:cNvSpPr txBox="1"/>
          <p:nvPr/>
        </p:nvSpPr>
        <p:spPr>
          <a:xfrm>
            <a:off x="2971800" y="685800"/>
            <a:ext cx="6172200" cy="2831544"/>
          </a:xfrm>
          <a:prstGeom prst="rect">
            <a:avLst/>
          </a:prstGeom>
          <a:noFill/>
        </p:spPr>
        <p:txBody>
          <a:bodyPr wrap="square" rtlCol="0">
            <a:spAutoFit/>
          </a:bodyPr>
          <a:lstStyle/>
          <a:p>
            <a:pPr marL="342900" lvl="0" indent="-342900">
              <a:spcBef>
                <a:spcPts val="1200"/>
              </a:spcBef>
              <a:spcAft>
                <a:spcPts val="0"/>
              </a:spcAft>
              <a:buFont typeface="Arial" panose="020B0604020202020204" pitchFamily="34" charset="0"/>
              <a:buChar char="•"/>
            </a:pPr>
            <a:r>
              <a:rPr lang="en-US" sz="2400" b="0" dirty="0" smtClean="0">
                <a:latin typeface="Calibri" panose="020F0502020204030204" pitchFamily="34" charset="0"/>
              </a:rPr>
              <a:t>T</a:t>
            </a:r>
            <a:r>
              <a:rPr lang="id-ID" sz="2400" b="0" dirty="0" smtClean="0">
                <a:latin typeface="Calibri" panose="020F0502020204030204" pitchFamily="34" charset="0"/>
              </a:rPr>
              <a:t>ingkat pengaruh yang diyakini seseorang terhadap elemen-elemen tersebut akan berpegaruh terhadap bagaimana mereka bereaksi terhadap ketidaksesuaian</a:t>
            </a:r>
          </a:p>
          <a:p>
            <a:pPr marL="342900" lvl="0" indent="-342900">
              <a:spcBef>
                <a:spcPts val="1200"/>
              </a:spcBef>
              <a:spcAft>
                <a:spcPts val="0"/>
              </a:spcAft>
              <a:buFont typeface="Arial" panose="020B0604020202020204" pitchFamily="34" charset="0"/>
              <a:buChar char="•"/>
            </a:pPr>
            <a:r>
              <a:rPr lang="id-ID" sz="2400" b="0" dirty="0" smtClean="0">
                <a:latin typeface="Calibri" panose="020F0502020204030204" pitchFamily="34" charset="0"/>
              </a:rPr>
              <a:t>Apabila ketidaksesuaian disebabkan oleh tidak ada pilihan, kemungkinan besar individu kurang menerima perubahan sikap</a:t>
            </a:r>
          </a:p>
        </p:txBody>
      </p:sp>
      <p:sp>
        <p:nvSpPr>
          <p:cNvPr id="18" name="Rectangle 17"/>
          <p:cNvSpPr/>
          <p:nvPr/>
        </p:nvSpPr>
        <p:spPr>
          <a:xfrm>
            <a:off x="2971800" y="3671830"/>
            <a:ext cx="1195071" cy="461665"/>
          </a:xfrm>
          <a:prstGeom prst="rect">
            <a:avLst/>
          </a:prstGeom>
        </p:spPr>
        <p:txBody>
          <a:bodyPr wrap="none">
            <a:spAutoFit/>
          </a:bodyPr>
          <a:lstStyle/>
          <a:p>
            <a:r>
              <a:rPr lang="id-ID" altLang="en-US" sz="2400" dirty="0">
                <a:solidFill>
                  <a:srgbClr val="002060"/>
                </a:solidFill>
                <a:latin typeface="Calibri" panose="020F0502020204030204" pitchFamily="34" charset="0"/>
              </a:rPr>
              <a:t>Contoh:</a:t>
            </a:r>
          </a:p>
        </p:txBody>
      </p:sp>
      <p:sp>
        <p:nvSpPr>
          <p:cNvPr id="20" name="TextBox 19"/>
          <p:cNvSpPr txBox="1"/>
          <p:nvPr/>
        </p:nvSpPr>
        <p:spPr>
          <a:xfrm>
            <a:off x="2971800" y="4075569"/>
            <a:ext cx="6172200" cy="1938992"/>
          </a:xfrm>
          <a:prstGeom prst="rect">
            <a:avLst/>
          </a:prstGeom>
          <a:noFill/>
        </p:spPr>
        <p:txBody>
          <a:bodyPr wrap="square" rtlCol="0">
            <a:spAutoFit/>
          </a:bodyPr>
          <a:lstStyle/>
          <a:p>
            <a:pPr lvl="0">
              <a:spcBef>
                <a:spcPts val="1200"/>
              </a:spcBef>
              <a:spcAft>
                <a:spcPts val="0"/>
              </a:spcAft>
            </a:pPr>
            <a:r>
              <a:rPr lang="id-ID" sz="2400" b="0" dirty="0" smtClean="0">
                <a:latin typeface="Calibri" panose="020F0502020204030204" pitchFamily="34" charset="0"/>
              </a:rPr>
              <a:t>Apabila perilaku yang menghasilkan ketidaksesuaian berasal dari instruksi atasan, tekanan untuk mengurangi ketidaksesuaian akan lebih sedikit bila dibandingkan dengan perilaku yang ditampilkan secara sukarela</a:t>
            </a:r>
          </a:p>
        </p:txBody>
      </p:sp>
    </p:spTree>
    <p:extLst>
      <p:ext uri="{BB962C8B-B14F-4D97-AF65-F5344CB8AC3E}">
        <p14:creationId xmlns:p14="http://schemas.microsoft.com/office/powerpoint/2010/main" val="4121412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28600" y="685800"/>
            <a:ext cx="2514600" cy="1569660"/>
          </a:xfrm>
          <a:prstGeom prst="rect">
            <a:avLst/>
          </a:prstGeom>
        </p:spPr>
        <p:txBody>
          <a:bodyPr wrap="square">
            <a:spAutoFit/>
          </a:bodyPr>
          <a:lstStyle/>
          <a:p>
            <a:r>
              <a:rPr lang="nn-NO" altLang="en-US" sz="2400" dirty="0">
                <a:solidFill>
                  <a:srgbClr val="002060"/>
                </a:solidFill>
                <a:latin typeface="Calibri" panose="020F0502020204030204" pitchFamily="34" charset="0"/>
              </a:rPr>
              <a:t>Penghargaan yang mungkin terlibat dalam ketidaksesuaian</a:t>
            </a:r>
          </a:p>
        </p:txBody>
      </p:sp>
      <p:sp>
        <p:nvSpPr>
          <p:cNvPr id="9" name="Line 7"/>
          <p:cNvSpPr>
            <a:spLocks noChangeShapeType="1"/>
          </p:cNvSpPr>
          <p:nvPr/>
        </p:nvSpPr>
        <p:spPr bwMode="auto">
          <a:xfrm>
            <a:off x="228600" y="2275490"/>
            <a:ext cx="22860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p:cNvSpPr txBox="1"/>
          <p:nvPr/>
        </p:nvSpPr>
        <p:spPr>
          <a:xfrm>
            <a:off x="2971800" y="2057400"/>
            <a:ext cx="6172200" cy="4185761"/>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P</a:t>
            </a:r>
            <a:r>
              <a:rPr lang="id-ID" sz="2400" b="0" dirty="0" smtClean="0">
                <a:latin typeface="Calibri" panose="020F0502020204030204" pitchFamily="34" charset="0"/>
              </a:rPr>
              <a:t>enghargaan mempengaruhi tingkat motivasi individu untuk mengurangi ketidaksesuaian</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Penghargaan tinggi yang menyertai ketidaksesuaian yang tinggi cenderung mengurangi ketegangan yang melekat pada ketidaksesuaian</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Penghargaan berfungsi mengurangi ketidaksesuaian dengan cara meningkatkan sisi konsistensi dari neraca individu</a:t>
            </a:r>
          </a:p>
        </p:txBody>
      </p:sp>
    </p:spTree>
    <p:extLst>
      <p:ext uri="{BB962C8B-B14F-4D97-AF65-F5344CB8AC3E}">
        <p14:creationId xmlns:p14="http://schemas.microsoft.com/office/powerpoint/2010/main" val="1520838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Konsistensi Sikap</a:t>
            </a:r>
            <a:endParaRPr lang="en-US" altLang="en-US" sz="2800" dirty="0"/>
          </a:p>
        </p:txBody>
      </p:sp>
      <p:sp>
        <p:nvSpPr>
          <p:cNvPr id="2" name="Rectangle 1"/>
          <p:cNvSpPr/>
          <p:nvPr/>
        </p:nvSpPr>
        <p:spPr>
          <a:xfrm>
            <a:off x="228600" y="685800"/>
            <a:ext cx="2971800" cy="1200329"/>
          </a:xfrm>
          <a:prstGeom prst="rect">
            <a:avLst/>
          </a:prstGeom>
          <a:ln>
            <a:solidFill>
              <a:schemeClr val="tx1"/>
            </a:solidFill>
          </a:ln>
        </p:spPr>
        <p:txBody>
          <a:bodyPr wrap="square">
            <a:spAutoFit/>
          </a:bodyPr>
          <a:lstStyle/>
          <a:p>
            <a:r>
              <a:rPr lang="en-US" altLang="en-US" sz="2400" dirty="0" smtClean="0">
                <a:solidFill>
                  <a:srgbClr val="002060"/>
                </a:solidFill>
                <a:latin typeface="Calibri" panose="020F0502020204030204" pitchFamily="34" charset="0"/>
              </a:rPr>
              <a:t>Teori </a:t>
            </a:r>
            <a:r>
              <a:rPr lang="en-US" altLang="en-US" sz="2400" dirty="0">
                <a:solidFill>
                  <a:srgbClr val="002060"/>
                </a:solidFill>
                <a:latin typeface="Calibri" panose="020F0502020204030204" pitchFamily="34" charset="0"/>
              </a:rPr>
              <a:t>Ketidaksesuaian Kognitif</a:t>
            </a:r>
            <a:r>
              <a:rPr lang="id-ID" altLang="en-US" sz="2400" dirty="0">
                <a:solidFill>
                  <a:srgbClr val="002060"/>
                </a:solidFill>
                <a:latin typeface="Calibri" panose="020F0502020204030204" pitchFamily="34" charset="0"/>
              </a:rPr>
              <a:t> - </a:t>
            </a:r>
            <a:r>
              <a:rPr lang="en-US" altLang="en-US" sz="2400" i="1" dirty="0">
                <a:solidFill>
                  <a:srgbClr val="002060"/>
                </a:solidFill>
                <a:latin typeface="Calibri" panose="020F0502020204030204" pitchFamily="34" charset="0"/>
              </a:rPr>
              <a:t>Cognitive </a:t>
            </a:r>
            <a:r>
              <a:rPr lang="en-US" altLang="en-US" sz="2400" i="1" dirty="0" smtClean="0">
                <a:solidFill>
                  <a:srgbClr val="002060"/>
                </a:solidFill>
                <a:latin typeface="Calibri" panose="020F0502020204030204" pitchFamily="34" charset="0"/>
              </a:rPr>
              <a:t>Dissonance</a:t>
            </a:r>
            <a:endParaRPr lang="id-ID" altLang="en-US" sz="2400" i="1" dirty="0">
              <a:solidFill>
                <a:srgbClr val="002060"/>
              </a:solidFill>
              <a:latin typeface="Calibri" panose="020F0502020204030204" pitchFamily="34" charset="0"/>
            </a:endParaRPr>
          </a:p>
        </p:txBody>
      </p:sp>
      <p:sp>
        <p:nvSpPr>
          <p:cNvPr id="7" name="TextBox 6"/>
          <p:cNvSpPr txBox="1"/>
          <p:nvPr/>
        </p:nvSpPr>
        <p:spPr>
          <a:xfrm>
            <a:off x="3418472" y="748769"/>
            <a:ext cx="5496928" cy="4170372"/>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A</a:t>
            </a:r>
            <a:r>
              <a:rPr lang="id-ID" sz="2400" b="0" dirty="0" smtClean="0">
                <a:latin typeface="Calibri" panose="020F0502020204030204" pitchFamily="34" charset="0"/>
              </a:rPr>
              <a:t>pabila tuntutan pekerjaan mengharuskan individu untuk mengatakan atau melakukan sesuatu  yang berlawanan dengan sikap pribadi, individu cenderung mengubah sikap agar selaras</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Semakin besar ketidaksesuaian  </a:t>
            </a:r>
            <a:r>
              <a:rPr lang="id-ID" sz="2400" b="0" dirty="0" smtClean="0">
                <a:latin typeface="Calibri" panose="020F0502020204030204" pitchFamily="34" charset="0"/>
                <a:sym typeface="Symbol" panose="05050102010706020507" pitchFamily="18" charset="2"/>
              </a:rPr>
              <a:t></a:t>
            </a:r>
            <a:r>
              <a:rPr lang="id-ID" sz="2400" b="0" dirty="0" smtClean="0">
                <a:latin typeface="Calibri" panose="020F0502020204030204" pitchFamily="34" charset="0"/>
              </a:rPr>
              <a:t> </a:t>
            </a:r>
            <a:r>
              <a:rPr lang="id-ID" sz="2400" b="0" dirty="0" smtClean="0">
                <a:solidFill>
                  <a:srgbClr val="002060"/>
                </a:solidFill>
                <a:latin typeface="Calibri" panose="020F0502020204030204" pitchFamily="34" charset="0"/>
              </a:rPr>
              <a:t>setelah ditinjau dari faktor kepentingan, pilihan, dan penghargaan </a:t>
            </a:r>
            <a:r>
              <a:rPr lang="id-ID" sz="2400" b="0" dirty="0">
                <a:latin typeface="Calibri" panose="020F0502020204030204" pitchFamily="34" charset="0"/>
                <a:sym typeface="Symbol" panose="05050102010706020507" pitchFamily="18" charset="2"/>
              </a:rPr>
              <a:t></a:t>
            </a:r>
            <a:r>
              <a:rPr lang="id-ID" sz="2400" b="0" dirty="0">
                <a:latin typeface="Calibri" panose="020F0502020204030204" pitchFamily="34" charset="0"/>
              </a:rPr>
              <a:t> </a:t>
            </a:r>
            <a:r>
              <a:rPr lang="id-ID" sz="2400" b="0" dirty="0" smtClean="0">
                <a:latin typeface="Calibri" panose="020F0502020204030204" pitchFamily="34" charset="0"/>
              </a:rPr>
              <a:t>semakin besar tekanan untuk menguranginya</a:t>
            </a:r>
          </a:p>
        </p:txBody>
      </p:sp>
      <p:sp>
        <p:nvSpPr>
          <p:cNvPr id="3" name="Rectangle 2"/>
          <p:cNvSpPr/>
          <p:nvPr/>
        </p:nvSpPr>
        <p:spPr>
          <a:xfrm>
            <a:off x="1092364" y="2841650"/>
            <a:ext cx="1983208" cy="707886"/>
          </a:xfrm>
          <a:prstGeom prst="rect">
            <a:avLst/>
          </a:prstGeom>
        </p:spPr>
        <p:txBody>
          <a:bodyPr wrap="square">
            <a:spAutoFit/>
          </a:bodyPr>
          <a:lstStyle/>
          <a:p>
            <a:r>
              <a:rPr lang="id-ID" altLang="en-US" sz="2000" dirty="0">
                <a:solidFill>
                  <a:srgbClr val="002060"/>
                </a:solidFill>
                <a:latin typeface="Calibri" panose="020F0502020204030204" pitchFamily="34" charset="0"/>
              </a:rPr>
              <a:t>Implikasi organisasional </a:t>
            </a:r>
            <a:endParaRPr lang="en-US" sz="2000" dirty="0"/>
          </a:p>
        </p:txBody>
      </p:sp>
      <p:sp>
        <p:nvSpPr>
          <p:cNvPr id="8" name="Rectangle 7"/>
          <p:cNvSpPr/>
          <p:nvPr/>
        </p:nvSpPr>
        <p:spPr>
          <a:xfrm>
            <a:off x="228600" y="4572000"/>
            <a:ext cx="2971800" cy="1938992"/>
          </a:xfrm>
          <a:prstGeom prst="rect">
            <a:avLst/>
          </a:prstGeom>
          <a:ln>
            <a:solidFill>
              <a:schemeClr val="tx1"/>
            </a:solidFill>
          </a:ln>
        </p:spPr>
        <p:txBody>
          <a:bodyPr wrap="square">
            <a:spAutoFit/>
          </a:bodyPr>
          <a:lstStyle/>
          <a:p>
            <a:r>
              <a:rPr lang="id-ID" altLang="en-US" sz="2400" dirty="0" smtClean="0">
                <a:solidFill>
                  <a:srgbClr val="002060"/>
                </a:solidFill>
                <a:latin typeface="Calibri" panose="020F0502020204030204" pitchFamily="34" charset="0"/>
              </a:rPr>
              <a:t>Membantu memprediksi kecederungan perubahan sikap dan perilaku</a:t>
            </a:r>
            <a:endParaRPr lang="id-ID" altLang="en-US" sz="2400" i="1" dirty="0">
              <a:solidFill>
                <a:srgbClr val="002060"/>
              </a:solidFill>
              <a:latin typeface="Calibri" panose="020F0502020204030204" pitchFamily="34" charset="0"/>
            </a:endParaRPr>
          </a:p>
        </p:txBody>
      </p:sp>
      <p:sp>
        <p:nvSpPr>
          <p:cNvPr id="4" name="Down Arrow 3"/>
          <p:cNvSpPr/>
          <p:nvPr/>
        </p:nvSpPr>
        <p:spPr bwMode="auto">
          <a:xfrm>
            <a:off x="749464" y="2000427"/>
            <a:ext cx="342900" cy="2448014"/>
          </a:xfrm>
          <a:prstGeom prst="downArrow">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768462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27432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smtClean="0">
                <a:solidFill>
                  <a:srgbClr val="002060"/>
                </a:solidFill>
                <a:latin typeface="Arial" panose="020B0604020202020204" pitchFamily="34" charset="0"/>
              </a:rPr>
              <a:t>Sikap dan Perilaku</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03/03</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42702707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id-ID" sz="2800" dirty="0" smtClean="0"/>
              <a:t>Sikap dan Perilaku</a:t>
            </a:r>
            <a:endParaRPr lang="en-US" sz="2800" dirty="0"/>
          </a:p>
        </p:txBody>
      </p:sp>
      <p:grpSp>
        <p:nvGrpSpPr>
          <p:cNvPr id="11" name="Group 10"/>
          <p:cNvGrpSpPr/>
          <p:nvPr/>
        </p:nvGrpSpPr>
        <p:grpSpPr>
          <a:xfrm>
            <a:off x="609600" y="1066800"/>
            <a:ext cx="7696200" cy="2209800"/>
            <a:chOff x="609600" y="1066800"/>
            <a:chExt cx="7696200" cy="2209800"/>
          </a:xfrm>
        </p:grpSpPr>
        <p:sp>
          <p:nvSpPr>
            <p:cNvPr id="5" name="Oval 4"/>
            <p:cNvSpPr/>
            <p:nvPr/>
          </p:nvSpPr>
          <p:spPr bwMode="auto">
            <a:xfrm>
              <a:off x="6096000" y="1066800"/>
              <a:ext cx="2209800" cy="2209800"/>
            </a:xfrm>
            <a:prstGeom prst="ellipse">
              <a:avLst/>
            </a:prstGeom>
            <a:solidFill>
              <a:srgbClr val="0070C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id-ID" sz="2400" dirty="0" smtClean="0">
                  <a:solidFill>
                    <a:schemeClr val="bg1"/>
                  </a:solidFill>
                  <a:effectLst>
                    <a:outerShdw blurRad="38100" dist="38100" dir="2700000" algn="tl">
                      <a:srgbClr val="000000">
                        <a:alpha val="43137"/>
                      </a:srgbClr>
                    </a:outerShdw>
                  </a:effectLst>
                  <a:latin typeface="Calibri" panose="020F0502020204030204" pitchFamily="34" charset="0"/>
                </a:rPr>
                <a:t>PERILAKU</a:t>
              </a:r>
              <a:endParaRPr kumimoji="0" lang="en-US" sz="2400"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7" name="Oval 6"/>
            <p:cNvSpPr/>
            <p:nvPr/>
          </p:nvSpPr>
          <p:spPr bwMode="auto">
            <a:xfrm>
              <a:off x="609600" y="1066800"/>
              <a:ext cx="2209800" cy="2209800"/>
            </a:xfrm>
            <a:prstGeom prst="ellipse">
              <a:avLst/>
            </a:prstGeom>
            <a:solidFill>
              <a:srgbClr val="0070C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id-ID" sz="2400" dirty="0" smtClean="0">
                  <a:solidFill>
                    <a:schemeClr val="bg1"/>
                  </a:solidFill>
                  <a:effectLst>
                    <a:outerShdw blurRad="38100" dist="38100" dir="2700000" algn="tl">
                      <a:srgbClr val="000000">
                        <a:alpha val="43137"/>
                      </a:srgbClr>
                    </a:outerShdw>
                  </a:effectLst>
                  <a:latin typeface="Calibri" panose="020F0502020204030204" pitchFamily="34" charset="0"/>
                </a:rPr>
                <a:t>SIKAP</a:t>
              </a:r>
              <a:endParaRPr kumimoji="0" lang="en-US" sz="2400"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8" name="Striped Right Arrow 7"/>
            <p:cNvSpPr/>
            <p:nvPr/>
          </p:nvSpPr>
          <p:spPr bwMode="auto">
            <a:xfrm>
              <a:off x="3124200" y="1714500"/>
              <a:ext cx="2743200" cy="914400"/>
            </a:xfrm>
            <a:prstGeom prst="stripedRightArrow">
              <a:avLst/>
            </a:prstGeom>
            <a:solidFill>
              <a:srgbClr val="0070C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grpSp>
      <p:sp>
        <p:nvSpPr>
          <p:cNvPr id="9" name="TextBox 8"/>
          <p:cNvSpPr txBox="1"/>
          <p:nvPr/>
        </p:nvSpPr>
        <p:spPr>
          <a:xfrm>
            <a:off x="2171700" y="3429000"/>
            <a:ext cx="4800600" cy="3046988"/>
          </a:xfrm>
          <a:prstGeom prst="rect">
            <a:avLst/>
          </a:prstGeom>
          <a:noFill/>
        </p:spPr>
        <p:txBody>
          <a:bodyPr wrap="square" rtlCol="0">
            <a:spAutoFit/>
          </a:bodyPr>
          <a:lstStyle/>
          <a:p>
            <a:r>
              <a:rPr lang="id-ID" sz="2400" dirty="0" smtClean="0">
                <a:latin typeface="Calibri" panose="020F0502020204030204" pitchFamily="34" charset="0"/>
              </a:rPr>
              <a:t>VARIABEL PENGAIT (MODERATING</a:t>
            </a:r>
            <a:r>
              <a:rPr lang="id-ID" sz="2400" b="0" dirty="0" smtClean="0">
                <a:latin typeface="Calibri" panose="020F0502020204030204" pitchFamily="34" charset="0"/>
              </a:rPr>
              <a:t>)</a:t>
            </a:r>
          </a:p>
          <a:p>
            <a:pPr marL="342900" indent="-342900">
              <a:buFont typeface="Arial" panose="020B0604020202020204" pitchFamily="34" charset="0"/>
              <a:buChar char="•"/>
            </a:pPr>
            <a:r>
              <a:rPr lang="id-ID" sz="2400" b="0" dirty="0" smtClean="0">
                <a:latin typeface="Calibri" panose="020F0502020204030204" pitchFamily="34" charset="0"/>
              </a:rPr>
              <a:t>Pentingnya Sikap</a:t>
            </a:r>
          </a:p>
          <a:p>
            <a:pPr marL="342900" indent="-342900">
              <a:buFont typeface="Arial" panose="020B0604020202020204" pitchFamily="34" charset="0"/>
              <a:buChar char="•"/>
            </a:pPr>
            <a:r>
              <a:rPr lang="id-ID" sz="2400" b="0" dirty="0" smtClean="0">
                <a:latin typeface="Calibri" panose="020F0502020204030204" pitchFamily="34" charset="0"/>
              </a:rPr>
              <a:t>Kekhususan Sikap</a:t>
            </a:r>
          </a:p>
          <a:p>
            <a:pPr marL="342900" indent="-342900">
              <a:buFont typeface="Arial" panose="020B0604020202020204" pitchFamily="34" charset="0"/>
              <a:buChar char="•"/>
            </a:pPr>
            <a:r>
              <a:rPr lang="id-ID" sz="2400" b="0" dirty="0" smtClean="0">
                <a:latin typeface="Calibri" panose="020F0502020204030204" pitchFamily="34" charset="0"/>
              </a:rPr>
              <a:t>Aksesibilitas Sikap</a:t>
            </a:r>
          </a:p>
          <a:p>
            <a:pPr marL="342900" indent="-342900">
              <a:buFont typeface="Arial" panose="020B0604020202020204" pitchFamily="34" charset="0"/>
              <a:buChar char="•"/>
            </a:pPr>
            <a:r>
              <a:rPr lang="id-ID" sz="2400" b="0" dirty="0" smtClean="0">
                <a:latin typeface="Calibri" panose="020F0502020204030204" pitchFamily="34" charset="0"/>
              </a:rPr>
              <a:t>Tekanan-tekanan Sosial terhadap Individu</a:t>
            </a:r>
          </a:p>
          <a:p>
            <a:pPr marL="342900" indent="-342900">
              <a:buFont typeface="Arial" panose="020B0604020202020204" pitchFamily="34" charset="0"/>
              <a:buChar char="•"/>
            </a:pPr>
            <a:r>
              <a:rPr lang="id-ID" sz="2400" b="0" dirty="0" smtClean="0">
                <a:latin typeface="Calibri" panose="020F0502020204030204" pitchFamily="34" charset="0"/>
              </a:rPr>
              <a:t>Pengalaman langsung dengan sikap</a:t>
            </a:r>
            <a:endParaRPr lang="en-US" sz="2400" b="0" dirty="0">
              <a:latin typeface="Calibri" panose="020F0502020204030204" pitchFamily="34" charset="0"/>
            </a:endParaRPr>
          </a:p>
        </p:txBody>
      </p:sp>
      <p:sp>
        <p:nvSpPr>
          <p:cNvPr id="10" name="Up Arrow 9"/>
          <p:cNvSpPr/>
          <p:nvPr/>
        </p:nvSpPr>
        <p:spPr bwMode="auto">
          <a:xfrm>
            <a:off x="4191000" y="2781300"/>
            <a:ext cx="533400" cy="533400"/>
          </a:xfrm>
          <a:prstGeom prst="upArrow">
            <a:avLst/>
          </a:prstGeom>
          <a:solidFill>
            <a:srgbClr val="0070C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102538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dan Perilaku</a:t>
            </a:r>
            <a:endParaRPr lang="en-US" altLang="en-US" sz="2800" dirty="0"/>
          </a:p>
        </p:txBody>
      </p:sp>
      <p:sp>
        <p:nvSpPr>
          <p:cNvPr id="2" name="Rectangle 1"/>
          <p:cNvSpPr/>
          <p:nvPr/>
        </p:nvSpPr>
        <p:spPr>
          <a:xfrm>
            <a:off x="113073" y="1455521"/>
            <a:ext cx="2514600" cy="830997"/>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Pentingnya </a:t>
            </a:r>
          </a:p>
          <a:p>
            <a:r>
              <a:rPr lang="id-ID" altLang="en-US" sz="2400" dirty="0" smtClean="0">
                <a:solidFill>
                  <a:srgbClr val="002060"/>
                </a:solidFill>
                <a:latin typeface="Calibri" panose="020F0502020204030204" pitchFamily="34" charset="0"/>
              </a:rPr>
              <a:t>Sikap</a:t>
            </a:r>
            <a:endParaRPr lang="nn-NO" altLang="en-US" sz="2400" dirty="0">
              <a:solidFill>
                <a:srgbClr val="002060"/>
              </a:solidFill>
              <a:latin typeface="Calibri" panose="020F0502020204030204" pitchFamily="34" charset="0"/>
            </a:endParaRPr>
          </a:p>
        </p:txBody>
      </p:sp>
      <p:sp>
        <p:nvSpPr>
          <p:cNvPr id="9" name="Line 7"/>
          <p:cNvSpPr>
            <a:spLocks noChangeShapeType="1"/>
          </p:cNvSpPr>
          <p:nvPr/>
        </p:nvSpPr>
        <p:spPr bwMode="auto">
          <a:xfrm>
            <a:off x="211658" y="2334103"/>
            <a:ext cx="212757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p:cNvSpPr txBox="1"/>
          <p:nvPr/>
        </p:nvSpPr>
        <p:spPr>
          <a:xfrm>
            <a:off x="2645816" y="1934442"/>
            <a:ext cx="6172200" cy="3062377"/>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S</a:t>
            </a:r>
            <a:r>
              <a:rPr lang="id-ID" sz="2400" b="0" dirty="0" smtClean="0">
                <a:latin typeface="Calibri" panose="020F0502020204030204" pitchFamily="34" charset="0"/>
              </a:rPr>
              <a:t>ikap yang penting adalah sikap yang mencerminkan nilai-nilai fundamental, minat diri, atau identifikasi dengan individu atau kelompok yang dihargai oleh seseorang</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Sikap-sikap yang dianggap penting oleh individu cenderung menunjukkan hubungan yang kuat dengan perilaku</a:t>
            </a:r>
          </a:p>
        </p:txBody>
      </p:sp>
      <p:pic>
        <p:nvPicPr>
          <p:cNvPr id="3" name="Picture 2"/>
          <p:cNvPicPr>
            <a:picLocks noChangeAspect="1"/>
          </p:cNvPicPr>
          <p:nvPr/>
        </p:nvPicPr>
        <p:blipFill>
          <a:blip r:embed="rId2"/>
          <a:stretch>
            <a:fillRect/>
          </a:stretch>
        </p:blipFill>
        <p:spPr>
          <a:xfrm>
            <a:off x="100373" y="748836"/>
            <a:ext cx="2350140" cy="706685"/>
          </a:xfrm>
          <a:prstGeom prst="rect">
            <a:avLst/>
          </a:prstGeom>
        </p:spPr>
      </p:pic>
    </p:spTree>
    <p:extLst>
      <p:ext uri="{BB962C8B-B14F-4D97-AF65-F5344CB8AC3E}">
        <p14:creationId xmlns:p14="http://schemas.microsoft.com/office/powerpoint/2010/main" val="300502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dan Perilaku</a:t>
            </a:r>
            <a:endParaRPr lang="en-US" altLang="en-US" sz="2800" dirty="0"/>
          </a:p>
        </p:txBody>
      </p:sp>
      <p:sp>
        <p:nvSpPr>
          <p:cNvPr id="2" name="Rectangle 1"/>
          <p:cNvSpPr/>
          <p:nvPr/>
        </p:nvSpPr>
        <p:spPr>
          <a:xfrm>
            <a:off x="113073" y="1455521"/>
            <a:ext cx="2514600" cy="830997"/>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Kekhususan </a:t>
            </a:r>
          </a:p>
          <a:p>
            <a:r>
              <a:rPr lang="id-ID" altLang="en-US" sz="2400" dirty="0" smtClean="0">
                <a:solidFill>
                  <a:srgbClr val="002060"/>
                </a:solidFill>
                <a:latin typeface="Calibri" panose="020F0502020204030204" pitchFamily="34" charset="0"/>
              </a:rPr>
              <a:t>Sikap</a:t>
            </a:r>
            <a:endParaRPr lang="nn-NO" altLang="en-US" sz="2400" dirty="0">
              <a:solidFill>
                <a:srgbClr val="002060"/>
              </a:solidFill>
              <a:latin typeface="Calibri" panose="020F0502020204030204" pitchFamily="34" charset="0"/>
            </a:endParaRPr>
          </a:p>
        </p:txBody>
      </p:sp>
      <p:sp>
        <p:nvSpPr>
          <p:cNvPr id="7" name="TextBox 6"/>
          <p:cNvSpPr txBox="1"/>
          <p:nvPr/>
        </p:nvSpPr>
        <p:spPr>
          <a:xfrm>
            <a:off x="2645816" y="1934442"/>
            <a:ext cx="6172200" cy="4170372"/>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S</a:t>
            </a:r>
            <a:r>
              <a:rPr lang="id-ID" sz="2400" b="0" dirty="0" smtClean="0">
                <a:latin typeface="Calibri" panose="020F0502020204030204" pitchFamily="34" charset="0"/>
              </a:rPr>
              <a:t>emakin khusus suatu sikap dan semakin khusus suatu perilaku makan semakin kuat hubungan antara keduanya</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Contoh: Menanyai seseorang secara khusus tentang niatnya untuk tinggal dalam suatu organisasi selama enam bulan, kemungkinan besar dapat memprediksi kemungkinan pindahnya orang tersebut daripada bertanya mengenai kepuasannya terhadap gaji yang diperolehnya.</a:t>
            </a:r>
          </a:p>
        </p:txBody>
      </p:sp>
      <p:pic>
        <p:nvPicPr>
          <p:cNvPr id="3" name="Picture 2"/>
          <p:cNvPicPr>
            <a:picLocks noChangeAspect="1"/>
          </p:cNvPicPr>
          <p:nvPr/>
        </p:nvPicPr>
        <p:blipFill>
          <a:blip r:embed="rId2"/>
          <a:stretch>
            <a:fillRect/>
          </a:stretch>
        </p:blipFill>
        <p:spPr>
          <a:xfrm>
            <a:off x="100373" y="748836"/>
            <a:ext cx="2350140" cy="706685"/>
          </a:xfrm>
          <a:prstGeom prst="rect">
            <a:avLst/>
          </a:prstGeom>
        </p:spPr>
      </p:pic>
      <p:sp>
        <p:nvSpPr>
          <p:cNvPr id="8" name="Line 7"/>
          <p:cNvSpPr>
            <a:spLocks noChangeShapeType="1"/>
          </p:cNvSpPr>
          <p:nvPr/>
        </p:nvSpPr>
        <p:spPr bwMode="auto">
          <a:xfrm>
            <a:off x="211658" y="2334103"/>
            <a:ext cx="212757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017624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dan Perilaku</a:t>
            </a:r>
            <a:endParaRPr lang="en-US" altLang="en-US" sz="2800" dirty="0"/>
          </a:p>
        </p:txBody>
      </p:sp>
      <p:sp>
        <p:nvSpPr>
          <p:cNvPr id="2" name="Rectangle 1"/>
          <p:cNvSpPr/>
          <p:nvPr/>
        </p:nvSpPr>
        <p:spPr>
          <a:xfrm>
            <a:off x="113073" y="1455521"/>
            <a:ext cx="2514600" cy="830997"/>
          </a:xfrm>
          <a:prstGeom prst="rect">
            <a:avLst/>
          </a:prstGeom>
        </p:spPr>
        <p:txBody>
          <a:bodyPr wrap="square">
            <a:spAutoFit/>
          </a:bodyPr>
          <a:lstStyle/>
          <a:p>
            <a:r>
              <a:rPr lang="id-ID" altLang="en-US" sz="2400" dirty="0">
                <a:solidFill>
                  <a:srgbClr val="002060"/>
                </a:solidFill>
                <a:latin typeface="Calibri" panose="020F0502020204030204" pitchFamily="34" charset="0"/>
              </a:rPr>
              <a:t>Aksesibilitas </a:t>
            </a:r>
            <a:endParaRPr lang="id-ID" altLang="en-US" sz="2400" dirty="0" smtClean="0">
              <a:solidFill>
                <a:srgbClr val="002060"/>
              </a:solidFill>
              <a:latin typeface="Calibri" panose="020F0502020204030204" pitchFamily="34" charset="0"/>
            </a:endParaRPr>
          </a:p>
          <a:p>
            <a:r>
              <a:rPr lang="id-ID" altLang="en-US" sz="2400" dirty="0" smtClean="0">
                <a:solidFill>
                  <a:srgbClr val="002060"/>
                </a:solidFill>
                <a:latin typeface="Calibri" panose="020F0502020204030204" pitchFamily="34" charset="0"/>
              </a:rPr>
              <a:t>Sikap</a:t>
            </a:r>
            <a:endParaRPr lang="nn-NO" altLang="en-US" sz="2400" dirty="0">
              <a:solidFill>
                <a:srgbClr val="002060"/>
              </a:solidFill>
              <a:latin typeface="Calibri" panose="020F0502020204030204" pitchFamily="34" charset="0"/>
            </a:endParaRPr>
          </a:p>
        </p:txBody>
      </p:sp>
      <p:sp>
        <p:nvSpPr>
          <p:cNvPr id="7" name="TextBox 6"/>
          <p:cNvSpPr txBox="1"/>
          <p:nvPr/>
        </p:nvSpPr>
        <p:spPr>
          <a:xfrm>
            <a:off x="2645816" y="1600200"/>
            <a:ext cx="6172200" cy="4985980"/>
          </a:xfrm>
          <a:prstGeom prst="rect">
            <a:avLst/>
          </a:prstGeom>
          <a:noFill/>
        </p:spPr>
        <p:txBody>
          <a:bodyPr wrap="square" rtlCol="0">
            <a:spAutoFit/>
          </a:bodyPr>
          <a:lstStyle/>
          <a:p>
            <a:pPr marL="342900" lvl="0" indent="-342900">
              <a:spcBef>
                <a:spcPts val="1800"/>
              </a:spcBef>
              <a:spcAft>
                <a:spcPts val="0"/>
              </a:spcAft>
              <a:buFont typeface="Arial" panose="020B0604020202020204" pitchFamily="34" charset="0"/>
              <a:buChar char="•"/>
            </a:pPr>
            <a:r>
              <a:rPr lang="en-US" sz="2400" b="0" dirty="0" smtClean="0">
                <a:latin typeface="Calibri" panose="020F0502020204030204" pitchFamily="34" charset="0"/>
              </a:rPr>
              <a:t>S</a:t>
            </a:r>
            <a:r>
              <a:rPr lang="id-ID" sz="2400" b="0" dirty="0" smtClean="0">
                <a:latin typeface="Calibri" panose="020F0502020204030204" pitchFamily="34" charset="0"/>
              </a:rPr>
              <a:t>ikap yang mudah diingat cenderung lebih bisa digunakan untuk memprediksi perilaku bila dibandingkan dengan sikap yang tidak dapat diakses dalam ingatan</a:t>
            </a:r>
          </a:p>
          <a:p>
            <a:pPr marL="342900" lvl="0" indent="-342900">
              <a:spcBef>
                <a:spcPts val="1800"/>
              </a:spcBef>
              <a:spcAft>
                <a:spcPts val="0"/>
              </a:spcAft>
              <a:buFont typeface="Arial" panose="020B0604020202020204" pitchFamily="34" charset="0"/>
              <a:buChar char="•"/>
            </a:pPr>
            <a:r>
              <a:rPr lang="id-ID" sz="2400" b="0" dirty="0" smtClean="0">
                <a:latin typeface="Calibri" panose="020F0502020204030204" pitchFamily="34" charset="0"/>
              </a:rPr>
              <a:t>Individu cenderung lebih mengingat sikap yang sering diungkapkan</a:t>
            </a:r>
          </a:p>
          <a:p>
            <a:pPr marL="342900" lvl="0" indent="-342900">
              <a:spcBef>
                <a:spcPts val="1800"/>
              </a:spcBef>
              <a:spcAft>
                <a:spcPts val="0"/>
              </a:spcAft>
              <a:buFont typeface="Arial" panose="020B0604020202020204" pitchFamily="34" charset="0"/>
              <a:buChar char="•"/>
            </a:pPr>
            <a:r>
              <a:rPr lang="id-ID" sz="2400" b="0" dirty="0" smtClean="0">
                <a:latin typeface="Calibri" panose="020F0502020204030204" pitchFamily="34" charset="0"/>
              </a:rPr>
              <a:t>Semakin sering individu berbicara tentang sikap terhadap suatu persoalan, semakin besar kemungkinan individu untuk mengingatnya dan semakin besar kemungkinan sikap ini membentuk </a:t>
            </a:r>
            <a:br>
              <a:rPr lang="id-ID" sz="2400" b="0" dirty="0" smtClean="0">
                <a:latin typeface="Calibri" panose="020F0502020204030204" pitchFamily="34" charset="0"/>
              </a:rPr>
            </a:br>
            <a:r>
              <a:rPr lang="id-ID" sz="2400" b="0" dirty="0" smtClean="0">
                <a:latin typeface="Calibri" panose="020F0502020204030204" pitchFamily="34" charset="0"/>
              </a:rPr>
              <a:t>perilaku</a:t>
            </a:r>
          </a:p>
        </p:txBody>
      </p:sp>
      <p:pic>
        <p:nvPicPr>
          <p:cNvPr id="3" name="Picture 2"/>
          <p:cNvPicPr>
            <a:picLocks noChangeAspect="1"/>
          </p:cNvPicPr>
          <p:nvPr/>
        </p:nvPicPr>
        <p:blipFill>
          <a:blip r:embed="rId2"/>
          <a:stretch>
            <a:fillRect/>
          </a:stretch>
        </p:blipFill>
        <p:spPr>
          <a:xfrm>
            <a:off x="100373" y="748836"/>
            <a:ext cx="2350140" cy="706685"/>
          </a:xfrm>
          <a:prstGeom prst="rect">
            <a:avLst/>
          </a:prstGeom>
        </p:spPr>
      </p:pic>
      <p:sp>
        <p:nvSpPr>
          <p:cNvPr id="8" name="Line 7"/>
          <p:cNvSpPr>
            <a:spLocks noChangeShapeType="1"/>
          </p:cNvSpPr>
          <p:nvPr/>
        </p:nvSpPr>
        <p:spPr bwMode="auto">
          <a:xfrm>
            <a:off x="211658" y="2334103"/>
            <a:ext cx="212757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990133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dan Perilaku</a:t>
            </a:r>
            <a:endParaRPr lang="en-US" altLang="en-US" sz="2800" dirty="0"/>
          </a:p>
        </p:txBody>
      </p:sp>
      <p:sp>
        <p:nvSpPr>
          <p:cNvPr id="2" name="Rectangle 1"/>
          <p:cNvSpPr/>
          <p:nvPr/>
        </p:nvSpPr>
        <p:spPr>
          <a:xfrm>
            <a:off x="113073" y="1455521"/>
            <a:ext cx="2514600" cy="461665"/>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Tekanan Sosial</a:t>
            </a:r>
            <a:endParaRPr lang="nn-NO" altLang="en-US" sz="2400" dirty="0">
              <a:solidFill>
                <a:srgbClr val="002060"/>
              </a:solidFill>
              <a:latin typeface="Calibri" panose="020F0502020204030204" pitchFamily="34" charset="0"/>
            </a:endParaRPr>
          </a:p>
        </p:txBody>
      </p:sp>
      <p:sp>
        <p:nvSpPr>
          <p:cNvPr id="7" name="TextBox 6"/>
          <p:cNvSpPr txBox="1"/>
          <p:nvPr/>
        </p:nvSpPr>
        <p:spPr>
          <a:xfrm>
            <a:off x="2627673" y="1934442"/>
            <a:ext cx="6172200" cy="3801041"/>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Ketidak</a:t>
            </a:r>
            <a:r>
              <a:rPr lang="id-ID" sz="2400" b="0" dirty="0" smtClean="0">
                <a:latin typeface="Calibri" panose="020F0502020204030204" pitchFamily="34" charset="0"/>
              </a:rPr>
              <a:t>sesuaian sikap dengan perilaku kemungkinan besar muncul ketika ada tekanan sosial yang memiliki kekuatan yang luar biasa</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Contoh: </a:t>
            </a:r>
            <a:br>
              <a:rPr lang="id-ID" sz="2400" b="0" dirty="0" smtClean="0">
                <a:latin typeface="Calibri" panose="020F0502020204030204" pitchFamily="34" charset="0"/>
              </a:rPr>
            </a:br>
            <a:r>
              <a:rPr lang="id-ID" sz="2400" b="0" dirty="0" smtClean="0">
                <a:latin typeface="Calibri" panose="020F0502020204030204" pitchFamily="34" charset="0"/>
              </a:rPr>
              <a:t>Eksekutif pabrik rokok yang bukan perokok dan meyakini merokok akan mengabikatkan kanker, tidak mencegah individu lain untuk tidak merokok</a:t>
            </a:r>
          </a:p>
        </p:txBody>
      </p:sp>
      <p:pic>
        <p:nvPicPr>
          <p:cNvPr id="3" name="Picture 2"/>
          <p:cNvPicPr>
            <a:picLocks noChangeAspect="1"/>
          </p:cNvPicPr>
          <p:nvPr/>
        </p:nvPicPr>
        <p:blipFill>
          <a:blip r:embed="rId2"/>
          <a:stretch>
            <a:fillRect/>
          </a:stretch>
        </p:blipFill>
        <p:spPr>
          <a:xfrm>
            <a:off x="100373" y="748836"/>
            <a:ext cx="2350140" cy="706685"/>
          </a:xfrm>
          <a:prstGeom prst="rect">
            <a:avLst/>
          </a:prstGeom>
        </p:spPr>
      </p:pic>
      <p:sp>
        <p:nvSpPr>
          <p:cNvPr id="8" name="Line 7"/>
          <p:cNvSpPr>
            <a:spLocks noChangeShapeType="1"/>
          </p:cNvSpPr>
          <p:nvPr/>
        </p:nvSpPr>
        <p:spPr bwMode="auto">
          <a:xfrm>
            <a:off x="113073" y="1934442"/>
            <a:ext cx="212757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806444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dan Perilaku</a:t>
            </a:r>
            <a:endParaRPr lang="en-US" altLang="en-US" sz="2800" dirty="0"/>
          </a:p>
        </p:txBody>
      </p:sp>
      <p:sp>
        <p:nvSpPr>
          <p:cNvPr id="2" name="Rectangle 1"/>
          <p:cNvSpPr/>
          <p:nvPr/>
        </p:nvSpPr>
        <p:spPr>
          <a:xfrm>
            <a:off x="113073" y="1455521"/>
            <a:ext cx="2514600" cy="830997"/>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Pengalaman langsung</a:t>
            </a:r>
            <a:endParaRPr lang="nn-NO" altLang="en-US" sz="2400" dirty="0">
              <a:solidFill>
                <a:srgbClr val="002060"/>
              </a:solidFill>
              <a:latin typeface="Calibri" panose="020F0502020204030204" pitchFamily="34" charset="0"/>
            </a:endParaRPr>
          </a:p>
        </p:txBody>
      </p:sp>
      <p:sp>
        <p:nvSpPr>
          <p:cNvPr id="7" name="TextBox 6"/>
          <p:cNvSpPr txBox="1"/>
          <p:nvPr/>
        </p:nvSpPr>
        <p:spPr>
          <a:xfrm>
            <a:off x="2627673" y="1455521"/>
            <a:ext cx="6172200" cy="5278368"/>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en-US" sz="2400" b="0" dirty="0" smtClean="0">
                <a:latin typeface="Calibri" panose="020F0502020204030204" pitchFamily="34" charset="0"/>
              </a:rPr>
              <a:t>H</a:t>
            </a:r>
            <a:r>
              <a:rPr lang="id-ID" sz="2400" b="0" dirty="0" smtClean="0">
                <a:latin typeface="Calibri" panose="020F0502020204030204" pitchFamily="34" charset="0"/>
              </a:rPr>
              <a:t>ubungan sikap dengan perilaku mungkin sekali menjadi lebih kuat apabila individu mempunyai pengalaman pribadi secara langsung</a:t>
            </a:r>
          </a:p>
          <a:p>
            <a:pPr marL="342900" lvl="0" indent="-342900">
              <a:spcBef>
                <a:spcPts val="3000"/>
              </a:spcBef>
              <a:spcAft>
                <a:spcPts val="0"/>
              </a:spcAft>
              <a:buFont typeface="Arial" panose="020B0604020202020204" pitchFamily="34" charset="0"/>
              <a:buChar char="•"/>
            </a:pPr>
            <a:r>
              <a:rPr lang="id-ID" sz="2400" b="0" dirty="0" smtClean="0">
                <a:latin typeface="Calibri" panose="020F0502020204030204" pitchFamily="34" charset="0"/>
              </a:rPr>
              <a:t>Contoh</a:t>
            </a:r>
            <a:br>
              <a:rPr lang="id-ID" sz="2400" b="0" dirty="0" smtClean="0">
                <a:latin typeface="Calibri" panose="020F0502020204030204" pitchFamily="34" charset="0"/>
              </a:rPr>
            </a:br>
            <a:r>
              <a:rPr lang="id-ID" sz="2400" b="0" dirty="0" smtClean="0">
                <a:latin typeface="Calibri" panose="020F0502020204030204" pitchFamily="34" charset="0"/>
              </a:rPr>
              <a:t>Bertanya kepada mahasiswa mengenai sikap mereka terhadap pengawas yang otoriter kemungkinan besar tidak dapat memprediksi perilaku yang akan ditampilkan dibandingkan dengan mengajukan pertanyaan yang sama kepada karyawan yang benar-benar telah bekerja dengan pengawas </a:t>
            </a:r>
            <a:br>
              <a:rPr lang="id-ID" sz="2400" b="0" dirty="0" smtClean="0">
                <a:latin typeface="Calibri" panose="020F0502020204030204" pitchFamily="34" charset="0"/>
              </a:rPr>
            </a:br>
            <a:r>
              <a:rPr lang="id-ID" sz="2400" b="0" dirty="0" smtClean="0">
                <a:latin typeface="Calibri" panose="020F0502020204030204" pitchFamily="34" charset="0"/>
              </a:rPr>
              <a:t>yang otoriter</a:t>
            </a:r>
          </a:p>
        </p:txBody>
      </p:sp>
      <p:pic>
        <p:nvPicPr>
          <p:cNvPr id="3" name="Picture 2"/>
          <p:cNvPicPr>
            <a:picLocks noChangeAspect="1"/>
          </p:cNvPicPr>
          <p:nvPr/>
        </p:nvPicPr>
        <p:blipFill>
          <a:blip r:embed="rId2"/>
          <a:stretch>
            <a:fillRect/>
          </a:stretch>
        </p:blipFill>
        <p:spPr>
          <a:xfrm>
            <a:off x="100373" y="748836"/>
            <a:ext cx="2350140" cy="706685"/>
          </a:xfrm>
          <a:prstGeom prst="rect">
            <a:avLst/>
          </a:prstGeom>
        </p:spPr>
      </p:pic>
      <p:sp>
        <p:nvSpPr>
          <p:cNvPr id="8" name="Line 7"/>
          <p:cNvSpPr>
            <a:spLocks noChangeShapeType="1"/>
          </p:cNvSpPr>
          <p:nvPr/>
        </p:nvSpPr>
        <p:spPr bwMode="auto">
          <a:xfrm>
            <a:off x="113073" y="2286518"/>
            <a:ext cx="212757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913337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id-ID" sz="2800" dirty="0" smtClean="0"/>
              <a:t>Sikap dan Perilaku</a:t>
            </a:r>
            <a:endParaRPr lang="en-US" sz="2800" dirty="0"/>
          </a:p>
        </p:txBody>
      </p:sp>
      <p:sp>
        <p:nvSpPr>
          <p:cNvPr id="5" name="Oval 4"/>
          <p:cNvSpPr/>
          <p:nvPr/>
        </p:nvSpPr>
        <p:spPr bwMode="auto">
          <a:xfrm>
            <a:off x="6096000" y="1066800"/>
            <a:ext cx="2209800" cy="2209800"/>
          </a:xfrm>
          <a:prstGeom prst="ellipse">
            <a:avLst/>
          </a:prstGeom>
          <a:solidFill>
            <a:srgbClr val="0070C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id-ID" sz="2400" dirty="0" smtClean="0">
                <a:solidFill>
                  <a:schemeClr val="bg1"/>
                </a:solidFill>
                <a:effectLst>
                  <a:outerShdw blurRad="38100" dist="38100" dir="2700000" algn="tl">
                    <a:srgbClr val="000000">
                      <a:alpha val="43137"/>
                    </a:srgbClr>
                  </a:outerShdw>
                </a:effectLst>
                <a:latin typeface="Calibri" panose="020F0502020204030204" pitchFamily="34" charset="0"/>
              </a:rPr>
              <a:t>PERILAKU</a:t>
            </a:r>
            <a:endParaRPr kumimoji="0" lang="en-US" sz="2400"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7" name="Oval 6"/>
          <p:cNvSpPr/>
          <p:nvPr/>
        </p:nvSpPr>
        <p:spPr bwMode="auto">
          <a:xfrm>
            <a:off x="609600" y="1066800"/>
            <a:ext cx="2209800" cy="2209800"/>
          </a:xfrm>
          <a:prstGeom prst="ellipse">
            <a:avLst/>
          </a:prstGeom>
          <a:solidFill>
            <a:srgbClr val="0070C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id-ID" sz="2400" dirty="0" smtClean="0">
                <a:solidFill>
                  <a:schemeClr val="bg1"/>
                </a:solidFill>
                <a:effectLst>
                  <a:outerShdw blurRad="38100" dist="38100" dir="2700000" algn="tl">
                    <a:srgbClr val="000000">
                      <a:alpha val="43137"/>
                    </a:srgbClr>
                  </a:outerShdw>
                </a:effectLst>
                <a:latin typeface="Calibri" panose="020F0502020204030204" pitchFamily="34" charset="0"/>
              </a:rPr>
              <a:t>SIKAP</a:t>
            </a:r>
            <a:endParaRPr kumimoji="0" lang="en-US" sz="2400"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8" name="Striped Right Arrow 7"/>
          <p:cNvSpPr/>
          <p:nvPr/>
        </p:nvSpPr>
        <p:spPr bwMode="auto">
          <a:xfrm>
            <a:off x="3124200" y="1714500"/>
            <a:ext cx="2743200" cy="914400"/>
          </a:xfrm>
          <a:prstGeom prst="stripedRightArrow">
            <a:avLst/>
          </a:prstGeom>
          <a:solidFill>
            <a:srgbClr val="0070C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cxnSp>
        <p:nvCxnSpPr>
          <p:cNvPr id="19" name="Elbow Connector 18"/>
          <p:cNvCxnSpPr>
            <a:stCxn id="5" idx="6"/>
            <a:endCxn id="7" idx="2"/>
          </p:cNvCxnSpPr>
          <p:nvPr/>
        </p:nvCxnSpPr>
        <p:spPr bwMode="auto">
          <a:xfrm flipH="1">
            <a:off x="609600" y="2171700"/>
            <a:ext cx="7696200" cy="12700"/>
          </a:xfrm>
          <a:prstGeom prst="bentConnector5">
            <a:avLst>
              <a:gd name="adj1" fmla="val -2970"/>
              <a:gd name="adj2" fmla="val 13700000"/>
              <a:gd name="adj3" fmla="val 102970"/>
            </a:avLst>
          </a:prstGeom>
          <a:noFill/>
          <a:ln w="5715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ectangle 25"/>
          <p:cNvSpPr/>
          <p:nvPr/>
        </p:nvSpPr>
        <p:spPr>
          <a:xfrm>
            <a:off x="2879272" y="3998265"/>
            <a:ext cx="3385457" cy="830997"/>
          </a:xfrm>
          <a:prstGeom prst="rect">
            <a:avLst/>
          </a:prstGeom>
        </p:spPr>
        <p:txBody>
          <a:bodyPr wrap="square">
            <a:spAutoFit/>
          </a:bodyPr>
          <a:lstStyle/>
          <a:p>
            <a:pPr algn="ctr"/>
            <a:r>
              <a:rPr lang="id-ID" altLang="en-US" sz="2400" dirty="0" smtClean="0">
                <a:solidFill>
                  <a:srgbClr val="002060"/>
                </a:solidFill>
                <a:latin typeface="Calibri" panose="020F0502020204030204" pitchFamily="34" charset="0"/>
              </a:rPr>
              <a:t>Teori Persepsi Diri </a:t>
            </a:r>
            <a:br>
              <a:rPr lang="id-ID" altLang="en-US" sz="2400" dirty="0" smtClean="0">
                <a:solidFill>
                  <a:srgbClr val="002060"/>
                </a:solidFill>
                <a:latin typeface="Calibri" panose="020F0502020204030204" pitchFamily="34" charset="0"/>
              </a:rPr>
            </a:br>
            <a:r>
              <a:rPr lang="id-ID" altLang="en-US" sz="2400" dirty="0" smtClean="0">
                <a:solidFill>
                  <a:srgbClr val="002060"/>
                </a:solidFill>
                <a:latin typeface="Calibri" panose="020F0502020204030204" pitchFamily="34" charset="0"/>
              </a:rPr>
              <a:t>(</a:t>
            </a:r>
            <a:r>
              <a:rPr lang="id-ID" altLang="en-US" sz="2400" i="1" dirty="0" smtClean="0">
                <a:solidFill>
                  <a:srgbClr val="002060"/>
                </a:solidFill>
                <a:latin typeface="Calibri" panose="020F0502020204030204" pitchFamily="34" charset="0"/>
              </a:rPr>
              <a:t>self-perception theory</a:t>
            </a:r>
            <a:r>
              <a:rPr lang="id-ID" altLang="en-US" sz="2400" dirty="0" smtClean="0">
                <a:solidFill>
                  <a:srgbClr val="002060"/>
                </a:solidFill>
                <a:latin typeface="Calibri" panose="020F0502020204030204" pitchFamily="34" charset="0"/>
              </a:rPr>
              <a:t>)</a:t>
            </a:r>
            <a:endParaRPr lang="nn-NO" altLang="en-US" sz="2400" dirty="0">
              <a:solidFill>
                <a:srgbClr val="002060"/>
              </a:solidFill>
              <a:latin typeface="Calibri" panose="020F0502020204030204" pitchFamily="34" charset="0"/>
            </a:endParaRPr>
          </a:p>
        </p:txBody>
      </p:sp>
      <p:sp>
        <p:nvSpPr>
          <p:cNvPr id="27" name="TextBox 26"/>
          <p:cNvSpPr txBox="1"/>
          <p:nvPr/>
        </p:nvSpPr>
        <p:spPr>
          <a:xfrm>
            <a:off x="0" y="5063862"/>
            <a:ext cx="9144000" cy="830997"/>
          </a:xfrm>
          <a:prstGeom prst="rect">
            <a:avLst/>
          </a:prstGeom>
          <a:noFill/>
        </p:spPr>
        <p:txBody>
          <a:bodyPr wrap="square" rtlCol="0">
            <a:spAutoFit/>
          </a:bodyPr>
          <a:lstStyle/>
          <a:p>
            <a:pPr lvl="0" algn="ctr">
              <a:spcBef>
                <a:spcPts val="3000"/>
              </a:spcBef>
              <a:spcAft>
                <a:spcPts val="0"/>
              </a:spcAft>
            </a:pPr>
            <a:r>
              <a:rPr lang="id-ID" sz="2400" b="0" dirty="0" smtClean="0">
                <a:latin typeface="Calibri" panose="020F0502020204030204" pitchFamily="34" charset="0"/>
              </a:rPr>
              <a:t>Sikap yang digunakan setelah melalukan sesuatu untuk </a:t>
            </a:r>
            <a:br>
              <a:rPr lang="id-ID" sz="2400" b="0" dirty="0" smtClean="0">
                <a:latin typeface="Calibri" panose="020F0502020204030204" pitchFamily="34" charset="0"/>
              </a:rPr>
            </a:br>
            <a:r>
              <a:rPr lang="id-ID" sz="2400" b="0" dirty="0" smtClean="0">
                <a:latin typeface="Calibri" panose="020F0502020204030204" pitchFamily="34" charset="0"/>
              </a:rPr>
              <a:t>memahami tindakan yang telah terjadi</a:t>
            </a:r>
          </a:p>
        </p:txBody>
      </p:sp>
    </p:spTree>
    <p:extLst>
      <p:ext uri="{BB962C8B-B14F-4D97-AF65-F5344CB8AC3E}">
        <p14:creationId xmlns:p14="http://schemas.microsoft.com/office/powerpoint/2010/main" val="39093513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30480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a:solidFill>
                  <a:srgbClr val="002060"/>
                </a:solidFill>
                <a:latin typeface="Arial" panose="020B0604020202020204" pitchFamily="34" charset="0"/>
              </a:rPr>
              <a:t>Sikap Kerja yang Utama</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03/04</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18940503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Kerja yang Utama</a:t>
            </a:r>
            <a:endParaRPr lang="en-US" altLang="en-US" sz="2800" dirty="0"/>
          </a:p>
        </p:txBody>
      </p:sp>
      <p:sp>
        <p:nvSpPr>
          <p:cNvPr id="2" name="Rectangle 1"/>
          <p:cNvSpPr/>
          <p:nvPr/>
        </p:nvSpPr>
        <p:spPr>
          <a:xfrm>
            <a:off x="228599" y="1207879"/>
            <a:ext cx="1958841" cy="523220"/>
          </a:xfrm>
          <a:prstGeom prst="rect">
            <a:avLst/>
          </a:prstGeom>
        </p:spPr>
        <p:txBody>
          <a:bodyPr wrap="square">
            <a:spAutoFit/>
          </a:bodyPr>
          <a:lstStyle/>
          <a:p>
            <a:r>
              <a:rPr lang="id-ID" altLang="en-US" sz="2800" dirty="0" smtClean="0">
                <a:solidFill>
                  <a:srgbClr val="0070C0"/>
                </a:solidFill>
                <a:latin typeface="Calibri" panose="020F0502020204030204" pitchFamily="34" charset="0"/>
              </a:rPr>
              <a:t>Sikap Kerja</a:t>
            </a:r>
            <a:endParaRPr lang="nn-NO" altLang="en-US" sz="2800" dirty="0">
              <a:solidFill>
                <a:srgbClr val="0070C0"/>
              </a:solidFill>
              <a:latin typeface="Calibri" panose="020F0502020204030204" pitchFamily="34" charset="0"/>
            </a:endParaRPr>
          </a:p>
        </p:txBody>
      </p:sp>
      <p:sp>
        <p:nvSpPr>
          <p:cNvPr id="7" name="TextBox 6"/>
          <p:cNvSpPr txBox="1"/>
          <p:nvPr/>
        </p:nvSpPr>
        <p:spPr>
          <a:xfrm>
            <a:off x="228600" y="1782680"/>
            <a:ext cx="1944327" cy="3416320"/>
          </a:xfrm>
          <a:prstGeom prst="rect">
            <a:avLst/>
          </a:prstGeom>
          <a:noFill/>
        </p:spPr>
        <p:txBody>
          <a:bodyPr wrap="square" rtlCol="0">
            <a:spAutoFit/>
          </a:bodyPr>
          <a:lstStyle/>
          <a:p>
            <a:pPr lvl="0">
              <a:spcBef>
                <a:spcPts val="3000"/>
              </a:spcBef>
              <a:spcAft>
                <a:spcPts val="0"/>
              </a:spcAft>
            </a:pPr>
            <a:r>
              <a:rPr lang="en-US" sz="2400" b="0" dirty="0" smtClean="0">
                <a:latin typeface="Calibri" panose="020F0502020204030204" pitchFamily="34" charset="0"/>
              </a:rPr>
              <a:t>E</a:t>
            </a:r>
            <a:r>
              <a:rPr lang="id-ID" sz="2400" b="0" dirty="0" smtClean="0">
                <a:latin typeface="Calibri" panose="020F0502020204030204" pitchFamily="34" charset="0"/>
              </a:rPr>
              <a:t>valuasi positif atau negatif yang dimiliki oleh karyawan tentang aspek-aspek lingkungan kerja mereka</a:t>
            </a:r>
          </a:p>
        </p:txBody>
      </p:sp>
      <p:sp>
        <p:nvSpPr>
          <p:cNvPr id="8" name="Line 7"/>
          <p:cNvSpPr>
            <a:spLocks noChangeShapeType="1"/>
          </p:cNvSpPr>
          <p:nvPr/>
        </p:nvSpPr>
        <p:spPr bwMode="auto">
          <a:xfrm>
            <a:off x="228600" y="1676400"/>
            <a:ext cx="20574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6"/>
          <p:cNvSpPr txBox="1">
            <a:spLocks noChangeArrowheads="1"/>
          </p:cNvSpPr>
          <p:nvPr/>
        </p:nvSpPr>
        <p:spPr bwMode="auto">
          <a:xfrm>
            <a:off x="2617720" y="1143000"/>
            <a:ext cx="5992879" cy="5016758"/>
          </a:xfrm>
          <a:prstGeom prst="rect">
            <a:avLst/>
          </a:prstGeom>
          <a:noFill/>
          <a:ln>
            <a:noFill/>
          </a:ln>
          <a:effectLst/>
        </p:spPr>
        <p:txBody>
          <a:bodyPr wrap="square">
            <a:spAutoFit/>
          </a:bodyPr>
          <a:lstStyle>
            <a:lvl1pPr marL="225425" indent="-225425">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Kepuasan Kerja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a:t>
            </a:r>
            <a:r>
              <a:rPr lang="id-ID" altLang="en-US" b="0" i="1" dirty="0" smtClean="0">
                <a:latin typeface="Calibri" panose="020F0502020204030204" pitchFamily="34" charset="0"/>
              </a:rPr>
              <a:t>Job Satisfaction</a:t>
            </a:r>
            <a:r>
              <a:rPr lang="id-ID" altLang="en-US" b="0" dirty="0" smtClean="0">
                <a:latin typeface="Calibri" panose="020F0502020204030204" pitchFamily="34" charset="0"/>
              </a:rPr>
              <a:t>)</a:t>
            </a: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Keterlibatan pekerjaan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a:t>
            </a:r>
            <a:r>
              <a:rPr lang="id-ID" altLang="en-US" b="0" i="1" dirty="0" smtClean="0">
                <a:latin typeface="Calibri" panose="020F0502020204030204" pitchFamily="34" charset="0"/>
              </a:rPr>
              <a:t>Job involvement</a:t>
            </a:r>
            <a:r>
              <a:rPr lang="id-ID" altLang="en-US" b="0" dirty="0" smtClean="0">
                <a:latin typeface="Calibri" panose="020F0502020204030204" pitchFamily="34" charset="0"/>
              </a:rPr>
              <a:t>)</a:t>
            </a: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Komitmen organisasional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a:t>
            </a:r>
            <a:r>
              <a:rPr lang="id-ID" altLang="en-US" b="0" i="1" dirty="0" smtClean="0">
                <a:latin typeface="Calibri" panose="020F0502020204030204" pitchFamily="34" charset="0"/>
              </a:rPr>
              <a:t>Organizational Commtment</a:t>
            </a:r>
            <a:r>
              <a:rPr lang="id-ID" altLang="en-US" b="0" dirty="0" smtClean="0">
                <a:latin typeface="Calibri" panose="020F0502020204030204" pitchFamily="34" charset="0"/>
              </a:rPr>
              <a:t>)</a:t>
            </a:r>
            <a:endParaRPr lang="id-ID" altLang="en-US" b="0" i="1" dirty="0" smtClean="0">
              <a:latin typeface="Calibri" panose="020F0502020204030204" pitchFamily="34" charset="0"/>
            </a:endParaRP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Dukungan organisasional yang dirasakan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a:t>
            </a:r>
            <a:r>
              <a:rPr lang="en-US" altLang="en-US" b="0" i="1" dirty="0" smtClean="0">
                <a:latin typeface="Calibri" panose="020F0502020204030204" pitchFamily="34" charset="0"/>
              </a:rPr>
              <a:t>Perceived </a:t>
            </a:r>
            <a:r>
              <a:rPr lang="en-US" altLang="en-US" b="0" i="1" dirty="0">
                <a:latin typeface="Calibri" panose="020F0502020204030204" pitchFamily="34" charset="0"/>
              </a:rPr>
              <a:t>Organizational </a:t>
            </a:r>
            <a:r>
              <a:rPr lang="en-US" altLang="en-US" b="0" i="1" dirty="0" smtClean="0">
                <a:latin typeface="Calibri" panose="020F0502020204030204" pitchFamily="34" charset="0"/>
              </a:rPr>
              <a:t>Support</a:t>
            </a:r>
            <a:r>
              <a:rPr lang="id-ID" altLang="en-US" b="0" i="1" dirty="0" smtClean="0">
                <a:latin typeface="Calibri" panose="020F0502020204030204" pitchFamily="34" charset="0"/>
              </a:rPr>
              <a:t>-</a:t>
            </a:r>
            <a:r>
              <a:rPr lang="en-US" altLang="en-US" b="0" i="1" dirty="0" smtClean="0">
                <a:latin typeface="Calibri" panose="020F0502020204030204" pitchFamily="34" charset="0"/>
              </a:rPr>
              <a:t>POS</a:t>
            </a:r>
            <a:r>
              <a:rPr lang="en-US" altLang="en-US" b="0" dirty="0">
                <a:latin typeface="Calibri" panose="020F0502020204030204" pitchFamily="34" charset="0"/>
              </a:rPr>
              <a:t>) </a:t>
            </a: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Keterlibatan karyawan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a:t>
            </a:r>
            <a:r>
              <a:rPr lang="en-US" altLang="en-US" b="0" i="1" dirty="0" smtClean="0">
                <a:latin typeface="Calibri" panose="020F0502020204030204" pitchFamily="34" charset="0"/>
              </a:rPr>
              <a:t>Employee Engagement</a:t>
            </a:r>
            <a:r>
              <a:rPr lang="id-ID" altLang="en-US" b="0" dirty="0" smtClean="0">
                <a:latin typeface="Calibri" panose="020F0502020204030204" pitchFamily="34" charset="0"/>
              </a:rPr>
              <a:t>)</a:t>
            </a:r>
            <a:endParaRPr lang="en-US" altLang="en-US" b="0" dirty="0">
              <a:latin typeface="Calibri" panose="020F0502020204030204" pitchFamily="34" charset="0"/>
            </a:endParaRPr>
          </a:p>
        </p:txBody>
      </p:sp>
      <p:grpSp>
        <p:nvGrpSpPr>
          <p:cNvPr id="3" name="Group 2"/>
          <p:cNvGrpSpPr/>
          <p:nvPr/>
        </p:nvGrpSpPr>
        <p:grpSpPr>
          <a:xfrm>
            <a:off x="2271485" y="1040022"/>
            <a:ext cx="852715" cy="5208378"/>
            <a:chOff x="2271485" y="1040022"/>
            <a:chExt cx="852715" cy="4674980"/>
          </a:xfrm>
        </p:grpSpPr>
        <p:sp>
          <p:nvSpPr>
            <p:cNvPr id="12" name="Line 7"/>
            <p:cNvSpPr>
              <a:spLocks noChangeShapeType="1"/>
            </p:cNvSpPr>
            <p:nvPr/>
          </p:nvSpPr>
          <p:spPr bwMode="auto">
            <a:xfrm rot="5400000">
              <a:off x="-51490" y="3377513"/>
              <a:ext cx="4674979"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7"/>
            <p:cNvSpPr>
              <a:spLocks noChangeShapeType="1"/>
            </p:cNvSpPr>
            <p:nvPr/>
          </p:nvSpPr>
          <p:spPr bwMode="auto">
            <a:xfrm>
              <a:off x="2271485" y="1040022"/>
              <a:ext cx="852715"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7"/>
            <p:cNvSpPr>
              <a:spLocks noChangeShapeType="1"/>
            </p:cNvSpPr>
            <p:nvPr/>
          </p:nvSpPr>
          <p:spPr bwMode="auto">
            <a:xfrm>
              <a:off x="2271485" y="5715000"/>
              <a:ext cx="852715"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130582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a:t>Sikap Kerja yang Utama</a:t>
            </a:r>
            <a:endParaRPr lang="en-US" altLang="en-US" sz="2800" dirty="0"/>
          </a:p>
        </p:txBody>
      </p:sp>
      <p:sp>
        <p:nvSpPr>
          <p:cNvPr id="2" name="Rectangle 1"/>
          <p:cNvSpPr/>
          <p:nvPr/>
        </p:nvSpPr>
        <p:spPr>
          <a:xfrm>
            <a:off x="113073" y="838200"/>
            <a:ext cx="2514600" cy="461665"/>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Kepuasan Kerja</a:t>
            </a:r>
            <a:endParaRPr lang="nn-NO" altLang="en-US" sz="2400" dirty="0">
              <a:solidFill>
                <a:srgbClr val="002060"/>
              </a:solidFill>
              <a:latin typeface="Calibri" panose="020F0502020204030204" pitchFamily="34" charset="0"/>
            </a:endParaRPr>
          </a:p>
        </p:txBody>
      </p:sp>
      <p:sp>
        <p:nvSpPr>
          <p:cNvPr id="7" name="TextBox 6"/>
          <p:cNvSpPr txBox="1"/>
          <p:nvPr/>
        </p:nvSpPr>
        <p:spPr>
          <a:xfrm>
            <a:off x="113074" y="1362378"/>
            <a:ext cx="7735526" cy="830997"/>
          </a:xfrm>
          <a:prstGeom prst="rect">
            <a:avLst/>
          </a:prstGeom>
          <a:noFill/>
        </p:spPr>
        <p:txBody>
          <a:bodyPr wrap="square" rtlCol="0">
            <a:spAutoFit/>
          </a:bodyPr>
          <a:lstStyle/>
          <a:p>
            <a:pPr lvl="0">
              <a:spcBef>
                <a:spcPts val="3000"/>
              </a:spcBef>
              <a:spcAft>
                <a:spcPts val="0"/>
              </a:spcAft>
            </a:pPr>
            <a:r>
              <a:rPr lang="en-US" sz="2400" b="0" dirty="0" smtClean="0">
                <a:latin typeface="Calibri" panose="020F0502020204030204" pitchFamily="34" charset="0"/>
              </a:rPr>
              <a:t>Perasaan positif </a:t>
            </a:r>
            <a:r>
              <a:rPr lang="en-US" sz="2400" b="0" dirty="0">
                <a:latin typeface="Calibri" panose="020F0502020204030204" pitchFamily="34" charset="0"/>
              </a:rPr>
              <a:t>tentang pekerjaan seseorang yang merupakan hasil dari evaluasi </a:t>
            </a:r>
            <a:r>
              <a:rPr lang="en-US" sz="2400" b="0" dirty="0" smtClean="0">
                <a:latin typeface="Calibri" panose="020F0502020204030204" pitchFamily="34" charset="0"/>
              </a:rPr>
              <a:t>karakteristik-</a:t>
            </a:r>
            <a:r>
              <a:rPr lang="en-US" sz="2400" b="0" dirty="0" err="1" smtClean="0">
                <a:latin typeface="Calibri" panose="020F0502020204030204" pitchFamily="34" charset="0"/>
              </a:rPr>
              <a:t>karakteristiknya</a:t>
            </a:r>
            <a:r>
              <a:rPr lang="id-ID" sz="2400" b="0" dirty="0" smtClean="0">
                <a:latin typeface="Calibri" panose="020F0502020204030204" pitchFamily="34" charset="0"/>
              </a:rPr>
              <a:t>.</a:t>
            </a:r>
          </a:p>
        </p:txBody>
      </p:sp>
      <p:sp>
        <p:nvSpPr>
          <p:cNvPr id="8" name="Line 7"/>
          <p:cNvSpPr>
            <a:spLocks noChangeShapeType="1"/>
          </p:cNvSpPr>
          <p:nvPr/>
        </p:nvSpPr>
        <p:spPr bwMode="auto">
          <a:xfrm>
            <a:off x="2209800" y="1143000"/>
            <a:ext cx="64008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3810000" y="2895600"/>
            <a:ext cx="4953000" cy="2677656"/>
          </a:xfrm>
          <a:prstGeom prst="rect">
            <a:avLst/>
          </a:prstGeom>
          <a:noFill/>
        </p:spPr>
        <p:txBody>
          <a:bodyPr wrap="square" rtlCol="0">
            <a:spAutoFit/>
          </a:bodyPr>
          <a:lstStyle/>
          <a:p>
            <a:pPr lvl="0">
              <a:spcBef>
                <a:spcPts val="3000"/>
              </a:spcBef>
              <a:spcAft>
                <a:spcPts val="0"/>
              </a:spcAft>
            </a:pPr>
            <a:r>
              <a:rPr lang="id-ID" sz="2400" b="0" dirty="0" smtClean="0">
                <a:latin typeface="Calibri" panose="020F0502020204030204" pitchFamily="34" charset="0"/>
              </a:rPr>
              <a:t>Seseorang </a:t>
            </a:r>
            <a:r>
              <a:rPr lang="id-ID" sz="2400" b="0" dirty="0">
                <a:latin typeface="Calibri" panose="020F0502020204030204" pitchFamily="34" charset="0"/>
              </a:rPr>
              <a:t>dengan tingkat kepuasan kerja yang tinggi memiliki perasaan-perasaan positif tentang pekerjaan tersebut, sementara seseorang yang tidak puas memiliki perasaan-perasaan yang negatif tentang pekerjaan tersebut</a:t>
            </a:r>
            <a:endParaRPr lang="id-ID" sz="2400" b="0" dirty="0" smtClean="0">
              <a:latin typeface="Calibri" panose="020F0502020204030204" pitchFamily="34" charset="0"/>
            </a:endParaRPr>
          </a:p>
        </p:txBody>
      </p:sp>
      <p:sp>
        <p:nvSpPr>
          <p:cNvPr id="11" name="Line 7"/>
          <p:cNvSpPr>
            <a:spLocks noChangeShapeType="1"/>
          </p:cNvSpPr>
          <p:nvPr/>
        </p:nvSpPr>
        <p:spPr bwMode="auto">
          <a:xfrm>
            <a:off x="285136" y="2362200"/>
            <a:ext cx="8325463"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863458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a:t>Sikap Kerja yang Utama</a:t>
            </a:r>
            <a:endParaRPr lang="en-US" altLang="en-US" sz="2800" dirty="0"/>
          </a:p>
        </p:txBody>
      </p:sp>
      <p:sp>
        <p:nvSpPr>
          <p:cNvPr id="2" name="Rectangle 1"/>
          <p:cNvSpPr/>
          <p:nvPr/>
        </p:nvSpPr>
        <p:spPr>
          <a:xfrm>
            <a:off x="113072" y="838200"/>
            <a:ext cx="4154127" cy="461665"/>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Keterlibatan Pekerjaan</a:t>
            </a:r>
            <a:endParaRPr lang="nn-NO" altLang="en-US" sz="2400" dirty="0">
              <a:solidFill>
                <a:srgbClr val="002060"/>
              </a:solidFill>
              <a:latin typeface="Calibri" panose="020F0502020204030204" pitchFamily="34" charset="0"/>
            </a:endParaRPr>
          </a:p>
        </p:txBody>
      </p:sp>
      <p:sp>
        <p:nvSpPr>
          <p:cNvPr id="7" name="TextBox 6"/>
          <p:cNvSpPr txBox="1"/>
          <p:nvPr/>
        </p:nvSpPr>
        <p:spPr>
          <a:xfrm>
            <a:off x="131215" y="1299865"/>
            <a:ext cx="8555585" cy="1200329"/>
          </a:xfrm>
          <a:prstGeom prst="rect">
            <a:avLst/>
          </a:prstGeom>
          <a:noFill/>
        </p:spPr>
        <p:txBody>
          <a:bodyPr wrap="square" rtlCol="0">
            <a:spAutoFit/>
          </a:bodyPr>
          <a:lstStyle/>
          <a:p>
            <a:pPr lvl="0">
              <a:spcBef>
                <a:spcPts val="3000"/>
              </a:spcBef>
              <a:spcAft>
                <a:spcPts val="0"/>
              </a:spcAft>
            </a:pPr>
            <a:r>
              <a:rPr lang="en-US" altLang="en-US" sz="2400" b="0" dirty="0">
                <a:latin typeface="Calibri" panose="020F0502020204030204" pitchFamily="34" charset="0"/>
              </a:rPr>
              <a:t>Tingkat sampai mana seseorang memihak sebuah </a:t>
            </a:r>
            <a:r>
              <a:rPr lang="en-US" altLang="en-US" sz="2400" b="0" dirty="0" smtClean="0">
                <a:latin typeface="Calibri" panose="020F0502020204030204" pitchFamily="34" charset="0"/>
              </a:rPr>
              <a:t>pekerjaan</a:t>
            </a:r>
            <a:r>
              <a:rPr lang="id-ID" altLang="en-US" sz="2400" b="0" dirty="0" smtClean="0">
                <a:latin typeface="Calibri" panose="020F0502020204030204" pitchFamily="34" charset="0"/>
              </a:rPr>
              <a:t>,</a:t>
            </a:r>
            <a:r>
              <a:rPr lang="en-US" altLang="en-US" sz="2400" b="0" dirty="0" smtClean="0">
                <a:latin typeface="Calibri" panose="020F0502020204030204" pitchFamily="34" charset="0"/>
              </a:rPr>
              <a:t> </a:t>
            </a:r>
            <a:r>
              <a:rPr lang="en-US" altLang="en-US" sz="2400" b="0" dirty="0">
                <a:latin typeface="Calibri" panose="020F0502020204030204" pitchFamily="34" charset="0"/>
              </a:rPr>
              <a:t>berpartisipasi secara aktif </a:t>
            </a:r>
            <a:r>
              <a:rPr lang="en-US" altLang="en-US" sz="2400" b="0" dirty="0" smtClean="0">
                <a:latin typeface="Calibri" panose="020F0502020204030204" pitchFamily="34" charset="0"/>
              </a:rPr>
              <a:t>di</a:t>
            </a:r>
            <a:r>
              <a:rPr lang="id-ID" altLang="en-US" sz="2400" b="0" dirty="0" smtClean="0">
                <a:latin typeface="Calibri" panose="020F0502020204030204" pitchFamily="34" charset="0"/>
              </a:rPr>
              <a:t> </a:t>
            </a:r>
            <a:r>
              <a:rPr lang="en-US" altLang="en-US" sz="2400" b="0" dirty="0" smtClean="0">
                <a:latin typeface="Calibri" panose="020F0502020204030204" pitchFamily="34" charset="0"/>
              </a:rPr>
              <a:t>dalamnya</a:t>
            </a:r>
            <a:r>
              <a:rPr lang="en-US" altLang="en-US" sz="2400" b="0" dirty="0">
                <a:latin typeface="Calibri" panose="020F0502020204030204" pitchFamily="34" charset="0"/>
              </a:rPr>
              <a:t>, dan menganggap kinerja penting sebagai bentuk penghargaan diri</a:t>
            </a:r>
            <a:endParaRPr lang="id-ID" sz="2400" b="0" dirty="0">
              <a:latin typeface="Calibri" panose="020F0502020204030204" pitchFamily="34" charset="0"/>
            </a:endParaRPr>
          </a:p>
        </p:txBody>
      </p:sp>
      <p:sp>
        <p:nvSpPr>
          <p:cNvPr id="9" name="TextBox 8"/>
          <p:cNvSpPr txBox="1"/>
          <p:nvPr/>
        </p:nvSpPr>
        <p:spPr>
          <a:xfrm>
            <a:off x="3924300" y="3305521"/>
            <a:ext cx="4953000" cy="1938992"/>
          </a:xfrm>
          <a:prstGeom prst="rect">
            <a:avLst/>
          </a:prstGeom>
          <a:noFill/>
        </p:spPr>
        <p:txBody>
          <a:bodyPr wrap="square" rtlCol="0">
            <a:spAutoFit/>
          </a:bodyPr>
          <a:lstStyle/>
          <a:p>
            <a:pPr lvl="0">
              <a:spcBef>
                <a:spcPts val="3000"/>
              </a:spcBef>
              <a:spcAft>
                <a:spcPts val="0"/>
              </a:spcAft>
            </a:pPr>
            <a:r>
              <a:rPr lang="id-ID" sz="2400" b="0" dirty="0" smtClean="0">
                <a:latin typeface="Calibri" panose="020F0502020204030204" pitchFamily="34" charset="0"/>
              </a:rPr>
              <a:t>Karyawan yang mempunyai tingkat keterlibatan pekerjaan yang tinggi sangat memihak dan benar-benar peduli dengan bidang pekerjaan yang mereka laukan</a:t>
            </a:r>
          </a:p>
        </p:txBody>
      </p:sp>
      <p:sp>
        <p:nvSpPr>
          <p:cNvPr id="10" name="Line 7"/>
          <p:cNvSpPr>
            <a:spLocks noChangeShapeType="1"/>
          </p:cNvSpPr>
          <p:nvPr/>
        </p:nvSpPr>
        <p:spPr bwMode="auto">
          <a:xfrm>
            <a:off x="190500" y="2667000"/>
            <a:ext cx="84963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7"/>
          <p:cNvSpPr>
            <a:spLocks noChangeShapeType="1"/>
          </p:cNvSpPr>
          <p:nvPr/>
        </p:nvSpPr>
        <p:spPr bwMode="auto">
          <a:xfrm>
            <a:off x="3124200" y="1143000"/>
            <a:ext cx="5562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65165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Sikap Kerja yang Utama</a:t>
            </a:r>
            <a:endParaRPr lang="en-US" altLang="en-US" sz="2800" dirty="0"/>
          </a:p>
        </p:txBody>
      </p:sp>
      <p:sp>
        <p:nvSpPr>
          <p:cNvPr id="2" name="Rectangle 1"/>
          <p:cNvSpPr/>
          <p:nvPr/>
        </p:nvSpPr>
        <p:spPr>
          <a:xfrm>
            <a:off x="228599" y="898543"/>
            <a:ext cx="2500087" cy="830997"/>
          </a:xfrm>
          <a:prstGeom prst="rect">
            <a:avLst/>
          </a:prstGeom>
        </p:spPr>
        <p:txBody>
          <a:bodyPr wrap="square">
            <a:spAutoFit/>
          </a:bodyPr>
          <a:lstStyle/>
          <a:p>
            <a:r>
              <a:rPr lang="id-ID" altLang="en-US" sz="2400" dirty="0" smtClean="0">
                <a:solidFill>
                  <a:srgbClr val="0070C0"/>
                </a:solidFill>
                <a:latin typeface="Calibri" panose="020F0502020204030204" pitchFamily="34" charset="0"/>
              </a:rPr>
              <a:t>Komitmen Organisasional</a:t>
            </a:r>
            <a:endParaRPr lang="nn-NO" altLang="en-US" sz="2400" dirty="0">
              <a:solidFill>
                <a:srgbClr val="0070C0"/>
              </a:solidFill>
              <a:latin typeface="Calibri" panose="020F0502020204030204" pitchFamily="34" charset="0"/>
            </a:endParaRPr>
          </a:p>
        </p:txBody>
      </p:sp>
      <p:sp>
        <p:nvSpPr>
          <p:cNvPr id="7" name="TextBox 6"/>
          <p:cNvSpPr txBox="1"/>
          <p:nvPr/>
        </p:nvSpPr>
        <p:spPr>
          <a:xfrm>
            <a:off x="228599" y="1782680"/>
            <a:ext cx="2757715" cy="3785652"/>
          </a:xfrm>
          <a:prstGeom prst="rect">
            <a:avLst/>
          </a:prstGeom>
          <a:noFill/>
        </p:spPr>
        <p:txBody>
          <a:bodyPr wrap="square" rtlCol="0">
            <a:spAutoFit/>
          </a:bodyPr>
          <a:lstStyle/>
          <a:p>
            <a:pPr lvl="0">
              <a:spcBef>
                <a:spcPts val="3000"/>
              </a:spcBef>
              <a:spcAft>
                <a:spcPts val="0"/>
              </a:spcAft>
            </a:pPr>
            <a:r>
              <a:rPr lang="en-US" altLang="en-US" sz="2400" b="0" dirty="0">
                <a:latin typeface="Calibri" panose="020F0502020204030204" pitchFamily="34" charset="0"/>
              </a:rPr>
              <a:t>Tingkat sampai mana seorang karyawan memihak sebuah organisasi serta tujuan-tujuan dan keinginannya untuk mempertahankan keanggotaan dalam organisasi tersebut</a:t>
            </a:r>
            <a:endParaRPr lang="id-ID" sz="2400" b="0" dirty="0">
              <a:latin typeface="Calibri" panose="020F0502020204030204" pitchFamily="34" charset="0"/>
            </a:endParaRPr>
          </a:p>
        </p:txBody>
      </p:sp>
      <p:sp>
        <p:nvSpPr>
          <p:cNvPr id="8" name="Line 7"/>
          <p:cNvSpPr>
            <a:spLocks noChangeShapeType="1"/>
          </p:cNvSpPr>
          <p:nvPr/>
        </p:nvSpPr>
        <p:spPr bwMode="auto">
          <a:xfrm>
            <a:off x="228598" y="1752600"/>
            <a:ext cx="2971801"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6"/>
          <p:cNvSpPr txBox="1">
            <a:spLocks noChangeArrowheads="1"/>
          </p:cNvSpPr>
          <p:nvPr/>
        </p:nvSpPr>
        <p:spPr bwMode="auto">
          <a:xfrm>
            <a:off x="3429000" y="1066800"/>
            <a:ext cx="5638800" cy="5139869"/>
          </a:xfrm>
          <a:prstGeom prst="rect">
            <a:avLst/>
          </a:prstGeom>
          <a:noFill/>
          <a:ln>
            <a:noFill/>
          </a:ln>
          <a:effectLst/>
        </p:spPr>
        <p:txBody>
          <a:bodyPr wrap="square">
            <a:spAutoFit/>
          </a:bodyPr>
          <a:lstStyle>
            <a:lvl1pPr marL="225425" indent="-225425">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Komitmen Afektif</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Perasaan emosional untuk organisasi pada keyakinan dalam nilai-nilainya</a:t>
            </a: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Komitmen Berkelanjutan</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Nilai ekonomi yang dirasa dari bertahan dalam suatu organisasi bila dibandingkan dengan meninggalkan organisasi tersebut</a:t>
            </a:r>
          </a:p>
          <a:p>
            <a:pPr marL="457200" indent="-457200">
              <a:spcBef>
                <a:spcPts val="2400"/>
              </a:spcBef>
              <a:buFont typeface="+mj-lt"/>
              <a:buAutoNum type="arabicPeriod"/>
            </a:pPr>
            <a:r>
              <a:rPr lang="id-ID" altLang="en-US" dirty="0" smtClean="0">
                <a:solidFill>
                  <a:srgbClr val="0070C0"/>
                </a:solidFill>
                <a:latin typeface="Calibri" panose="020F0502020204030204" pitchFamily="34" charset="0"/>
              </a:rPr>
              <a:t>Komitmen Normatif </a:t>
            </a:r>
            <a:r>
              <a:rPr lang="id-ID" altLang="en-US" b="0" dirty="0" smtClean="0">
                <a:latin typeface="Calibri" panose="020F0502020204030204" pitchFamily="34" charset="0"/>
              </a:rPr>
              <a:t/>
            </a:r>
            <a:br>
              <a:rPr lang="id-ID" altLang="en-US" b="0" dirty="0" smtClean="0">
                <a:latin typeface="Calibri" panose="020F0502020204030204" pitchFamily="34" charset="0"/>
              </a:rPr>
            </a:br>
            <a:r>
              <a:rPr lang="id-ID" altLang="en-US" b="0" dirty="0" smtClean="0">
                <a:latin typeface="Calibri" panose="020F0502020204030204" pitchFamily="34" charset="0"/>
              </a:rPr>
              <a:t>Kewajiban untuk bertahan dalam organisasi untuk alasan-alasan moral atau etis</a:t>
            </a:r>
            <a:endParaRPr lang="id-ID" altLang="en-US" b="0" i="1" dirty="0" smtClean="0">
              <a:latin typeface="Calibri" panose="020F0502020204030204" pitchFamily="34" charset="0"/>
            </a:endParaRPr>
          </a:p>
        </p:txBody>
      </p:sp>
      <p:grpSp>
        <p:nvGrpSpPr>
          <p:cNvPr id="3" name="Group 2"/>
          <p:cNvGrpSpPr/>
          <p:nvPr/>
        </p:nvGrpSpPr>
        <p:grpSpPr>
          <a:xfrm>
            <a:off x="3200400" y="1040022"/>
            <a:ext cx="852715" cy="5208378"/>
            <a:chOff x="2271485" y="1040022"/>
            <a:chExt cx="852715" cy="4674980"/>
          </a:xfrm>
        </p:grpSpPr>
        <p:sp>
          <p:nvSpPr>
            <p:cNvPr id="12" name="Line 7"/>
            <p:cNvSpPr>
              <a:spLocks noChangeShapeType="1"/>
            </p:cNvSpPr>
            <p:nvPr/>
          </p:nvSpPr>
          <p:spPr bwMode="auto">
            <a:xfrm rot="5400000">
              <a:off x="-51490" y="3377513"/>
              <a:ext cx="4674979"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7"/>
            <p:cNvSpPr>
              <a:spLocks noChangeShapeType="1"/>
            </p:cNvSpPr>
            <p:nvPr/>
          </p:nvSpPr>
          <p:spPr bwMode="auto">
            <a:xfrm>
              <a:off x="2271485" y="1040022"/>
              <a:ext cx="852715"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7"/>
            <p:cNvSpPr>
              <a:spLocks noChangeShapeType="1"/>
            </p:cNvSpPr>
            <p:nvPr/>
          </p:nvSpPr>
          <p:spPr bwMode="auto">
            <a:xfrm>
              <a:off x="2271485" y="5715000"/>
              <a:ext cx="852715"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7100355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a:t>Sikap Kerja yang Utama</a:t>
            </a:r>
            <a:endParaRPr lang="en-US" altLang="en-US" sz="2800" dirty="0"/>
          </a:p>
        </p:txBody>
      </p:sp>
      <p:sp>
        <p:nvSpPr>
          <p:cNvPr id="2" name="Rectangle 1"/>
          <p:cNvSpPr/>
          <p:nvPr/>
        </p:nvSpPr>
        <p:spPr>
          <a:xfrm>
            <a:off x="113072" y="838200"/>
            <a:ext cx="5525728" cy="461665"/>
          </a:xfrm>
          <a:prstGeom prst="rect">
            <a:avLst/>
          </a:prstGeom>
        </p:spPr>
        <p:txBody>
          <a:bodyPr wrap="square">
            <a:spAutoFit/>
          </a:bodyPr>
          <a:lstStyle/>
          <a:p>
            <a:r>
              <a:rPr lang="id-ID" altLang="en-US" sz="2400" dirty="0">
                <a:solidFill>
                  <a:srgbClr val="002060"/>
                </a:solidFill>
                <a:latin typeface="Calibri" panose="020F0502020204030204" pitchFamily="34" charset="0"/>
              </a:rPr>
              <a:t>Dukungan organisasional yang dirasakan </a:t>
            </a:r>
            <a:endParaRPr lang="nn-NO" altLang="en-US" sz="2400" dirty="0">
              <a:solidFill>
                <a:srgbClr val="002060"/>
              </a:solidFill>
              <a:latin typeface="Calibri" panose="020F0502020204030204" pitchFamily="34" charset="0"/>
            </a:endParaRPr>
          </a:p>
        </p:txBody>
      </p:sp>
      <p:sp>
        <p:nvSpPr>
          <p:cNvPr id="7" name="TextBox 6"/>
          <p:cNvSpPr txBox="1"/>
          <p:nvPr/>
        </p:nvSpPr>
        <p:spPr>
          <a:xfrm>
            <a:off x="131215" y="1299865"/>
            <a:ext cx="8936585" cy="830997"/>
          </a:xfrm>
          <a:prstGeom prst="rect">
            <a:avLst/>
          </a:prstGeom>
          <a:noFill/>
        </p:spPr>
        <p:txBody>
          <a:bodyPr wrap="square" rtlCol="0">
            <a:spAutoFit/>
          </a:bodyPr>
          <a:lstStyle/>
          <a:p>
            <a:pPr lvl="0">
              <a:spcBef>
                <a:spcPts val="3000"/>
              </a:spcBef>
              <a:spcAft>
                <a:spcPts val="0"/>
              </a:spcAft>
            </a:pPr>
            <a:r>
              <a:rPr lang="en-US" altLang="en-US" sz="2400" b="0" dirty="0" smtClean="0">
                <a:latin typeface="Calibri" panose="020F0502020204030204" pitchFamily="34" charset="0"/>
              </a:rPr>
              <a:t>Tingkat sampai </a:t>
            </a:r>
            <a:r>
              <a:rPr lang="en-US" altLang="en-US" sz="2400" b="0" dirty="0">
                <a:latin typeface="Calibri" panose="020F0502020204030204" pitchFamily="34" charset="0"/>
              </a:rPr>
              <a:t>mana karyawan yakin organisasi menghargai kontribusi mereka dan peduli dengan kesejahteraan mereka</a:t>
            </a:r>
            <a:endParaRPr lang="id-ID" sz="2400" b="0" dirty="0">
              <a:latin typeface="Calibri" panose="020F0502020204030204" pitchFamily="34" charset="0"/>
            </a:endParaRPr>
          </a:p>
        </p:txBody>
      </p:sp>
      <p:sp>
        <p:nvSpPr>
          <p:cNvPr id="9" name="TextBox 8"/>
          <p:cNvSpPr txBox="1"/>
          <p:nvPr/>
        </p:nvSpPr>
        <p:spPr>
          <a:xfrm>
            <a:off x="2895600" y="2610456"/>
            <a:ext cx="5981700" cy="2308324"/>
          </a:xfrm>
          <a:prstGeom prst="rect">
            <a:avLst/>
          </a:prstGeom>
          <a:noFill/>
        </p:spPr>
        <p:txBody>
          <a:bodyPr wrap="square" rtlCol="0">
            <a:spAutoFit/>
          </a:bodyPr>
          <a:lstStyle/>
          <a:p>
            <a:pPr lvl="0">
              <a:spcBef>
                <a:spcPts val="3000"/>
              </a:spcBef>
              <a:spcAft>
                <a:spcPts val="0"/>
              </a:spcAft>
            </a:pPr>
            <a:r>
              <a:rPr lang="id-ID" sz="2400" b="0" dirty="0" smtClean="0">
                <a:latin typeface="Calibri" panose="020F0502020204030204" pitchFamily="34" charset="0"/>
              </a:rPr>
              <a:t>Penelitian menunjukkan bahwa individu merasa organisasi mereka bersikap suportif ketika penghargaan dipertimbangkan dengan adil, karyawan mempunyai suara dalam pengambilan keputusan dan pengawas mereka dianggap suportif</a:t>
            </a:r>
          </a:p>
        </p:txBody>
      </p:sp>
      <p:sp>
        <p:nvSpPr>
          <p:cNvPr id="10" name="Line 7"/>
          <p:cNvSpPr>
            <a:spLocks noChangeShapeType="1"/>
          </p:cNvSpPr>
          <p:nvPr/>
        </p:nvSpPr>
        <p:spPr bwMode="auto">
          <a:xfrm>
            <a:off x="190500" y="2286000"/>
            <a:ext cx="84963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7"/>
          <p:cNvSpPr>
            <a:spLocks noChangeShapeType="1"/>
          </p:cNvSpPr>
          <p:nvPr/>
        </p:nvSpPr>
        <p:spPr bwMode="auto">
          <a:xfrm>
            <a:off x="5334000" y="1143000"/>
            <a:ext cx="33528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86344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a:t>Sikap Kerja yang </a:t>
            </a:r>
            <a:r>
              <a:rPr lang="id-ID" sz="2800" dirty="0" smtClean="0"/>
              <a:t>Utama</a:t>
            </a:r>
            <a:endParaRPr lang="en-US" altLang="en-US" sz="2800" dirty="0"/>
          </a:p>
        </p:txBody>
      </p:sp>
      <p:sp>
        <p:nvSpPr>
          <p:cNvPr id="2" name="Rectangle 1"/>
          <p:cNvSpPr/>
          <p:nvPr/>
        </p:nvSpPr>
        <p:spPr>
          <a:xfrm>
            <a:off x="113072" y="838200"/>
            <a:ext cx="3163528" cy="461665"/>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Keterlibatan Karyawan</a:t>
            </a:r>
            <a:endParaRPr lang="nn-NO" altLang="en-US" sz="2400" dirty="0">
              <a:solidFill>
                <a:srgbClr val="002060"/>
              </a:solidFill>
              <a:latin typeface="Calibri" panose="020F0502020204030204" pitchFamily="34" charset="0"/>
            </a:endParaRPr>
          </a:p>
        </p:txBody>
      </p:sp>
      <p:sp>
        <p:nvSpPr>
          <p:cNvPr id="7" name="TextBox 6"/>
          <p:cNvSpPr txBox="1"/>
          <p:nvPr/>
        </p:nvSpPr>
        <p:spPr>
          <a:xfrm>
            <a:off x="131215" y="1299865"/>
            <a:ext cx="8936585" cy="830997"/>
          </a:xfrm>
          <a:prstGeom prst="rect">
            <a:avLst/>
          </a:prstGeom>
          <a:noFill/>
        </p:spPr>
        <p:txBody>
          <a:bodyPr wrap="square" rtlCol="0">
            <a:spAutoFit/>
          </a:bodyPr>
          <a:lstStyle/>
          <a:p>
            <a:pPr lvl="0">
              <a:spcBef>
                <a:spcPts val="3000"/>
              </a:spcBef>
              <a:spcAft>
                <a:spcPts val="0"/>
              </a:spcAft>
            </a:pPr>
            <a:r>
              <a:rPr lang="en-US" altLang="en-US" sz="2400" b="0" dirty="0">
                <a:latin typeface="Calibri" panose="020F0502020204030204" pitchFamily="34" charset="0"/>
              </a:rPr>
              <a:t>Keterlibatan, kepuasan dan antusiasme individual dengan kerja yang mereka lakukan</a:t>
            </a:r>
          </a:p>
        </p:txBody>
      </p:sp>
      <p:sp>
        <p:nvSpPr>
          <p:cNvPr id="9" name="TextBox 8"/>
          <p:cNvSpPr txBox="1"/>
          <p:nvPr/>
        </p:nvSpPr>
        <p:spPr>
          <a:xfrm>
            <a:off x="2895600" y="2610456"/>
            <a:ext cx="5981700" cy="2677656"/>
          </a:xfrm>
          <a:prstGeom prst="rect">
            <a:avLst/>
          </a:prstGeom>
          <a:noFill/>
        </p:spPr>
        <p:txBody>
          <a:bodyPr wrap="square" rtlCol="0">
            <a:spAutoFit/>
          </a:bodyPr>
          <a:lstStyle/>
          <a:p>
            <a:pPr lvl="0">
              <a:spcBef>
                <a:spcPts val="3000"/>
              </a:spcBef>
              <a:spcAft>
                <a:spcPts val="0"/>
              </a:spcAft>
            </a:pPr>
            <a:r>
              <a:rPr lang="id-ID" sz="2400" b="0" dirty="0" smtClean="0">
                <a:latin typeface="Calibri" panose="020F0502020204030204" pitchFamily="34" charset="0"/>
              </a:rPr>
              <a:t>Penelitian menunjukkan bahwa perusahaan yang tingkat keterlibatan karyawannya rata-rata tinggi mempunyai tingkat kepuasan pelanggan yang lebih tinggi, lebih produktif, mempunyai keuntungan yang lebih tinggi, serta tingkat perputaran karyawan dan kecelakaan yang lebih rendah</a:t>
            </a:r>
          </a:p>
        </p:txBody>
      </p:sp>
      <p:sp>
        <p:nvSpPr>
          <p:cNvPr id="10" name="Line 7"/>
          <p:cNvSpPr>
            <a:spLocks noChangeShapeType="1"/>
          </p:cNvSpPr>
          <p:nvPr/>
        </p:nvSpPr>
        <p:spPr bwMode="auto">
          <a:xfrm>
            <a:off x="190500" y="2286000"/>
            <a:ext cx="84963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7"/>
          <p:cNvSpPr>
            <a:spLocks noChangeShapeType="1"/>
          </p:cNvSpPr>
          <p:nvPr/>
        </p:nvSpPr>
        <p:spPr bwMode="auto">
          <a:xfrm>
            <a:off x="3276600" y="1143000"/>
            <a:ext cx="54102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1563896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30480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smtClean="0">
                <a:solidFill>
                  <a:srgbClr val="002060"/>
                </a:solidFill>
                <a:latin typeface="Arial" panose="020B0604020202020204" pitchFamily="34" charset="0"/>
              </a:rPr>
              <a:t>Mengukur Sikap Karyawan</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03/05</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948456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Mengukur Sikap Karyawan</a:t>
            </a:r>
            <a:endParaRPr lang="en-US" altLang="en-US" sz="2800" dirty="0"/>
          </a:p>
        </p:txBody>
      </p:sp>
      <p:sp>
        <p:nvSpPr>
          <p:cNvPr id="2" name="Rectangle 1"/>
          <p:cNvSpPr/>
          <p:nvPr/>
        </p:nvSpPr>
        <p:spPr>
          <a:xfrm>
            <a:off x="113072" y="838200"/>
            <a:ext cx="3163528" cy="461665"/>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Survei Sikap</a:t>
            </a:r>
            <a:endParaRPr lang="nn-NO" altLang="en-US" sz="2400" dirty="0">
              <a:solidFill>
                <a:srgbClr val="002060"/>
              </a:solidFill>
              <a:latin typeface="Calibri" panose="020F0502020204030204" pitchFamily="34" charset="0"/>
            </a:endParaRPr>
          </a:p>
        </p:txBody>
      </p:sp>
      <p:sp>
        <p:nvSpPr>
          <p:cNvPr id="7" name="TextBox 6"/>
          <p:cNvSpPr txBox="1"/>
          <p:nvPr/>
        </p:nvSpPr>
        <p:spPr>
          <a:xfrm>
            <a:off x="131215" y="1299865"/>
            <a:ext cx="8936585" cy="1200329"/>
          </a:xfrm>
          <a:prstGeom prst="rect">
            <a:avLst/>
          </a:prstGeom>
          <a:noFill/>
        </p:spPr>
        <p:txBody>
          <a:bodyPr wrap="square" rtlCol="0">
            <a:spAutoFit/>
          </a:bodyPr>
          <a:lstStyle/>
          <a:p>
            <a:pPr lvl="0">
              <a:spcBef>
                <a:spcPts val="3000"/>
              </a:spcBef>
              <a:spcAft>
                <a:spcPts val="0"/>
              </a:spcAft>
            </a:pPr>
            <a:r>
              <a:rPr lang="en-US" altLang="en-US" sz="2400" b="0" dirty="0">
                <a:latin typeface="Calibri" panose="020F0502020204030204" pitchFamily="34" charset="0"/>
              </a:rPr>
              <a:t>Upaya mendapatkan respons dari karyawan melalui kuesioner mengenai perasaan mereka terhadap pekerjaan, tim kerja, </a:t>
            </a:r>
            <a:r>
              <a:rPr lang="en-US" altLang="en-US" sz="2400" b="0" dirty="0" err="1">
                <a:latin typeface="Calibri" panose="020F0502020204030204" pitchFamily="34" charset="0"/>
              </a:rPr>
              <a:t>penyelia</a:t>
            </a:r>
            <a:r>
              <a:rPr lang="en-US" altLang="en-US" sz="2400" b="0" dirty="0">
                <a:latin typeface="Calibri" panose="020F0502020204030204" pitchFamily="34" charset="0"/>
              </a:rPr>
              <a:t> dan organisasi</a:t>
            </a:r>
          </a:p>
        </p:txBody>
      </p:sp>
      <p:sp>
        <p:nvSpPr>
          <p:cNvPr id="9" name="TextBox 8"/>
          <p:cNvSpPr txBox="1"/>
          <p:nvPr/>
        </p:nvSpPr>
        <p:spPr>
          <a:xfrm>
            <a:off x="2895600" y="3173810"/>
            <a:ext cx="5981700" cy="3062377"/>
          </a:xfrm>
          <a:prstGeom prst="rect">
            <a:avLst/>
          </a:prstGeom>
          <a:noFill/>
        </p:spPr>
        <p:txBody>
          <a:bodyPr wrap="square" rtlCol="0">
            <a:spAutoFit/>
          </a:bodyPr>
          <a:lstStyle/>
          <a:p>
            <a:pPr lvl="0">
              <a:spcBef>
                <a:spcPts val="3000"/>
              </a:spcBef>
              <a:spcAft>
                <a:spcPts val="0"/>
              </a:spcAft>
            </a:pPr>
            <a:r>
              <a:rPr lang="id-ID" sz="2400" b="0" dirty="0" smtClean="0">
                <a:latin typeface="Calibri" panose="020F0502020204030204" pitchFamily="34" charset="0"/>
              </a:rPr>
              <a:t>Penggunaan survei sikap secara teratur memberi manajer umpan balik yang berharga mengenai bagaimana karyawan menerima kondisi kerja mereka.</a:t>
            </a:r>
          </a:p>
          <a:p>
            <a:pPr lvl="0">
              <a:spcBef>
                <a:spcPts val="3000"/>
              </a:spcBef>
              <a:spcAft>
                <a:spcPts val="0"/>
              </a:spcAft>
            </a:pPr>
            <a:r>
              <a:rPr lang="id-ID" sz="2400" b="0" dirty="0" smtClean="0">
                <a:latin typeface="Calibri" panose="020F0502020204030204" pitchFamily="34" charset="0"/>
              </a:rPr>
              <a:t>Kebijakan dan praktik yang dianggap objektif dan adil oleh manajemen mungkin dianggap tidak adil oleh karyawan</a:t>
            </a:r>
          </a:p>
        </p:txBody>
      </p:sp>
      <p:sp>
        <p:nvSpPr>
          <p:cNvPr id="10" name="Line 7"/>
          <p:cNvSpPr>
            <a:spLocks noChangeShapeType="1"/>
          </p:cNvSpPr>
          <p:nvPr/>
        </p:nvSpPr>
        <p:spPr bwMode="auto">
          <a:xfrm>
            <a:off x="190500" y="2500194"/>
            <a:ext cx="84963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7"/>
          <p:cNvSpPr>
            <a:spLocks noChangeShapeType="1"/>
          </p:cNvSpPr>
          <p:nvPr/>
        </p:nvSpPr>
        <p:spPr bwMode="auto">
          <a:xfrm>
            <a:off x="1905000" y="1143000"/>
            <a:ext cx="67818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127863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2705100"/>
            <a:ext cx="9144000" cy="14477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a:solidFill>
                  <a:srgbClr val="002060"/>
                </a:solidFill>
                <a:latin typeface="Arial" panose="020B0604020202020204" pitchFamily="34" charset="0"/>
              </a:rPr>
              <a:t>Arti Penting Sikap terhadap Keragaman di Tempat Kerja</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a:t>
            </a:r>
            <a:r>
              <a:rPr lang="id-ID" altLang="en-US" sz="1800" dirty="0" smtClean="0">
                <a:solidFill>
                  <a:schemeClr val="bg1"/>
                </a:solidFill>
                <a:latin typeface="AvantGarde Bk BT" pitchFamily="34" charset="0"/>
              </a:rPr>
              <a:t>03/06</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21286181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a:t>Arti Penting Sikap </a:t>
            </a:r>
            <a:r>
              <a:rPr lang="id-ID" sz="2800" dirty="0" smtClean="0"/>
              <a:t>terhadap </a:t>
            </a:r>
            <a:r>
              <a:rPr lang="id-ID" sz="2800" dirty="0"/>
              <a:t>Keragaman </a:t>
            </a:r>
            <a:r>
              <a:rPr lang="id-ID" sz="2800" dirty="0" smtClean="0"/>
              <a:t>di </a:t>
            </a:r>
            <a:r>
              <a:rPr lang="id-ID" sz="2800" dirty="0"/>
              <a:t>Tempat Kerja</a:t>
            </a:r>
          </a:p>
        </p:txBody>
      </p:sp>
      <p:sp>
        <p:nvSpPr>
          <p:cNvPr id="9" name="TextBox 8"/>
          <p:cNvSpPr txBox="1"/>
          <p:nvPr/>
        </p:nvSpPr>
        <p:spPr>
          <a:xfrm>
            <a:off x="228600" y="1143000"/>
            <a:ext cx="8382000" cy="830997"/>
          </a:xfrm>
          <a:prstGeom prst="rect">
            <a:avLst/>
          </a:prstGeom>
          <a:noFill/>
        </p:spPr>
        <p:txBody>
          <a:bodyPr wrap="square" rtlCol="0">
            <a:spAutoFit/>
          </a:bodyPr>
          <a:lstStyle/>
          <a:p>
            <a:pPr lvl="0">
              <a:spcBef>
                <a:spcPts val="3000"/>
              </a:spcBef>
              <a:spcAft>
                <a:spcPts val="0"/>
              </a:spcAft>
            </a:pPr>
            <a:r>
              <a:rPr lang="id-ID" sz="2400" b="0" dirty="0">
                <a:latin typeface="Calibri" panose="020F0502020204030204" pitchFamily="34" charset="0"/>
              </a:rPr>
              <a:t>Kegiatan pelatihan yang dapat membentuk kembali sikap karyawan mengenai </a:t>
            </a:r>
            <a:r>
              <a:rPr lang="id-ID" sz="2400" b="0" dirty="0" smtClean="0">
                <a:latin typeface="Calibri" panose="020F0502020204030204" pitchFamily="34" charset="0"/>
              </a:rPr>
              <a:t>keragaman:</a:t>
            </a:r>
          </a:p>
        </p:txBody>
      </p:sp>
      <p:sp>
        <p:nvSpPr>
          <p:cNvPr id="8" name="Line 7"/>
          <p:cNvSpPr>
            <a:spLocks noChangeShapeType="1"/>
          </p:cNvSpPr>
          <p:nvPr/>
        </p:nvSpPr>
        <p:spPr bwMode="auto">
          <a:xfrm>
            <a:off x="304800" y="2057400"/>
            <a:ext cx="84963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524000" y="2362200"/>
            <a:ext cx="7277100" cy="1954381"/>
          </a:xfrm>
          <a:prstGeom prst="rect">
            <a:avLst/>
          </a:prstGeom>
          <a:noFill/>
        </p:spPr>
        <p:txBody>
          <a:bodyPr wrap="square" rtlCol="0">
            <a:spAutoFit/>
          </a:bodyPr>
          <a:lstStyle/>
          <a:p>
            <a:pPr marL="342900" lvl="0" indent="-342900">
              <a:spcBef>
                <a:spcPts val="3000"/>
              </a:spcBef>
              <a:spcAft>
                <a:spcPts val="0"/>
              </a:spcAft>
              <a:buFont typeface="Arial" panose="020B0604020202020204" pitchFamily="34" charset="0"/>
              <a:buChar char="•"/>
            </a:pPr>
            <a:r>
              <a:rPr lang="id-ID" sz="2400" b="0" dirty="0">
                <a:latin typeface="Calibri" panose="020F0502020204030204" pitchFamily="34" charset="0"/>
              </a:rPr>
              <a:t>Berpartisipasi dalam pelatihan keragaman yang menyediakan </a:t>
            </a:r>
            <a:r>
              <a:rPr lang="id-ID" sz="2400" b="0" dirty="0" smtClean="0">
                <a:latin typeface="Calibri" panose="020F0502020204030204" pitchFamily="34" charset="0"/>
              </a:rPr>
              <a:t>evaluasi </a:t>
            </a:r>
            <a:r>
              <a:rPr lang="id-ID" sz="2400" b="0" dirty="0">
                <a:latin typeface="Calibri" panose="020F0502020204030204" pitchFamily="34" charset="0"/>
              </a:rPr>
              <a:t>diri dan kelompok diskusi.</a:t>
            </a:r>
          </a:p>
          <a:p>
            <a:pPr marL="342900" lvl="0" indent="-342900">
              <a:spcBef>
                <a:spcPts val="3000"/>
              </a:spcBef>
              <a:spcAft>
                <a:spcPts val="0"/>
              </a:spcAft>
              <a:buFont typeface="Arial" panose="020B0604020202020204" pitchFamily="34" charset="0"/>
              <a:buChar char="•"/>
            </a:pPr>
            <a:r>
              <a:rPr lang="id-ID" sz="2400" b="0" dirty="0">
                <a:latin typeface="Calibri" panose="020F0502020204030204" pitchFamily="34" charset="0"/>
              </a:rPr>
              <a:t>Pekerjaan sukarela di masyarakat </a:t>
            </a:r>
            <a:r>
              <a:rPr lang="id-ID" sz="2400" b="0" dirty="0" smtClean="0">
                <a:latin typeface="Calibri" panose="020F0502020204030204" pitchFamily="34" charset="0"/>
              </a:rPr>
              <a:t>dengan </a:t>
            </a:r>
            <a:r>
              <a:rPr lang="id-ID" sz="2400" b="0" dirty="0">
                <a:latin typeface="Calibri" panose="020F0502020204030204" pitchFamily="34" charset="0"/>
              </a:rPr>
              <a:t>individu dari berbagai latar belakang.</a:t>
            </a:r>
            <a:endParaRPr lang="id-ID" sz="2400" b="0" dirty="0" smtClean="0">
              <a:latin typeface="Calibri" panose="020F0502020204030204" pitchFamily="34" charset="0"/>
            </a:endParaRPr>
          </a:p>
        </p:txBody>
      </p:sp>
    </p:spTree>
    <p:extLst>
      <p:ext uri="{BB962C8B-B14F-4D97-AF65-F5344CB8AC3E}">
        <p14:creationId xmlns:p14="http://schemas.microsoft.com/office/powerpoint/2010/main" val="19825396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34"/>
          <p:cNvSpPr>
            <a:spLocks noChangeArrowheads="1"/>
          </p:cNvSpPr>
          <p:nvPr/>
        </p:nvSpPr>
        <p:spPr bwMode="auto">
          <a:xfrm>
            <a:off x="0" y="3048001"/>
            <a:ext cx="9144000" cy="76199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marL="0" indent="0" algn="ctr">
              <a:spcBef>
                <a:spcPct val="20000"/>
              </a:spcBef>
              <a:buClr>
                <a:srgbClr val="000000"/>
              </a:buClr>
            </a:pPr>
            <a:r>
              <a:rPr lang="id-ID" altLang="en-US" sz="4400" dirty="0" smtClean="0">
                <a:solidFill>
                  <a:srgbClr val="002060"/>
                </a:solidFill>
                <a:latin typeface="Arial" panose="020B0604020202020204" pitchFamily="34" charset="0"/>
              </a:rPr>
              <a:t>Kepuasan Kerja</a:t>
            </a:r>
            <a:endParaRPr lang="en-US" altLang="en-US" sz="4400" dirty="0">
              <a:solidFill>
                <a:srgbClr val="002060"/>
              </a:solidFill>
              <a:latin typeface="Arial" panose="020B0604020202020204" pitchFamily="34" charset="0"/>
            </a:endParaRPr>
          </a:p>
        </p:txBody>
      </p:sp>
      <p:sp>
        <p:nvSpPr>
          <p:cNvPr id="9225" name="Text Box 1033"/>
          <p:cNvSpPr txBox="1">
            <a:spLocks noChangeArrowheads="1"/>
          </p:cNvSpPr>
          <p:nvPr/>
        </p:nvSpPr>
        <p:spPr bwMode="auto">
          <a:xfrm>
            <a:off x="6629400" y="119742"/>
            <a:ext cx="2286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id-ID" altLang="en-US" sz="1800" dirty="0">
                <a:solidFill>
                  <a:schemeClr val="bg1"/>
                </a:solidFill>
                <a:latin typeface="AvantGarde Bk BT" pitchFamily="34" charset="0"/>
              </a:rPr>
              <a:t>Materi </a:t>
            </a:r>
            <a:r>
              <a:rPr lang="id-ID" altLang="en-US" sz="1800" dirty="0" smtClean="0">
                <a:solidFill>
                  <a:schemeClr val="bg1"/>
                </a:solidFill>
                <a:latin typeface="AvantGarde Bk BT" pitchFamily="34" charset="0"/>
              </a:rPr>
              <a:t>– </a:t>
            </a:r>
            <a:r>
              <a:rPr lang="id-ID" altLang="en-US" sz="1800" dirty="0" smtClean="0">
                <a:solidFill>
                  <a:schemeClr val="bg1"/>
                </a:solidFill>
                <a:latin typeface="AvantGarde Bk BT" pitchFamily="34" charset="0"/>
              </a:rPr>
              <a:t>03/07</a:t>
            </a:r>
            <a:endParaRPr lang="en-US" altLang="en-US" sz="3200" dirty="0">
              <a:solidFill>
                <a:schemeClr val="bg1"/>
              </a:solidFill>
              <a:latin typeface="Broadway" panose="04040905080B02020502" pitchFamily="82" charset="0"/>
            </a:endParaRPr>
          </a:p>
        </p:txBody>
      </p:sp>
    </p:spTree>
    <p:extLst>
      <p:ext uri="{BB962C8B-B14F-4D97-AF65-F5344CB8AC3E}">
        <p14:creationId xmlns:p14="http://schemas.microsoft.com/office/powerpoint/2010/main" val="10365710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Mengukur Kepuasan Kerja</a:t>
            </a:r>
            <a:endParaRPr lang="id-ID" sz="2800" dirty="0"/>
          </a:p>
        </p:txBody>
      </p:sp>
      <p:sp>
        <p:nvSpPr>
          <p:cNvPr id="6" name="Rectangle 5"/>
          <p:cNvSpPr/>
          <p:nvPr/>
        </p:nvSpPr>
        <p:spPr>
          <a:xfrm>
            <a:off x="113072" y="838200"/>
            <a:ext cx="2096728" cy="1569660"/>
          </a:xfrm>
          <a:prstGeom prst="rect">
            <a:avLst/>
          </a:prstGeom>
        </p:spPr>
        <p:txBody>
          <a:bodyPr wrap="square">
            <a:spAutoFit/>
          </a:bodyPr>
          <a:lstStyle/>
          <a:p>
            <a:r>
              <a:rPr lang="id-ID" altLang="en-US" sz="2400" dirty="0" smtClean="0">
                <a:solidFill>
                  <a:srgbClr val="002060"/>
                </a:solidFill>
                <a:latin typeface="Calibri" panose="020F0502020204030204" pitchFamily="34" charset="0"/>
              </a:rPr>
              <a:t>Pendekatan mengukur Kepuasan Kerja</a:t>
            </a:r>
            <a:endParaRPr lang="nn-NO" altLang="en-US" sz="2400" dirty="0">
              <a:solidFill>
                <a:srgbClr val="002060"/>
              </a:solidFill>
              <a:latin typeface="Calibri" panose="020F0502020204030204" pitchFamily="34" charset="0"/>
            </a:endParaRPr>
          </a:p>
        </p:txBody>
      </p:sp>
      <p:sp>
        <p:nvSpPr>
          <p:cNvPr id="7" name="TextBox 6"/>
          <p:cNvSpPr txBox="1"/>
          <p:nvPr/>
        </p:nvSpPr>
        <p:spPr>
          <a:xfrm>
            <a:off x="2196353" y="892825"/>
            <a:ext cx="6795247" cy="4539704"/>
          </a:xfrm>
          <a:prstGeom prst="rect">
            <a:avLst/>
          </a:prstGeom>
          <a:noFill/>
        </p:spPr>
        <p:txBody>
          <a:bodyPr wrap="square" rtlCol="0">
            <a:spAutoFit/>
          </a:bodyPr>
          <a:lstStyle/>
          <a:p>
            <a:pPr>
              <a:spcBef>
                <a:spcPts val="3000"/>
              </a:spcBef>
              <a:spcAft>
                <a:spcPts val="0"/>
              </a:spcAft>
            </a:pPr>
            <a:r>
              <a:rPr lang="en-US" altLang="en-US" sz="2400" dirty="0" smtClean="0">
                <a:latin typeface="Calibri" panose="020F0502020204030204" pitchFamily="34" charset="0"/>
              </a:rPr>
              <a:t>SINGLE GLOBAL RATING</a:t>
            </a:r>
          </a:p>
          <a:p>
            <a:pPr marL="363538" lvl="0">
              <a:spcBef>
                <a:spcPts val="0"/>
              </a:spcBef>
              <a:spcAft>
                <a:spcPts val="0"/>
              </a:spcAft>
            </a:pPr>
            <a:r>
              <a:rPr lang="id-ID" sz="2400" b="0" dirty="0" smtClean="0">
                <a:latin typeface="Calibri" panose="020F0502020204030204" pitchFamily="34" charset="0"/>
              </a:rPr>
              <a:t>Meminta individu untuk merespon pertanyaan dengan memilih angka antara 1 dan 5 yang cocok dengan jawaban dari “sangat puas” sampai “sangat tidak puas”.</a:t>
            </a:r>
          </a:p>
          <a:p>
            <a:pPr>
              <a:spcBef>
                <a:spcPts val="3000"/>
              </a:spcBef>
              <a:spcAft>
                <a:spcPts val="0"/>
              </a:spcAft>
            </a:pPr>
            <a:r>
              <a:rPr lang="en-US" altLang="en-US" sz="2400" dirty="0" smtClean="0">
                <a:latin typeface="Calibri" panose="020F0502020204030204" pitchFamily="34" charset="0"/>
              </a:rPr>
              <a:t>SUMMATION SCORE</a:t>
            </a:r>
          </a:p>
          <a:p>
            <a:pPr marL="363538" lvl="0">
              <a:spcBef>
                <a:spcPts val="0"/>
              </a:spcBef>
              <a:spcAft>
                <a:spcPts val="0"/>
              </a:spcAft>
            </a:pPr>
            <a:r>
              <a:rPr lang="id-ID" sz="2400" b="0" dirty="0" smtClean="0">
                <a:solidFill>
                  <a:srgbClr val="000000"/>
                </a:solidFill>
                <a:latin typeface="Calibri" panose="020F0502020204030204" pitchFamily="34" charset="0"/>
              </a:rPr>
              <a:t>Pendekatan ini mengidentifikasi elemen-elemen dalam suatu pekerjaan dan menanyakan perasaan karyawan tentang setiap elemen seperti sifat pekerjaan, pengawasan, bayaran saat ini, peluang promosi, dan hubungan dengan rekan-rekan kerja</a:t>
            </a:r>
            <a:endParaRPr lang="id-ID" sz="2400" b="0" dirty="0">
              <a:solidFill>
                <a:srgbClr val="000000"/>
              </a:solidFill>
              <a:latin typeface="Calibri" panose="020F0502020204030204" pitchFamily="34" charset="0"/>
            </a:endParaRPr>
          </a:p>
        </p:txBody>
      </p:sp>
      <p:sp>
        <p:nvSpPr>
          <p:cNvPr id="10" name="Line 7"/>
          <p:cNvSpPr>
            <a:spLocks noChangeShapeType="1"/>
          </p:cNvSpPr>
          <p:nvPr/>
        </p:nvSpPr>
        <p:spPr bwMode="auto">
          <a:xfrm>
            <a:off x="2286000" y="1295400"/>
            <a:ext cx="65532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7"/>
          <p:cNvSpPr>
            <a:spLocks noChangeShapeType="1"/>
          </p:cNvSpPr>
          <p:nvPr/>
        </p:nvSpPr>
        <p:spPr bwMode="auto">
          <a:xfrm>
            <a:off x="2286000" y="3505200"/>
            <a:ext cx="65532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46621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Kepuasan Individu terhadap Pekerjaan</a:t>
            </a:r>
            <a:endParaRPr lang="id-ID" sz="2800" dirty="0"/>
          </a:p>
        </p:txBody>
      </p:sp>
      <p:sp>
        <p:nvSpPr>
          <p:cNvPr id="8" name="TextBox 7"/>
          <p:cNvSpPr txBox="1"/>
          <p:nvPr/>
        </p:nvSpPr>
        <p:spPr>
          <a:xfrm>
            <a:off x="6995767" y="1470212"/>
            <a:ext cx="2134786" cy="3785652"/>
          </a:xfrm>
          <a:prstGeom prst="rect">
            <a:avLst/>
          </a:prstGeom>
          <a:noFill/>
        </p:spPr>
        <p:txBody>
          <a:bodyPr wrap="square" rtlCol="0">
            <a:spAutoFit/>
          </a:bodyPr>
          <a:lstStyle/>
          <a:p>
            <a:pPr marL="342900" indent="-342900">
              <a:spcBef>
                <a:spcPts val="0"/>
              </a:spcBef>
              <a:spcAft>
                <a:spcPts val="0"/>
              </a:spcAft>
              <a:buFont typeface="Arial" panose="020B0604020202020204" pitchFamily="34" charset="0"/>
              <a:buChar char="•"/>
            </a:pPr>
            <a:r>
              <a:rPr lang="id-ID" sz="2400" b="0" dirty="0">
                <a:latin typeface="Calibri" panose="020F0502020204030204" pitchFamily="34" charset="0"/>
              </a:rPr>
              <a:t>Umumnya karyawan puas atas pekerjaan mereka</a:t>
            </a:r>
            <a:endParaRPr lang="id-ID" sz="2400" b="0" dirty="0">
              <a:solidFill>
                <a:srgbClr val="000000"/>
              </a:solidFill>
              <a:latin typeface="Calibri" panose="020F0502020204030204" pitchFamily="34" charset="0"/>
            </a:endParaRPr>
          </a:p>
          <a:p>
            <a:pPr marL="342900" lvl="0" indent="-342900">
              <a:spcBef>
                <a:spcPts val="0"/>
              </a:spcBef>
              <a:spcAft>
                <a:spcPts val="0"/>
              </a:spcAft>
              <a:buFont typeface="Arial" panose="020B0604020202020204" pitchFamily="34" charset="0"/>
              <a:buChar char="•"/>
            </a:pPr>
            <a:r>
              <a:rPr lang="id-ID" sz="2400" b="0" dirty="0" smtClean="0">
                <a:latin typeface="Calibri" panose="020F0502020204030204" pitchFamily="34" charset="0"/>
              </a:rPr>
              <a:t>Tingkat kepuasan tergantung pada aspek kepuasan</a:t>
            </a:r>
          </a:p>
        </p:txBody>
      </p:sp>
      <p:pic>
        <p:nvPicPr>
          <p:cNvPr id="3" name="Picture 2"/>
          <p:cNvPicPr>
            <a:picLocks noChangeAspect="1"/>
          </p:cNvPicPr>
          <p:nvPr/>
        </p:nvPicPr>
        <p:blipFill>
          <a:blip r:embed="rId2"/>
          <a:stretch>
            <a:fillRect/>
          </a:stretch>
        </p:blipFill>
        <p:spPr>
          <a:xfrm>
            <a:off x="0" y="1447800"/>
            <a:ext cx="6995767" cy="4569308"/>
          </a:xfrm>
          <a:prstGeom prst="rect">
            <a:avLst/>
          </a:prstGeom>
        </p:spPr>
      </p:pic>
    </p:spTree>
    <p:extLst>
      <p:ext uri="{BB962C8B-B14F-4D97-AF65-F5344CB8AC3E}">
        <p14:creationId xmlns:p14="http://schemas.microsoft.com/office/powerpoint/2010/main" val="35376103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Konsekuensi Ketidakpuasan Karyawan</a:t>
            </a:r>
            <a:endParaRPr lang="id-ID" sz="2800" dirty="0"/>
          </a:p>
        </p:txBody>
      </p:sp>
      <p:pic>
        <p:nvPicPr>
          <p:cNvPr id="2" name="Picture 1"/>
          <p:cNvPicPr>
            <a:picLocks noChangeAspect="1"/>
          </p:cNvPicPr>
          <p:nvPr/>
        </p:nvPicPr>
        <p:blipFill>
          <a:blip r:embed="rId2"/>
          <a:stretch>
            <a:fillRect/>
          </a:stretch>
        </p:blipFill>
        <p:spPr>
          <a:xfrm>
            <a:off x="0" y="650280"/>
            <a:ext cx="9144000" cy="6307296"/>
          </a:xfrm>
          <a:prstGeom prst="rect">
            <a:avLst/>
          </a:prstGeom>
        </p:spPr>
      </p:pic>
    </p:spTree>
    <p:extLst>
      <p:ext uri="{BB962C8B-B14F-4D97-AF65-F5344CB8AC3E}">
        <p14:creationId xmlns:p14="http://schemas.microsoft.com/office/powerpoint/2010/main" val="14471716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800" dirty="0" smtClean="0"/>
              <a:t>Konsekuensi Ketidakpuasan Karyawan</a:t>
            </a:r>
            <a:endParaRPr lang="id-ID" sz="2800" dirty="0"/>
          </a:p>
        </p:txBody>
      </p:sp>
      <p:sp>
        <p:nvSpPr>
          <p:cNvPr id="5" name="Line 7"/>
          <p:cNvSpPr>
            <a:spLocks noChangeShapeType="1"/>
          </p:cNvSpPr>
          <p:nvPr/>
        </p:nvSpPr>
        <p:spPr bwMode="auto">
          <a:xfrm>
            <a:off x="381000" y="3304418"/>
            <a:ext cx="35052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6" name="Line 8"/>
          <p:cNvSpPr>
            <a:spLocks noChangeShapeType="1"/>
          </p:cNvSpPr>
          <p:nvPr/>
        </p:nvSpPr>
        <p:spPr bwMode="auto">
          <a:xfrm>
            <a:off x="4876800" y="3304418"/>
            <a:ext cx="41148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7" name="Text Box 9"/>
          <p:cNvSpPr txBox="1">
            <a:spLocks noChangeArrowheads="1"/>
          </p:cNvSpPr>
          <p:nvPr/>
        </p:nvSpPr>
        <p:spPr bwMode="auto">
          <a:xfrm>
            <a:off x="228600" y="1092310"/>
            <a:ext cx="43434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800" dirty="0" smtClean="0">
                <a:solidFill>
                  <a:srgbClr val="0070C0"/>
                </a:solidFill>
                <a:latin typeface="Calibri" panose="020F0502020204030204" pitchFamily="34" charset="0"/>
              </a:rPr>
              <a:t>Keluar (</a:t>
            </a:r>
            <a:r>
              <a:rPr lang="en-US" altLang="en-US" sz="2800" i="1" dirty="0" smtClean="0">
                <a:solidFill>
                  <a:srgbClr val="0070C0"/>
                </a:solidFill>
                <a:latin typeface="Calibri" panose="020F0502020204030204" pitchFamily="34" charset="0"/>
              </a:rPr>
              <a:t>Exit</a:t>
            </a:r>
            <a:r>
              <a:rPr lang="id-ID" altLang="en-US" sz="2800" dirty="0" smtClean="0">
                <a:solidFill>
                  <a:srgbClr val="0070C0"/>
                </a:solidFill>
                <a:latin typeface="Calibri" panose="020F0502020204030204" pitchFamily="34" charset="0"/>
              </a:rPr>
              <a:t>)</a:t>
            </a:r>
            <a:r>
              <a:rPr lang="id-ID" altLang="en-US" sz="2800" dirty="0" smtClean="0">
                <a:latin typeface="Calibri" panose="020F0502020204030204" pitchFamily="34" charset="0"/>
              </a:rPr>
              <a:t/>
            </a:r>
            <a:br>
              <a:rPr lang="id-ID" altLang="en-US" sz="2800" dirty="0" smtClean="0">
                <a:latin typeface="Calibri" panose="020F0502020204030204" pitchFamily="34" charset="0"/>
              </a:rPr>
            </a:br>
            <a:r>
              <a:rPr lang="id-ID" altLang="en-US" sz="2400" b="0" dirty="0" smtClean="0">
                <a:latin typeface="Calibri" panose="020F0502020204030204" pitchFamily="34" charset="0"/>
              </a:rPr>
              <a:t>Ketidakpuasan </a:t>
            </a:r>
            <a:r>
              <a:rPr lang="id-ID" altLang="en-US" sz="2400" b="0" dirty="0">
                <a:latin typeface="Calibri" panose="020F0502020204030204" pitchFamily="34" charset="0"/>
              </a:rPr>
              <a:t>yang diungkapkan melalui perilaku yang ditujukan untuk meninggalkan organisasi</a:t>
            </a:r>
            <a:endParaRPr lang="en-US" altLang="en-US" sz="2400" b="0" dirty="0">
              <a:latin typeface="Calibri" panose="020F0502020204030204" pitchFamily="34" charset="0"/>
            </a:endParaRPr>
          </a:p>
        </p:txBody>
      </p:sp>
      <p:sp>
        <p:nvSpPr>
          <p:cNvPr id="9" name="Text Box 10"/>
          <p:cNvSpPr txBox="1">
            <a:spLocks noChangeArrowheads="1"/>
          </p:cNvSpPr>
          <p:nvPr/>
        </p:nvSpPr>
        <p:spPr bwMode="auto">
          <a:xfrm>
            <a:off x="4827494" y="1092310"/>
            <a:ext cx="4316506"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0070C0"/>
                </a:solidFill>
                <a:latin typeface="Calibri" panose="020F0502020204030204" pitchFamily="34" charset="0"/>
              </a:rPr>
              <a:t>Aspirasi </a:t>
            </a:r>
            <a:r>
              <a:rPr lang="id-ID" altLang="en-US" sz="2800" dirty="0" smtClean="0">
                <a:solidFill>
                  <a:srgbClr val="0070C0"/>
                </a:solidFill>
                <a:latin typeface="Calibri" panose="020F0502020204030204" pitchFamily="34" charset="0"/>
              </a:rPr>
              <a:t>(</a:t>
            </a:r>
            <a:r>
              <a:rPr lang="en-US" altLang="en-US" sz="2800" i="1" dirty="0" smtClean="0">
                <a:solidFill>
                  <a:srgbClr val="0070C0"/>
                </a:solidFill>
                <a:latin typeface="Calibri" panose="020F0502020204030204" pitchFamily="34" charset="0"/>
              </a:rPr>
              <a:t>Voice</a:t>
            </a:r>
            <a:r>
              <a:rPr lang="id-ID" altLang="en-US" sz="2800" dirty="0" smtClean="0">
                <a:solidFill>
                  <a:srgbClr val="0070C0"/>
                </a:solidFill>
                <a:latin typeface="Calibri" panose="020F0502020204030204" pitchFamily="34" charset="0"/>
              </a:rPr>
              <a:t>)</a:t>
            </a:r>
            <a:br>
              <a:rPr lang="id-ID" altLang="en-US" sz="2800" dirty="0" smtClean="0">
                <a:solidFill>
                  <a:srgbClr val="0070C0"/>
                </a:solidFill>
                <a:latin typeface="Calibri" panose="020F0502020204030204" pitchFamily="34" charset="0"/>
              </a:rPr>
            </a:br>
            <a:r>
              <a:rPr lang="en-US" altLang="en-US" sz="2400" b="0" dirty="0" smtClean="0">
                <a:latin typeface="Calibri" panose="020F0502020204030204" pitchFamily="34" charset="0"/>
              </a:rPr>
              <a:t>Ketidakpuasan </a:t>
            </a:r>
            <a:r>
              <a:rPr lang="en-US" altLang="en-US" sz="2400" b="0" dirty="0">
                <a:latin typeface="Calibri" panose="020F0502020204030204" pitchFamily="34" charset="0"/>
              </a:rPr>
              <a:t>yang diungkapkan melalui usaha </a:t>
            </a:r>
            <a:r>
              <a:rPr lang="en-US" altLang="en-US" sz="2400" b="0" dirty="0" smtClean="0">
                <a:latin typeface="Calibri" panose="020F0502020204030204" pitchFamily="34" charset="0"/>
              </a:rPr>
              <a:t>yang </a:t>
            </a:r>
            <a:r>
              <a:rPr lang="en-US" altLang="en-US" sz="2400" b="0" dirty="0">
                <a:latin typeface="Calibri" panose="020F0502020204030204" pitchFamily="34" charset="0"/>
              </a:rPr>
              <a:t>aktif dan konstruktif untuk memperbaiki kondisi</a:t>
            </a:r>
          </a:p>
        </p:txBody>
      </p:sp>
      <p:sp>
        <p:nvSpPr>
          <p:cNvPr id="10" name="Text Box 11"/>
          <p:cNvSpPr txBox="1">
            <a:spLocks noChangeArrowheads="1"/>
          </p:cNvSpPr>
          <p:nvPr/>
        </p:nvSpPr>
        <p:spPr bwMode="auto">
          <a:xfrm>
            <a:off x="4800600" y="3675063"/>
            <a:ext cx="4191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err="1">
                <a:solidFill>
                  <a:srgbClr val="0070C0"/>
                </a:solidFill>
                <a:latin typeface="Calibri" panose="020F0502020204030204" pitchFamily="34" charset="0"/>
              </a:rPr>
              <a:t>Pengabaian</a:t>
            </a:r>
            <a:r>
              <a:rPr lang="en-US" altLang="en-US" sz="2800" dirty="0">
                <a:solidFill>
                  <a:srgbClr val="0070C0"/>
                </a:solidFill>
                <a:latin typeface="Calibri" panose="020F0502020204030204" pitchFamily="34" charset="0"/>
              </a:rPr>
              <a:t> </a:t>
            </a:r>
            <a:r>
              <a:rPr lang="id-ID" altLang="en-US" sz="2800" dirty="0" smtClean="0">
                <a:solidFill>
                  <a:srgbClr val="0070C0"/>
                </a:solidFill>
                <a:latin typeface="Calibri" panose="020F0502020204030204" pitchFamily="34" charset="0"/>
              </a:rPr>
              <a:t>(</a:t>
            </a:r>
            <a:r>
              <a:rPr lang="en-US" altLang="en-US" sz="2800" i="1" dirty="0" smtClean="0">
                <a:solidFill>
                  <a:srgbClr val="0070C0"/>
                </a:solidFill>
                <a:latin typeface="Calibri" panose="020F0502020204030204" pitchFamily="34" charset="0"/>
              </a:rPr>
              <a:t>Neglect</a:t>
            </a:r>
            <a:r>
              <a:rPr lang="id-ID" altLang="en-US" sz="2800" dirty="0" smtClean="0">
                <a:solidFill>
                  <a:srgbClr val="0070C0"/>
                </a:solidFill>
                <a:latin typeface="Calibri" panose="020F0502020204030204" pitchFamily="34" charset="0"/>
              </a:rPr>
              <a:t>)</a:t>
            </a:r>
            <a:r>
              <a:rPr lang="id-ID" altLang="en-US" sz="2800" dirty="0" smtClean="0">
                <a:latin typeface="Calibri" panose="020F0502020204030204" pitchFamily="34" charset="0"/>
              </a:rPr>
              <a:t/>
            </a:r>
            <a:br>
              <a:rPr lang="id-ID" altLang="en-US" sz="2800" dirty="0" smtClean="0">
                <a:latin typeface="Calibri" panose="020F0502020204030204" pitchFamily="34" charset="0"/>
              </a:rPr>
            </a:br>
            <a:r>
              <a:rPr lang="en-US" altLang="en-US" sz="2400" b="0" dirty="0" smtClean="0">
                <a:latin typeface="Calibri" panose="020F0502020204030204" pitchFamily="34" charset="0"/>
              </a:rPr>
              <a:t>Ketidakpuasan </a:t>
            </a:r>
            <a:r>
              <a:rPr lang="en-US" altLang="en-US" sz="2400" b="0" dirty="0">
                <a:latin typeface="Calibri" panose="020F0502020204030204" pitchFamily="34" charset="0"/>
              </a:rPr>
              <a:t>yang diungkapkan dengan membiarkan kondisi menjadi lebih buruk.</a:t>
            </a:r>
          </a:p>
        </p:txBody>
      </p:sp>
      <p:sp>
        <p:nvSpPr>
          <p:cNvPr id="11" name="Text Box 12"/>
          <p:cNvSpPr txBox="1">
            <a:spLocks noChangeArrowheads="1"/>
          </p:cNvSpPr>
          <p:nvPr/>
        </p:nvSpPr>
        <p:spPr bwMode="auto">
          <a:xfrm>
            <a:off x="381000" y="3675063"/>
            <a:ext cx="4191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0070C0"/>
                </a:solidFill>
                <a:latin typeface="Calibri" panose="020F0502020204030204" pitchFamily="34" charset="0"/>
              </a:rPr>
              <a:t>Kesetiaan </a:t>
            </a:r>
            <a:r>
              <a:rPr lang="id-ID" altLang="en-US" sz="2800" dirty="0" smtClean="0">
                <a:solidFill>
                  <a:srgbClr val="0070C0"/>
                </a:solidFill>
                <a:latin typeface="Calibri" panose="020F0502020204030204" pitchFamily="34" charset="0"/>
              </a:rPr>
              <a:t>(</a:t>
            </a:r>
            <a:r>
              <a:rPr lang="en-US" altLang="en-US" sz="2800" i="1" dirty="0" smtClean="0">
                <a:solidFill>
                  <a:srgbClr val="0070C0"/>
                </a:solidFill>
                <a:latin typeface="Calibri" panose="020F0502020204030204" pitchFamily="34" charset="0"/>
              </a:rPr>
              <a:t>Loyalty</a:t>
            </a:r>
            <a:r>
              <a:rPr lang="id-ID" altLang="en-US" sz="2800" dirty="0" smtClean="0">
                <a:solidFill>
                  <a:srgbClr val="0070C0"/>
                </a:solidFill>
                <a:latin typeface="Calibri" panose="020F0502020204030204" pitchFamily="34" charset="0"/>
              </a:rPr>
              <a:t>)</a:t>
            </a:r>
            <a:br>
              <a:rPr lang="id-ID" altLang="en-US" sz="2800" dirty="0" smtClean="0">
                <a:solidFill>
                  <a:srgbClr val="0070C0"/>
                </a:solidFill>
                <a:latin typeface="Calibri" panose="020F0502020204030204" pitchFamily="34" charset="0"/>
              </a:rPr>
            </a:br>
            <a:r>
              <a:rPr lang="en-US" altLang="en-US" sz="2400" b="0" dirty="0" smtClean="0">
                <a:latin typeface="Calibri" panose="020F0502020204030204" pitchFamily="34" charset="0"/>
              </a:rPr>
              <a:t>Ketidakpuasan </a:t>
            </a:r>
            <a:r>
              <a:rPr lang="en-US" altLang="en-US" sz="2400" b="0" dirty="0">
                <a:latin typeface="Calibri" panose="020F0502020204030204" pitchFamily="34" charset="0"/>
              </a:rPr>
              <a:t>yang diungkapkan dengan secara aktif menunggu membaiknya </a:t>
            </a:r>
            <a:r>
              <a:rPr lang="en-US" altLang="en-US" sz="2400" b="0" dirty="0" smtClean="0">
                <a:latin typeface="Calibri" panose="020F0502020204030204" pitchFamily="34" charset="0"/>
              </a:rPr>
              <a:t>kondisi</a:t>
            </a:r>
            <a:endParaRPr lang="en-US" altLang="en-US" sz="2400" b="0" dirty="0">
              <a:latin typeface="Calibri" panose="020F0502020204030204" pitchFamily="34" charset="0"/>
            </a:endParaRPr>
          </a:p>
        </p:txBody>
      </p:sp>
    </p:spTree>
    <p:extLst>
      <p:ext uri="{BB962C8B-B14F-4D97-AF65-F5344CB8AC3E}">
        <p14:creationId xmlns:p14="http://schemas.microsoft.com/office/powerpoint/2010/main" val="40755552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400" dirty="0" smtClean="0"/>
              <a:t>Pengaruh Kepuasan Kerja terhadap </a:t>
            </a:r>
            <a:r>
              <a:rPr lang="id-ID" sz="2400" i="1" dirty="0" smtClean="0"/>
              <a:t>Performance</a:t>
            </a:r>
            <a:r>
              <a:rPr lang="id-ID" sz="2400" dirty="0" smtClean="0"/>
              <a:t> Karyawan</a:t>
            </a:r>
            <a:endParaRPr lang="id-ID" sz="2400" dirty="0"/>
          </a:p>
        </p:txBody>
      </p:sp>
      <p:sp>
        <p:nvSpPr>
          <p:cNvPr id="7" name="Text Box 9"/>
          <p:cNvSpPr txBox="1">
            <a:spLocks noChangeArrowheads="1"/>
          </p:cNvSpPr>
          <p:nvPr/>
        </p:nvSpPr>
        <p:spPr bwMode="auto">
          <a:xfrm>
            <a:off x="228600" y="1092310"/>
            <a:ext cx="1905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Kepuasan Kerja dan Produktivitas </a:t>
            </a:r>
          </a:p>
        </p:txBody>
      </p:sp>
      <p:sp>
        <p:nvSpPr>
          <p:cNvPr id="11" name="Text Box 12"/>
          <p:cNvSpPr txBox="1">
            <a:spLocks noChangeArrowheads="1"/>
          </p:cNvSpPr>
          <p:nvPr/>
        </p:nvSpPr>
        <p:spPr bwMode="auto">
          <a:xfrm>
            <a:off x="2156012" y="2270227"/>
            <a:ext cx="6835588"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pPr>
            <a:r>
              <a:rPr lang="id-ID" altLang="en-US" sz="2400" b="0" dirty="0" smtClean="0">
                <a:latin typeface="Calibri" panose="020F0502020204030204" pitchFamily="34" charset="0"/>
              </a:rPr>
              <a:t>Karyawan yang bahagia cenderung lebih produktif</a:t>
            </a:r>
          </a:p>
          <a:p>
            <a:pPr marL="342900" indent="-342900">
              <a:spcBef>
                <a:spcPct val="50000"/>
              </a:spcBef>
              <a:buFont typeface="Arial" panose="020B0604020202020204" pitchFamily="34" charset="0"/>
              <a:buChar char="•"/>
            </a:pPr>
            <a:r>
              <a:rPr lang="id-ID" altLang="en-US" sz="2400" b="0" dirty="0" smtClean="0">
                <a:latin typeface="Calibri" panose="020F0502020204030204" pitchFamily="34" charset="0"/>
              </a:rPr>
              <a:t>Organisasi yang mempunyai karyawan yang lebih puas cenderug lebih efektif bila dibandingkan dengan organisasi yang mempunyai karyawan yang kurang puas</a:t>
            </a:r>
            <a:endParaRPr lang="en-US" altLang="en-US" sz="2400" b="0" dirty="0">
              <a:latin typeface="Calibri" panose="020F0502020204030204" pitchFamily="34" charset="0"/>
            </a:endParaRPr>
          </a:p>
        </p:txBody>
      </p:sp>
      <p:sp>
        <p:nvSpPr>
          <p:cNvPr id="19" name="Line 7"/>
          <p:cNvSpPr>
            <a:spLocks noChangeShapeType="1"/>
          </p:cNvSpPr>
          <p:nvPr/>
        </p:nvSpPr>
        <p:spPr bwMode="auto">
          <a:xfrm>
            <a:off x="228600" y="2362200"/>
            <a:ext cx="1752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Tree>
    <p:extLst>
      <p:ext uri="{BB962C8B-B14F-4D97-AF65-F5344CB8AC3E}">
        <p14:creationId xmlns:p14="http://schemas.microsoft.com/office/powerpoint/2010/main" val="39092363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400" dirty="0">
                <a:solidFill>
                  <a:srgbClr val="FFFFFF"/>
                </a:solidFill>
              </a:rPr>
              <a:t>Pengaruh Kepuasan Kerja terhadap </a:t>
            </a:r>
            <a:r>
              <a:rPr lang="id-ID" sz="2400" i="1" dirty="0">
                <a:solidFill>
                  <a:srgbClr val="FFFFFF"/>
                </a:solidFill>
              </a:rPr>
              <a:t>Performance</a:t>
            </a:r>
            <a:r>
              <a:rPr lang="id-ID" sz="2400" dirty="0">
                <a:solidFill>
                  <a:srgbClr val="FFFFFF"/>
                </a:solidFill>
              </a:rPr>
              <a:t> Karyawan</a:t>
            </a:r>
            <a:endParaRPr lang="id-ID" sz="2800" dirty="0"/>
          </a:p>
        </p:txBody>
      </p:sp>
      <p:sp>
        <p:nvSpPr>
          <p:cNvPr id="7" name="Text Box 9"/>
          <p:cNvSpPr txBox="1">
            <a:spLocks noChangeArrowheads="1"/>
          </p:cNvSpPr>
          <p:nvPr/>
        </p:nvSpPr>
        <p:spPr bwMode="auto">
          <a:xfrm>
            <a:off x="228600" y="109231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Kepuasan Kerja dan Kepuasan Pelanggan</a:t>
            </a:r>
          </a:p>
        </p:txBody>
      </p:sp>
      <p:sp>
        <p:nvSpPr>
          <p:cNvPr id="11" name="Text Box 12"/>
          <p:cNvSpPr txBox="1">
            <a:spLocks noChangeArrowheads="1"/>
          </p:cNvSpPr>
          <p:nvPr/>
        </p:nvSpPr>
        <p:spPr bwMode="auto">
          <a:xfrm>
            <a:off x="1981200" y="1092310"/>
            <a:ext cx="7010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b="0" dirty="0" smtClean="0">
                <a:latin typeface="Calibri" panose="020F0502020204030204" pitchFamily="34" charset="0"/>
              </a:rPr>
              <a:t>Karyawan yang </a:t>
            </a:r>
            <a:r>
              <a:rPr lang="id-ID" altLang="en-US" sz="2400" b="0" dirty="0">
                <a:latin typeface="Calibri" panose="020F0502020204030204" pitchFamily="34" charset="0"/>
              </a:rPr>
              <a:t>puas bisa meningkatkan kepuasan dan kesetiaan </a:t>
            </a:r>
            <a:r>
              <a:rPr lang="id-ID" altLang="en-US" sz="2400" b="0" dirty="0" smtClean="0">
                <a:latin typeface="Calibri" panose="020F0502020204030204" pitchFamily="34" charset="0"/>
              </a:rPr>
              <a:t>pelanggan</a:t>
            </a:r>
          </a:p>
        </p:txBody>
      </p:sp>
      <p:sp>
        <p:nvSpPr>
          <p:cNvPr id="6" name="Line 7"/>
          <p:cNvSpPr>
            <a:spLocks noChangeShapeType="1"/>
          </p:cNvSpPr>
          <p:nvPr/>
        </p:nvSpPr>
        <p:spPr bwMode="auto">
          <a:xfrm>
            <a:off x="304800" y="2661970"/>
            <a:ext cx="1371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8" name="Text Box 12"/>
          <p:cNvSpPr txBox="1">
            <a:spLocks noChangeArrowheads="1"/>
          </p:cNvSpPr>
          <p:nvPr/>
        </p:nvSpPr>
        <p:spPr bwMode="auto">
          <a:xfrm>
            <a:off x="1981200" y="2444115"/>
            <a:ext cx="7162800" cy="4385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ts val="600"/>
              </a:spcBef>
              <a:buFont typeface="Arial" panose="020B0604020202020204" pitchFamily="34" charset="0"/>
              <a:buChar char="•"/>
            </a:pPr>
            <a:r>
              <a:rPr lang="id-ID" altLang="en-US" sz="2400" b="0" dirty="0">
                <a:latin typeface="Calibri" panose="020F0502020204030204" pitchFamily="34" charset="0"/>
              </a:rPr>
              <a:t>Dalam organisasi jasa, pemeliharaan dan peninggalan pelanggan sangat bergantung pada bagaimana karyawan garis depan berhubungan dengan </a:t>
            </a:r>
            <a:r>
              <a:rPr lang="id-ID" altLang="en-US" sz="2400" b="0" dirty="0" smtClean="0">
                <a:latin typeface="Calibri" panose="020F0502020204030204" pitchFamily="34" charset="0"/>
              </a:rPr>
              <a:t>pelanggan</a:t>
            </a:r>
          </a:p>
          <a:p>
            <a:pPr marL="342900" indent="-342900">
              <a:spcBef>
                <a:spcPts val="600"/>
              </a:spcBef>
              <a:buFont typeface="Arial" panose="020B0604020202020204" pitchFamily="34" charset="0"/>
              <a:buChar char="•"/>
            </a:pPr>
            <a:r>
              <a:rPr lang="id-ID" altLang="en-US" sz="2400" b="0" dirty="0">
                <a:latin typeface="Calibri" panose="020F0502020204030204" pitchFamily="34" charset="0"/>
              </a:rPr>
              <a:t>Karyawan yang cenderung lebih ramah, ceria, dan responsif yang dihargai oleh para </a:t>
            </a:r>
            <a:r>
              <a:rPr lang="id-ID" altLang="en-US" sz="2400" b="0" dirty="0" smtClean="0">
                <a:latin typeface="Calibri" panose="020F0502020204030204" pitchFamily="34" charset="0"/>
              </a:rPr>
              <a:t>pelanggan</a:t>
            </a:r>
          </a:p>
          <a:p>
            <a:pPr marL="342900" indent="-342900">
              <a:spcBef>
                <a:spcPts val="600"/>
              </a:spcBef>
              <a:buFont typeface="Arial" panose="020B0604020202020204" pitchFamily="34" charset="0"/>
              <a:buChar char="•"/>
            </a:pPr>
            <a:r>
              <a:rPr lang="en-US" altLang="en-US" sz="2400" b="0" dirty="0">
                <a:latin typeface="Calibri" panose="020F0502020204030204" pitchFamily="34" charset="0"/>
              </a:rPr>
              <a:t>Karena karyawan yang puas tidak  mudah berpindah kerja, pelanggan kemungkinan besar menemui wajah-wajah yang familiar dan menerima layanan yang berpengalaman</a:t>
            </a:r>
            <a:endParaRPr lang="id-ID" altLang="en-US" sz="2400" b="0" dirty="0">
              <a:latin typeface="Calibri" panose="020F0502020204030204" pitchFamily="34" charset="0"/>
            </a:endParaRPr>
          </a:p>
          <a:p>
            <a:pPr marL="342900" indent="-342900">
              <a:spcBef>
                <a:spcPts val="600"/>
              </a:spcBef>
              <a:buFont typeface="Arial" panose="020B0604020202020204" pitchFamily="34" charset="0"/>
              <a:buChar char="•"/>
            </a:pPr>
            <a:endParaRPr lang="id-ID" altLang="en-US" sz="2400" b="0" dirty="0" smtClean="0">
              <a:latin typeface="Calibri" panose="020F0502020204030204" pitchFamily="34" charset="0"/>
            </a:endParaRPr>
          </a:p>
        </p:txBody>
      </p:sp>
      <p:sp>
        <p:nvSpPr>
          <p:cNvPr id="3" name="Down Arrow 2"/>
          <p:cNvSpPr/>
          <p:nvPr/>
        </p:nvSpPr>
        <p:spPr bwMode="auto">
          <a:xfrm>
            <a:off x="4572000" y="1923307"/>
            <a:ext cx="381000" cy="520808"/>
          </a:xfrm>
          <a:prstGeom prst="downArrow">
            <a:avLst/>
          </a:prstGeom>
          <a:solidFill>
            <a:schemeClr val="accent2"/>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3181383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400" dirty="0">
                <a:solidFill>
                  <a:srgbClr val="FFFFFF"/>
                </a:solidFill>
              </a:rPr>
              <a:t>Pengaruh Kepuasan Kerja terhadap </a:t>
            </a:r>
            <a:r>
              <a:rPr lang="id-ID" sz="2400" i="1" dirty="0">
                <a:solidFill>
                  <a:srgbClr val="FFFFFF"/>
                </a:solidFill>
              </a:rPr>
              <a:t>Performance</a:t>
            </a:r>
            <a:r>
              <a:rPr lang="id-ID" sz="2400" dirty="0">
                <a:solidFill>
                  <a:srgbClr val="FFFFFF"/>
                </a:solidFill>
              </a:rPr>
              <a:t> Karyawan</a:t>
            </a:r>
            <a:endParaRPr lang="id-ID" sz="2800" dirty="0"/>
          </a:p>
        </p:txBody>
      </p:sp>
      <p:sp>
        <p:nvSpPr>
          <p:cNvPr id="7" name="Text Box 9"/>
          <p:cNvSpPr txBox="1">
            <a:spLocks noChangeArrowheads="1"/>
          </p:cNvSpPr>
          <p:nvPr/>
        </p:nvSpPr>
        <p:spPr bwMode="auto">
          <a:xfrm>
            <a:off x="228600" y="109231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Kepuasan Kerja dan Ketidak-hadiran</a:t>
            </a:r>
          </a:p>
        </p:txBody>
      </p:sp>
      <p:sp>
        <p:nvSpPr>
          <p:cNvPr id="6" name="Line 7"/>
          <p:cNvSpPr>
            <a:spLocks noChangeShapeType="1"/>
          </p:cNvSpPr>
          <p:nvPr/>
        </p:nvSpPr>
        <p:spPr bwMode="auto">
          <a:xfrm>
            <a:off x="304800" y="2661970"/>
            <a:ext cx="1371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8" name="Text Box 12"/>
          <p:cNvSpPr txBox="1">
            <a:spLocks noChangeArrowheads="1"/>
          </p:cNvSpPr>
          <p:nvPr/>
        </p:nvSpPr>
        <p:spPr bwMode="auto">
          <a:xfrm>
            <a:off x="2362200" y="2611279"/>
            <a:ext cx="6629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id-ID" altLang="en-US" sz="2400" b="0" dirty="0" smtClean="0">
                <a:latin typeface="Calibri" panose="020F0502020204030204" pitchFamily="34" charset="0"/>
              </a:rPr>
              <a:t>Karyawan yang </a:t>
            </a:r>
            <a:r>
              <a:rPr lang="id-ID" altLang="en-US" sz="2400" b="0" dirty="0">
                <a:latin typeface="Calibri" panose="020F0502020204030204" pitchFamily="34" charset="0"/>
              </a:rPr>
              <a:t>tidak puas cenderung melalaikan </a:t>
            </a:r>
            <a:r>
              <a:rPr lang="id-ID" altLang="en-US" sz="2400" b="0" dirty="0" smtClean="0">
                <a:latin typeface="Calibri" panose="020F0502020204030204" pitchFamily="34" charset="0"/>
              </a:rPr>
              <a:t>pekerjaan</a:t>
            </a:r>
          </a:p>
        </p:txBody>
      </p:sp>
    </p:spTree>
    <p:extLst>
      <p:ext uri="{BB962C8B-B14F-4D97-AF65-F5344CB8AC3E}">
        <p14:creationId xmlns:p14="http://schemas.microsoft.com/office/powerpoint/2010/main" val="12856016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400" dirty="0">
                <a:solidFill>
                  <a:srgbClr val="FFFFFF"/>
                </a:solidFill>
              </a:rPr>
              <a:t>Pengaruh Kepuasan Kerja terhadap </a:t>
            </a:r>
            <a:r>
              <a:rPr lang="id-ID" sz="2400" i="1" dirty="0">
                <a:solidFill>
                  <a:srgbClr val="FFFFFF"/>
                </a:solidFill>
              </a:rPr>
              <a:t>Performance</a:t>
            </a:r>
            <a:r>
              <a:rPr lang="id-ID" sz="2400" dirty="0">
                <a:solidFill>
                  <a:srgbClr val="FFFFFF"/>
                </a:solidFill>
              </a:rPr>
              <a:t> Karyawan</a:t>
            </a:r>
            <a:endParaRPr lang="id-ID" sz="2800" dirty="0"/>
          </a:p>
        </p:txBody>
      </p:sp>
      <p:sp>
        <p:nvSpPr>
          <p:cNvPr id="7" name="Text Box 9"/>
          <p:cNvSpPr txBox="1">
            <a:spLocks noChangeArrowheads="1"/>
          </p:cNvSpPr>
          <p:nvPr/>
        </p:nvSpPr>
        <p:spPr bwMode="auto">
          <a:xfrm>
            <a:off x="228600" y="109231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Kepuasan Kerja dan Perputaran karyawan</a:t>
            </a:r>
          </a:p>
        </p:txBody>
      </p:sp>
      <p:sp>
        <p:nvSpPr>
          <p:cNvPr id="6" name="Line 7"/>
          <p:cNvSpPr>
            <a:spLocks noChangeShapeType="1"/>
          </p:cNvSpPr>
          <p:nvPr/>
        </p:nvSpPr>
        <p:spPr bwMode="auto">
          <a:xfrm>
            <a:off x="304800" y="2661970"/>
            <a:ext cx="1371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8" name="Text Box 12"/>
          <p:cNvSpPr txBox="1">
            <a:spLocks noChangeArrowheads="1"/>
          </p:cNvSpPr>
          <p:nvPr/>
        </p:nvSpPr>
        <p:spPr bwMode="auto">
          <a:xfrm>
            <a:off x="2362200" y="1145551"/>
            <a:ext cx="6629400"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ts val="2400"/>
              </a:spcBef>
              <a:buFont typeface="Arial" panose="020B0604020202020204" pitchFamily="34" charset="0"/>
              <a:buChar char="•"/>
            </a:pPr>
            <a:r>
              <a:rPr lang="id-ID" altLang="en-US" sz="2400" b="0" dirty="0" smtClean="0">
                <a:latin typeface="Calibri" panose="020F0502020204030204" pitchFamily="34" charset="0"/>
              </a:rPr>
              <a:t>Karyawan yang tidak puas cenderung akan berhenti</a:t>
            </a:r>
          </a:p>
          <a:p>
            <a:pPr marL="342900" indent="-342900">
              <a:spcBef>
                <a:spcPts val="2400"/>
              </a:spcBef>
              <a:buFont typeface="Arial" panose="020B0604020202020204" pitchFamily="34" charset="0"/>
              <a:buChar char="•"/>
            </a:pPr>
            <a:r>
              <a:rPr lang="id-ID" altLang="en-US" sz="2400" b="0" dirty="0" smtClean="0">
                <a:latin typeface="Calibri" panose="020F0502020204030204" pitchFamily="34" charset="0"/>
              </a:rPr>
              <a:t>Faktor-faktor seperti </a:t>
            </a:r>
            <a:r>
              <a:rPr lang="id-ID" altLang="en-US" sz="2400" b="0" dirty="0">
                <a:latin typeface="Calibri" panose="020F0502020204030204" pitchFamily="34" charset="0"/>
              </a:rPr>
              <a:t>kondisi pasar tenaga kerja, harapan tentang peluang pekerjaan alternatif, dan lamanya masa jabatan dengan organisasi merupakan batasan penting tentang keputusan yang aktual untuk meninggalkan pekerjaan </a:t>
            </a:r>
            <a:r>
              <a:rPr lang="id-ID" altLang="en-US" sz="2400" b="0" dirty="0" smtClean="0">
                <a:latin typeface="Calibri" panose="020F0502020204030204" pitchFamily="34" charset="0"/>
              </a:rPr>
              <a:t>bagi karyawan</a:t>
            </a:r>
            <a:endParaRPr lang="id-ID" altLang="en-US" sz="2400" b="0" dirty="0">
              <a:latin typeface="Calibri" panose="020F0502020204030204" pitchFamily="34" charset="0"/>
            </a:endParaRPr>
          </a:p>
        </p:txBody>
      </p:sp>
    </p:spTree>
    <p:extLst>
      <p:ext uri="{BB962C8B-B14F-4D97-AF65-F5344CB8AC3E}">
        <p14:creationId xmlns:p14="http://schemas.microsoft.com/office/powerpoint/2010/main" val="16173611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id-ID" sz="2400" dirty="0">
                <a:solidFill>
                  <a:srgbClr val="FFFFFF"/>
                </a:solidFill>
              </a:rPr>
              <a:t>Pengaruh Kepuasan Kerja terhadap </a:t>
            </a:r>
            <a:r>
              <a:rPr lang="id-ID" sz="2400" i="1" dirty="0">
                <a:solidFill>
                  <a:srgbClr val="FFFFFF"/>
                </a:solidFill>
              </a:rPr>
              <a:t>Performance</a:t>
            </a:r>
            <a:r>
              <a:rPr lang="id-ID" sz="2400" dirty="0">
                <a:solidFill>
                  <a:srgbClr val="FFFFFF"/>
                </a:solidFill>
              </a:rPr>
              <a:t> Karyawan</a:t>
            </a:r>
            <a:endParaRPr lang="id-ID" sz="2800" dirty="0"/>
          </a:p>
        </p:txBody>
      </p:sp>
      <p:sp>
        <p:nvSpPr>
          <p:cNvPr id="7" name="Text Box 9"/>
          <p:cNvSpPr txBox="1">
            <a:spLocks noChangeArrowheads="1"/>
          </p:cNvSpPr>
          <p:nvPr/>
        </p:nvSpPr>
        <p:spPr bwMode="auto">
          <a:xfrm>
            <a:off x="228600" y="1092310"/>
            <a:ext cx="1752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id-ID" altLang="en-US" sz="2400" dirty="0" smtClean="0">
                <a:solidFill>
                  <a:srgbClr val="002060"/>
                </a:solidFill>
                <a:latin typeface="Calibri" panose="020F0502020204030204" pitchFamily="34" charset="0"/>
              </a:rPr>
              <a:t>Kepuasan Kerja dan Perilaku Menyimpan di tempat Kerja</a:t>
            </a:r>
          </a:p>
        </p:txBody>
      </p:sp>
      <p:sp>
        <p:nvSpPr>
          <p:cNvPr id="6" name="Line 7"/>
          <p:cNvSpPr>
            <a:spLocks noChangeShapeType="1"/>
          </p:cNvSpPr>
          <p:nvPr/>
        </p:nvSpPr>
        <p:spPr bwMode="auto">
          <a:xfrm>
            <a:off x="304800" y="3413533"/>
            <a:ext cx="1371600" cy="0"/>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endParaRPr>
          </a:p>
        </p:txBody>
      </p:sp>
      <p:sp>
        <p:nvSpPr>
          <p:cNvPr id="8" name="Text Box 12"/>
          <p:cNvSpPr txBox="1">
            <a:spLocks noChangeArrowheads="1"/>
          </p:cNvSpPr>
          <p:nvPr/>
        </p:nvSpPr>
        <p:spPr bwMode="auto">
          <a:xfrm>
            <a:off x="2362200" y="1145551"/>
            <a:ext cx="6629400"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ts val="2400"/>
              </a:spcBef>
              <a:buFont typeface="Arial" panose="020B0604020202020204" pitchFamily="34" charset="0"/>
              <a:buChar char="•"/>
            </a:pPr>
            <a:r>
              <a:rPr lang="id-ID" altLang="en-US" sz="2400" b="0" dirty="0">
                <a:latin typeface="Calibri" panose="020F0502020204030204" pitchFamily="34" charset="0"/>
              </a:rPr>
              <a:t>Ketidakpuasan kerja memprediksi banyak perilaku khusus, termasuk upaya pembentukan serikat kerja, penyalahgunaan hakikat, pencurian ditempat kerja, pergaulan yang tidak pantas, dan kelambanan. </a:t>
            </a:r>
            <a:endParaRPr lang="id-ID" altLang="en-US" sz="2400" b="0" dirty="0" smtClean="0">
              <a:latin typeface="Calibri" panose="020F0502020204030204" pitchFamily="34" charset="0"/>
            </a:endParaRPr>
          </a:p>
          <a:p>
            <a:pPr marL="342900" indent="-342900">
              <a:spcBef>
                <a:spcPts val="2400"/>
              </a:spcBef>
              <a:buFont typeface="Arial" panose="020B0604020202020204" pitchFamily="34" charset="0"/>
              <a:buChar char="•"/>
            </a:pPr>
            <a:r>
              <a:rPr lang="id-ID" altLang="en-US" sz="2400" b="0" dirty="0" smtClean="0">
                <a:latin typeface="Calibri" panose="020F0502020204030204" pitchFamily="34" charset="0"/>
              </a:rPr>
              <a:t>Para </a:t>
            </a:r>
            <a:r>
              <a:rPr lang="id-ID" altLang="en-US" sz="2400" b="0" dirty="0">
                <a:latin typeface="Calibri" panose="020F0502020204030204" pitchFamily="34" charset="0"/>
              </a:rPr>
              <a:t>peneliti berpendapat bahwa perilaku ini adalah indikator sebuah sindrom yang lebih luas yang kita sebut perilaku menyimpang ditempat kerja (atau penarikan diri karyawan)</a:t>
            </a:r>
          </a:p>
        </p:txBody>
      </p:sp>
    </p:spTree>
    <p:extLst>
      <p:ext uri="{BB962C8B-B14F-4D97-AF65-F5344CB8AC3E}">
        <p14:creationId xmlns:p14="http://schemas.microsoft.com/office/powerpoint/2010/main" val="266645542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Organizational Behavior 11e</Template>
  <TotalTime>3014</TotalTime>
  <Words>1543</Words>
  <Application>Microsoft Office PowerPoint</Application>
  <PresentationFormat>On-screen Show (4:3)</PresentationFormat>
  <Paragraphs>217</Paragraphs>
  <Slides>42</Slides>
  <Notes>10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42</vt:i4>
      </vt:variant>
    </vt:vector>
  </HeadingPairs>
  <TitlesOfParts>
    <vt:vector size="52" baseType="lpstr">
      <vt:lpstr>Arial</vt:lpstr>
      <vt:lpstr>AvantGarde Bk BT</vt:lpstr>
      <vt:lpstr>Broadway</vt:lpstr>
      <vt:lpstr>Calibri</vt:lpstr>
      <vt:lpstr>Symbol</vt:lpstr>
      <vt:lpstr>Tahoma</vt:lpstr>
      <vt:lpstr>Times New Roman</vt:lpstr>
      <vt:lpstr>Wingdings</vt:lpstr>
      <vt:lpstr>Default Design</vt:lpstr>
      <vt:lpstr>1_Default Design</vt:lpstr>
      <vt:lpstr>PowerPoint Presentation</vt:lpstr>
      <vt:lpstr>PowerPoint Presentation</vt:lpstr>
      <vt:lpstr>PowerPoint Presentation</vt:lpstr>
      <vt:lpstr>Komponen Utama Sikap</vt:lpstr>
      <vt:lpstr>Contoh Komponen Utama Sikap</vt:lpstr>
      <vt:lpstr>PowerPoint Presentation</vt:lpstr>
      <vt:lpstr>Konsistensi Sikap</vt:lpstr>
      <vt:lpstr>Konsistensi Sikap</vt:lpstr>
      <vt:lpstr>Konsistensi Sikap</vt:lpstr>
      <vt:lpstr>Konsistensi Sikap</vt:lpstr>
      <vt:lpstr>Konsistensi Sikap</vt:lpstr>
      <vt:lpstr>Konsistensi Sikap</vt:lpstr>
      <vt:lpstr>Konsistensi Sikap</vt:lpstr>
      <vt:lpstr>PowerPoint Presentation</vt:lpstr>
      <vt:lpstr>Sikap dan Perilaku</vt:lpstr>
      <vt:lpstr>Sikap dan Perilaku</vt:lpstr>
      <vt:lpstr>Sikap dan Perilaku</vt:lpstr>
      <vt:lpstr>Sikap dan Perilaku</vt:lpstr>
      <vt:lpstr>Sikap dan Perilaku</vt:lpstr>
      <vt:lpstr>Sikap dan Perilaku</vt:lpstr>
      <vt:lpstr>Sikap dan Perilaku</vt:lpstr>
      <vt:lpstr>PowerPoint Presentation</vt:lpstr>
      <vt:lpstr>Sikap Kerja yang Utama</vt:lpstr>
      <vt:lpstr>Sikap Kerja yang Utama</vt:lpstr>
      <vt:lpstr>Sikap Kerja yang Utama</vt:lpstr>
      <vt:lpstr>Sikap Kerja yang Utama</vt:lpstr>
      <vt:lpstr>Sikap Kerja yang Utama</vt:lpstr>
      <vt:lpstr>Sikap Kerja yang Utama</vt:lpstr>
      <vt:lpstr>PowerPoint Presentation</vt:lpstr>
      <vt:lpstr>Mengukur Sikap Karyawan</vt:lpstr>
      <vt:lpstr>PowerPoint Presentation</vt:lpstr>
      <vt:lpstr>Arti Penting Sikap terhadap Keragaman di Tempat Kerja</vt:lpstr>
      <vt:lpstr>PowerPoint Presentation</vt:lpstr>
      <vt:lpstr>Mengukur Kepuasan Kerja</vt:lpstr>
      <vt:lpstr>Kepuasan Individu terhadap Pekerjaan</vt:lpstr>
      <vt:lpstr>Konsekuensi Ketidakpuasan Karyawan</vt:lpstr>
      <vt:lpstr>Konsekuensi Ketidakpuasan Karyawan</vt:lpstr>
      <vt:lpstr>Pengaruh Kepuasan Kerja terhadap Performance Karyawan</vt:lpstr>
      <vt:lpstr>Pengaruh Kepuasan Kerja terhadap Performance Karyawan</vt:lpstr>
      <vt:lpstr>Pengaruh Kepuasan Kerja terhadap Performance Karyawan</vt:lpstr>
      <vt:lpstr>Pengaruh Kepuasan Kerja terhadap Performance Karyawan</vt:lpstr>
      <vt:lpstr>Pengaruh Kepuasan Kerja terhadap Performance Karyawan</vt:lpstr>
    </vt:vector>
  </TitlesOfParts>
  <Manager/>
  <Company>Prentice Hall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 studying this chapter, you should be able to:</dc:title>
  <dc:subject/>
  <dc:creator>rasto</dc:creator>
  <cp:lastModifiedBy>axioo</cp:lastModifiedBy>
  <cp:revision>277</cp:revision>
  <dcterms:created xsi:type="dcterms:W3CDTF">2002-06-17T19:15:40Z</dcterms:created>
  <dcterms:modified xsi:type="dcterms:W3CDTF">2015-10-03T20:43:26Z</dcterms:modified>
</cp:coreProperties>
</file>