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1" r:id="rId1"/>
    <p:sldMasterId id="2147483673" r:id="rId2"/>
  </p:sldMasterIdLst>
  <p:notesMasterIdLst>
    <p:notesMasterId r:id="rId28"/>
  </p:notesMasterIdLst>
  <p:handoutMasterIdLst>
    <p:handoutMasterId r:id="rId29"/>
  </p:handoutMasterIdLst>
  <p:sldIdLst>
    <p:sldId id="354" r:id="rId3"/>
    <p:sldId id="356" r:id="rId4"/>
    <p:sldId id="355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6" r:id="rId25"/>
    <p:sldId id="377" r:id="rId26"/>
    <p:sldId id="378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5F5F5F"/>
    <a:srgbClr val="969696"/>
    <a:srgbClr val="FFFFCC"/>
    <a:srgbClr val="660033"/>
    <a:srgbClr val="0033CC"/>
    <a:srgbClr val="006699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/>
  </p:normalViewPr>
  <p:slideViewPr>
    <p:cSldViewPr>
      <p:cViewPr varScale="1">
        <p:scale>
          <a:sx n="71" d="100"/>
          <a:sy n="71" d="100"/>
        </p:scale>
        <p:origin x="12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DD2924FE-98D1-433B-A49C-E3A5B4AB6B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4928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fld id="{5BCF50F9-ABF8-48FB-9D34-1DF041A6B6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53424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F500C-ABA9-4E46-961A-F65B75176843}" type="slidenum">
              <a:rPr lang="en-US" altLang="en-US">
                <a:solidFill>
                  <a:srgbClr val="000000"/>
                </a:solidFill>
              </a:rPr>
              <a:pPr/>
              <a:t>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5085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8BC125-F31C-4489-9DF2-A2D1C7B4B378}" type="slidenum">
              <a:rPr lang="en-US" altLang="en-US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629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F500C-ABA9-4E46-961A-F65B75176843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190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1238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2587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7320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6273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540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4721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469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30400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541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36472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872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541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5835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71083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7443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8949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553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20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1040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21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76991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22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9528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F500C-ABA9-4E46-961A-F65B75176843}" type="slidenum">
              <a:rPr lang="en-US" altLang="en-US">
                <a:solidFill>
                  <a:srgbClr val="000000"/>
                </a:solidFill>
              </a:rPr>
              <a:pPr/>
              <a:t>23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7949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D164-DEB0-48D0-998F-9D18F4193991}" type="slidenum">
              <a:rPr lang="en-US" altLang="en-US">
                <a:solidFill>
                  <a:srgbClr val="000000"/>
                </a:solidFill>
              </a:rPr>
              <a:pPr/>
              <a:t>24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81038"/>
            <a:ext cx="4543425" cy="34067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118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12" descr="http://www.a-star.edu.sg/Portals/69/Skins/SIMTech/images/bannerPattern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0"/>
            <a:ext cx="9144000" cy="284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 bwMode="auto">
          <a:xfrm>
            <a:off x="0" y="6449786"/>
            <a:ext cx="9144000" cy="408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id-ID" sz="1400" b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Perilaku Organisasi</a:t>
            </a:r>
            <a:endParaRPr lang="en-US" sz="1400" b="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496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816429"/>
            <a:ext cx="8839199" cy="58782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12" descr="http://www.a-star.edu.sg/Portals/69/Skins/SIMTech/images/bannerPattern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67" b="13979"/>
          <a:stretch/>
        </p:blipFill>
        <p:spPr bwMode="auto">
          <a:xfrm flipH="1">
            <a:off x="4267200" y="4408714"/>
            <a:ext cx="4876800" cy="244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 userDrawn="1"/>
        </p:nvSpPr>
        <p:spPr bwMode="blackWhite">
          <a:xfrm>
            <a:off x="0" y="1"/>
            <a:ext cx="9144000" cy="571500"/>
          </a:xfrm>
          <a:prstGeom prst="rect">
            <a:avLst/>
          </a:prstGeom>
          <a:solidFill>
            <a:srgbClr val="CC6600"/>
          </a:solidFill>
          <a:ln w="317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3200" b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675"/>
            <a:ext cx="9144000" cy="568827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18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291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4" y="1976438"/>
            <a:ext cx="3811587" cy="4119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76438"/>
            <a:ext cx="3811588" cy="4119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5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91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73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9648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4889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9910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8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6688" y="607219"/>
            <a:ext cx="1943100" cy="54887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4" y="607219"/>
            <a:ext cx="5680075" cy="548878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49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12" descr="http://www.a-star.edu.sg/Portals/69/Skins/SIMTech/images/bannerPattern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0"/>
            <a:ext cx="9144000" cy="284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 bwMode="auto">
          <a:xfrm>
            <a:off x="0" y="6449786"/>
            <a:ext cx="9144000" cy="408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068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816429"/>
            <a:ext cx="8839199" cy="58782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12" descr="http://www.a-star.edu.sg/Portals/69/Skins/SIMTech/images/bannerPattern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67" b="13979"/>
          <a:stretch/>
        </p:blipFill>
        <p:spPr bwMode="auto">
          <a:xfrm flipH="1">
            <a:off x="4267200" y="4408714"/>
            <a:ext cx="4876800" cy="244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 userDrawn="1"/>
        </p:nvSpPr>
        <p:spPr bwMode="blackWhite">
          <a:xfrm>
            <a:off x="0" y="1"/>
            <a:ext cx="9144000" cy="571500"/>
          </a:xfrm>
          <a:prstGeom prst="rect">
            <a:avLst/>
          </a:prstGeom>
          <a:solidFill>
            <a:srgbClr val="CC6600"/>
          </a:solidFill>
          <a:ln w="317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8288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3200" b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675"/>
            <a:ext cx="9144000" cy="568827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32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4403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4" y="1976438"/>
            <a:ext cx="3811587" cy="4119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76438"/>
            <a:ext cx="3811588" cy="4119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81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556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523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334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604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9837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78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6688" y="607219"/>
            <a:ext cx="1943100" cy="54887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4" y="607219"/>
            <a:ext cx="5680075" cy="548878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97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4" y="607219"/>
            <a:ext cx="77755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4" y="1976438"/>
            <a:ext cx="7775575" cy="411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769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4" y="607219"/>
            <a:ext cx="77755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4" y="1976438"/>
            <a:ext cx="7775575" cy="411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244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 Box 1033"/>
          <p:cNvSpPr txBox="1">
            <a:spLocks noChangeArrowheads="1"/>
          </p:cNvSpPr>
          <p:nvPr/>
        </p:nvSpPr>
        <p:spPr bwMode="auto">
          <a:xfrm>
            <a:off x="6629400" y="914400"/>
            <a:ext cx="2286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d-ID" altLang="en-US" sz="1800" dirty="0">
                <a:solidFill>
                  <a:srgbClr val="CC6600"/>
                </a:solidFill>
                <a:latin typeface="AvantGarde Bk BT" pitchFamily="34" charset="0"/>
              </a:rPr>
              <a:t>Materi - </a:t>
            </a:r>
            <a:r>
              <a:rPr lang="id-ID" altLang="en-US" sz="1800" dirty="0" smtClean="0">
                <a:solidFill>
                  <a:srgbClr val="CC6600"/>
                </a:solidFill>
                <a:latin typeface="AvantGarde Bk BT" pitchFamily="34" charset="0"/>
              </a:rPr>
              <a:t>02</a:t>
            </a:r>
            <a:endParaRPr lang="en-US" altLang="en-US" sz="3200" dirty="0">
              <a:solidFill>
                <a:srgbClr val="000000"/>
              </a:solidFill>
              <a:latin typeface="Broadway" panose="04040905080B02020502" pitchFamily="82" charset="0"/>
            </a:endParaRPr>
          </a:p>
        </p:txBody>
      </p:sp>
      <p:sp>
        <p:nvSpPr>
          <p:cNvPr id="9226" name="Rectangle 1034"/>
          <p:cNvSpPr>
            <a:spLocks noChangeArrowheads="1"/>
          </p:cNvSpPr>
          <p:nvPr/>
        </p:nvSpPr>
        <p:spPr bwMode="auto">
          <a:xfrm>
            <a:off x="0" y="2743201"/>
            <a:ext cx="9144000" cy="1633537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spcBef>
                <a:spcPct val="20000"/>
              </a:spcBef>
              <a:buClr>
                <a:srgbClr val="000000"/>
              </a:buClr>
            </a:pPr>
            <a:r>
              <a:rPr lang="id-ID" altLang="en-US" sz="4400" dirty="0" smtClean="0">
                <a:solidFill>
                  <a:srgbClr val="002060"/>
                </a:solidFill>
                <a:latin typeface="Arial" panose="020B0604020202020204" pitchFamily="34" charset="0"/>
              </a:rPr>
              <a:t>Dasar-dasar </a:t>
            </a:r>
            <a:r>
              <a:rPr lang="id-ID" altLang="en-US" sz="4400" dirty="0">
                <a:solidFill>
                  <a:srgbClr val="002060"/>
                </a:solidFill>
                <a:latin typeface="Arial" panose="020B0604020202020204" pitchFamily="34" charset="0"/>
              </a:rPr>
              <a:t/>
            </a:r>
            <a:br>
              <a:rPr lang="id-ID" altLang="en-US" sz="4400" dirty="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id-ID" altLang="en-US" sz="4400" dirty="0">
                <a:solidFill>
                  <a:srgbClr val="002060"/>
                </a:solidFill>
                <a:latin typeface="Arial" panose="020B0604020202020204" pitchFamily="34" charset="0"/>
              </a:rPr>
              <a:t>Perilaku </a:t>
            </a:r>
            <a:r>
              <a:rPr lang="id-ID" altLang="en-US" sz="4400" dirty="0" smtClean="0">
                <a:solidFill>
                  <a:srgbClr val="002060"/>
                </a:solidFill>
                <a:latin typeface="Arial" panose="020B0604020202020204" pitchFamily="34" charset="0"/>
              </a:rPr>
              <a:t>Individual</a:t>
            </a:r>
            <a:endParaRPr lang="en-US" altLang="en-US" sz="44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97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3600" y="-10028238"/>
            <a:ext cx="13777913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177698" y="228600"/>
            <a:ext cx="8002588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0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9061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6211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15741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65271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1099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671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0243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815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AutoNum type="arabicPeriod"/>
            </a:pPr>
            <a:r>
              <a:rPr lang="id-ID" altLang="en-US" sz="2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AutoNum type="arabicPeriod"/>
            </a:pPr>
            <a:r>
              <a:rPr lang="id-ID" altLang="en-US" sz="2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Karakteristik </a:t>
            </a:r>
            <a:r>
              <a:rPr lang="id-ID" altLang="en-US" sz="2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Biografis</a:t>
            </a:r>
            <a:endParaRPr lang="id-ID" altLang="en-US" sz="2800" b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blackWhite">
          <a:xfrm rot="16200000">
            <a:off x="-3060757" y="3060757"/>
            <a:ext cx="6858001" cy="736487"/>
          </a:xfrm>
          <a:prstGeom prst="rect">
            <a:avLst/>
          </a:prstGeom>
          <a:solidFill>
            <a:srgbClr val="CC6600"/>
          </a:solidFill>
          <a:ln w="3175">
            <a:solidFill>
              <a:srgbClr val="00808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rIns="274320" anchor="ctr"/>
          <a:lstStyle/>
          <a:p>
            <a:pPr algn="ctr">
              <a:spcBef>
                <a:spcPct val="50000"/>
              </a:spcBef>
            </a:pPr>
            <a:r>
              <a:rPr lang="id-ID" altLang="en-US" sz="2000" b="1" spc="500" dirty="0" smtClean="0">
                <a:solidFill>
                  <a:schemeClr val="bg1"/>
                </a:solidFill>
                <a:latin typeface="Tahoma" panose="020B0604030504040204" pitchFamily="34" charset="0"/>
              </a:rPr>
              <a:t>POKOK BAHASAN</a:t>
            </a:r>
            <a:endParaRPr lang="en-US" altLang="en-US" sz="2000" b="1" spc="5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0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 Box 1033"/>
          <p:cNvSpPr txBox="1">
            <a:spLocks noChangeArrowheads="1"/>
          </p:cNvSpPr>
          <p:nvPr/>
        </p:nvSpPr>
        <p:spPr bwMode="auto">
          <a:xfrm>
            <a:off x="6629400" y="914400"/>
            <a:ext cx="2286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d-ID" altLang="en-US" sz="1800" dirty="0">
                <a:solidFill>
                  <a:srgbClr val="CC6600"/>
                </a:solidFill>
                <a:latin typeface="AvantGarde Bk BT" pitchFamily="34" charset="0"/>
              </a:rPr>
              <a:t>Materi – </a:t>
            </a:r>
            <a:r>
              <a:rPr lang="id-ID" altLang="en-US" sz="1800" dirty="0" smtClean="0">
                <a:solidFill>
                  <a:srgbClr val="CC6600"/>
                </a:solidFill>
                <a:latin typeface="AvantGarde Bk BT" pitchFamily="34" charset="0"/>
              </a:rPr>
              <a:t>02/01</a:t>
            </a:r>
            <a:endParaRPr lang="en-US" altLang="en-US" sz="3200" dirty="0">
              <a:latin typeface="Broadway" panose="04040905080B02020502" pitchFamily="82" charset="0"/>
            </a:endParaRPr>
          </a:p>
        </p:txBody>
      </p:sp>
      <p:sp>
        <p:nvSpPr>
          <p:cNvPr id="9226" name="Rectangle 1034"/>
          <p:cNvSpPr>
            <a:spLocks noChangeArrowheads="1"/>
          </p:cNvSpPr>
          <p:nvPr/>
        </p:nvSpPr>
        <p:spPr bwMode="auto">
          <a:xfrm>
            <a:off x="1" y="3048000"/>
            <a:ext cx="8897257" cy="76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spcBef>
                <a:spcPct val="20000"/>
              </a:spcBef>
              <a:buClr>
                <a:schemeClr val="tx1"/>
              </a:buClr>
            </a:pPr>
            <a:r>
              <a:rPr lang="id-ID" altLang="en-US" sz="4400" dirty="0" smtClean="0">
                <a:solidFill>
                  <a:srgbClr val="002060"/>
                </a:solidFill>
                <a:latin typeface="Arial" panose="020B0604020202020204" pitchFamily="34" charset="0"/>
              </a:rPr>
              <a:t>Kemampuan</a:t>
            </a:r>
            <a:endParaRPr lang="en-US" altLang="en-US" sz="44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61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Pengertian dan Ruang Kemampuan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237566" y="2514600"/>
            <a:ext cx="4410634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61366" y="800102"/>
            <a:ext cx="4876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Kemampuan (</a:t>
            </a:r>
            <a:r>
              <a:rPr lang="en-US" altLang="en-US" sz="2400" dirty="0" smtClean="0"/>
              <a:t>Ability</a:t>
            </a:r>
            <a:r>
              <a:rPr lang="id-ID" altLang="en-US" sz="2400" dirty="0" smtClean="0"/>
              <a:t>)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id-ID" altLang="en-US" sz="2400" b="0" dirty="0" smtClean="0">
                <a:latin typeface="Tahoma" panose="020B0604030504040204" pitchFamily="34" charset="0"/>
              </a:rPr>
              <a:t>Kapasitas seorang individu untuk melakukan beragam tugas dalam suatu pekerjaan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>
            <a:off x="4159624" y="5410200"/>
            <a:ext cx="4410634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083424" y="4172513"/>
            <a:ext cx="4876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Cakupan Kemampuan (</a:t>
            </a:r>
            <a:r>
              <a:rPr lang="en-US" altLang="en-US" sz="2400" dirty="0" smtClean="0"/>
              <a:t>Ability</a:t>
            </a:r>
            <a:r>
              <a:rPr lang="id-ID" altLang="en-US" sz="2400" dirty="0" smtClean="0"/>
              <a:t>)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/>
              <a:t>Kemampuan Intelektual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/>
              <a:t>Kemampuan Fisik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pic>
        <p:nvPicPr>
          <p:cNvPr id="15" name="Picture 6" descr="bd06781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7566" y="2717610"/>
            <a:ext cx="2986083" cy="307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201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Intelektual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237566" y="3352800"/>
            <a:ext cx="3845858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244788" y="3124200"/>
            <a:ext cx="48768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Dimensi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/>
              <a:t>Kecerdasan angka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>
                <a:latin typeface="Tahoma" panose="020B0604030504040204" pitchFamily="34" charset="0"/>
              </a:rPr>
              <a:t>Pemahaman verbal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>
                <a:latin typeface="Tahoma" panose="020B0604030504040204" pitchFamily="34" charset="0"/>
              </a:rPr>
              <a:t>Kecepatan persepsi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>
                <a:latin typeface="Tahoma" panose="020B0604030504040204" pitchFamily="34" charset="0"/>
              </a:rPr>
              <a:t>Penalaran Induktif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>
                <a:latin typeface="Tahoma" panose="020B0604030504040204" pitchFamily="34" charset="0"/>
              </a:rPr>
              <a:t>Penalaran deduktif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>
                <a:latin typeface="Tahoma" panose="020B0604030504040204" pitchFamily="34" charset="0"/>
              </a:rPr>
              <a:t>Visualisasi spasial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>
                <a:latin typeface="Tahoma" panose="020B0604030504040204" pitchFamily="34" charset="0"/>
              </a:rPr>
              <a:t>Daya Ingat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pic>
        <p:nvPicPr>
          <p:cNvPr id="15" name="Picture 6" descr="bd0678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9361" y="3526174"/>
            <a:ext cx="2986083" cy="307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61366" y="1044475"/>
            <a:ext cx="4182034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Pengertian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>
                <a:latin typeface="Tahoma" panose="020B0604030504040204" pitchFamily="34" charset="0"/>
              </a:rPr>
              <a:t>Kemampuan yang dibutuhkan untuk melakukan berbagai aktivitas mental – berfikir, menalar, dan memecahkan masalah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397188" y="6171188"/>
            <a:ext cx="2689412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7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Dimensi Kemampuan Intelektual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90600" y="2632064"/>
            <a:ext cx="3845858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648200" y="3886200"/>
            <a:ext cx="4876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Contoh Pekerjaan 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Akuntan – menghitung pajak penjualan pada serangkaian barang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044475"/>
            <a:ext cx="418203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Kecerdasan Angka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>
                <a:latin typeface="Tahoma" panose="020B0604030504040204" pitchFamily="34" charset="0"/>
              </a:rPr>
              <a:t>Kemampuan melakukan aritmetika dengan cepat dan akurat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746812" y="5638800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1146783" y="2260750"/>
            <a:ext cx="3699713" cy="353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8382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214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Dimensi Kemampuan Intelektual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90600" y="2632064"/>
            <a:ext cx="3845858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648200" y="3886200"/>
            <a:ext cx="4876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Contoh Pekerjaan 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Manajer Pabrik – mengikuti kebijakan perusahaan dalam perekrutan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044475"/>
            <a:ext cx="4648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Pemahaman Verbal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>
                <a:latin typeface="Tahoma" panose="020B0604030504040204" pitchFamily="34" charset="0"/>
              </a:rPr>
              <a:t>Kemampuan memahami apa yang dibaca atau didengar dan hubungan antar kata-kata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746812" y="5638800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1146783" y="2260750"/>
            <a:ext cx="3699713" cy="353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8382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85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Dimensi Kemampuan Intelektual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90600" y="2632064"/>
            <a:ext cx="3845858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044475"/>
            <a:ext cx="4648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Kecepatan Persepsi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>
                <a:latin typeface="Tahoma" panose="020B0604030504040204" pitchFamily="34" charset="0"/>
              </a:rPr>
              <a:t>Kemampuan mengidentifikasi kemiripan dan perbedaan visual secara cepat dan akurat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746812" y="5578406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1146783" y="2260750"/>
            <a:ext cx="3699713" cy="353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8382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648200" y="3581400"/>
            <a:ext cx="44958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Contoh Pekerjaan 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Penyelidik kebakaran – mengidentifikasi petunjuk untuk mendukung tuntutan pembakaran secara sengaja</a:t>
            </a:r>
          </a:p>
        </p:txBody>
      </p:sp>
    </p:spTree>
    <p:extLst>
      <p:ext uri="{BB962C8B-B14F-4D97-AF65-F5344CB8AC3E}">
        <p14:creationId xmlns:p14="http://schemas.microsoft.com/office/powerpoint/2010/main" val="269175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Dimensi Kemampuan Intelektual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90600" y="2632064"/>
            <a:ext cx="55626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648200" y="3886200"/>
            <a:ext cx="44958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Contoh Pekerjaan 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Periset pasar – meramalkan permintaan untuk sebuah produk pada periode waktu selanjutnya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044475"/>
            <a:ext cx="5791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Penalaran induktif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>
                <a:latin typeface="Tahoma" panose="020B0604030504040204" pitchFamily="34" charset="0"/>
              </a:rPr>
              <a:t>Kemampuan mengidentifikasi urutan logis dalam sebuah masalah dan kemudian memecahkan masalah tersebut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746812" y="5791200"/>
            <a:ext cx="3330388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1146783" y="2260750"/>
            <a:ext cx="3699713" cy="353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8382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079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Dimensi Kemampuan Intelektual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90600" y="2632064"/>
            <a:ext cx="3845858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648200" y="3886200"/>
            <a:ext cx="4495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Contoh Pekerjaan 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Pengawas – memilih antara saran berbeda yang ditawarkan oleh karyawan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044475"/>
            <a:ext cx="418203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Penalaran deduktif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>
                <a:latin typeface="Tahoma" panose="020B0604030504040204" pitchFamily="34" charset="0"/>
              </a:rPr>
              <a:t>Kemampuan menggunakan logika dan menilai implikasi dari sebuah argumen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746812" y="5638800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1146783" y="2260750"/>
            <a:ext cx="3699713" cy="353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8382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538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Dimensi Kemampuan Intelektual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90600" y="2632064"/>
            <a:ext cx="51054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648200" y="3886200"/>
            <a:ext cx="4495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Contoh Pekerjaan 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Dekorator interior – mendekorasi ulang sebuah kantor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044475"/>
            <a:ext cx="5486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Visualisasi Spasial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>
                <a:latin typeface="Tahoma" panose="020B0604030504040204" pitchFamily="34" charset="0"/>
              </a:rPr>
              <a:t>Kemampuan membayangkan bagaimana sebuah objek akan terlihat bila posisinya dalam ruang diubah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746812" y="5638800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1146783" y="2260750"/>
            <a:ext cx="3699713" cy="353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8382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490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Dimensi Kemampuan Intelektual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90600" y="2632064"/>
            <a:ext cx="350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648200" y="4012362"/>
            <a:ext cx="4114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Contoh Pekerjaan 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Tenaga penjual – mengingat nama-nama penjual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044475"/>
            <a:ext cx="3733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Daya Ingat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>
                <a:latin typeface="Tahoma" panose="020B0604030504040204" pitchFamily="34" charset="0"/>
              </a:rPr>
              <a:t>Kemampuan menyimpan dan mengingat pengalaman masa lalu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746812" y="5230620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1146783" y="2260750"/>
            <a:ext cx="3699713" cy="353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83820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911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Fisik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191000" y="3429000"/>
            <a:ext cx="4159622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114800" y="1371600"/>
            <a:ext cx="448683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Pengertian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>
                <a:latin typeface="Tahoma" panose="020B0604030504040204" pitchFamily="34" charset="0"/>
              </a:rPr>
              <a:t>Kemampuan melakukan tugas-tugas yang menuntut stamina, keterampilan, kekuatan, dan karakteristik yang serupa</a:t>
            </a:r>
            <a:endParaRPr lang="en-US" altLang="en-US" sz="2400" b="0" dirty="0">
              <a:latin typeface="Tahoma" panose="020B0604030504040204" pitchFamily="34" charset="0"/>
            </a:endParaRPr>
          </a:p>
        </p:txBody>
      </p:sp>
      <p:pic>
        <p:nvPicPr>
          <p:cNvPr id="11" name="Picture 4" descr="j02599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41000"/>
            <a:ext cx="2743200" cy="485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3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Fisik</a:t>
            </a:r>
            <a:endParaRPr lang="en-US" dirty="0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blackWhite">
          <a:xfrm>
            <a:off x="2209800" y="4267200"/>
            <a:ext cx="3124200" cy="1981200"/>
          </a:xfrm>
          <a:prstGeom prst="rect">
            <a:avLst/>
          </a:prstGeom>
          <a:solidFill>
            <a:srgbClr val="3366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 anchor="ctr"/>
          <a:lstStyle>
            <a:lvl1pPr marL="398463" indent="-2873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74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589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304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8019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2591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7163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1735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6307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id-ID" altLang="en-US" dirty="0" smtClean="0">
                <a:solidFill>
                  <a:srgbClr val="FFFFCC"/>
                </a:solidFill>
                <a:latin typeface="Arial" panose="020B0604020202020204" pitchFamily="34" charset="0"/>
              </a:rPr>
              <a:t>Faktor lainnya</a:t>
            </a:r>
            <a:endParaRPr lang="en-US" altLang="en-US" dirty="0">
              <a:solidFill>
                <a:srgbClr val="FFFFCC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AutoNum type="arabicPeriod" startAt="7"/>
            </a:pPr>
            <a:r>
              <a:rPr lang="id-ID" altLang="en-US" sz="20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Koordinasi tubuh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AutoNum type="arabicPeriod" startAt="7"/>
            </a:pPr>
            <a:r>
              <a:rPr lang="id-ID" altLang="en-US" sz="20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Keseimbangan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AutoNum type="arabicPeriod" startAt="7"/>
            </a:pPr>
            <a:r>
              <a:rPr lang="id-ID" altLang="en-US" sz="20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Stamina</a:t>
            </a:r>
            <a:endParaRPr lang="en-US" altLang="en-US" sz="2000" b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Text Box 4" descr="Chap01Bkgd03"/>
          <p:cNvSpPr txBox="1">
            <a:spLocks noChangeArrowheads="1"/>
          </p:cNvSpPr>
          <p:nvPr/>
        </p:nvSpPr>
        <p:spPr bwMode="blackWhite">
          <a:xfrm>
            <a:off x="2209800" y="941979"/>
            <a:ext cx="3124200" cy="2362200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 anchor="ctr"/>
          <a:lstStyle>
            <a:lvl1pPr marL="398463" indent="-2873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74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589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304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8019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2591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7163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1735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6307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id-ID" altLang="en-US" dirty="0" smtClean="0">
                <a:solidFill>
                  <a:srgbClr val="FFFFCC"/>
                </a:solidFill>
                <a:latin typeface="Arial" panose="020B0604020202020204" pitchFamily="34" charset="0"/>
              </a:rPr>
              <a:t>Faktor Kekuatan</a:t>
            </a:r>
            <a:endParaRPr lang="en-US" altLang="en-US" dirty="0">
              <a:solidFill>
                <a:srgbClr val="FFFFCC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AutoNum type="arabicPeriod"/>
            </a:pPr>
            <a:r>
              <a:rPr lang="id-ID" altLang="en-US" sz="20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Kekuatan dinamis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AutoNum type="arabicPeriod"/>
            </a:pPr>
            <a:r>
              <a:rPr lang="id-ID" altLang="en-US" sz="20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Kekuatan tubuh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AutoNum type="arabicPeriod"/>
            </a:pPr>
            <a:r>
              <a:rPr lang="id-ID" altLang="en-US" sz="20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Kekuatan statis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AutoNum type="arabicPeriod"/>
            </a:pPr>
            <a:r>
              <a:rPr lang="id-ID" altLang="en-US" sz="20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Kekuatan eksplosif</a:t>
            </a:r>
            <a:endParaRPr lang="en-US" altLang="en-US" sz="2000" b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blackWhite">
          <a:xfrm>
            <a:off x="4958089" y="2957200"/>
            <a:ext cx="3048000" cy="1447800"/>
          </a:xfrm>
          <a:prstGeom prst="rect">
            <a:avLst/>
          </a:prstGeom>
          <a:solidFill>
            <a:srgbClr val="3366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 anchor="ctr"/>
          <a:lstStyle>
            <a:lvl1pPr marL="398463" indent="-2873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74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589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304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801938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2591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7163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1735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6307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id-ID" altLang="en-US" dirty="0" smtClean="0">
                <a:solidFill>
                  <a:srgbClr val="FFFFCC"/>
                </a:solidFill>
                <a:latin typeface="Arial" panose="020B0604020202020204" pitchFamily="34" charset="0"/>
              </a:rPr>
              <a:t>Faktor Fleksibilitas</a:t>
            </a:r>
            <a:endParaRPr lang="en-US" altLang="en-US" dirty="0">
              <a:solidFill>
                <a:srgbClr val="FFFFCC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AutoNum type="arabicPeriod" startAt="5"/>
            </a:pPr>
            <a:r>
              <a:rPr lang="id-ID" altLang="en-US" sz="20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Fleksibilitas luas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AutoNum type="arabicPeriod" startAt="5"/>
            </a:pPr>
            <a:r>
              <a:rPr lang="id-ID" altLang="en-US" sz="2000" b="0" dirty="0" smtClean="0">
                <a:solidFill>
                  <a:schemeClr val="bg1"/>
                </a:solidFill>
                <a:latin typeface="Arial" panose="020B0604020202020204" pitchFamily="34" charset="0"/>
              </a:rPr>
              <a:t>Fleksibilitas dinamis</a:t>
            </a:r>
            <a:endParaRPr lang="en-US" altLang="en-US" sz="2000" b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7" name="Picture 6" descr="pe02365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2" y="1123951"/>
            <a:ext cx="1371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pe02419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032" y="4672136"/>
            <a:ext cx="1854210" cy="1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7523171" y="4714249"/>
            <a:ext cx="1493838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900" b="0" i="1" dirty="0"/>
              <a:t>Source: </a:t>
            </a:r>
            <a:r>
              <a:rPr lang="en-US" altLang="en-US" sz="900" b="0" dirty="0"/>
              <a:t>Adapted from </a:t>
            </a:r>
            <a:r>
              <a:rPr lang="en-US" altLang="en-US" sz="900" b="0" i="1" dirty="0" err="1"/>
              <a:t>HRMagazine</a:t>
            </a:r>
            <a:r>
              <a:rPr lang="en-US" altLang="en-US" sz="900" b="0" i="1" dirty="0"/>
              <a:t> </a:t>
            </a:r>
            <a:r>
              <a:rPr lang="en-US" altLang="en-US" sz="900" b="0" dirty="0"/>
              <a:t>published by the Society for Human Resource Management, Alexandria, VA.</a:t>
            </a:r>
          </a:p>
        </p:txBody>
      </p:sp>
      <p:sp>
        <p:nvSpPr>
          <p:cNvPr id="21" name="Line 7"/>
          <p:cNvSpPr>
            <a:spLocks noChangeShapeType="1"/>
          </p:cNvSpPr>
          <p:nvPr/>
        </p:nvSpPr>
        <p:spPr bwMode="auto">
          <a:xfrm>
            <a:off x="161366" y="2057400"/>
            <a:ext cx="1896034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161366" y="815876"/>
            <a:ext cx="204843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b="0" dirty="0" smtClean="0"/>
              <a:t>Sembilan Kemampuan Fisik Dasar</a:t>
            </a:r>
          </a:p>
        </p:txBody>
      </p:sp>
    </p:spTree>
    <p:extLst>
      <p:ext uri="{BB962C8B-B14F-4D97-AF65-F5344CB8AC3E}">
        <p14:creationId xmlns:p14="http://schemas.microsoft.com/office/powerpoint/2010/main" val="249878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Fisik Dasar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14400" y="1752600"/>
            <a:ext cx="350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518212" y="3289211"/>
            <a:ext cx="4114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Kekuatan dinamis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Kemampuan menggunakan kekuaan otot secara berulang atau terus-menerus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222240"/>
            <a:ext cx="373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Faktor Kekuatan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632512" y="4876800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683826" y="1349384"/>
            <a:ext cx="3573978" cy="353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8869" y="838200"/>
            <a:ext cx="79541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6832" y="320444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296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Fisik Dasar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14400" y="1752600"/>
            <a:ext cx="350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222240"/>
            <a:ext cx="373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Faktor Kekuatan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632512" y="5257800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683826" y="1349384"/>
            <a:ext cx="3573978" cy="353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8869" y="838200"/>
            <a:ext cx="79541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6832" y="320444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4518212" y="3289211"/>
            <a:ext cx="424478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Kekuatan tubuh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Kemampuan memanfaatkan kekuatan otot menggunakan otot tubuh (khususnya otot perut)</a:t>
            </a:r>
          </a:p>
        </p:txBody>
      </p:sp>
    </p:spTree>
    <p:extLst>
      <p:ext uri="{BB962C8B-B14F-4D97-AF65-F5344CB8AC3E}">
        <p14:creationId xmlns:p14="http://schemas.microsoft.com/office/powerpoint/2010/main" val="216669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Fisik Dasar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14400" y="1752600"/>
            <a:ext cx="350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222240"/>
            <a:ext cx="373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Faktor Kekuatan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632512" y="4858871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683826" y="1349384"/>
            <a:ext cx="3573978" cy="353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8869" y="838200"/>
            <a:ext cx="79541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6832" y="320444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4518212" y="3289211"/>
            <a:ext cx="424478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Kekuatan statis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Kemampuan menggunakan kekuatan terhadap objek eksternal</a:t>
            </a:r>
          </a:p>
        </p:txBody>
      </p:sp>
    </p:spTree>
    <p:extLst>
      <p:ext uri="{BB962C8B-B14F-4D97-AF65-F5344CB8AC3E}">
        <p14:creationId xmlns:p14="http://schemas.microsoft.com/office/powerpoint/2010/main" val="243691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Fisik Dasar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14400" y="1752600"/>
            <a:ext cx="350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222240"/>
            <a:ext cx="373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Faktor Kekuatan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632512" y="5228203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683826" y="1349384"/>
            <a:ext cx="3573978" cy="353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8869" y="838200"/>
            <a:ext cx="79541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6832" y="320444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518212" y="3289211"/>
            <a:ext cx="424478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Kekuatan eksplosif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Kemampuan mengeluarkan engergi maksimum dalam satu atau serangkaian tindakan eksplosif</a:t>
            </a:r>
          </a:p>
        </p:txBody>
      </p:sp>
    </p:spTree>
    <p:extLst>
      <p:ext uri="{BB962C8B-B14F-4D97-AF65-F5344CB8AC3E}">
        <p14:creationId xmlns:p14="http://schemas.microsoft.com/office/powerpoint/2010/main" val="140057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Fisik Dasar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14400" y="1752600"/>
            <a:ext cx="350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222240"/>
            <a:ext cx="373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Faktor Fleksibilitas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648200" y="4991593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683826" y="1349384"/>
            <a:ext cx="3573978" cy="353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8869" y="838200"/>
            <a:ext cx="79541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6832" y="320444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518212" y="3289211"/>
            <a:ext cx="424478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Fleksibilitas luas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Kemampuan menggerakkan tubuh dan otot  punggung sejauh mungkin</a:t>
            </a:r>
          </a:p>
        </p:txBody>
      </p:sp>
    </p:spTree>
    <p:extLst>
      <p:ext uri="{BB962C8B-B14F-4D97-AF65-F5344CB8AC3E}">
        <p14:creationId xmlns:p14="http://schemas.microsoft.com/office/powerpoint/2010/main" val="394274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Fisik Dasar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14400" y="1752600"/>
            <a:ext cx="350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222240"/>
            <a:ext cx="373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Faktor Fleksibilitas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648200" y="4861605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683826" y="1349384"/>
            <a:ext cx="3573978" cy="353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8869" y="838200"/>
            <a:ext cx="79541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6832" y="320444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518212" y="3289211"/>
            <a:ext cx="424478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Fleksibilitas dinamis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Kemampuan membuat gerakan-gerakan lentur yang cepat dan berulang-ulang</a:t>
            </a:r>
          </a:p>
        </p:txBody>
      </p:sp>
    </p:spTree>
    <p:extLst>
      <p:ext uri="{BB962C8B-B14F-4D97-AF65-F5344CB8AC3E}">
        <p14:creationId xmlns:p14="http://schemas.microsoft.com/office/powerpoint/2010/main" val="156485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Fisik Dasar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14400" y="1752600"/>
            <a:ext cx="350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222240"/>
            <a:ext cx="373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Faktor Lainnya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648200" y="5562600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683826" y="1349384"/>
            <a:ext cx="3573978" cy="353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8869" y="838200"/>
            <a:ext cx="79541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6832" y="320444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4518212" y="3289211"/>
            <a:ext cx="424478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Koordinasi tubuh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Kemampuan mengoordinasikan tindakan secara bersamaan dari bagian-bagian tubuh yang berbeda</a:t>
            </a:r>
          </a:p>
        </p:txBody>
      </p:sp>
    </p:spTree>
    <p:extLst>
      <p:ext uri="{BB962C8B-B14F-4D97-AF65-F5344CB8AC3E}">
        <p14:creationId xmlns:p14="http://schemas.microsoft.com/office/powerpoint/2010/main" val="156012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Fisik Dasar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14400" y="1752600"/>
            <a:ext cx="350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222240"/>
            <a:ext cx="373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Faktor Lainnya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648200" y="5562600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683826" y="1349384"/>
            <a:ext cx="3573978" cy="353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8869" y="838200"/>
            <a:ext cx="79541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6832" y="320444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4518212" y="3289211"/>
            <a:ext cx="424478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Keseimbangan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Kemampuan mempertahankan keseimbangan meskipun terdapat gaya yang mengganggu keseimbangan</a:t>
            </a:r>
          </a:p>
        </p:txBody>
      </p:sp>
    </p:spTree>
    <p:extLst>
      <p:ext uri="{BB962C8B-B14F-4D97-AF65-F5344CB8AC3E}">
        <p14:creationId xmlns:p14="http://schemas.microsoft.com/office/powerpoint/2010/main" val="67652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Kemampuan Fisik Dasar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14400" y="1752600"/>
            <a:ext cx="350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400" y="1222240"/>
            <a:ext cx="373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dirty="0" smtClean="0"/>
              <a:t>Faktor Lainnya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648200" y="5228203"/>
            <a:ext cx="3886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12" descr="http://2.bp.blogspot.com/-qU5dfZX_N0Y/TrBjXgjdrKI/AAAAAAAAAuk/E4ffKK58Fgs/s1600/arr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9879" flipH="1">
            <a:off x="683826" y="1349384"/>
            <a:ext cx="3573978" cy="353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8869" y="838200"/>
            <a:ext cx="79541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6832" y="3204440"/>
            <a:ext cx="6559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6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  <a:endParaRPr lang="en-US" sz="66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4518212" y="3289211"/>
            <a:ext cx="424478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d-ID" altLang="en-US" sz="2400" dirty="0" smtClean="0"/>
              <a:t>Stamina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Kemampuan mengerahkan upaya maksimum yang membutuhkan usaha berkelanjutan</a:t>
            </a:r>
          </a:p>
        </p:txBody>
      </p:sp>
    </p:spTree>
    <p:extLst>
      <p:ext uri="{BB962C8B-B14F-4D97-AF65-F5344CB8AC3E}">
        <p14:creationId xmlns:p14="http://schemas.microsoft.com/office/powerpoint/2010/main" val="686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 Box 1033"/>
          <p:cNvSpPr txBox="1">
            <a:spLocks noChangeArrowheads="1"/>
          </p:cNvSpPr>
          <p:nvPr/>
        </p:nvSpPr>
        <p:spPr bwMode="auto">
          <a:xfrm>
            <a:off x="6629400" y="914400"/>
            <a:ext cx="2286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d-ID" altLang="en-US" sz="1800" dirty="0">
                <a:solidFill>
                  <a:srgbClr val="CC6600"/>
                </a:solidFill>
                <a:latin typeface="AvantGarde Bk BT" pitchFamily="34" charset="0"/>
              </a:rPr>
              <a:t>Materi – </a:t>
            </a:r>
            <a:r>
              <a:rPr lang="id-ID" altLang="en-US" sz="1800" dirty="0" smtClean="0">
                <a:solidFill>
                  <a:srgbClr val="CC6600"/>
                </a:solidFill>
                <a:latin typeface="AvantGarde Bk BT" pitchFamily="34" charset="0"/>
              </a:rPr>
              <a:t>02/02</a:t>
            </a:r>
            <a:endParaRPr lang="en-US" altLang="en-US" sz="3200" dirty="0">
              <a:solidFill>
                <a:srgbClr val="000000"/>
              </a:solidFill>
              <a:latin typeface="Broadway" panose="04040905080B02020502" pitchFamily="82" charset="0"/>
            </a:endParaRPr>
          </a:p>
        </p:txBody>
      </p:sp>
      <p:sp>
        <p:nvSpPr>
          <p:cNvPr id="9226" name="Rectangle 1034"/>
          <p:cNvSpPr>
            <a:spLocks noChangeArrowheads="1"/>
          </p:cNvSpPr>
          <p:nvPr/>
        </p:nvSpPr>
        <p:spPr bwMode="auto">
          <a:xfrm>
            <a:off x="1" y="2590800"/>
            <a:ext cx="8897257" cy="16764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spcBef>
                <a:spcPct val="20000"/>
              </a:spcBef>
              <a:buClr>
                <a:srgbClr val="000000"/>
              </a:buClr>
            </a:pPr>
            <a:r>
              <a:rPr lang="id-ID" altLang="en-US" sz="4400" dirty="0" smtClean="0">
                <a:solidFill>
                  <a:srgbClr val="002060"/>
                </a:solidFill>
                <a:latin typeface="Arial" panose="020B0604020202020204" pitchFamily="34" charset="0"/>
              </a:rPr>
              <a:t>Karakteristik-karakteristik</a:t>
            </a:r>
            <a:br>
              <a:rPr lang="id-ID" altLang="en-US" sz="4400" dirty="0" smtClean="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id-ID" altLang="en-US" sz="4400" dirty="0" smtClean="0">
                <a:solidFill>
                  <a:srgbClr val="002060"/>
                </a:solidFill>
                <a:latin typeface="Arial" panose="020B0604020202020204" pitchFamily="34" charset="0"/>
              </a:rPr>
              <a:t>Biografis</a:t>
            </a:r>
            <a:endParaRPr lang="en-US" altLang="en-US" sz="44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37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Karakteristik Biografis</a:t>
            </a:r>
            <a:endParaRPr lang="en-US" dirty="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16617" y="5092720"/>
            <a:ext cx="4170368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81000" y="1676400"/>
            <a:ext cx="478445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d-ID" altLang="en-US" sz="2400" b="0" dirty="0" smtClean="0"/>
              <a:t>Karakteristik perseorangan, seperti: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/>
              <a:t>Usia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/>
              <a:t>Gender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/>
              <a:t>Ras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altLang="en-US" sz="2400" b="0" dirty="0" smtClean="0"/>
              <a:t>Masa jabatan</a:t>
            </a:r>
          </a:p>
          <a:p>
            <a:pPr>
              <a:spcBef>
                <a:spcPts val="0"/>
              </a:spcBef>
            </a:pPr>
            <a:r>
              <a:rPr lang="id-ID" altLang="en-US" sz="2400" b="0" dirty="0" smtClean="0"/>
              <a:t>yang dapat diperoleh secara mudah dan objektif dari arsip pribadi seseorang</a:t>
            </a:r>
            <a:endParaRPr lang="id-ID" altLang="en-US" sz="2400" b="0" dirty="0"/>
          </a:p>
        </p:txBody>
      </p:sp>
      <p:grpSp>
        <p:nvGrpSpPr>
          <p:cNvPr id="16" name="Group 2"/>
          <p:cNvGrpSpPr>
            <a:grpSpLocks/>
          </p:cNvGrpSpPr>
          <p:nvPr/>
        </p:nvGrpSpPr>
        <p:grpSpPr bwMode="auto">
          <a:xfrm>
            <a:off x="4724400" y="2286000"/>
            <a:ext cx="4191000" cy="1988980"/>
            <a:chOff x="2498" y="2690"/>
            <a:chExt cx="1923" cy="1019"/>
          </a:xfrm>
        </p:grpSpPr>
        <p:sp>
          <p:nvSpPr>
            <p:cNvPr id="17" name="Freeform 3"/>
            <p:cNvSpPr>
              <a:spLocks/>
            </p:cNvSpPr>
            <p:nvPr/>
          </p:nvSpPr>
          <p:spPr bwMode="auto">
            <a:xfrm>
              <a:off x="2769" y="2690"/>
              <a:ext cx="378" cy="1008"/>
            </a:xfrm>
            <a:custGeom>
              <a:avLst/>
              <a:gdLst>
                <a:gd name="T0" fmla="*/ 7 w 378"/>
                <a:gd name="T1" fmla="*/ 280 h 1008"/>
                <a:gd name="T2" fmla="*/ 7 w 378"/>
                <a:gd name="T3" fmla="*/ 342 h 1008"/>
                <a:gd name="T4" fmla="*/ 74 w 378"/>
                <a:gd name="T5" fmla="*/ 441 h 1008"/>
                <a:gd name="T6" fmla="*/ 86 w 378"/>
                <a:gd name="T7" fmla="*/ 399 h 1008"/>
                <a:gd name="T8" fmla="*/ 61 w 378"/>
                <a:gd name="T9" fmla="*/ 386 h 1008"/>
                <a:gd name="T10" fmla="*/ 84 w 378"/>
                <a:gd name="T11" fmla="*/ 273 h 1008"/>
                <a:gd name="T12" fmla="*/ 96 w 378"/>
                <a:gd name="T13" fmla="*/ 392 h 1008"/>
                <a:gd name="T14" fmla="*/ 82 w 378"/>
                <a:gd name="T15" fmla="*/ 436 h 1008"/>
                <a:gd name="T16" fmla="*/ 90 w 378"/>
                <a:gd name="T17" fmla="*/ 509 h 1008"/>
                <a:gd name="T18" fmla="*/ 107 w 378"/>
                <a:gd name="T19" fmla="*/ 979 h 1008"/>
                <a:gd name="T20" fmla="*/ 109 w 378"/>
                <a:gd name="T21" fmla="*/ 996 h 1008"/>
                <a:gd name="T22" fmla="*/ 145 w 378"/>
                <a:gd name="T23" fmla="*/ 1006 h 1008"/>
                <a:gd name="T24" fmla="*/ 163 w 378"/>
                <a:gd name="T25" fmla="*/ 981 h 1008"/>
                <a:gd name="T26" fmla="*/ 186 w 378"/>
                <a:gd name="T27" fmla="*/ 914 h 1008"/>
                <a:gd name="T28" fmla="*/ 186 w 378"/>
                <a:gd name="T29" fmla="*/ 547 h 1008"/>
                <a:gd name="T30" fmla="*/ 199 w 378"/>
                <a:gd name="T31" fmla="*/ 921 h 1008"/>
                <a:gd name="T32" fmla="*/ 216 w 378"/>
                <a:gd name="T33" fmla="*/ 981 h 1008"/>
                <a:gd name="T34" fmla="*/ 220 w 378"/>
                <a:gd name="T35" fmla="*/ 1008 h 1008"/>
                <a:gd name="T36" fmla="*/ 263 w 378"/>
                <a:gd name="T37" fmla="*/ 1002 h 1008"/>
                <a:gd name="T38" fmla="*/ 261 w 378"/>
                <a:gd name="T39" fmla="*/ 983 h 1008"/>
                <a:gd name="T40" fmla="*/ 289 w 378"/>
                <a:gd name="T41" fmla="*/ 557 h 1008"/>
                <a:gd name="T42" fmla="*/ 293 w 378"/>
                <a:gd name="T43" fmla="*/ 434 h 1008"/>
                <a:gd name="T44" fmla="*/ 282 w 378"/>
                <a:gd name="T45" fmla="*/ 401 h 1008"/>
                <a:gd name="T46" fmla="*/ 288 w 378"/>
                <a:gd name="T47" fmla="*/ 271 h 1008"/>
                <a:gd name="T48" fmla="*/ 324 w 378"/>
                <a:gd name="T49" fmla="*/ 309 h 1008"/>
                <a:gd name="T50" fmla="*/ 305 w 378"/>
                <a:gd name="T51" fmla="*/ 405 h 1008"/>
                <a:gd name="T52" fmla="*/ 293 w 378"/>
                <a:gd name="T53" fmla="*/ 434 h 1008"/>
                <a:gd name="T54" fmla="*/ 314 w 378"/>
                <a:gd name="T55" fmla="*/ 434 h 1008"/>
                <a:gd name="T56" fmla="*/ 370 w 378"/>
                <a:gd name="T57" fmla="*/ 332 h 1008"/>
                <a:gd name="T58" fmla="*/ 376 w 378"/>
                <a:gd name="T59" fmla="*/ 280 h 1008"/>
                <a:gd name="T60" fmla="*/ 291 w 378"/>
                <a:gd name="T61" fmla="*/ 178 h 1008"/>
                <a:gd name="T62" fmla="*/ 218 w 378"/>
                <a:gd name="T63" fmla="*/ 113 h 1008"/>
                <a:gd name="T64" fmla="*/ 234 w 378"/>
                <a:gd name="T65" fmla="*/ 75 h 1008"/>
                <a:gd name="T66" fmla="*/ 213 w 378"/>
                <a:gd name="T67" fmla="*/ 10 h 1008"/>
                <a:gd name="T68" fmla="*/ 203 w 378"/>
                <a:gd name="T69" fmla="*/ 0 h 1008"/>
                <a:gd name="T70" fmla="*/ 144 w 378"/>
                <a:gd name="T71" fmla="*/ 13 h 1008"/>
                <a:gd name="T72" fmla="*/ 132 w 378"/>
                <a:gd name="T73" fmla="*/ 84 h 1008"/>
                <a:gd name="T74" fmla="*/ 134 w 378"/>
                <a:gd name="T75" fmla="*/ 107 h 1008"/>
                <a:gd name="T76" fmla="*/ 153 w 378"/>
                <a:gd name="T77" fmla="*/ 148 h 1008"/>
                <a:gd name="T78" fmla="*/ 59 w 378"/>
                <a:gd name="T79" fmla="*/ 194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8" h="1008">
                  <a:moveTo>
                    <a:pt x="59" y="194"/>
                  </a:moveTo>
                  <a:lnTo>
                    <a:pt x="7" y="280"/>
                  </a:lnTo>
                  <a:lnTo>
                    <a:pt x="0" y="307"/>
                  </a:lnTo>
                  <a:lnTo>
                    <a:pt x="7" y="342"/>
                  </a:lnTo>
                  <a:lnTo>
                    <a:pt x="38" y="426"/>
                  </a:lnTo>
                  <a:lnTo>
                    <a:pt x="74" y="441"/>
                  </a:lnTo>
                  <a:lnTo>
                    <a:pt x="82" y="436"/>
                  </a:lnTo>
                  <a:lnTo>
                    <a:pt x="86" y="399"/>
                  </a:lnTo>
                  <a:lnTo>
                    <a:pt x="71" y="405"/>
                  </a:lnTo>
                  <a:lnTo>
                    <a:pt x="61" y="386"/>
                  </a:lnTo>
                  <a:lnTo>
                    <a:pt x="53" y="322"/>
                  </a:lnTo>
                  <a:lnTo>
                    <a:pt x="84" y="273"/>
                  </a:lnTo>
                  <a:lnTo>
                    <a:pt x="90" y="382"/>
                  </a:lnTo>
                  <a:lnTo>
                    <a:pt x="96" y="392"/>
                  </a:lnTo>
                  <a:lnTo>
                    <a:pt x="86" y="399"/>
                  </a:lnTo>
                  <a:lnTo>
                    <a:pt x="82" y="436"/>
                  </a:lnTo>
                  <a:lnTo>
                    <a:pt x="90" y="432"/>
                  </a:lnTo>
                  <a:lnTo>
                    <a:pt x="90" y="509"/>
                  </a:lnTo>
                  <a:lnTo>
                    <a:pt x="107" y="747"/>
                  </a:lnTo>
                  <a:lnTo>
                    <a:pt x="107" y="979"/>
                  </a:lnTo>
                  <a:lnTo>
                    <a:pt x="117" y="979"/>
                  </a:lnTo>
                  <a:lnTo>
                    <a:pt x="109" y="996"/>
                  </a:lnTo>
                  <a:lnTo>
                    <a:pt x="111" y="1006"/>
                  </a:lnTo>
                  <a:lnTo>
                    <a:pt x="145" y="1006"/>
                  </a:lnTo>
                  <a:lnTo>
                    <a:pt x="159" y="991"/>
                  </a:lnTo>
                  <a:lnTo>
                    <a:pt x="163" y="981"/>
                  </a:lnTo>
                  <a:lnTo>
                    <a:pt x="172" y="981"/>
                  </a:lnTo>
                  <a:lnTo>
                    <a:pt x="186" y="914"/>
                  </a:lnTo>
                  <a:lnTo>
                    <a:pt x="182" y="777"/>
                  </a:lnTo>
                  <a:lnTo>
                    <a:pt x="186" y="547"/>
                  </a:lnTo>
                  <a:lnTo>
                    <a:pt x="203" y="797"/>
                  </a:lnTo>
                  <a:lnTo>
                    <a:pt x="199" y="921"/>
                  </a:lnTo>
                  <a:lnTo>
                    <a:pt x="211" y="981"/>
                  </a:lnTo>
                  <a:lnTo>
                    <a:pt x="216" y="981"/>
                  </a:lnTo>
                  <a:lnTo>
                    <a:pt x="216" y="1002"/>
                  </a:lnTo>
                  <a:lnTo>
                    <a:pt x="220" y="1008"/>
                  </a:lnTo>
                  <a:lnTo>
                    <a:pt x="259" y="1006"/>
                  </a:lnTo>
                  <a:lnTo>
                    <a:pt x="263" y="1002"/>
                  </a:lnTo>
                  <a:lnTo>
                    <a:pt x="264" y="996"/>
                  </a:lnTo>
                  <a:lnTo>
                    <a:pt x="261" y="983"/>
                  </a:lnTo>
                  <a:lnTo>
                    <a:pt x="268" y="981"/>
                  </a:lnTo>
                  <a:lnTo>
                    <a:pt x="289" y="557"/>
                  </a:lnTo>
                  <a:lnTo>
                    <a:pt x="289" y="432"/>
                  </a:lnTo>
                  <a:lnTo>
                    <a:pt x="293" y="434"/>
                  </a:lnTo>
                  <a:lnTo>
                    <a:pt x="293" y="403"/>
                  </a:lnTo>
                  <a:lnTo>
                    <a:pt x="282" y="401"/>
                  </a:lnTo>
                  <a:lnTo>
                    <a:pt x="289" y="376"/>
                  </a:lnTo>
                  <a:lnTo>
                    <a:pt x="288" y="271"/>
                  </a:lnTo>
                  <a:lnTo>
                    <a:pt x="311" y="290"/>
                  </a:lnTo>
                  <a:lnTo>
                    <a:pt x="324" y="309"/>
                  </a:lnTo>
                  <a:lnTo>
                    <a:pt x="318" y="386"/>
                  </a:lnTo>
                  <a:lnTo>
                    <a:pt x="305" y="405"/>
                  </a:lnTo>
                  <a:lnTo>
                    <a:pt x="293" y="403"/>
                  </a:lnTo>
                  <a:lnTo>
                    <a:pt x="293" y="434"/>
                  </a:lnTo>
                  <a:lnTo>
                    <a:pt x="301" y="436"/>
                  </a:lnTo>
                  <a:lnTo>
                    <a:pt x="314" y="434"/>
                  </a:lnTo>
                  <a:lnTo>
                    <a:pt x="347" y="411"/>
                  </a:lnTo>
                  <a:lnTo>
                    <a:pt x="370" y="332"/>
                  </a:lnTo>
                  <a:lnTo>
                    <a:pt x="378" y="299"/>
                  </a:lnTo>
                  <a:lnTo>
                    <a:pt x="376" y="280"/>
                  </a:lnTo>
                  <a:lnTo>
                    <a:pt x="322" y="211"/>
                  </a:lnTo>
                  <a:lnTo>
                    <a:pt x="291" y="178"/>
                  </a:lnTo>
                  <a:lnTo>
                    <a:pt x="216" y="146"/>
                  </a:lnTo>
                  <a:lnTo>
                    <a:pt x="218" y="113"/>
                  </a:lnTo>
                  <a:lnTo>
                    <a:pt x="228" y="107"/>
                  </a:lnTo>
                  <a:lnTo>
                    <a:pt x="234" y="75"/>
                  </a:lnTo>
                  <a:lnTo>
                    <a:pt x="230" y="34"/>
                  </a:lnTo>
                  <a:lnTo>
                    <a:pt x="213" y="10"/>
                  </a:lnTo>
                  <a:lnTo>
                    <a:pt x="207" y="10"/>
                  </a:lnTo>
                  <a:lnTo>
                    <a:pt x="203" y="0"/>
                  </a:lnTo>
                  <a:lnTo>
                    <a:pt x="170" y="2"/>
                  </a:lnTo>
                  <a:lnTo>
                    <a:pt x="144" y="13"/>
                  </a:lnTo>
                  <a:lnTo>
                    <a:pt x="130" y="46"/>
                  </a:lnTo>
                  <a:lnTo>
                    <a:pt x="132" y="84"/>
                  </a:lnTo>
                  <a:lnTo>
                    <a:pt x="128" y="90"/>
                  </a:lnTo>
                  <a:lnTo>
                    <a:pt x="134" y="107"/>
                  </a:lnTo>
                  <a:lnTo>
                    <a:pt x="144" y="111"/>
                  </a:lnTo>
                  <a:lnTo>
                    <a:pt x="153" y="148"/>
                  </a:lnTo>
                  <a:lnTo>
                    <a:pt x="71" y="178"/>
                  </a:lnTo>
                  <a:lnTo>
                    <a:pt x="59" y="194"/>
                  </a:lnTo>
                  <a:close/>
                </a:path>
              </a:pathLst>
            </a:custGeom>
            <a:solidFill>
              <a:srgbClr val="DDDDDD">
                <a:alpha val="50000"/>
              </a:srgbClr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4"/>
            <p:cNvSpPr>
              <a:spLocks/>
            </p:cNvSpPr>
            <p:nvPr/>
          </p:nvSpPr>
          <p:spPr bwMode="auto">
            <a:xfrm>
              <a:off x="3381" y="2751"/>
              <a:ext cx="390" cy="949"/>
            </a:xfrm>
            <a:custGeom>
              <a:avLst/>
              <a:gdLst>
                <a:gd name="T0" fmla="*/ 232 w 390"/>
                <a:gd name="T1" fmla="*/ 0 h 949"/>
                <a:gd name="T2" fmla="*/ 246 w 390"/>
                <a:gd name="T3" fmla="*/ 4 h 949"/>
                <a:gd name="T4" fmla="*/ 246 w 390"/>
                <a:gd name="T5" fmla="*/ 8 h 949"/>
                <a:gd name="T6" fmla="*/ 251 w 390"/>
                <a:gd name="T7" fmla="*/ 8 h 949"/>
                <a:gd name="T8" fmla="*/ 265 w 390"/>
                <a:gd name="T9" fmla="*/ 27 h 949"/>
                <a:gd name="T10" fmla="*/ 267 w 390"/>
                <a:gd name="T11" fmla="*/ 33 h 949"/>
                <a:gd name="T12" fmla="*/ 269 w 390"/>
                <a:gd name="T13" fmla="*/ 41 h 949"/>
                <a:gd name="T14" fmla="*/ 271 w 390"/>
                <a:gd name="T15" fmla="*/ 46 h 949"/>
                <a:gd name="T16" fmla="*/ 271 w 390"/>
                <a:gd name="T17" fmla="*/ 54 h 949"/>
                <a:gd name="T18" fmla="*/ 269 w 390"/>
                <a:gd name="T19" fmla="*/ 62 h 949"/>
                <a:gd name="T20" fmla="*/ 267 w 390"/>
                <a:gd name="T21" fmla="*/ 66 h 949"/>
                <a:gd name="T22" fmla="*/ 263 w 390"/>
                <a:gd name="T23" fmla="*/ 71 h 949"/>
                <a:gd name="T24" fmla="*/ 259 w 390"/>
                <a:gd name="T25" fmla="*/ 94 h 949"/>
                <a:gd name="T26" fmla="*/ 253 w 390"/>
                <a:gd name="T27" fmla="*/ 100 h 949"/>
                <a:gd name="T28" fmla="*/ 248 w 390"/>
                <a:gd name="T29" fmla="*/ 139 h 949"/>
                <a:gd name="T30" fmla="*/ 319 w 390"/>
                <a:gd name="T31" fmla="*/ 190 h 949"/>
                <a:gd name="T32" fmla="*/ 344 w 390"/>
                <a:gd name="T33" fmla="*/ 354 h 949"/>
                <a:gd name="T34" fmla="*/ 284 w 390"/>
                <a:gd name="T35" fmla="*/ 480 h 949"/>
                <a:gd name="T36" fmla="*/ 274 w 390"/>
                <a:gd name="T37" fmla="*/ 480 h 949"/>
                <a:gd name="T38" fmla="*/ 271 w 390"/>
                <a:gd name="T39" fmla="*/ 503 h 949"/>
                <a:gd name="T40" fmla="*/ 259 w 390"/>
                <a:gd name="T41" fmla="*/ 511 h 949"/>
                <a:gd name="T42" fmla="*/ 257 w 390"/>
                <a:gd name="T43" fmla="*/ 523 h 949"/>
                <a:gd name="T44" fmla="*/ 365 w 390"/>
                <a:gd name="T45" fmla="*/ 906 h 949"/>
                <a:gd name="T46" fmla="*/ 376 w 390"/>
                <a:gd name="T47" fmla="*/ 922 h 949"/>
                <a:gd name="T48" fmla="*/ 390 w 390"/>
                <a:gd name="T49" fmla="*/ 935 h 949"/>
                <a:gd name="T50" fmla="*/ 386 w 390"/>
                <a:gd name="T51" fmla="*/ 945 h 949"/>
                <a:gd name="T52" fmla="*/ 334 w 390"/>
                <a:gd name="T53" fmla="*/ 941 h 949"/>
                <a:gd name="T54" fmla="*/ 330 w 390"/>
                <a:gd name="T55" fmla="*/ 930 h 949"/>
                <a:gd name="T56" fmla="*/ 301 w 390"/>
                <a:gd name="T57" fmla="*/ 928 h 949"/>
                <a:gd name="T58" fmla="*/ 301 w 390"/>
                <a:gd name="T59" fmla="*/ 906 h 949"/>
                <a:gd name="T60" fmla="*/ 272 w 390"/>
                <a:gd name="T61" fmla="*/ 910 h 949"/>
                <a:gd name="T62" fmla="*/ 150 w 390"/>
                <a:gd name="T63" fmla="*/ 553 h 949"/>
                <a:gd name="T64" fmla="*/ 132 w 390"/>
                <a:gd name="T65" fmla="*/ 720 h 949"/>
                <a:gd name="T66" fmla="*/ 138 w 390"/>
                <a:gd name="T67" fmla="*/ 747 h 949"/>
                <a:gd name="T68" fmla="*/ 136 w 390"/>
                <a:gd name="T69" fmla="*/ 841 h 949"/>
                <a:gd name="T70" fmla="*/ 152 w 390"/>
                <a:gd name="T71" fmla="*/ 895 h 949"/>
                <a:gd name="T72" fmla="*/ 148 w 390"/>
                <a:gd name="T73" fmla="*/ 899 h 949"/>
                <a:gd name="T74" fmla="*/ 144 w 390"/>
                <a:gd name="T75" fmla="*/ 926 h 949"/>
                <a:gd name="T76" fmla="*/ 127 w 390"/>
                <a:gd name="T77" fmla="*/ 949 h 949"/>
                <a:gd name="T78" fmla="*/ 92 w 390"/>
                <a:gd name="T79" fmla="*/ 949 h 949"/>
                <a:gd name="T80" fmla="*/ 84 w 390"/>
                <a:gd name="T81" fmla="*/ 930 h 949"/>
                <a:gd name="T82" fmla="*/ 98 w 390"/>
                <a:gd name="T83" fmla="*/ 899 h 949"/>
                <a:gd name="T84" fmla="*/ 75 w 390"/>
                <a:gd name="T85" fmla="*/ 893 h 949"/>
                <a:gd name="T86" fmla="*/ 29 w 390"/>
                <a:gd name="T87" fmla="*/ 467 h 949"/>
                <a:gd name="T88" fmla="*/ 17 w 390"/>
                <a:gd name="T89" fmla="*/ 438 h 949"/>
                <a:gd name="T90" fmla="*/ 11 w 390"/>
                <a:gd name="T91" fmla="*/ 436 h 949"/>
                <a:gd name="T92" fmla="*/ 0 w 390"/>
                <a:gd name="T93" fmla="*/ 357 h 949"/>
                <a:gd name="T94" fmla="*/ 69 w 390"/>
                <a:gd name="T95" fmla="*/ 146 h 949"/>
                <a:gd name="T96" fmla="*/ 175 w 390"/>
                <a:gd name="T97" fmla="*/ 127 h 949"/>
                <a:gd name="T98" fmla="*/ 175 w 390"/>
                <a:gd name="T99" fmla="*/ 98 h 949"/>
                <a:gd name="T100" fmla="*/ 167 w 390"/>
                <a:gd name="T101" fmla="*/ 91 h 949"/>
                <a:gd name="T102" fmla="*/ 165 w 390"/>
                <a:gd name="T103" fmla="*/ 79 h 949"/>
                <a:gd name="T104" fmla="*/ 163 w 390"/>
                <a:gd name="T105" fmla="*/ 62 h 949"/>
                <a:gd name="T106" fmla="*/ 163 w 390"/>
                <a:gd name="T107" fmla="*/ 54 h 949"/>
                <a:gd name="T108" fmla="*/ 165 w 390"/>
                <a:gd name="T109" fmla="*/ 48 h 949"/>
                <a:gd name="T110" fmla="*/ 165 w 390"/>
                <a:gd name="T111" fmla="*/ 41 h 949"/>
                <a:gd name="T112" fmla="*/ 167 w 390"/>
                <a:gd name="T113" fmla="*/ 33 h 949"/>
                <a:gd name="T114" fmla="*/ 175 w 390"/>
                <a:gd name="T115" fmla="*/ 21 h 949"/>
                <a:gd name="T116" fmla="*/ 213 w 390"/>
                <a:gd name="T117" fmla="*/ 2 h 949"/>
                <a:gd name="T118" fmla="*/ 223 w 390"/>
                <a:gd name="T119" fmla="*/ 0 h 949"/>
                <a:gd name="T120" fmla="*/ 232 w 390"/>
                <a:gd name="T121" fmla="*/ 0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0" h="949">
                  <a:moveTo>
                    <a:pt x="232" y="0"/>
                  </a:moveTo>
                  <a:lnTo>
                    <a:pt x="246" y="4"/>
                  </a:lnTo>
                  <a:lnTo>
                    <a:pt x="246" y="8"/>
                  </a:lnTo>
                  <a:lnTo>
                    <a:pt x="251" y="8"/>
                  </a:lnTo>
                  <a:lnTo>
                    <a:pt x="265" y="27"/>
                  </a:lnTo>
                  <a:lnTo>
                    <a:pt x="267" y="33"/>
                  </a:lnTo>
                  <a:lnTo>
                    <a:pt x="269" y="41"/>
                  </a:lnTo>
                  <a:lnTo>
                    <a:pt x="271" y="46"/>
                  </a:lnTo>
                  <a:lnTo>
                    <a:pt x="271" y="54"/>
                  </a:lnTo>
                  <a:lnTo>
                    <a:pt x="269" y="62"/>
                  </a:lnTo>
                  <a:lnTo>
                    <a:pt x="267" y="66"/>
                  </a:lnTo>
                  <a:lnTo>
                    <a:pt x="263" y="71"/>
                  </a:lnTo>
                  <a:lnTo>
                    <a:pt x="259" y="94"/>
                  </a:lnTo>
                  <a:lnTo>
                    <a:pt x="253" y="100"/>
                  </a:lnTo>
                  <a:lnTo>
                    <a:pt x="248" y="139"/>
                  </a:lnTo>
                  <a:lnTo>
                    <a:pt x="319" y="190"/>
                  </a:lnTo>
                  <a:lnTo>
                    <a:pt x="344" y="354"/>
                  </a:lnTo>
                  <a:lnTo>
                    <a:pt x="284" y="480"/>
                  </a:lnTo>
                  <a:lnTo>
                    <a:pt x="274" y="480"/>
                  </a:lnTo>
                  <a:lnTo>
                    <a:pt x="271" y="503"/>
                  </a:lnTo>
                  <a:lnTo>
                    <a:pt x="259" y="511"/>
                  </a:lnTo>
                  <a:lnTo>
                    <a:pt x="257" y="523"/>
                  </a:lnTo>
                  <a:lnTo>
                    <a:pt x="365" y="906"/>
                  </a:lnTo>
                  <a:lnTo>
                    <a:pt x="376" y="922"/>
                  </a:lnTo>
                  <a:lnTo>
                    <a:pt x="390" y="935"/>
                  </a:lnTo>
                  <a:lnTo>
                    <a:pt x="386" y="945"/>
                  </a:lnTo>
                  <a:lnTo>
                    <a:pt x="334" y="941"/>
                  </a:lnTo>
                  <a:lnTo>
                    <a:pt x="330" y="930"/>
                  </a:lnTo>
                  <a:lnTo>
                    <a:pt x="301" y="928"/>
                  </a:lnTo>
                  <a:lnTo>
                    <a:pt x="301" y="906"/>
                  </a:lnTo>
                  <a:lnTo>
                    <a:pt x="272" y="910"/>
                  </a:lnTo>
                  <a:lnTo>
                    <a:pt x="150" y="553"/>
                  </a:lnTo>
                  <a:lnTo>
                    <a:pt x="132" y="720"/>
                  </a:lnTo>
                  <a:lnTo>
                    <a:pt x="138" y="747"/>
                  </a:lnTo>
                  <a:lnTo>
                    <a:pt x="136" y="841"/>
                  </a:lnTo>
                  <a:lnTo>
                    <a:pt x="152" y="895"/>
                  </a:lnTo>
                  <a:lnTo>
                    <a:pt x="148" y="899"/>
                  </a:lnTo>
                  <a:lnTo>
                    <a:pt x="144" y="926"/>
                  </a:lnTo>
                  <a:lnTo>
                    <a:pt x="127" y="949"/>
                  </a:lnTo>
                  <a:lnTo>
                    <a:pt x="92" y="949"/>
                  </a:lnTo>
                  <a:lnTo>
                    <a:pt x="84" y="930"/>
                  </a:lnTo>
                  <a:lnTo>
                    <a:pt x="98" y="899"/>
                  </a:lnTo>
                  <a:lnTo>
                    <a:pt x="75" y="893"/>
                  </a:lnTo>
                  <a:lnTo>
                    <a:pt x="29" y="467"/>
                  </a:lnTo>
                  <a:lnTo>
                    <a:pt x="17" y="438"/>
                  </a:lnTo>
                  <a:lnTo>
                    <a:pt x="11" y="436"/>
                  </a:lnTo>
                  <a:lnTo>
                    <a:pt x="0" y="357"/>
                  </a:lnTo>
                  <a:lnTo>
                    <a:pt x="69" y="146"/>
                  </a:lnTo>
                  <a:lnTo>
                    <a:pt x="175" y="127"/>
                  </a:lnTo>
                  <a:lnTo>
                    <a:pt x="175" y="98"/>
                  </a:lnTo>
                  <a:lnTo>
                    <a:pt x="167" y="91"/>
                  </a:lnTo>
                  <a:lnTo>
                    <a:pt x="165" y="79"/>
                  </a:lnTo>
                  <a:lnTo>
                    <a:pt x="163" y="62"/>
                  </a:lnTo>
                  <a:lnTo>
                    <a:pt x="163" y="54"/>
                  </a:lnTo>
                  <a:lnTo>
                    <a:pt x="165" y="48"/>
                  </a:lnTo>
                  <a:lnTo>
                    <a:pt x="165" y="41"/>
                  </a:lnTo>
                  <a:lnTo>
                    <a:pt x="167" y="33"/>
                  </a:lnTo>
                  <a:lnTo>
                    <a:pt x="175" y="21"/>
                  </a:lnTo>
                  <a:lnTo>
                    <a:pt x="213" y="2"/>
                  </a:lnTo>
                  <a:lnTo>
                    <a:pt x="223" y="0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DDDDDD">
                <a:alpha val="50000"/>
              </a:srgbClr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3080" y="2696"/>
              <a:ext cx="311" cy="998"/>
            </a:xfrm>
            <a:custGeom>
              <a:avLst/>
              <a:gdLst>
                <a:gd name="T0" fmla="*/ 0 w 311"/>
                <a:gd name="T1" fmla="*/ 284 h 998"/>
                <a:gd name="T2" fmla="*/ 0 w 311"/>
                <a:gd name="T3" fmla="*/ 347 h 998"/>
                <a:gd name="T4" fmla="*/ 9 w 311"/>
                <a:gd name="T5" fmla="*/ 353 h 998"/>
                <a:gd name="T6" fmla="*/ 7 w 311"/>
                <a:gd name="T7" fmla="*/ 370 h 998"/>
                <a:gd name="T8" fmla="*/ 7 w 311"/>
                <a:gd name="T9" fmla="*/ 380 h 998"/>
                <a:gd name="T10" fmla="*/ 36 w 311"/>
                <a:gd name="T11" fmla="*/ 405 h 998"/>
                <a:gd name="T12" fmla="*/ 38 w 311"/>
                <a:gd name="T13" fmla="*/ 522 h 998"/>
                <a:gd name="T14" fmla="*/ 59 w 311"/>
                <a:gd name="T15" fmla="*/ 539 h 998"/>
                <a:gd name="T16" fmla="*/ 72 w 311"/>
                <a:gd name="T17" fmla="*/ 775 h 998"/>
                <a:gd name="T18" fmla="*/ 61 w 311"/>
                <a:gd name="T19" fmla="*/ 942 h 998"/>
                <a:gd name="T20" fmla="*/ 71 w 311"/>
                <a:gd name="T21" fmla="*/ 948 h 998"/>
                <a:gd name="T22" fmla="*/ 65 w 311"/>
                <a:gd name="T23" fmla="*/ 977 h 998"/>
                <a:gd name="T24" fmla="*/ 71 w 311"/>
                <a:gd name="T25" fmla="*/ 996 h 998"/>
                <a:gd name="T26" fmla="*/ 117 w 311"/>
                <a:gd name="T27" fmla="*/ 996 h 998"/>
                <a:gd name="T28" fmla="*/ 122 w 311"/>
                <a:gd name="T29" fmla="*/ 990 h 998"/>
                <a:gd name="T30" fmla="*/ 122 w 311"/>
                <a:gd name="T31" fmla="*/ 946 h 998"/>
                <a:gd name="T32" fmla="*/ 132 w 311"/>
                <a:gd name="T33" fmla="*/ 937 h 998"/>
                <a:gd name="T34" fmla="*/ 155 w 311"/>
                <a:gd name="T35" fmla="*/ 585 h 998"/>
                <a:gd name="T36" fmla="*/ 176 w 311"/>
                <a:gd name="T37" fmla="*/ 810 h 998"/>
                <a:gd name="T38" fmla="*/ 180 w 311"/>
                <a:gd name="T39" fmla="*/ 881 h 998"/>
                <a:gd name="T40" fmla="*/ 201 w 311"/>
                <a:gd name="T41" fmla="*/ 954 h 998"/>
                <a:gd name="T42" fmla="*/ 197 w 311"/>
                <a:gd name="T43" fmla="*/ 992 h 998"/>
                <a:gd name="T44" fmla="*/ 205 w 311"/>
                <a:gd name="T45" fmla="*/ 998 h 998"/>
                <a:gd name="T46" fmla="*/ 251 w 311"/>
                <a:gd name="T47" fmla="*/ 998 h 998"/>
                <a:gd name="T48" fmla="*/ 251 w 311"/>
                <a:gd name="T49" fmla="*/ 975 h 998"/>
                <a:gd name="T50" fmla="*/ 241 w 311"/>
                <a:gd name="T51" fmla="*/ 952 h 998"/>
                <a:gd name="T52" fmla="*/ 249 w 311"/>
                <a:gd name="T53" fmla="*/ 948 h 998"/>
                <a:gd name="T54" fmla="*/ 243 w 311"/>
                <a:gd name="T55" fmla="*/ 537 h 998"/>
                <a:gd name="T56" fmla="*/ 270 w 311"/>
                <a:gd name="T57" fmla="*/ 526 h 998"/>
                <a:gd name="T58" fmla="*/ 266 w 311"/>
                <a:gd name="T59" fmla="*/ 426 h 998"/>
                <a:gd name="T60" fmla="*/ 311 w 311"/>
                <a:gd name="T61" fmla="*/ 328 h 998"/>
                <a:gd name="T62" fmla="*/ 301 w 311"/>
                <a:gd name="T63" fmla="*/ 242 h 998"/>
                <a:gd name="T64" fmla="*/ 270 w 311"/>
                <a:gd name="T65" fmla="*/ 165 h 998"/>
                <a:gd name="T66" fmla="*/ 192 w 311"/>
                <a:gd name="T67" fmla="*/ 134 h 998"/>
                <a:gd name="T68" fmla="*/ 190 w 311"/>
                <a:gd name="T69" fmla="*/ 103 h 998"/>
                <a:gd name="T70" fmla="*/ 199 w 311"/>
                <a:gd name="T71" fmla="*/ 96 h 998"/>
                <a:gd name="T72" fmla="*/ 207 w 311"/>
                <a:gd name="T73" fmla="*/ 50 h 998"/>
                <a:gd name="T74" fmla="*/ 188 w 311"/>
                <a:gd name="T75" fmla="*/ 9 h 998"/>
                <a:gd name="T76" fmla="*/ 144 w 311"/>
                <a:gd name="T77" fmla="*/ 0 h 998"/>
                <a:gd name="T78" fmla="*/ 119 w 311"/>
                <a:gd name="T79" fmla="*/ 9 h 998"/>
                <a:gd name="T80" fmla="*/ 96 w 311"/>
                <a:gd name="T81" fmla="*/ 52 h 998"/>
                <a:gd name="T82" fmla="*/ 113 w 311"/>
                <a:gd name="T83" fmla="*/ 101 h 998"/>
                <a:gd name="T84" fmla="*/ 119 w 311"/>
                <a:gd name="T85" fmla="*/ 103 h 998"/>
                <a:gd name="T86" fmla="*/ 119 w 311"/>
                <a:gd name="T87" fmla="*/ 123 h 998"/>
                <a:gd name="T88" fmla="*/ 109 w 311"/>
                <a:gd name="T89" fmla="*/ 134 h 998"/>
                <a:gd name="T90" fmla="*/ 26 w 311"/>
                <a:gd name="T91" fmla="*/ 163 h 998"/>
                <a:gd name="T92" fmla="*/ 11 w 311"/>
                <a:gd name="T93" fmla="*/ 205 h 998"/>
                <a:gd name="T94" fmla="*/ 0 w 311"/>
                <a:gd name="T95" fmla="*/ 284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1" h="998">
                  <a:moveTo>
                    <a:pt x="0" y="284"/>
                  </a:moveTo>
                  <a:lnTo>
                    <a:pt x="0" y="347"/>
                  </a:lnTo>
                  <a:lnTo>
                    <a:pt x="9" y="353"/>
                  </a:lnTo>
                  <a:lnTo>
                    <a:pt x="7" y="370"/>
                  </a:lnTo>
                  <a:lnTo>
                    <a:pt x="7" y="380"/>
                  </a:lnTo>
                  <a:lnTo>
                    <a:pt x="36" y="405"/>
                  </a:lnTo>
                  <a:lnTo>
                    <a:pt x="38" y="522"/>
                  </a:lnTo>
                  <a:lnTo>
                    <a:pt x="59" y="539"/>
                  </a:lnTo>
                  <a:lnTo>
                    <a:pt x="72" y="775"/>
                  </a:lnTo>
                  <a:lnTo>
                    <a:pt x="61" y="942"/>
                  </a:lnTo>
                  <a:lnTo>
                    <a:pt x="71" y="948"/>
                  </a:lnTo>
                  <a:lnTo>
                    <a:pt x="65" y="977"/>
                  </a:lnTo>
                  <a:lnTo>
                    <a:pt x="71" y="996"/>
                  </a:lnTo>
                  <a:lnTo>
                    <a:pt x="117" y="996"/>
                  </a:lnTo>
                  <a:lnTo>
                    <a:pt x="122" y="990"/>
                  </a:lnTo>
                  <a:lnTo>
                    <a:pt x="122" y="946"/>
                  </a:lnTo>
                  <a:lnTo>
                    <a:pt x="132" y="937"/>
                  </a:lnTo>
                  <a:lnTo>
                    <a:pt x="155" y="585"/>
                  </a:lnTo>
                  <a:lnTo>
                    <a:pt x="176" y="810"/>
                  </a:lnTo>
                  <a:lnTo>
                    <a:pt x="180" y="881"/>
                  </a:lnTo>
                  <a:lnTo>
                    <a:pt x="201" y="954"/>
                  </a:lnTo>
                  <a:lnTo>
                    <a:pt x="197" y="992"/>
                  </a:lnTo>
                  <a:lnTo>
                    <a:pt x="205" y="998"/>
                  </a:lnTo>
                  <a:lnTo>
                    <a:pt x="251" y="998"/>
                  </a:lnTo>
                  <a:lnTo>
                    <a:pt x="251" y="975"/>
                  </a:lnTo>
                  <a:lnTo>
                    <a:pt x="241" y="952"/>
                  </a:lnTo>
                  <a:lnTo>
                    <a:pt x="249" y="948"/>
                  </a:lnTo>
                  <a:lnTo>
                    <a:pt x="243" y="537"/>
                  </a:lnTo>
                  <a:lnTo>
                    <a:pt x="270" y="526"/>
                  </a:lnTo>
                  <a:lnTo>
                    <a:pt x="266" y="426"/>
                  </a:lnTo>
                  <a:lnTo>
                    <a:pt x="311" y="328"/>
                  </a:lnTo>
                  <a:lnTo>
                    <a:pt x="301" y="242"/>
                  </a:lnTo>
                  <a:lnTo>
                    <a:pt x="270" y="165"/>
                  </a:lnTo>
                  <a:lnTo>
                    <a:pt x="192" y="134"/>
                  </a:lnTo>
                  <a:lnTo>
                    <a:pt x="190" y="103"/>
                  </a:lnTo>
                  <a:lnTo>
                    <a:pt x="199" y="96"/>
                  </a:lnTo>
                  <a:lnTo>
                    <a:pt x="207" y="50"/>
                  </a:lnTo>
                  <a:lnTo>
                    <a:pt x="188" y="9"/>
                  </a:lnTo>
                  <a:lnTo>
                    <a:pt x="144" y="0"/>
                  </a:lnTo>
                  <a:lnTo>
                    <a:pt x="119" y="9"/>
                  </a:lnTo>
                  <a:lnTo>
                    <a:pt x="96" y="52"/>
                  </a:lnTo>
                  <a:lnTo>
                    <a:pt x="113" y="101"/>
                  </a:lnTo>
                  <a:lnTo>
                    <a:pt x="119" y="103"/>
                  </a:lnTo>
                  <a:lnTo>
                    <a:pt x="119" y="123"/>
                  </a:lnTo>
                  <a:lnTo>
                    <a:pt x="109" y="134"/>
                  </a:lnTo>
                  <a:lnTo>
                    <a:pt x="26" y="163"/>
                  </a:lnTo>
                  <a:lnTo>
                    <a:pt x="11" y="205"/>
                  </a:lnTo>
                  <a:lnTo>
                    <a:pt x="0" y="284"/>
                  </a:lnTo>
                  <a:close/>
                </a:path>
              </a:pathLst>
            </a:custGeom>
            <a:solidFill>
              <a:srgbClr val="DDDDDD">
                <a:alpha val="50000"/>
              </a:srgbClr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2498" y="2721"/>
              <a:ext cx="349" cy="977"/>
            </a:xfrm>
            <a:custGeom>
              <a:avLst/>
              <a:gdLst>
                <a:gd name="T0" fmla="*/ 326 w 349"/>
                <a:gd name="T1" fmla="*/ 155 h 977"/>
                <a:gd name="T2" fmla="*/ 259 w 349"/>
                <a:gd name="T3" fmla="*/ 121 h 977"/>
                <a:gd name="T4" fmla="*/ 265 w 349"/>
                <a:gd name="T5" fmla="*/ 69 h 977"/>
                <a:gd name="T6" fmla="*/ 269 w 349"/>
                <a:gd name="T7" fmla="*/ 34 h 977"/>
                <a:gd name="T8" fmla="*/ 213 w 349"/>
                <a:gd name="T9" fmla="*/ 0 h 977"/>
                <a:gd name="T10" fmla="*/ 198 w 349"/>
                <a:gd name="T11" fmla="*/ 7 h 977"/>
                <a:gd name="T12" fmla="*/ 152 w 349"/>
                <a:gd name="T13" fmla="*/ 126 h 977"/>
                <a:gd name="T14" fmla="*/ 111 w 349"/>
                <a:gd name="T15" fmla="*/ 167 h 977"/>
                <a:gd name="T16" fmla="*/ 0 w 349"/>
                <a:gd name="T17" fmla="*/ 314 h 977"/>
                <a:gd name="T18" fmla="*/ 94 w 349"/>
                <a:gd name="T19" fmla="*/ 453 h 977"/>
                <a:gd name="T20" fmla="*/ 71 w 349"/>
                <a:gd name="T21" fmla="*/ 737 h 977"/>
                <a:gd name="T22" fmla="*/ 148 w 349"/>
                <a:gd name="T23" fmla="*/ 789 h 977"/>
                <a:gd name="T24" fmla="*/ 180 w 349"/>
                <a:gd name="T25" fmla="*/ 960 h 977"/>
                <a:gd name="T26" fmla="*/ 217 w 349"/>
                <a:gd name="T27" fmla="*/ 977 h 977"/>
                <a:gd name="T28" fmla="*/ 207 w 349"/>
                <a:gd name="T29" fmla="*/ 898 h 977"/>
                <a:gd name="T30" fmla="*/ 203 w 349"/>
                <a:gd name="T31" fmla="*/ 865 h 977"/>
                <a:gd name="T32" fmla="*/ 194 w 349"/>
                <a:gd name="T33" fmla="*/ 750 h 977"/>
                <a:gd name="T34" fmla="*/ 209 w 349"/>
                <a:gd name="T35" fmla="*/ 773 h 977"/>
                <a:gd name="T36" fmla="*/ 209 w 349"/>
                <a:gd name="T37" fmla="*/ 862 h 977"/>
                <a:gd name="T38" fmla="*/ 228 w 349"/>
                <a:gd name="T39" fmla="*/ 908 h 977"/>
                <a:gd name="T40" fmla="*/ 278 w 349"/>
                <a:gd name="T41" fmla="*/ 969 h 977"/>
                <a:gd name="T42" fmla="*/ 282 w 349"/>
                <a:gd name="T43" fmla="*/ 927 h 977"/>
                <a:gd name="T44" fmla="*/ 251 w 349"/>
                <a:gd name="T45" fmla="*/ 856 h 977"/>
                <a:gd name="T46" fmla="*/ 263 w 349"/>
                <a:gd name="T47" fmla="*/ 706 h 977"/>
                <a:gd name="T48" fmla="*/ 305 w 349"/>
                <a:gd name="T49" fmla="*/ 460 h 977"/>
                <a:gd name="T50" fmla="*/ 311 w 349"/>
                <a:gd name="T51" fmla="*/ 472 h 977"/>
                <a:gd name="T52" fmla="*/ 307 w 349"/>
                <a:gd name="T53" fmla="*/ 541 h 977"/>
                <a:gd name="T54" fmla="*/ 336 w 349"/>
                <a:gd name="T55" fmla="*/ 522 h 977"/>
                <a:gd name="T56" fmla="*/ 340 w 349"/>
                <a:gd name="T57" fmla="*/ 482 h 977"/>
                <a:gd name="T58" fmla="*/ 345 w 349"/>
                <a:gd name="T59" fmla="*/ 410 h 977"/>
                <a:gd name="T60" fmla="*/ 342 w 349"/>
                <a:gd name="T61" fmla="*/ 278 h 977"/>
                <a:gd name="T62" fmla="*/ 332 w 349"/>
                <a:gd name="T63" fmla="*/ 163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9" h="977">
                  <a:moveTo>
                    <a:pt x="332" y="163"/>
                  </a:moveTo>
                  <a:lnTo>
                    <a:pt x="326" y="155"/>
                  </a:lnTo>
                  <a:lnTo>
                    <a:pt x="259" y="142"/>
                  </a:lnTo>
                  <a:lnTo>
                    <a:pt x="259" y="121"/>
                  </a:lnTo>
                  <a:lnTo>
                    <a:pt x="265" y="96"/>
                  </a:lnTo>
                  <a:lnTo>
                    <a:pt x="265" y="69"/>
                  </a:lnTo>
                  <a:lnTo>
                    <a:pt x="261" y="44"/>
                  </a:lnTo>
                  <a:lnTo>
                    <a:pt x="269" y="34"/>
                  </a:lnTo>
                  <a:lnTo>
                    <a:pt x="236" y="3"/>
                  </a:lnTo>
                  <a:lnTo>
                    <a:pt x="213" y="0"/>
                  </a:lnTo>
                  <a:lnTo>
                    <a:pt x="205" y="9"/>
                  </a:lnTo>
                  <a:lnTo>
                    <a:pt x="198" y="7"/>
                  </a:lnTo>
                  <a:lnTo>
                    <a:pt x="167" y="38"/>
                  </a:lnTo>
                  <a:lnTo>
                    <a:pt x="152" y="126"/>
                  </a:lnTo>
                  <a:lnTo>
                    <a:pt x="159" y="151"/>
                  </a:lnTo>
                  <a:lnTo>
                    <a:pt x="111" y="167"/>
                  </a:lnTo>
                  <a:lnTo>
                    <a:pt x="6" y="291"/>
                  </a:lnTo>
                  <a:lnTo>
                    <a:pt x="0" y="314"/>
                  </a:lnTo>
                  <a:lnTo>
                    <a:pt x="94" y="401"/>
                  </a:lnTo>
                  <a:lnTo>
                    <a:pt x="94" y="453"/>
                  </a:lnTo>
                  <a:lnTo>
                    <a:pt x="98" y="474"/>
                  </a:lnTo>
                  <a:lnTo>
                    <a:pt x="71" y="737"/>
                  </a:lnTo>
                  <a:lnTo>
                    <a:pt x="140" y="746"/>
                  </a:lnTo>
                  <a:lnTo>
                    <a:pt x="148" y="789"/>
                  </a:lnTo>
                  <a:lnTo>
                    <a:pt x="177" y="887"/>
                  </a:lnTo>
                  <a:lnTo>
                    <a:pt x="180" y="960"/>
                  </a:lnTo>
                  <a:lnTo>
                    <a:pt x="194" y="977"/>
                  </a:lnTo>
                  <a:lnTo>
                    <a:pt x="217" y="977"/>
                  </a:lnTo>
                  <a:lnTo>
                    <a:pt x="223" y="967"/>
                  </a:lnTo>
                  <a:lnTo>
                    <a:pt x="207" y="898"/>
                  </a:lnTo>
                  <a:lnTo>
                    <a:pt x="207" y="887"/>
                  </a:lnTo>
                  <a:lnTo>
                    <a:pt x="203" y="865"/>
                  </a:lnTo>
                  <a:lnTo>
                    <a:pt x="201" y="808"/>
                  </a:lnTo>
                  <a:lnTo>
                    <a:pt x="194" y="750"/>
                  </a:lnTo>
                  <a:lnTo>
                    <a:pt x="213" y="754"/>
                  </a:lnTo>
                  <a:lnTo>
                    <a:pt x="209" y="773"/>
                  </a:lnTo>
                  <a:lnTo>
                    <a:pt x="223" y="852"/>
                  </a:lnTo>
                  <a:lnTo>
                    <a:pt x="209" y="862"/>
                  </a:lnTo>
                  <a:lnTo>
                    <a:pt x="211" y="881"/>
                  </a:lnTo>
                  <a:lnTo>
                    <a:pt x="228" y="908"/>
                  </a:lnTo>
                  <a:lnTo>
                    <a:pt x="240" y="942"/>
                  </a:lnTo>
                  <a:lnTo>
                    <a:pt x="278" y="969"/>
                  </a:lnTo>
                  <a:lnTo>
                    <a:pt x="297" y="961"/>
                  </a:lnTo>
                  <a:lnTo>
                    <a:pt x="282" y="927"/>
                  </a:lnTo>
                  <a:lnTo>
                    <a:pt x="257" y="875"/>
                  </a:lnTo>
                  <a:lnTo>
                    <a:pt x="251" y="856"/>
                  </a:lnTo>
                  <a:lnTo>
                    <a:pt x="267" y="756"/>
                  </a:lnTo>
                  <a:lnTo>
                    <a:pt x="263" y="706"/>
                  </a:lnTo>
                  <a:lnTo>
                    <a:pt x="286" y="464"/>
                  </a:lnTo>
                  <a:lnTo>
                    <a:pt x="305" y="460"/>
                  </a:lnTo>
                  <a:lnTo>
                    <a:pt x="305" y="474"/>
                  </a:lnTo>
                  <a:lnTo>
                    <a:pt x="311" y="472"/>
                  </a:lnTo>
                  <a:lnTo>
                    <a:pt x="307" y="489"/>
                  </a:lnTo>
                  <a:lnTo>
                    <a:pt x="307" y="541"/>
                  </a:lnTo>
                  <a:lnTo>
                    <a:pt x="328" y="522"/>
                  </a:lnTo>
                  <a:lnTo>
                    <a:pt x="336" y="522"/>
                  </a:lnTo>
                  <a:lnTo>
                    <a:pt x="349" y="510"/>
                  </a:lnTo>
                  <a:lnTo>
                    <a:pt x="340" y="482"/>
                  </a:lnTo>
                  <a:lnTo>
                    <a:pt x="345" y="482"/>
                  </a:lnTo>
                  <a:lnTo>
                    <a:pt x="345" y="410"/>
                  </a:lnTo>
                  <a:lnTo>
                    <a:pt x="342" y="374"/>
                  </a:lnTo>
                  <a:lnTo>
                    <a:pt x="342" y="278"/>
                  </a:lnTo>
                  <a:lnTo>
                    <a:pt x="338" y="180"/>
                  </a:lnTo>
                  <a:lnTo>
                    <a:pt x="332" y="163"/>
                  </a:lnTo>
                  <a:close/>
                </a:path>
              </a:pathLst>
            </a:custGeom>
            <a:solidFill>
              <a:srgbClr val="DDDDDD">
                <a:alpha val="50000"/>
              </a:srgbClr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3913" y="2723"/>
              <a:ext cx="288" cy="967"/>
            </a:xfrm>
            <a:custGeom>
              <a:avLst/>
              <a:gdLst>
                <a:gd name="T0" fmla="*/ 44 w 288"/>
                <a:gd name="T1" fmla="*/ 401 h 967"/>
                <a:gd name="T2" fmla="*/ 15 w 288"/>
                <a:gd name="T3" fmla="*/ 372 h 967"/>
                <a:gd name="T4" fmla="*/ 0 w 288"/>
                <a:gd name="T5" fmla="*/ 341 h 967"/>
                <a:gd name="T6" fmla="*/ 15 w 288"/>
                <a:gd name="T7" fmla="*/ 209 h 967"/>
                <a:gd name="T8" fmla="*/ 27 w 288"/>
                <a:gd name="T9" fmla="*/ 176 h 967"/>
                <a:gd name="T10" fmla="*/ 103 w 288"/>
                <a:gd name="T11" fmla="*/ 142 h 967"/>
                <a:gd name="T12" fmla="*/ 115 w 288"/>
                <a:gd name="T13" fmla="*/ 128 h 967"/>
                <a:gd name="T14" fmla="*/ 105 w 288"/>
                <a:gd name="T15" fmla="*/ 84 h 967"/>
                <a:gd name="T16" fmla="*/ 111 w 288"/>
                <a:gd name="T17" fmla="*/ 69 h 967"/>
                <a:gd name="T18" fmla="*/ 109 w 288"/>
                <a:gd name="T19" fmla="*/ 63 h 967"/>
                <a:gd name="T20" fmla="*/ 115 w 288"/>
                <a:gd name="T21" fmla="*/ 42 h 967"/>
                <a:gd name="T22" fmla="*/ 113 w 288"/>
                <a:gd name="T23" fmla="*/ 28 h 967"/>
                <a:gd name="T24" fmla="*/ 126 w 288"/>
                <a:gd name="T25" fmla="*/ 9 h 967"/>
                <a:gd name="T26" fmla="*/ 159 w 288"/>
                <a:gd name="T27" fmla="*/ 0 h 967"/>
                <a:gd name="T28" fmla="*/ 190 w 288"/>
                <a:gd name="T29" fmla="*/ 5 h 967"/>
                <a:gd name="T30" fmla="*/ 215 w 288"/>
                <a:gd name="T31" fmla="*/ 32 h 967"/>
                <a:gd name="T32" fmla="*/ 211 w 288"/>
                <a:gd name="T33" fmla="*/ 86 h 967"/>
                <a:gd name="T34" fmla="*/ 197 w 288"/>
                <a:gd name="T35" fmla="*/ 115 h 967"/>
                <a:gd name="T36" fmla="*/ 194 w 288"/>
                <a:gd name="T37" fmla="*/ 117 h 967"/>
                <a:gd name="T38" fmla="*/ 194 w 288"/>
                <a:gd name="T39" fmla="*/ 142 h 967"/>
                <a:gd name="T40" fmla="*/ 249 w 288"/>
                <a:gd name="T41" fmla="*/ 168 h 967"/>
                <a:gd name="T42" fmla="*/ 255 w 288"/>
                <a:gd name="T43" fmla="*/ 168 h 967"/>
                <a:gd name="T44" fmla="*/ 282 w 288"/>
                <a:gd name="T45" fmla="*/ 176 h 967"/>
                <a:gd name="T46" fmla="*/ 288 w 288"/>
                <a:gd name="T47" fmla="*/ 284 h 967"/>
                <a:gd name="T48" fmla="*/ 280 w 288"/>
                <a:gd name="T49" fmla="*/ 326 h 967"/>
                <a:gd name="T50" fmla="*/ 261 w 288"/>
                <a:gd name="T51" fmla="*/ 391 h 967"/>
                <a:gd name="T52" fmla="*/ 243 w 288"/>
                <a:gd name="T53" fmla="*/ 395 h 967"/>
                <a:gd name="T54" fmla="*/ 240 w 288"/>
                <a:gd name="T55" fmla="*/ 485 h 967"/>
                <a:gd name="T56" fmla="*/ 180 w 288"/>
                <a:gd name="T57" fmla="*/ 762 h 967"/>
                <a:gd name="T58" fmla="*/ 170 w 288"/>
                <a:gd name="T59" fmla="*/ 929 h 967"/>
                <a:gd name="T60" fmla="*/ 163 w 288"/>
                <a:gd name="T61" fmla="*/ 931 h 967"/>
                <a:gd name="T62" fmla="*/ 203 w 288"/>
                <a:gd name="T63" fmla="*/ 954 h 967"/>
                <a:gd name="T64" fmla="*/ 205 w 288"/>
                <a:gd name="T65" fmla="*/ 959 h 967"/>
                <a:gd name="T66" fmla="*/ 203 w 288"/>
                <a:gd name="T67" fmla="*/ 967 h 967"/>
                <a:gd name="T68" fmla="*/ 165 w 288"/>
                <a:gd name="T69" fmla="*/ 967 h 967"/>
                <a:gd name="T70" fmla="*/ 132 w 288"/>
                <a:gd name="T71" fmla="*/ 963 h 967"/>
                <a:gd name="T72" fmla="*/ 98 w 288"/>
                <a:gd name="T73" fmla="*/ 959 h 967"/>
                <a:gd name="T74" fmla="*/ 94 w 288"/>
                <a:gd name="T75" fmla="*/ 925 h 967"/>
                <a:gd name="T76" fmla="*/ 84 w 288"/>
                <a:gd name="T77" fmla="*/ 923 h 967"/>
                <a:gd name="T78" fmla="*/ 94 w 288"/>
                <a:gd name="T79" fmla="*/ 892 h 967"/>
                <a:gd name="T80" fmla="*/ 99 w 288"/>
                <a:gd name="T81" fmla="*/ 840 h 967"/>
                <a:gd name="T82" fmla="*/ 96 w 288"/>
                <a:gd name="T83" fmla="*/ 792 h 967"/>
                <a:gd name="T84" fmla="*/ 82 w 288"/>
                <a:gd name="T85" fmla="*/ 933 h 967"/>
                <a:gd name="T86" fmla="*/ 71 w 288"/>
                <a:gd name="T87" fmla="*/ 934 h 967"/>
                <a:gd name="T88" fmla="*/ 78 w 288"/>
                <a:gd name="T89" fmla="*/ 950 h 967"/>
                <a:gd name="T90" fmla="*/ 88 w 288"/>
                <a:gd name="T91" fmla="*/ 958 h 967"/>
                <a:gd name="T92" fmla="*/ 90 w 288"/>
                <a:gd name="T93" fmla="*/ 963 h 967"/>
                <a:gd name="T94" fmla="*/ 88 w 288"/>
                <a:gd name="T95" fmla="*/ 967 h 967"/>
                <a:gd name="T96" fmla="*/ 34 w 288"/>
                <a:gd name="T97" fmla="*/ 967 h 967"/>
                <a:gd name="T98" fmla="*/ 25 w 288"/>
                <a:gd name="T99" fmla="*/ 954 h 967"/>
                <a:gd name="T100" fmla="*/ 25 w 288"/>
                <a:gd name="T101" fmla="*/ 936 h 967"/>
                <a:gd name="T102" fmla="*/ 15 w 288"/>
                <a:gd name="T103" fmla="*/ 934 h 967"/>
                <a:gd name="T104" fmla="*/ 17 w 288"/>
                <a:gd name="T105" fmla="*/ 739 h 967"/>
                <a:gd name="T106" fmla="*/ 34 w 288"/>
                <a:gd name="T107" fmla="*/ 539 h 967"/>
                <a:gd name="T108" fmla="*/ 38 w 288"/>
                <a:gd name="T109" fmla="*/ 428 h 967"/>
                <a:gd name="T110" fmla="*/ 44 w 288"/>
                <a:gd name="T111" fmla="*/ 401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8" h="967">
                  <a:moveTo>
                    <a:pt x="44" y="401"/>
                  </a:moveTo>
                  <a:lnTo>
                    <a:pt x="15" y="372"/>
                  </a:lnTo>
                  <a:lnTo>
                    <a:pt x="0" y="341"/>
                  </a:lnTo>
                  <a:lnTo>
                    <a:pt x="15" y="209"/>
                  </a:lnTo>
                  <a:lnTo>
                    <a:pt x="27" y="176"/>
                  </a:lnTo>
                  <a:lnTo>
                    <a:pt x="103" y="142"/>
                  </a:lnTo>
                  <a:lnTo>
                    <a:pt x="115" y="128"/>
                  </a:lnTo>
                  <a:lnTo>
                    <a:pt x="105" y="84"/>
                  </a:lnTo>
                  <a:lnTo>
                    <a:pt x="111" y="69"/>
                  </a:lnTo>
                  <a:lnTo>
                    <a:pt x="109" y="63"/>
                  </a:lnTo>
                  <a:lnTo>
                    <a:pt x="115" y="42"/>
                  </a:lnTo>
                  <a:lnTo>
                    <a:pt x="113" y="28"/>
                  </a:lnTo>
                  <a:lnTo>
                    <a:pt x="126" y="9"/>
                  </a:lnTo>
                  <a:lnTo>
                    <a:pt x="159" y="0"/>
                  </a:lnTo>
                  <a:lnTo>
                    <a:pt x="190" y="5"/>
                  </a:lnTo>
                  <a:lnTo>
                    <a:pt x="215" y="32"/>
                  </a:lnTo>
                  <a:lnTo>
                    <a:pt x="211" y="86"/>
                  </a:lnTo>
                  <a:lnTo>
                    <a:pt x="197" y="115"/>
                  </a:lnTo>
                  <a:lnTo>
                    <a:pt x="194" y="117"/>
                  </a:lnTo>
                  <a:lnTo>
                    <a:pt x="194" y="142"/>
                  </a:lnTo>
                  <a:lnTo>
                    <a:pt x="249" y="168"/>
                  </a:lnTo>
                  <a:lnTo>
                    <a:pt x="255" y="168"/>
                  </a:lnTo>
                  <a:lnTo>
                    <a:pt x="282" y="176"/>
                  </a:lnTo>
                  <a:lnTo>
                    <a:pt x="288" y="284"/>
                  </a:lnTo>
                  <a:lnTo>
                    <a:pt x="280" y="326"/>
                  </a:lnTo>
                  <a:lnTo>
                    <a:pt x="261" y="391"/>
                  </a:lnTo>
                  <a:lnTo>
                    <a:pt x="243" y="395"/>
                  </a:lnTo>
                  <a:lnTo>
                    <a:pt x="240" y="485"/>
                  </a:lnTo>
                  <a:lnTo>
                    <a:pt x="180" y="762"/>
                  </a:lnTo>
                  <a:lnTo>
                    <a:pt x="170" y="929"/>
                  </a:lnTo>
                  <a:lnTo>
                    <a:pt x="163" y="931"/>
                  </a:lnTo>
                  <a:lnTo>
                    <a:pt x="203" y="954"/>
                  </a:lnTo>
                  <a:lnTo>
                    <a:pt x="205" y="959"/>
                  </a:lnTo>
                  <a:lnTo>
                    <a:pt x="203" y="967"/>
                  </a:lnTo>
                  <a:lnTo>
                    <a:pt x="165" y="967"/>
                  </a:lnTo>
                  <a:lnTo>
                    <a:pt x="132" y="963"/>
                  </a:lnTo>
                  <a:lnTo>
                    <a:pt x="98" y="959"/>
                  </a:lnTo>
                  <a:lnTo>
                    <a:pt x="94" y="925"/>
                  </a:lnTo>
                  <a:lnTo>
                    <a:pt x="84" y="923"/>
                  </a:lnTo>
                  <a:lnTo>
                    <a:pt x="94" y="892"/>
                  </a:lnTo>
                  <a:lnTo>
                    <a:pt x="99" y="840"/>
                  </a:lnTo>
                  <a:lnTo>
                    <a:pt x="96" y="792"/>
                  </a:lnTo>
                  <a:lnTo>
                    <a:pt x="82" y="933"/>
                  </a:lnTo>
                  <a:lnTo>
                    <a:pt x="71" y="934"/>
                  </a:lnTo>
                  <a:lnTo>
                    <a:pt x="78" y="950"/>
                  </a:lnTo>
                  <a:lnTo>
                    <a:pt x="88" y="958"/>
                  </a:lnTo>
                  <a:lnTo>
                    <a:pt x="90" y="963"/>
                  </a:lnTo>
                  <a:lnTo>
                    <a:pt x="88" y="967"/>
                  </a:lnTo>
                  <a:lnTo>
                    <a:pt x="34" y="967"/>
                  </a:lnTo>
                  <a:lnTo>
                    <a:pt x="25" y="954"/>
                  </a:lnTo>
                  <a:lnTo>
                    <a:pt x="25" y="936"/>
                  </a:lnTo>
                  <a:lnTo>
                    <a:pt x="15" y="934"/>
                  </a:lnTo>
                  <a:lnTo>
                    <a:pt x="17" y="739"/>
                  </a:lnTo>
                  <a:lnTo>
                    <a:pt x="34" y="539"/>
                  </a:lnTo>
                  <a:lnTo>
                    <a:pt x="38" y="428"/>
                  </a:lnTo>
                  <a:lnTo>
                    <a:pt x="44" y="401"/>
                  </a:lnTo>
                  <a:close/>
                </a:path>
              </a:pathLst>
            </a:custGeom>
            <a:solidFill>
              <a:srgbClr val="DDDDDD">
                <a:alpha val="50000"/>
              </a:srgbClr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3757" y="2748"/>
              <a:ext cx="217" cy="961"/>
            </a:xfrm>
            <a:custGeom>
              <a:avLst/>
              <a:gdLst>
                <a:gd name="T0" fmla="*/ 209 w 217"/>
                <a:gd name="T1" fmla="*/ 389 h 961"/>
                <a:gd name="T2" fmla="*/ 204 w 217"/>
                <a:gd name="T3" fmla="*/ 675 h 961"/>
                <a:gd name="T4" fmla="*/ 167 w 217"/>
                <a:gd name="T5" fmla="*/ 760 h 961"/>
                <a:gd name="T6" fmla="*/ 144 w 217"/>
                <a:gd name="T7" fmla="*/ 927 h 961"/>
                <a:gd name="T8" fmla="*/ 167 w 217"/>
                <a:gd name="T9" fmla="*/ 952 h 961"/>
                <a:gd name="T10" fmla="*/ 102 w 217"/>
                <a:gd name="T11" fmla="*/ 933 h 961"/>
                <a:gd name="T12" fmla="*/ 83 w 217"/>
                <a:gd name="T13" fmla="*/ 944 h 961"/>
                <a:gd name="T14" fmla="*/ 87 w 217"/>
                <a:gd name="T15" fmla="*/ 904 h 961"/>
                <a:gd name="T16" fmla="*/ 108 w 217"/>
                <a:gd name="T17" fmla="*/ 817 h 961"/>
                <a:gd name="T18" fmla="*/ 87 w 217"/>
                <a:gd name="T19" fmla="*/ 904 h 961"/>
                <a:gd name="T20" fmla="*/ 54 w 217"/>
                <a:gd name="T21" fmla="*/ 961 h 961"/>
                <a:gd name="T22" fmla="*/ 29 w 217"/>
                <a:gd name="T23" fmla="*/ 948 h 961"/>
                <a:gd name="T24" fmla="*/ 62 w 217"/>
                <a:gd name="T25" fmla="*/ 821 h 961"/>
                <a:gd name="T26" fmla="*/ 102 w 217"/>
                <a:gd name="T27" fmla="*/ 681 h 961"/>
                <a:gd name="T28" fmla="*/ 52 w 217"/>
                <a:gd name="T29" fmla="*/ 504 h 961"/>
                <a:gd name="T30" fmla="*/ 71 w 217"/>
                <a:gd name="T31" fmla="*/ 353 h 961"/>
                <a:gd name="T32" fmla="*/ 62 w 217"/>
                <a:gd name="T33" fmla="*/ 309 h 961"/>
                <a:gd name="T34" fmla="*/ 46 w 217"/>
                <a:gd name="T35" fmla="*/ 314 h 961"/>
                <a:gd name="T36" fmla="*/ 71 w 217"/>
                <a:gd name="T37" fmla="*/ 353 h 961"/>
                <a:gd name="T38" fmla="*/ 0 w 217"/>
                <a:gd name="T39" fmla="*/ 341 h 961"/>
                <a:gd name="T40" fmla="*/ 104 w 217"/>
                <a:gd name="T41" fmla="*/ 124 h 961"/>
                <a:gd name="T42" fmla="*/ 92 w 217"/>
                <a:gd name="T43" fmla="*/ 46 h 961"/>
                <a:gd name="T44" fmla="*/ 135 w 217"/>
                <a:gd name="T45" fmla="*/ 0 h 961"/>
                <a:gd name="T46" fmla="*/ 202 w 217"/>
                <a:gd name="T47" fmla="*/ 9 h 961"/>
                <a:gd name="T48" fmla="*/ 192 w 217"/>
                <a:gd name="T49" fmla="*/ 34 h 961"/>
                <a:gd name="T50" fmla="*/ 190 w 217"/>
                <a:gd name="T51" fmla="*/ 65 h 961"/>
                <a:gd name="T52" fmla="*/ 177 w 217"/>
                <a:gd name="T53" fmla="*/ 120 h 961"/>
                <a:gd name="T54" fmla="*/ 167 w 217"/>
                <a:gd name="T55" fmla="*/ 136 h 961"/>
                <a:gd name="T56" fmla="*/ 192 w 217"/>
                <a:gd name="T57" fmla="*/ 149 h 961"/>
                <a:gd name="T58" fmla="*/ 200 w 217"/>
                <a:gd name="T59" fmla="*/ 193 h 961"/>
                <a:gd name="T60" fmla="*/ 217 w 217"/>
                <a:gd name="T61" fmla="*/ 245 h 961"/>
                <a:gd name="T62" fmla="*/ 196 w 217"/>
                <a:gd name="T63" fmla="*/ 284 h 961"/>
                <a:gd name="T64" fmla="*/ 200 w 217"/>
                <a:gd name="T65" fmla="*/ 36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" h="961">
                  <a:moveTo>
                    <a:pt x="200" y="360"/>
                  </a:moveTo>
                  <a:lnTo>
                    <a:pt x="209" y="389"/>
                  </a:lnTo>
                  <a:lnTo>
                    <a:pt x="217" y="435"/>
                  </a:lnTo>
                  <a:lnTo>
                    <a:pt x="204" y="675"/>
                  </a:lnTo>
                  <a:lnTo>
                    <a:pt x="177" y="677"/>
                  </a:lnTo>
                  <a:lnTo>
                    <a:pt x="167" y="760"/>
                  </a:lnTo>
                  <a:lnTo>
                    <a:pt x="129" y="890"/>
                  </a:lnTo>
                  <a:lnTo>
                    <a:pt x="144" y="927"/>
                  </a:lnTo>
                  <a:lnTo>
                    <a:pt x="171" y="946"/>
                  </a:lnTo>
                  <a:lnTo>
                    <a:pt x="167" y="952"/>
                  </a:lnTo>
                  <a:lnTo>
                    <a:pt x="127" y="952"/>
                  </a:lnTo>
                  <a:lnTo>
                    <a:pt x="102" y="933"/>
                  </a:lnTo>
                  <a:lnTo>
                    <a:pt x="98" y="944"/>
                  </a:lnTo>
                  <a:lnTo>
                    <a:pt x="83" y="944"/>
                  </a:lnTo>
                  <a:lnTo>
                    <a:pt x="79" y="933"/>
                  </a:lnTo>
                  <a:lnTo>
                    <a:pt x="87" y="904"/>
                  </a:lnTo>
                  <a:lnTo>
                    <a:pt x="96" y="888"/>
                  </a:lnTo>
                  <a:lnTo>
                    <a:pt x="108" y="817"/>
                  </a:lnTo>
                  <a:lnTo>
                    <a:pt x="87" y="877"/>
                  </a:lnTo>
                  <a:lnTo>
                    <a:pt x="87" y="904"/>
                  </a:lnTo>
                  <a:lnTo>
                    <a:pt x="79" y="933"/>
                  </a:lnTo>
                  <a:lnTo>
                    <a:pt x="54" y="961"/>
                  </a:lnTo>
                  <a:lnTo>
                    <a:pt x="37" y="961"/>
                  </a:lnTo>
                  <a:lnTo>
                    <a:pt x="29" y="948"/>
                  </a:lnTo>
                  <a:lnTo>
                    <a:pt x="58" y="881"/>
                  </a:lnTo>
                  <a:lnTo>
                    <a:pt x="62" y="821"/>
                  </a:lnTo>
                  <a:lnTo>
                    <a:pt x="81" y="723"/>
                  </a:lnTo>
                  <a:lnTo>
                    <a:pt x="102" y="681"/>
                  </a:lnTo>
                  <a:lnTo>
                    <a:pt x="77" y="681"/>
                  </a:lnTo>
                  <a:lnTo>
                    <a:pt x="52" y="504"/>
                  </a:lnTo>
                  <a:lnTo>
                    <a:pt x="48" y="418"/>
                  </a:lnTo>
                  <a:lnTo>
                    <a:pt x="71" y="353"/>
                  </a:lnTo>
                  <a:lnTo>
                    <a:pt x="58" y="314"/>
                  </a:lnTo>
                  <a:lnTo>
                    <a:pt x="62" y="309"/>
                  </a:lnTo>
                  <a:lnTo>
                    <a:pt x="52" y="274"/>
                  </a:lnTo>
                  <a:lnTo>
                    <a:pt x="46" y="314"/>
                  </a:lnTo>
                  <a:lnTo>
                    <a:pt x="58" y="314"/>
                  </a:lnTo>
                  <a:lnTo>
                    <a:pt x="71" y="353"/>
                  </a:lnTo>
                  <a:lnTo>
                    <a:pt x="14" y="357"/>
                  </a:lnTo>
                  <a:lnTo>
                    <a:pt x="0" y="341"/>
                  </a:lnTo>
                  <a:lnTo>
                    <a:pt x="29" y="167"/>
                  </a:lnTo>
                  <a:lnTo>
                    <a:pt x="104" y="124"/>
                  </a:lnTo>
                  <a:lnTo>
                    <a:pt x="110" y="103"/>
                  </a:lnTo>
                  <a:lnTo>
                    <a:pt x="92" y="46"/>
                  </a:lnTo>
                  <a:lnTo>
                    <a:pt x="92" y="36"/>
                  </a:lnTo>
                  <a:lnTo>
                    <a:pt x="135" y="0"/>
                  </a:lnTo>
                  <a:lnTo>
                    <a:pt x="181" y="0"/>
                  </a:lnTo>
                  <a:lnTo>
                    <a:pt x="202" y="9"/>
                  </a:lnTo>
                  <a:lnTo>
                    <a:pt x="202" y="23"/>
                  </a:lnTo>
                  <a:lnTo>
                    <a:pt x="192" y="34"/>
                  </a:lnTo>
                  <a:lnTo>
                    <a:pt x="192" y="59"/>
                  </a:lnTo>
                  <a:lnTo>
                    <a:pt x="190" y="65"/>
                  </a:lnTo>
                  <a:lnTo>
                    <a:pt x="192" y="82"/>
                  </a:lnTo>
                  <a:lnTo>
                    <a:pt x="177" y="120"/>
                  </a:lnTo>
                  <a:lnTo>
                    <a:pt x="167" y="122"/>
                  </a:lnTo>
                  <a:lnTo>
                    <a:pt x="167" y="136"/>
                  </a:lnTo>
                  <a:lnTo>
                    <a:pt x="183" y="140"/>
                  </a:lnTo>
                  <a:lnTo>
                    <a:pt x="192" y="149"/>
                  </a:lnTo>
                  <a:lnTo>
                    <a:pt x="196" y="157"/>
                  </a:lnTo>
                  <a:lnTo>
                    <a:pt x="200" y="193"/>
                  </a:lnTo>
                  <a:lnTo>
                    <a:pt x="206" y="213"/>
                  </a:lnTo>
                  <a:lnTo>
                    <a:pt x="217" y="245"/>
                  </a:lnTo>
                  <a:lnTo>
                    <a:pt x="209" y="264"/>
                  </a:lnTo>
                  <a:lnTo>
                    <a:pt x="196" y="284"/>
                  </a:lnTo>
                  <a:lnTo>
                    <a:pt x="192" y="312"/>
                  </a:lnTo>
                  <a:lnTo>
                    <a:pt x="200" y="360"/>
                  </a:lnTo>
                  <a:close/>
                </a:path>
              </a:pathLst>
            </a:custGeom>
            <a:solidFill>
              <a:srgbClr val="DDDDDD">
                <a:alpha val="50000"/>
              </a:srgbClr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4143" y="2742"/>
              <a:ext cx="278" cy="963"/>
            </a:xfrm>
            <a:custGeom>
              <a:avLst/>
              <a:gdLst>
                <a:gd name="T0" fmla="*/ 115 w 278"/>
                <a:gd name="T1" fmla="*/ 138 h 963"/>
                <a:gd name="T2" fmla="*/ 92 w 278"/>
                <a:gd name="T3" fmla="*/ 121 h 963"/>
                <a:gd name="T4" fmla="*/ 86 w 278"/>
                <a:gd name="T5" fmla="*/ 86 h 963"/>
                <a:gd name="T6" fmla="*/ 86 w 278"/>
                <a:gd name="T7" fmla="*/ 65 h 963"/>
                <a:gd name="T8" fmla="*/ 90 w 278"/>
                <a:gd name="T9" fmla="*/ 30 h 963"/>
                <a:gd name="T10" fmla="*/ 96 w 278"/>
                <a:gd name="T11" fmla="*/ 4 h 963"/>
                <a:gd name="T12" fmla="*/ 173 w 278"/>
                <a:gd name="T13" fmla="*/ 11 h 963"/>
                <a:gd name="T14" fmla="*/ 188 w 278"/>
                <a:gd name="T15" fmla="*/ 100 h 963"/>
                <a:gd name="T16" fmla="*/ 180 w 278"/>
                <a:gd name="T17" fmla="*/ 140 h 963"/>
                <a:gd name="T18" fmla="*/ 278 w 278"/>
                <a:gd name="T19" fmla="*/ 180 h 963"/>
                <a:gd name="T20" fmla="*/ 263 w 278"/>
                <a:gd name="T21" fmla="*/ 361 h 963"/>
                <a:gd name="T22" fmla="*/ 228 w 278"/>
                <a:gd name="T23" fmla="*/ 363 h 963"/>
                <a:gd name="T24" fmla="*/ 207 w 278"/>
                <a:gd name="T25" fmla="*/ 313 h 963"/>
                <a:gd name="T26" fmla="*/ 215 w 278"/>
                <a:gd name="T27" fmla="*/ 272 h 963"/>
                <a:gd name="T28" fmla="*/ 213 w 278"/>
                <a:gd name="T29" fmla="*/ 351 h 963"/>
                <a:gd name="T30" fmla="*/ 225 w 278"/>
                <a:gd name="T31" fmla="*/ 432 h 963"/>
                <a:gd name="T32" fmla="*/ 155 w 278"/>
                <a:gd name="T33" fmla="*/ 672 h 963"/>
                <a:gd name="T34" fmla="*/ 119 w 278"/>
                <a:gd name="T35" fmla="*/ 885 h 963"/>
                <a:gd name="T36" fmla="*/ 144 w 278"/>
                <a:gd name="T37" fmla="*/ 952 h 963"/>
                <a:gd name="T38" fmla="*/ 115 w 278"/>
                <a:gd name="T39" fmla="*/ 960 h 963"/>
                <a:gd name="T40" fmla="*/ 88 w 278"/>
                <a:gd name="T41" fmla="*/ 939 h 963"/>
                <a:gd name="T42" fmla="*/ 98 w 278"/>
                <a:gd name="T43" fmla="*/ 850 h 963"/>
                <a:gd name="T44" fmla="*/ 83 w 278"/>
                <a:gd name="T45" fmla="*/ 850 h 963"/>
                <a:gd name="T46" fmla="*/ 88 w 278"/>
                <a:gd name="T47" fmla="*/ 939 h 963"/>
                <a:gd name="T48" fmla="*/ 77 w 278"/>
                <a:gd name="T49" fmla="*/ 944 h 963"/>
                <a:gd name="T50" fmla="*/ 29 w 278"/>
                <a:gd name="T51" fmla="*/ 963 h 963"/>
                <a:gd name="T52" fmla="*/ 54 w 278"/>
                <a:gd name="T53" fmla="*/ 881 h 963"/>
                <a:gd name="T54" fmla="*/ 61 w 278"/>
                <a:gd name="T55" fmla="*/ 666 h 963"/>
                <a:gd name="T56" fmla="*/ 27 w 278"/>
                <a:gd name="T57" fmla="*/ 537 h 963"/>
                <a:gd name="T58" fmla="*/ 46 w 278"/>
                <a:gd name="T59" fmla="*/ 366 h 963"/>
                <a:gd name="T60" fmla="*/ 50 w 278"/>
                <a:gd name="T61" fmla="*/ 307 h 963"/>
                <a:gd name="T62" fmla="*/ 58 w 278"/>
                <a:gd name="T63" fmla="*/ 265 h 963"/>
                <a:gd name="T64" fmla="*/ 31 w 278"/>
                <a:gd name="T65" fmla="*/ 372 h 963"/>
                <a:gd name="T66" fmla="*/ 0 w 278"/>
                <a:gd name="T67" fmla="*/ 359 h 963"/>
                <a:gd name="T68" fmla="*/ 4 w 278"/>
                <a:gd name="T69" fmla="*/ 305 h 963"/>
                <a:gd name="T70" fmla="*/ 19 w 278"/>
                <a:gd name="T71" fmla="*/ 161 h 963"/>
                <a:gd name="T72" fmla="*/ 52 w 278"/>
                <a:gd name="T73" fmla="*/ 157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8" h="963">
                  <a:moveTo>
                    <a:pt x="52" y="157"/>
                  </a:moveTo>
                  <a:lnTo>
                    <a:pt x="115" y="138"/>
                  </a:lnTo>
                  <a:lnTo>
                    <a:pt x="117" y="123"/>
                  </a:lnTo>
                  <a:lnTo>
                    <a:pt x="92" y="121"/>
                  </a:lnTo>
                  <a:lnTo>
                    <a:pt x="92" y="113"/>
                  </a:lnTo>
                  <a:lnTo>
                    <a:pt x="86" y="86"/>
                  </a:lnTo>
                  <a:lnTo>
                    <a:pt x="79" y="84"/>
                  </a:lnTo>
                  <a:lnTo>
                    <a:pt x="86" y="65"/>
                  </a:lnTo>
                  <a:lnTo>
                    <a:pt x="83" y="57"/>
                  </a:lnTo>
                  <a:lnTo>
                    <a:pt x="90" y="30"/>
                  </a:lnTo>
                  <a:lnTo>
                    <a:pt x="86" y="21"/>
                  </a:lnTo>
                  <a:lnTo>
                    <a:pt x="96" y="4"/>
                  </a:lnTo>
                  <a:lnTo>
                    <a:pt x="154" y="0"/>
                  </a:lnTo>
                  <a:lnTo>
                    <a:pt x="173" y="11"/>
                  </a:lnTo>
                  <a:lnTo>
                    <a:pt x="190" y="52"/>
                  </a:lnTo>
                  <a:lnTo>
                    <a:pt x="188" y="100"/>
                  </a:lnTo>
                  <a:lnTo>
                    <a:pt x="179" y="109"/>
                  </a:lnTo>
                  <a:lnTo>
                    <a:pt x="180" y="140"/>
                  </a:lnTo>
                  <a:lnTo>
                    <a:pt x="250" y="180"/>
                  </a:lnTo>
                  <a:lnTo>
                    <a:pt x="278" y="180"/>
                  </a:lnTo>
                  <a:lnTo>
                    <a:pt x="263" y="299"/>
                  </a:lnTo>
                  <a:lnTo>
                    <a:pt x="263" y="361"/>
                  </a:lnTo>
                  <a:lnTo>
                    <a:pt x="246" y="368"/>
                  </a:lnTo>
                  <a:lnTo>
                    <a:pt x="228" y="363"/>
                  </a:lnTo>
                  <a:lnTo>
                    <a:pt x="213" y="351"/>
                  </a:lnTo>
                  <a:lnTo>
                    <a:pt x="207" y="313"/>
                  </a:lnTo>
                  <a:lnTo>
                    <a:pt x="225" y="320"/>
                  </a:lnTo>
                  <a:lnTo>
                    <a:pt x="215" y="272"/>
                  </a:lnTo>
                  <a:lnTo>
                    <a:pt x="207" y="313"/>
                  </a:lnTo>
                  <a:lnTo>
                    <a:pt x="213" y="351"/>
                  </a:lnTo>
                  <a:lnTo>
                    <a:pt x="207" y="353"/>
                  </a:lnTo>
                  <a:lnTo>
                    <a:pt x="225" y="432"/>
                  </a:lnTo>
                  <a:lnTo>
                    <a:pt x="180" y="672"/>
                  </a:lnTo>
                  <a:lnTo>
                    <a:pt x="155" y="672"/>
                  </a:lnTo>
                  <a:lnTo>
                    <a:pt x="155" y="733"/>
                  </a:lnTo>
                  <a:lnTo>
                    <a:pt x="119" y="885"/>
                  </a:lnTo>
                  <a:lnTo>
                    <a:pt x="134" y="942"/>
                  </a:lnTo>
                  <a:lnTo>
                    <a:pt x="144" y="952"/>
                  </a:lnTo>
                  <a:lnTo>
                    <a:pt x="140" y="960"/>
                  </a:lnTo>
                  <a:lnTo>
                    <a:pt x="115" y="960"/>
                  </a:lnTo>
                  <a:lnTo>
                    <a:pt x="96" y="939"/>
                  </a:lnTo>
                  <a:lnTo>
                    <a:pt x="88" y="939"/>
                  </a:lnTo>
                  <a:lnTo>
                    <a:pt x="88" y="871"/>
                  </a:lnTo>
                  <a:lnTo>
                    <a:pt x="98" y="850"/>
                  </a:lnTo>
                  <a:lnTo>
                    <a:pt x="94" y="795"/>
                  </a:lnTo>
                  <a:lnTo>
                    <a:pt x="83" y="850"/>
                  </a:lnTo>
                  <a:lnTo>
                    <a:pt x="88" y="871"/>
                  </a:lnTo>
                  <a:lnTo>
                    <a:pt x="88" y="939"/>
                  </a:lnTo>
                  <a:lnTo>
                    <a:pt x="77" y="939"/>
                  </a:lnTo>
                  <a:lnTo>
                    <a:pt x="77" y="944"/>
                  </a:lnTo>
                  <a:lnTo>
                    <a:pt x="52" y="963"/>
                  </a:lnTo>
                  <a:lnTo>
                    <a:pt x="29" y="963"/>
                  </a:lnTo>
                  <a:lnTo>
                    <a:pt x="25" y="954"/>
                  </a:lnTo>
                  <a:lnTo>
                    <a:pt x="54" y="881"/>
                  </a:lnTo>
                  <a:lnTo>
                    <a:pt x="46" y="724"/>
                  </a:lnTo>
                  <a:lnTo>
                    <a:pt x="61" y="666"/>
                  </a:lnTo>
                  <a:lnTo>
                    <a:pt x="40" y="658"/>
                  </a:lnTo>
                  <a:lnTo>
                    <a:pt x="27" y="537"/>
                  </a:lnTo>
                  <a:lnTo>
                    <a:pt x="31" y="414"/>
                  </a:lnTo>
                  <a:lnTo>
                    <a:pt x="46" y="366"/>
                  </a:lnTo>
                  <a:lnTo>
                    <a:pt x="31" y="372"/>
                  </a:lnTo>
                  <a:lnTo>
                    <a:pt x="50" y="307"/>
                  </a:lnTo>
                  <a:lnTo>
                    <a:pt x="59" y="307"/>
                  </a:lnTo>
                  <a:lnTo>
                    <a:pt x="58" y="265"/>
                  </a:lnTo>
                  <a:lnTo>
                    <a:pt x="50" y="309"/>
                  </a:lnTo>
                  <a:lnTo>
                    <a:pt x="31" y="372"/>
                  </a:lnTo>
                  <a:lnTo>
                    <a:pt x="12" y="376"/>
                  </a:lnTo>
                  <a:lnTo>
                    <a:pt x="0" y="359"/>
                  </a:lnTo>
                  <a:lnTo>
                    <a:pt x="0" y="334"/>
                  </a:lnTo>
                  <a:lnTo>
                    <a:pt x="4" y="305"/>
                  </a:lnTo>
                  <a:lnTo>
                    <a:pt x="15" y="224"/>
                  </a:lnTo>
                  <a:lnTo>
                    <a:pt x="19" y="161"/>
                  </a:lnTo>
                  <a:lnTo>
                    <a:pt x="38" y="161"/>
                  </a:lnTo>
                  <a:lnTo>
                    <a:pt x="52" y="157"/>
                  </a:lnTo>
                  <a:close/>
                </a:path>
              </a:pathLst>
            </a:custGeom>
            <a:solidFill>
              <a:srgbClr val="DDDDDD">
                <a:alpha val="50000"/>
              </a:srgbClr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440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Organizational Behavior 11e</Template>
  <TotalTime>2254</TotalTime>
  <Words>524</Words>
  <Application>Microsoft Office PowerPoint</Application>
  <PresentationFormat>On-screen Show (4:3)</PresentationFormat>
  <Paragraphs>171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AvantGarde Bk BT</vt:lpstr>
      <vt:lpstr>Broadway</vt:lpstr>
      <vt:lpstr>Tahoma</vt:lpstr>
      <vt:lpstr>Times New Roman</vt:lpstr>
      <vt:lpstr>Wingdings</vt:lpstr>
      <vt:lpstr>Default Design</vt:lpstr>
      <vt:lpstr>1_Default Design</vt:lpstr>
      <vt:lpstr>PowerPoint Presentation</vt:lpstr>
      <vt:lpstr>PowerPoint Presentation</vt:lpstr>
      <vt:lpstr>PowerPoint Presentation</vt:lpstr>
      <vt:lpstr>Pengertian dan Ruang Kemampuan</vt:lpstr>
      <vt:lpstr>Kemampuan Intelektual</vt:lpstr>
      <vt:lpstr>Dimensi Kemampuan Intelektual</vt:lpstr>
      <vt:lpstr>Dimensi Kemampuan Intelektual</vt:lpstr>
      <vt:lpstr>Dimensi Kemampuan Intelektual</vt:lpstr>
      <vt:lpstr>Dimensi Kemampuan Intelektual</vt:lpstr>
      <vt:lpstr>Dimensi Kemampuan Intelektual</vt:lpstr>
      <vt:lpstr>Dimensi Kemampuan Intelektual</vt:lpstr>
      <vt:lpstr>Dimensi Kemampuan Intelektual</vt:lpstr>
      <vt:lpstr>Kemampuan Fisik</vt:lpstr>
      <vt:lpstr>Kemampuan Fisik</vt:lpstr>
      <vt:lpstr>Kemampuan Fisik Dasar</vt:lpstr>
      <vt:lpstr>Kemampuan Fisik Dasar</vt:lpstr>
      <vt:lpstr>Kemampuan Fisik Dasar</vt:lpstr>
      <vt:lpstr>Kemampuan Fisik Dasar</vt:lpstr>
      <vt:lpstr>Kemampuan Fisik Dasar</vt:lpstr>
      <vt:lpstr>Kemampuan Fisik Dasar</vt:lpstr>
      <vt:lpstr>Kemampuan Fisik Dasar</vt:lpstr>
      <vt:lpstr>Kemampuan Fisik Dasar</vt:lpstr>
      <vt:lpstr>Kemampuan Fisik Dasar</vt:lpstr>
      <vt:lpstr>PowerPoint Presentation</vt:lpstr>
      <vt:lpstr>Karakteristik Biografis</vt:lpstr>
    </vt:vector>
  </TitlesOfParts>
  <Manager/>
  <Company>Prentice Hall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 studying this chapter, you should be able to:</dc:title>
  <dc:subject/>
  <dc:creator>rasto</dc:creator>
  <cp:lastModifiedBy>axioo</cp:lastModifiedBy>
  <cp:revision>201</cp:revision>
  <dcterms:created xsi:type="dcterms:W3CDTF">2002-06-17T19:15:40Z</dcterms:created>
  <dcterms:modified xsi:type="dcterms:W3CDTF">2015-09-10T14:21:12Z</dcterms:modified>
</cp:coreProperties>
</file>