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7" r:id="rId2"/>
    <p:sldMasterId id="2147483673" r:id="rId3"/>
    <p:sldMasterId id="2147483680" r:id="rId4"/>
  </p:sldMasterIdLst>
  <p:notesMasterIdLst>
    <p:notesMasterId r:id="rId36"/>
  </p:notesMasterIdLst>
  <p:sldIdLst>
    <p:sldId id="303" r:id="rId5"/>
    <p:sldId id="374" r:id="rId6"/>
    <p:sldId id="360" r:id="rId7"/>
    <p:sldId id="361" r:id="rId8"/>
    <p:sldId id="362" r:id="rId9"/>
    <p:sldId id="363" r:id="rId10"/>
    <p:sldId id="364" r:id="rId11"/>
    <p:sldId id="365" r:id="rId12"/>
    <p:sldId id="375" r:id="rId13"/>
    <p:sldId id="366" r:id="rId14"/>
    <p:sldId id="368" r:id="rId15"/>
    <p:sldId id="369" r:id="rId16"/>
    <p:sldId id="370" r:id="rId17"/>
    <p:sldId id="371" r:id="rId18"/>
    <p:sldId id="372" r:id="rId19"/>
    <p:sldId id="373" r:id="rId20"/>
    <p:sldId id="376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77" r:id="rId33"/>
    <p:sldId id="389" r:id="rId34"/>
    <p:sldId id="390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CC3300"/>
    <a:srgbClr val="CC0000"/>
    <a:srgbClr val="3366CC"/>
    <a:srgbClr val="336600"/>
    <a:srgbClr val="996633"/>
    <a:srgbClr val="9933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DF5E7-5EE3-4342-8752-F820B994CA1A}" type="doc">
      <dgm:prSet loTypeId="urn:microsoft.com/office/officeart/2008/layout/RadialCluster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05A37C-F7F1-47D8-8A54-652F49A7C3BC}">
      <dgm:prSet phldrT="[Text]" custT="1"/>
      <dgm:spPr/>
      <dgm:t>
        <a:bodyPr/>
        <a:lstStyle/>
        <a:p>
          <a:r>
            <a:rPr lang="id-ID" sz="2400" dirty="0" smtClean="0"/>
            <a:t>Faktor kontinjensi yang mempengaruhi pilihan rencana</a:t>
          </a:r>
          <a:endParaRPr lang="en-US" sz="2400" dirty="0"/>
        </a:p>
      </dgm:t>
    </dgm:pt>
    <dgm:pt modelId="{8650C2FC-BB15-43EC-AEFF-72C0520C43BF}" type="parTrans" cxnId="{3F9CA278-7D4E-43BE-89C1-6609AF42D451}">
      <dgm:prSet/>
      <dgm:spPr/>
      <dgm:t>
        <a:bodyPr/>
        <a:lstStyle/>
        <a:p>
          <a:endParaRPr lang="en-US" sz="1800"/>
        </a:p>
      </dgm:t>
    </dgm:pt>
    <dgm:pt modelId="{6636D65B-82BD-40BF-B7C9-15DFA1A6D412}" type="sibTrans" cxnId="{3F9CA278-7D4E-43BE-89C1-6609AF42D451}">
      <dgm:prSet/>
      <dgm:spPr/>
      <dgm:t>
        <a:bodyPr/>
        <a:lstStyle/>
        <a:p>
          <a:endParaRPr lang="en-US" sz="1800"/>
        </a:p>
      </dgm:t>
    </dgm:pt>
    <dgm:pt modelId="{505F207A-9DC8-4275-8E17-70069D0AE0FD}">
      <dgm:prSet phldrT="[Text]" custT="1"/>
      <dgm:spPr/>
      <dgm:t>
        <a:bodyPr/>
        <a:lstStyle/>
        <a:p>
          <a:r>
            <a:rPr lang="id-ID" sz="2400" dirty="0" smtClean="0"/>
            <a:t>Tingkatan Organisasi</a:t>
          </a:r>
          <a:endParaRPr lang="en-US" sz="2400" dirty="0"/>
        </a:p>
      </dgm:t>
    </dgm:pt>
    <dgm:pt modelId="{ACA83BAA-3AB0-4533-A14A-7E44D085A9EA}" type="parTrans" cxnId="{25BE415A-D64C-4AAA-8251-C44BFC7E97BC}">
      <dgm:prSet/>
      <dgm:spPr/>
      <dgm:t>
        <a:bodyPr/>
        <a:lstStyle/>
        <a:p>
          <a:endParaRPr lang="en-US" sz="1800"/>
        </a:p>
      </dgm:t>
    </dgm:pt>
    <dgm:pt modelId="{4155104F-A3D3-4ADD-ADE6-F3A4B7B73757}" type="sibTrans" cxnId="{25BE415A-D64C-4AAA-8251-C44BFC7E97BC}">
      <dgm:prSet/>
      <dgm:spPr/>
      <dgm:t>
        <a:bodyPr/>
        <a:lstStyle/>
        <a:p>
          <a:endParaRPr lang="en-US" sz="1800"/>
        </a:p>
      </dgm:t>
    </dgm:pt>
    <dgm:pt modelId="{F7486407-225B-4EFD-BC35-D93DF5A5175D}">
      <dgm:prSet phldrT="[Text]" custT="1"/>
      <dgm:spPr/>
      <dgm:t>
        <a:bodyPr/>
        <a:lstStyle/>
        <a:p>
          <a:r>
            <a:rPr lang="id-ID" sz="2400" dirty="0" smtClean="0"/>
            <a:t>Tingkat ketidakpastian lingkungan</a:t>
          </a:r>
          <a:endParaRPr lang="en-US" sz="2400" dirty="0"/>
        </a:p>
      </dgm:t>
    </dgm:pt>
    <dgm:pt modelId="{76340502-2E92-4DAE-AA1D-0A86B7971DA3}" type="parTrans" cxnId="{CC760551-C1C5-4AE2-8464-A2E640608019}">
      <dgm:prSet/>
      <dgm:spPr/>
      <dgm:t>
        <a:bodyPr/>
        <a:lstStyle/>
        <a:p>
          <a:endParaRPr lang="en-US" sz="1800"/>
        </a:p>
      </dgm:t>
    </dgm:pt>
    <dgm:pt modelId="{E9CC121D-1F0E-445A-97B9-F797002AF64A}" type="sibTrans" cxnId="{CC760551-C1C5-4AE2-8464-A2E640608019}">
      <dgm:prSet/>
      <dgm:spPr/>
      <dgm:t>
        <a:bodyPr/>
        <a:lstStyle/>
        <a:p>
          <a:endParaRPr lang="en-US" sz="1800"/>
        </a:p>
      </dgm:t>
    </dgm:pt>
    <dgm:pt modelId="{F60D4737-1FA3-44CD-810C-BE8955988D03}">
      <dgm:prSet phldrT="[Text]" custT="1"/>
      <dgm:spPr/>
      <dgm:t>
        <a:bodyPr/>
        <a:lstStyle/>
        <a:p>
          <a:r>
            <a:rPr lang="id-ID" sz="2400" dirty="0" smtClean="0"/>
            <a:t>Lamanya komitmen masa depan</a:t>
          </a:r>
          <a:endParaRPr lang="en-US" sz="2400" dirty="0"/>
        </a:p>
      </dgm:t>
    </dgm:pt>
    <dgm:pt modelId="{D61AB4C6-C390-427D-9086-D09BC89DB8E7}" type="parTrans" cxnId="{E437048D-5B37-47CD-B1DF-BA8F745D8DCD}">
      <dgm:prSet/>
      <dgm:spPr/>
      <dgm:t>
        <a:bodyPr/>
        <a:lstStyle/>
        <a:p>
          <a:endParaRPr lang="en-US" sz="1800"/>
        </a:p>
      </dgm:t>
    </dgm:pt>
    <dgm:pt modelId="{143E525A-9B0D-4064-BA0D-8A6BB8517CCA}" type="sibTrans" cxnId="{E437048D-5B37-47CD-B1DF-BA8F745D8DCD}">
      <dgm:prSet/>
      <dgm:spPr/>
      <dgm:t>
        <a:bodyPr/>
        <a:lstStyle/>
        <a:p>
          <a:endParaRPr lang="en-US" sz="1800"/>
        </a:p>
      </dgm:t>
    </dgm:pt>
    <dgm:pt modelId="{4808CA40-558E-4D62-9D83-2D8AC3981B34}" type="pres">
      <dgm:prSet presAssocID="{D18DF5E7-5EE3-4342-8752-F820B994CA1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AC5B1C9-E5C8-4213-8925-2BF73598C0F2}" type="pres">
      <dgm:prSet presAssocID="{3405A37C-F7F1-47D8-8A54-652F49A7C3BC}" presName="singleCycle" presStyleCnt="0"/>
      <dgm:spPr/>
    </dgm:pt>
    <dgm:pt modelId="{42C57572-EA2C-4578-988E-2A87F7C3F790}" type="pres">
      <dgm:prSet presAssocID="{3405A37C-F7F1-47D8-8A54-652F49A7C3BC}" presName="singleCenter" presStyleLbl="node1" presStyleIdx="0" presStyleCnt="4" custScaleX="144419" custScaleY="96886" custLinFactNeighborY="-11250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CF46691E-49D6-4991-8469-411FA8A6F5B3}" type="pres">
      <dgm:prSet presAssocID="{ACA83BAA-3AB0-4533-A14A-7E44D085A9EA}" presName="Name56" presStyleLbl="parChTrans1D2" presStyleIdx="0" presStyleCnt="3"/>
      <dgm:spPr/>
    </dgm:pt>
    <dgm:pt modelId="{37D72AD0-6364-45E4-AB0D-1A0DF8645EDC}" type="pres">
      <dgm:prSet presAssocID="{505F207A-9DC8-4275-8E17-70069D0AE0FD}" presName="text0" presStyleLbl="node1" presStyleIdx="1" presStyleCnt="4" custScaleX="198630" custScaleY="119178">
        <dgm:presLayoutVars>
          <dgm:bulletEnabled val="1"/>
        </dgm:presLayoutVars>
      </dgm:prSet>
      <dgm:spPr/>
    </dgm:pt>
    <dgm:pt modelId="{F0BDAF8A-8434-44D0-9E7A-893C637CDC27}" type="pres">
      <dgm:prSet presAssocID="{76340502-2E92-4DAE-AA1D-0A86B7971DA3}" presName="Name56" presStyleLbl="parChTrans1D2" presStyleIdx="1" presStyleCnt="3"/>
      <dgm:spPr/>
    </dgm:pt>
    <dgm:pt modelId="{583EA2F3-317E-4930-971A-E589E99BACC6}" type="pres">
      <dgm:prSet presAssocID="{F7486407-225B-4EFD-BC35-D93DF5A5175D}" presName="text0" presStyleLbl="node1" presStyleIdx="2" presStyleCnt="4" custScaleX="198630" custScaleY="119178">
        <dgm:presLayoutVars>
          <dgm:bulletEnabled val="1"/>
        </dgm:presLayoutVars>
      </dgm:prSet>
      <dgm:spPr/>
    </dgm:pt>
    <dgm:pt modelId="{DA1B9AAA-596C-474D-8673-4BDCBF3ECAE3}" type="pres">
      <dgm:prSet presAssocID="{D61AB4C6-C390-427D-9086-D09BC89DB8E7}" presName="Name56" presStyleLbl="parChTrans1D2" presStyleIdx="2" presStyleCnt="3"/>
      <dgm:spPr/>
    </dgm:pt>
    <dgm:pt modelId="{00292330-8736-4BD9-AA24-B65AEB3E81CA}" type="pres">
      <dgm:prSet presAssocID="{F60D4737-1FA3-44CD-810C-BE8955988D03}" presName="text0" presStyleLbl="node1" presStyleIdx="3" presStyleCnt="4" custScaleX="198630" custScaleY="119178">
        <dgm:presLayoutVars>
          <dgm:bulletEnabled val="1"/>
        </dgm:presLayoutVars>
      </dgm:prSet>
      <dgm:spPr/>
    </dgm:pt>
  </dgm:ptLst>
  <dgm:cxnLst>
    <dgm:cxn modelId="{3F9CA278-7D4E-43BE-89C1-6609AF42D451}" srcId="{D18DF5E7-5EE3-4342-8752-F820B994CA1A}" destId="{3405A37C-F7F1-47D8-8A54-652F49A7C3BC}" srcOrd="0" destOrd="0" parTransId="{8650C2FC-BB15-43EC-AEFF-72C0520C43BF}" sibTransId="{6636D65B-82BD-40BF-B7C9-15DFA1A6D412}"/>
    <dgm:cxn modelId="{27EF3E29-DE27-4E34-AA59-BDF44D1DFDEF}" type="presOf" srcId="{F7486407-225B-4EFD-BC35-D93DF5A5175D}" destId="{583EA2F3-317E-4930-971A-E589E99BACC6}" srcOrd="0" destOrd="0" presId="urn:microsoft.com/office/officeart/2008/layout/RadialCluster"/>
    <dgm:cxn modelId="{4A759EE8-DC11-42EB-A886-6E6CF61FD8BA}" type="presOf" srcId="{3405A37C-F7F1-47D8-8A54-652F49A7C3BC}" destId="{42C57572-EA2C-4578-988E-2A87F7C3F790}" srcOrd="0" destOrd="0" presId="urn:microsoft.com/office/officeart/2008/layout/RadialCluster"/>
    <dgm:cxn modelId="{6C8F9FEB-FBF8-4539-8A95-BB9766C94D94}" type="presOf" srcId="{D18DF5E7-5EE3-4342-8752-F820B994CA1A}" destId="{4808CA40-558E-4D62-9D83-2D8AC3981B34}" srcOrd="0" destOrd="0" presId="urn:microsoft.com/office/officeart/2008/layout/RadialCluster"/>
    <dgm:cxn modelId="{4A47F352-9CE3-4028-ADF6-A7520FAD3BB6}" type="presOf" srcId="{76340502-2E92-4DAE-AA1D-0A86B7971DA3}" destId="{F0BDAF8A-8434-44D0-9E7A-893C637CDC27}" srcOrd="0" destOrd="0" presId="urn:microsoft.com/office/officeart/2008/layout/RadialCluster"/>
    <dgm:cxn modelId="{0D978EBE-4D4C-43B2-9F8B-CCC40E18F51B}" type="presOf" srcId="{505F207A-9DC8-4275-8E17-70069D0AE0FD}" destId="{37D72AD0-6364-45E4-AB0D-1A0DF8645EDC}" srcOrd="0" destOrd="0" presId="urn:microsoft.com/office/officeart/2008/layout/RadialCluster"/>
    <dgm:cxn modelId="{7002EDE3-F4A1-4971-BDD1-788993180E3F}" type="presOf" srcId="{F60D4737-1FA3-44CD-810C-BE8955988D03}" destId="{00292330-8736-4BD9-AA24-B65AEB3E81CA}" srcOrd="0" destOrd="0" presId="urn:microsoft.com/office/officeart/2008/layout/RadialCluster"/>
    <dgm:cxn modelId="{CC760551-C1C5-4AE2-8464-A2E640608019}" srcId="{3405A37C-F7F1-47D8-8A54-652F49A7C3BC}" destId="{F7486407-225B-4EFD-BC35-D93DF5A5175D}" srcOrd="1" destOrd="0" parTransId="{76340502-2E92-4DAE-AA1D-0A86B7971DA3}" sibTransId="{E9CC121D-1F0E-445A-97B9-F797002AF64A}"/>
    <dgm:cxn modelId="{E437048D-5B37-47CD-B1DF-BA8F745D8DCD}" srcId="{3405A37C-F7F1-47D8-8A54-652F49A7C3BC}" destId="{F60D4737-1FA3-44CD-810C-BE8955988D03}" srcOrd="2" destOrd="0" parTransId="{D61AB4C6-C390-427D-9086-D09BC89DB8E7}" sibTransId="{143E525A-9B0D-4064-BA0D-8A6BB8517CCA}"/>
    <dgm:cxn modelId="{25BE415A-D64C-4AAA-8251-C44BFC7E97BC}" srcId="{3405A37C-F7F1-47D8-8A54-652F49A7C3BC}" destId="{505F207A-9DC8-4275-8E17-70069D0AE0FD}" srcOrd="0" destOrd="0" parTransId="{ACA83BAA-3AB0-4533-A14A-7E44D085A9EA}" sibTransId="{4155104F-A3D3-4ADD-ADE6-F3A4B7B73757}"/>
    <dgm:cxn modelId="{D8008913-6842-4B6F-9644-A6FA33ADFD6A}" type="presOf" srcId="{ACA83BAA-3AB0-4533-A14A-7E44D085A9EA}" destId="{CF46691E-49D6-4991-8469-411FA8A6F5B3}" srcOrd="0" destOrd="0" presId="urn:microsoft.com/office/officeart/2008/layout/RadialCluster"/>
    <dgm:cxn modelId="{C2A326C9-BF7E-4C19-9280-ACED39E849F6}" type="presOf" srcId="{D61AB4C6-C390-427D-9086-D09BC89DB8E7}" destId="{DA1B9AAA-596C-474D-8673-4BDCBF3ECAE3}" srcOrd="0" destOrd="0" presId="urn:microsoft.com/office/officeart/2008/layout/RadialCluster"/>
    <dgm:cxn modelId="{44D0D2BF-9471-43A8-B403-3FE065E6D397}" type="presParOf" srcId="{4808CA40-558E-4D62-9D83-2D8AC3981B34}" destId="{2AC5B1C9-E5C8-4213-8925-2BF73598C0F2}" srcOrd="0" destOrd="0" presId="urn:microsoft.com/office/officeart/2008/layout/RadialCluster"/>
    <dgm:cxn modelId="{759ADD7F-9FC6-4A37-9EBB-F190076F724E}" type="presParOf" srcId="{2AC5B1C9-E5C8-4213-8925-2BF73598C0F2}" destId="{42C57572-EA2C-4578-988E-2A87F7C3F790}" srcOrd="0" destOrd="0" presId="urn:microsoft.com/office/officeart/2008/layout/RadialCluster"/>
    <dgm:cxn modelId="{4C65129C-F746-440B-AF17-3383784D1F01}" type="presParOf" srcId="{2AC5B1C9-E5C8-4213-8925-2BF73598C0F2}" destId="{CF46691E-49D6-4991-8469-411FA8A6F5B3}" srcOrd="1" destOrd="0" presId="urn:microsoft.com/office/officeart/2008/layout/RadialCluster"/>
    <dgm:cxn modelId="{9F247510-83B6-4134-8568-EF3C82B1DA79}" type="presParOf" srcId="{2AC5B1C9-E5C8-4213-8925-2BF73598C0F2}" destId="{37D72AD0-6364-45E4-AB0D-1A0DF8645EDC}" srcOrd="2" destOrd="0" presId="urn:microsoft.com/office/officeart/2008/layout/RadialCluster"/>
    <dgm:cxn modelId="{73F73F3E-1F45-4135-87E7-CA345FA5FB0E}" type="presParOf" srcId="{2AC5B1C9-E5C8-4213-8925-2BF73598C0F2}" destId="{F0BDAF8A-8434-44D0-9E7A-893C637CDC27}" srcOrd="3" destOrd="0" presId="urn:microsoft.com/office/officeart/2008/layout/RadialCluster"/>
    <dgm:cxn modelId="{14CC72CD-0FD7-42A8-869D-802A3561A41D}" type="presParOf" srcId="{2AC5B1C9-E5C8-4213-8925-2BF73598C0F2}" destId="{583EA2F3-317E-4930-971A-E589E99BACC6}" srcOrd="4" destOrd="0" presId="urn:microsoft.com/office/officeart/2008/layout/RadialCluster"/>
    <dgm:cxn modelId="{2E895006-2073-436F-AF7B-2620B446C6C7}" type="presParOf" srcId="{2AC5B1C9-E5C8-4213-8925-2BF73598C0F2}" destId="{DA1B9AAA-596C-474D-8673-4BDCBF3ECAE3}" srcOrd="5" destOrd="0" presId="urn:microsoft.com/office/officeart/2008/layout/RadialCluster"/>
    <dgm:cxn modelId="{7C281F84-5717-4324-8F37-B8E631A54685}" type="presParOf" srcId="{2AC5B1C9-E5C8-4213-8925-2BF73598C0F2}" destId="{00292330-8736-4BD9-AA24-B65AEB3E81C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57572-EA2C-4578-988E-2A87F7C3F790}">
      <dsp:nvSpPr>
        <dsp:cNvPr id="0" name=""/>
        <dsp:cNvSpPr/>
      </dsp:nvSpPr>
      <dsp:spPr>
        <a:xfrm>
          <a:off x="3399996" y="1981185"/>
          <a:ext cx="2344007" cy="15725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Faktor kontinjensi yang mempengaruhi pilihan rencana</a:t>
          </a:r>
          <a:endParaRPr lang="en-US" sz="2400" kern="1200" dirty="0"/>
        </a:p>
      </dsp:txBody>
      <dsp:txXfrm>
        <a:off x="3476760" y="2057949"/>
        <a:ext cx="2190479" cy="1418989"/>
      </dsp:txXfrm>
    </dsp:sp>
    <dsp:sp modelId="{CF46691E-49D6-4991-8469-411FA8A6F5B3}">
      <dsp:nvSpPr>
        <dsp:cNvPr id="0" name=""/>
        <dsp:cNvSpPr/>
      </dsp:nvSpPr>
      <dsp:spPr>
        <a:xfrm rot="16200000">
          <a:off x="4322796" y="1731981"/>
          <a:ext cx="4984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40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72AD0-6364-45E4-AB0D-1A0DF8645EDC}">
      <dsp:nvSpPr>
        <dsp:cNvPr id="0" name=""/>
        <dsp:cNvSpPr/>
      </dsp:nvSpPr>
      <dsp:spPr>
        <a:xfrm>
          <a:off x="3491998" y="186776"/>
          <a:ext cx="2160002" cy="129600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Tingkatan Organisasi</a:t>
          </a:r>
          <a:endParaRPr lang="en-US" sz="2400" kern="1200" dirty="0"/>
        </a:p>
      </dsp:txBody>
      <dsp:txXfrm>
        <a:off x="3555264" y="250042"/>
        <a:ext cx="2033470" cy="1169469"/>
      </dsp:txXfrm>
    </dsp:sp>
    <dsp:sp modelId="{F0BDAF8A-8434-44D0-9E7A-893C637CDC27}">
      <dsp:nvSpPr>
        <dsp:cNvPr id="0" name=""/>
        <dsp:cNvSpPr/>
      </dsp:nvSpPr>
      <dsp:spPr>
        <a:xfrm rot="2396079">
          <a:off x="5443309" y="3740562"/>
          <a:ext cx="5821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219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EA2F3-317E-4930-971A-E589E99BACC6}">
      <dsp:nvSpPr>
        <dsp:cNvPr id="0" name=""/>
        <dsp:cNvSpPr/>
      </dsp:nvSpPr>
      <dsp:spPr>
        <a:xfrm>
          <a:off x="5651661" y="3927422"/>
          <a:ext cx="2160002" cy="129600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Tingkat ketidakpastian lingkungan</a:t>
          </a:r>
          <a:endParaRPr lang="en-US" sz="2400" kern="1200" dirty="0"/>
        </a:p>
      </dsp:txBody>
      <dsp:txXfrm>
        <a:off x="5714927" y="3990688"/>
        <a:ext cx="2033470" cy="1169469"/>
      </dsp:txXfrm>
    </dsp:sp>
    <dsp:sp modelId="{DA1B9AAA-596C-474D-8673-4BDCBF3ECAE3}">
      <dsp:nvSpPr>
        <dsp:cNvPr id="0" name=""/>
        <dsp:cNvSpPr/>
      </dsp:nvSpPr>
      <dsp:spPr>
        <a:xfrm rot="8403921">
          <a:off x="3118494" y="3740562"/>
          <a:ext cx="5821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219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92330-8736-4BD9-AA24-B65AEB3E81CA}">
      <dsp:nvSpPr>
        <dsp:cNvPr id="0" name=""/>
        <dsp:cNvSpPr/>
      </dsp:nvSpPr>
      <dsp:spPr>
        <a:xfrm>
          <a:off x="1332335" y="3927422"/>
          <a:ext cx="2160002" cy="129600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Lamanya komitmen masa depan</a:t>
          </a:r>
          <a:endParaRPr lang="en-US" sz="2400" kern="1200" dirty="0"/>
        </a:p>
      </dsp:txBody>
      <dsp:txXfrm>
        <a:off x="1395601" y="3990688"/>
        <a:ext cx="2033470" cy="1169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C394FB9B-F3E2-4B98-9AA6-8C9880018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145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0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79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2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62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40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838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2"/>
            <a:ext cx="8229600" cy="52117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8552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860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160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www.a-star.edu.sg/Portals/69/Skins/SIMTech/images/bannerPatt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9327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0500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6600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654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9615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6092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5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50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9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93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19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89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49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58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2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682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3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58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US" altLang="en-US" smtClean="0"/>
              <a:t>© 2007 Prentice Hall, Inc. All rights reserved. </a:t>
            </a:r>
            <a:endParaRPr lang="en-US" alt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686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d-ID" altLang="en-US" sz="1200" b="1" dirty="0" smtClean="0">
                <a:solidFill>
                  <a:schemeClr val="bg1"/>
                </a:solidFill>
              </a:rPr>
              <a:t>4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-</a:t>
            </a:r>
            <a:fld id="{251E4F77-EC0A-4B37-BE8E-AC29D411E897}" type="slidenum">
              <a:rPr lang="en-US" altLang="en-US" sz="1200" b="1" smtClean="0">
                <a:solidFill>
                  <a:schemeClr val="bg1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altLang="en-US" sz="1200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7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ransition>
    <p:random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US" altLang="en-US" smtClean="0"/>
              <a:t>© 2007 Prentice Hall, Inc. All rights reserved. </a:t>
            </a:r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d-ID" altLang="en-US" sz="1200" b="1" dirty="0" smtClean="0">
                <a:solidFill>
                  <a:prstClr val="white"/>
                </a:solidFill>
              </a:rPr>
              <a:t>4</a:t>
            </a:r>
            <a:r>
              <a:rPr lang="en-US" altLang="en-US" sz="1200" b="1" dirty="0" smtClean="0">
                <a:solidFill>
                  <a:prstClr val="white"/>
                </a:solidFill>
              </a:rPr>
              <a:t>-</a:t>
            </a:r>
            <a:fld id="{9734C573-A07D-4BD1-9457-5E191F3DF009}" type="slidenum">
              <a:rPr lang="en-US" altLang="en-US" sz="1200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sz="1200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2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ransition>
    <p:random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/>
                </a:solidFill>
              </a:rPr>
              <a:t>Copyright © 2012 Pearson Education, Inc. Publishing as Prentice Hall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d-ID" altLang="en-US" b="1" dirty="0" smtClean="0">
                <a:solidFill>
                  <a:prstClr val="white"/>
                </a:solidFill>
              </a:rPr>
              <a:t>4</a:t>
            </a:r>
            <a:r>
              <a:rPr lang="en-US" altLang="en-US" b="1" dirty="0" smtClean="0">
                <a:solidFill>
                  <a:prstClr val="white"/>
                </a:solidFill>
              </a:rPr>
              <a:t>-</a:t>
            </a:r>
            <a:fld id="{9734C573-A07D-4BD1-9457-5E191F3DF009}" type="slidenum">
              <a:rPr lang="en-US" altLang="en-US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6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/>
                </a:solidFill>
              </a:rPr>
              <a:t>Copyright © 2012 Pearson Education, Inc. Publishing as Prentice Hall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d-ID" altLang="en-US" b="1" dirty="0" smtClean="0">
                <a:solidFill>
                  <a:prstClr val="white"/>
                </a:solidFill>
              </a:rPr>
              <a:t>3</a:t>
            </a:r>
            <a:r>
              <a:rPr lang="en-US" altLang="en-US" b="1" dirty="0" smtClean="0">
                <a:solidFill>
                  <a:prstClr val="white"/>
                </a:solidFill>
              </a:rPr>
              <a:t>-</a:t>
            </a:r>
            <a:fld id="{9734C573-A07D-4BD1-9457-5E191F3DF009}" type="slidenum">
              <a:rPr lang="en-US" altLang="en-US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prstClr val="white"/>
                </a:solidFill>
              </a:rPr>
              <a:t>Pengantar Manajemen</a:t>
            </a:r>
          </a:p>
          <a:p>
            <a:r>
              <a:rPr lang="id-ID" dirty="0" smtClean="0">
                <a:solidFill>
                  <a:prstClr val="white"/>
                </a:solidFill>
              </a:rPr>
              <a:t>http://rasto.staf.upi.edu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25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Dasar-dasar </a:t>
            </a:r>
            <a:b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Perencanaan</a:t>
            </a:r>
            <a:endParaRPr lang="en-US" sz="4400" b="1" cap="none" spc="0" dirty="0">
              <a:ln w="9525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2508418"/>
            <a:ext cx="8458200" cy="30019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dirty="0" smtClean="0"/>
              <a:t>Pengertian dan </a:t>
            </a:r>
            <a:r>
              <a:rPr lang="id-ID" altLang="en-US" dirty="0" smtClean="0"/>
              <a:t>Urgensi Perencanaan</a:t>
            </a:r>
          </a:p>
          <a:p>
            <a:r>
              <a:rPr lang="id-ID" altLang="en-US" dirty="0" smtClean="0"/>
              <a:t>Tujuan dan Rencana</a:t>
            </a:r>
          </a:p>
          <a:p>
            <a:r>
              <a:rPr lang="id-ID" altLang="en-US" dirty="0" smtClean="0"/>
              <a:t>Menetapkan Tujuan dan Mengembangkan Rencana</a:t>
            </a:r>
          </a:p>
          <a:p>
            <a:r>
              <a:rPr lang="id-ID" altLang="en-US" dirty="0" smtClean="0"/>
              <a:t>Masalah Kontemporer dalam Perencanaan</a:t>
            </a:r>
            <a:endParaRPr lang="id-ID" alt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28600" y="5867400"/>
            <a:ext cx="5158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MANAGEMENT</a:t>
            </a:r>
            <a:r>
              <a:rPr lang="en-US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, Eleventh Edition by Stephen P. Robbins &amp; Mary Coulter</a:t>
            </a:r>
            <a:endParaRPr lang="en-US" sz="36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990600"/>
            <a:ext cx="43434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Pengertian dan Urgensi Perencanaan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0" y="2895600"/>
            <a:ext cx="4267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Pengertian dan Tipe Perencanaan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Urgensi Perencanaan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Perencanaan dan Kinerja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118426"/>
            <a:ext cx="4038600" cy="0"/>
          </a:xfrm>
          <a:prstGeom prst="line">
            <a:avLst/>
          </a:prstGeom>
          <a:ln w="3810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998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Pengertian dan Tipe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990600"/>
            <a:ext cx="38862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 smtClean="0">
                <a:solidFill>
                  <a:srgbClr val="0070C0"/>
                </a:solidFill>
                <a:latin typeface="+mn-lt"/>
              </a:rPr>
              <a:t>PERENCANAAN </a:t>
            </a:r>
            <a:endParaRPr lang="id-ID" sz="2400" b="1" dirty="0" smtClean="0">
              <a:solidFill>
                <a:srgbClr val="0070C0"/>
              </a:solidFill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id-ID" sz="2400" b="1" dirty="0" smtClean="0">
                <a:latin typeface="+mn-lt"/>
              </a:rPr>
              <a:t>Aktivitas manajerial utama yang meliputi:</a:t>
            </a:r>
            <a:endParaRPr lang="en-US" sz="2400" b="1" dirty="0">
              <a:latin typeface="+mn-lt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+mn-lt"/>
              </a:rPr>
              <a:t>Pendefinisian tujuan organisasi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+mn-lt"/>
              </a:rPr>
              <a:t>Penentuan strategi untuk mencapai tujuan organisasi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+mn-lt"/>
              </a:rPr>
              <a:t>Pengembangan rencana untuk mengintegrasikan serta mengoordiniasikan kegiatan kerja</a:t>
            </a:r>
            <a:endParaRPr lang="en-US" sz="2400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0" y="990600"/>
            <a:ext cx="3633788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 smtClean="0">
                <a:solidFill>
                  <a:srgbClr val="0070C0"/>
                </a:solidFill>
                <a:latin typeface="+mn-lt"/>
              </a:rPr>
              <a:t>TIPE PERENCANAAN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+mn-lt"/>
              </a:rPr>
              <a:t>INFORMAL</a:t>
            </a:r>
            <a:endParaRPr lang="id-ID" sz="2400" b="1" dirty="0" smtClean="0">
              <a:latin typeface="+mn-lt"/>
            </a:endParaRPr>
          </a:p>
          <a:p>
            <a:pPr marL="357188"/>
            <a:r>
              <a:rPr lang="en-US" sz="2400" dirty="0" smtClean="0">
                <a:latin typeface="+mn-lt"/>
              </a:rPr>
              <a:t>tidak </a:t>
            </a:r>
            <a:r>
              <a:rPr lang="en-US" sz="2400" dirty="0">
                <a:latin typeface="+mn-lt"/>
              </a:rPr>
              <a:t>tertulis, fokus </a:t>
            </a:r>
            <a:r>
              <a:rPr lang="id-ID" sz="2400" dirty="0" smtClean="0">
                <a:latin typeface="+mn-lt"/>
              </a:rPr>
              <a:t>untuk </a:t>
            </a:r>
            <a:r>
              <a:rPr lang="en-US" sz="2400" dirty="0" smtClean="0">
                <a:latin typeface="+mn-lt"/>
              </a:rPr>
              <a:t>jangka pendek</a:t>
            </a:r>
            <a:r>
              <a:rPr lang="id-ID" sz="2400" dirty="0" smtClean="0">
                <a:latin typeface="+mn-lt"/>
              </a:rPr>
              <a:t>, spesifik </a:t>
            </a:r>
            <a:r>
              <a:rPr lang="en-US" sz="2400" dirty="0" smtClean="0">
                <a:latin typeface="+mn-lt"/>
              </a:rPr>
              <a:t>untuk </a:t>
            </a:r>
            <a:r>
              <a:rPr lang="en-US" sz="2400" dirty="0">
                <a:latin typeface="+mn-lt"/>
              </a:rPr>
              <a:t>unit organisasi.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>
                <a:latin typeface="+mn-lt"/>
              </a:rPr>
              <a:t>FORMAL</a:t>
            </a:r>
            <a:endParaRPr lang="id-ID" sz="2400" b="1" dirty="0" smtClean="0">
              <a:latin typeface="+mn-lt"/>
            </a:endParaRPr>
          </a:p>
          <a:p>
            <a:pPr marL="357188"/>
            <a:r>
              <a:rPr lang="id-ID" sz="2400" dirty="0" smtClean="0">
                <a:latin typeface="+mn-lt"/>
              </a:rPr>
              <a:t>tertulia</a:t>
            </a:r>
            <a:r>
              <a:rPr lang="nn-NO" sz="2400" dirty="0" smtClean="0">
                <a:latin typeface="+mn-lt"/>
              </a:rPr>
              <a:t>, </a:t>
            </a:r>
            <a:r>
              <a:rPr lang="nn-NO" sz="2400" dirty="0">
                <a:latin typeface="+mn-lt"/>
              </a:rPr>
              <a:t>spesifik, </a:t>
            </a:r>
            <a:r>
              <a:rPr lang="nn-NO" sz="2400" dirty="0" smtClean="0">
                <a:latin typeface="+mn-lt"/>
              </a:rPr>
              <a:t>fokus </a:t>
            </a:r>
            <a:r>
              <a:rPr lang="id-ID" sz="2400" dirty="0" smtClean="0">
                <a:latin typeface="+mn-lt"/>
              </a:rPr>
              <a:t>untuk </a:t>
            </a:r>
            <a:r>
              <a:rPr lang="nn-NO" sz="2400" dirty="0" smtClean="0">
                <a:latin typeface="+mn-lt"/>
              </a:rPr>
              <a:t>jangka </a:t>
            </a:r>
            <a:r>
              <a:rPr lang="nn-NO" sz="2400" dirty="0">
                <a:latin typeface="+mn-lt"/>
              </a:rPr>
              <a:t>panjang, </a:t>
            </a:r>
            <a:r>
              <a:rPr lang="id-ID" sz="2400" dirty="0" smtClean="0">
                <a:latin typeface="+mn-lt"/>
              </a:rPr>
              <a:t>mencakup </a:t>
            </a:r>
            <a:r>
              <a:rPr lang="nn-NO" sz="2400" dirty="0" smtClean="0">
                <a:latin typeface="+mn-lt"/>
              </a:rPr>
              <a:t>tujuan </a:t>
            </a:r>
            <a:r>
              <a:rPr lang="nn-NO" sz="2400" dirty="0">
                <a:latin typeface="+mn-lt"/>
              </a:rPr>
              <a:t>bersama bagi organisasi</a:t>
            </a:r>
            <a:r>
              <a:rPr lang="en-US" sz="2400" dirty="0" smtClean="0">
                <a:latin typeface="+mn-lt"/>
              </a:rPr>
              <a:t>.</a:t>
            </a:r>
            <a:endParaRPr lang="en-US" sz="2400" dirty="0">
              <a:latin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4800" y="1524000"/>
            <a:ext cx="3505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29200" y="1524000"/>
            <a:ext cx="3505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9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Urgensi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Perencanaan Memberikan Arah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3680" y="1048137"/>
            <a:ext cx="5776495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Tanpa perencanaan, departemen dan perorangan harus bekerja lintas tujuan serta menghambat organisasi mencapai tujuannya secara efisien</a:t>
            </a:r>
            <a:r>
              <a:rPr lang="id-ID" altLang="en-US" sz="2400" dirty="0" smtClean="0">
                <a:latin typeface="+mn-lt"/>
              </a:rPr>
              <a:t>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Ketika manajer dan nonmanajer memahami rencana, mereka dapat mengoordinasikan kegiatannya, saling berkerja sama, dan melakukan apa yang diperlukan untuk mencapai sebuah rencana</a:t>
            </a:r>
            <a:endParaRPr lang="id-ID" altLang="en-US" sz="2400" dirty="0" smtClean="0">
              <a:latin typeface="+mn-lt"/>
            </a:endParaRPr>
          </a:p>
          <a:p>
            <a:pPr marL="3429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61543"/>
            <a:ext cx="2819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Urgensi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Mengurangi Ketidakpasatian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3680" y="1048137"/>
            <a:ext cx="577649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Perencanaan mendorong para manajer untuk memandang ke depan, mengantisipasi perubahan, mempertimbangkan dampak perubahan, dan mengembangkan respons yang tepat.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Meskipun perencanaan tidak dapat menghilangkan ketidakpastian, manajer akan tetap melakukan perencanaan, hingga mereka dapat merespons dengan efektif.</a:t>
            </a:r>
            <a:endParaRPr lang="id-ID" altLang="en-US" sz="2400" dirty="0" smtClean="0">
              <a:latin typeface="+mn-lt"/>
            </a:endParaRP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61543"/>
            <a:ext cx="2819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83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Urgensi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Meminimalkan pemborosan dan kekosongan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1" y="1740634"/>
            <a:ext cx="4191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Apabila aktivitas kerja dikoordinasikan sesuai rencana, ketidakefisienan akan menjadi jelas dan dapat diperbaiki atau dihilangkan</a:t>
            </a:r>
            <a:endParaRPr lang="id-ID" altLang="en-US" sz="2400" dirty="0" smtClean="0">
              <a:latin typeface="+mn-lt"/>
            </a:endParaRP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79698"/>
            <a:ext cx="4038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61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Urgensi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472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Menetapkan tujuan atau standar yang digunakan dalam pengedalian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2217660"/>
            <a:ext cx="8610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Ketika para manajer melakukan perencanaan, mereka mengembangkan tujuan dan rencana.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Ketika mereka melakukan pengendalian, mereka melihat apakah rencana itu telah dilaksanakan dan tujuan terpenuhi.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Tanpa perencanaan, tidak akan ada tujuan yang dapat digunakan untuk mengukur atau mengevaluasi usaha kerja.</a:t>
            </a:r>
            <a:endParaRPr lang="id-ID" altLang="en-US" sz="2400" dirty="0" smtClean="0">
              <a:latin typeface="+mn-lt"/>
            </a:endParaRP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8600" y="1883688"/>
            <a:ext cx="480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60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Perencanaan dan Kinerja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219200"/>
            <a:ext cx="3581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>
                <a:latin typeface="+mn-lt"/>
              </a:rPr>
              <a:t>Perencanaan formal terkait </a:t>
            </a:r>
            <a:r>
              <a:rPr lang="id-ID" altLang="en-US" sz="2400" dirty="0" smtClean="0">
                <a:latin typeface="+mn-lt"/>
              </a:rPr>
              <a:t>dengan</a:t>
            </a:r>
          </a:p>
          <a:p>
            <a:pPr marL="3429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Keuntungan yang lebih tinggi dan pengembalian aset.</a:t>
            </a:r>
          </a:p>
          <a:p>
            <a:pPr marL="3429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Hasil </a:t>
            </a:r>
            <a:r>
              <a:rPr lang="id-ID" altLang="en-US" sz="2400" dirty="0">
                <a:latin typeface="+mn-lt"/>
              </a:rPr>
              <a:t>keuangan yang positif</a:t>
            </a:r>
            <a:r>
              <a:rPr lang="id-ID" altLang="en-US" sz="2400" dirty="0" smtClean="0">
                <a:latin typeface="+mn-lt"/>
              </a:rPr>
              <a:t>.</a:t>
            </a:r>
            <a:endParaRPr lang="id-ID" altLang="en-US" sz="2400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4496782"/>
            <a:ext cx="403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>
                <a:latin typeface="+mn-lt"/>
              </a:rPr>
              <a:t>Perencanaan formal harus digunakan selama beberapa tahun sebelum perencanaan mulai mempengaruhi </a:t>
            </a:r>
            <a:r>
              <a:rPr lang="id-ID" altLang="en-US" sz="2400" dirty="0" smtClean="0">
                <a:latin typeface="+mn-lt"/>
              </a:rPr>
              <a:t>kinerja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5762" y="4496782"/>
            <a:ext cx="36528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dirty="0">
                <a:latin typeface="+mn-lt"/>
              </a:rPr>
              <a:t>Kualitas perencanaan dan pelaksanaan </a:t>
            </a:r>
            <a:r>
              <a:rPr lang="id-ID" altLang="en-US" sz="2400" dirty="0" smtClean="0">
                <a:latin typeface="+mn-lt"/>
              </a:rPr>
              <a:t>berpengaruh terhadap kinerja</a:t>
            </a:r>
            <a:endParaRPr lang="en-US" sz="24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1329034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dirty="0">
                <a:latin typeface="+mn-lt"/>
              </a:rPr>
              <a:t>Lingkungan eksternal dapat mengurangi dampak dari perencanaan kinerja</a:t>
            </a:r>
            <a:endParaRPr lang="en-US" sz="2400" dirty="0">
              <a:latin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4496782"/>
            <a:ext cx="33528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53000" y="4496782"/>
            <a:ext cx="33528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7200" y="1243994"/>
            <a:ext cx="33528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53000" y="1243994"/>
            <a:ext cx="33528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011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990600"/>
            <a:ext cx="4343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Rencana dan </a:t>
            </a: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Tujuan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0" y="2432387"/>
            <a:ext cx="4267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Elemen Perencanaan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Jenis-jenis Tujuan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Jenis-jenis Rencana</a:t>
            </a:r>
            <a:endParaRPr lang="id-ID" sz="2400" b="1" dirty="0" smtClean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2655213"/>
            <a:ext cx="4038600" cy="0"/>
          </a:xfrm>
          <a:prstGeom prst="line">
            <a:avLst/>
          </a:prstGeom>
          <a:ln w="3810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458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Elemen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>
                <a:solidFill>
                  <a:srgbClr val="002060"/>
                </a:solidFill>
                <a:latin typeface="+mn-lt"/>
              </a:rPr>
              <a:t>Tujuan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Goals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 atau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>
                <a:solidFill>
                  <a:srgbClr val="002060"/>
                </a:solidFill>
                <a:latin typeface="+mn-lt"/>
              </a:rPr>
              <a:t>Sasaran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Objectives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2108124"/>
            <a:ext cx="3336561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>
                <a:latin typeface="+mn-lt"/>
              </a:rPr>
              <a:t>Hasil </a:t>
            </a:r>
            <a:r>
              <a:rPr lang="id-ID" altLang="en-US" sz="2400" dirty="0" smtClean="0">
                <a:latin typeface="+mn-lt"/>
              </a:rPr>
              <a:t>atau target </a:t>
            </a:r>
            <a:r>
              <a:rPr lang="nn-NO" altLang="en-US" sz="2400" dirty="0" smtClean="0">
                <a:latin typeface="+mn-lt"/>
              </a:rPr>
              <a:t>yang </a:t>
            </a:r>
            <a:r>
              <a:rPr lang="nn-NO" altLang="en-US" sz="2400" dirty="0">
                <a:latin typeface="+mn-lt"/>
              </a:rPr>
              <a:t>diinginkan </a:t>
            </a:r>
            <a:r>
              <a:rPr lang="id-ID" altLang="en-US" sz="2400" dirty="0" smtClean="0">
                <a:latin typeface="+mn-lt"/>
              </a:rPr>
              <a:t>oleh </a:t>
            </a:r>
            <a:r>
              <a:rPr lang="nn-NO" altLang="en-US" sz="2400" dirty="0" smtClean="0">
                <a:latin typeface="+mn-lt"/>
              </a:rPr>
              <a:t>individu</a:t>
            </a:r>
            <a:r>
              <a:rPr lang="nn-NO" altLang="en-US" sz="2400" dirty="0">
                <a:latin typeface="+mn-lt"/>
              </a:rPr>
              <a:t>, kelompok, atau seluruh organisasi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>
                <a:latin typeface="+mn-lt"/>
              </a:rPr>
              <a:t>Memberikan kriteria </a:t>
            </a:r>
            <a:r>
              <a:rPr lang="id-ID" altLang="en-US" sz="2400" dirty="0" smtClean="0">
                <a:latin typeface="+mn-lt"/>
              </a:rPr>
              <a:t>terhadap hasil kerja yang diukur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61543"/>
            <a:ext cx="309128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715000" y="9906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Plans</a:t>
            </a:r>
            <a:r>
              <a:rPr lang="id-ID" altLang="en-US" sz="2400" b="1" dirty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1" y="2108124"/>
            <a:ext cx="342899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>
                <a:latin typeface="+mn-lt"/>
              </a:rPr>
              <a:t>Dokumen yang menguraikan bagaimana tujuan </a:t>
            </a:r>
            <a:r>
              <a:rPr lang="nn-NO" altLang="en-US" sz="2400" dirty="0" smtClean="0">
                <a:latin typeface="+mn-lt"/>
              </a:rPr>
              <a:t>akan </a:t>
            </a:r>
            <a:r>
              <a:rPr lang="nn-NO" altLang="en-US" sz="2400" dirty="0">
                <a:latin typeface="+mn-lt"/>
              </a:rPr>
              <a:t>dicapai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Rencana meliputi alokasi sumber daya, jadwal, dan tindakan lain yang diperlukan untuk mencapai tujuan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145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0" y="1861543"/>
            <a:ext cx="309128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58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Jenis-jenis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Tujuan Keuangan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Financial Goals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892145"/>
            <a:ext cx="3438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Berhubungan dengan kinerja keuangan organisasi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9542" y="3629595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Tujuan Strategis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>
                <a:solidFill>
                  <a:srgbClr val="002060"/>
                </a:solidFill>
                <a:latin typeface="+mn-lt"/>
              </a:rPr>
              <a:t>Strategic Goals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400" y="4593975"/>
            <a:ext cx="3438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Berhubungan dengan semua bidang kinerja organisasi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062" y="3520059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44677" y="9906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Tujuan yang dinyatakan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Stated Goals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58484" y="1901490"/>
            <a:ext cx="46331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Pernyataan resmi tentang apa yang dikatakan organisasi, dan yang ingin diyakini para pemangku kepentingan tentang tujuannya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344197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44677" y="3629595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Tujuan Sebenarnya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Real Goals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4197" y="4593975"/>
            <a:ext cx="47998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Tujuan yang secara aktual dikejar oleh organisasi, seperti yang didefinisikan oleh tindakan para anggotanya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44197" y="3520059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68319" y="18615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8319" y="4460592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358484" y="1861543"/>
            <a:ext cx="432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358484" y="4460592"/>
            <a:ext cx="432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02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Jenis-jenis Rencana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1905000"/>
            <a:ext cx="866273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287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002060"/>
                </a:solidFill>
              </a:rPr>
              <a:t>Jenis-jenis Rencana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8319" y="2286000"/>
            <a:ext cx="3336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Strategis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Strategic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3500025"/>
            <a:ext cx="2895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yang ditetapkan pada seluruh organisasi dan menetapkan tujuan keseluruhan organisasi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8319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019801" y="2286000"/>
            <a:ext cx="312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Operasional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Operational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03881" y="3500025"/>
            <a:ext cx="28959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yang meliputi area operasional tertentu dari sebuah organisasi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19800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93599" y="989499"/>
            <a:ext cx="31568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Menurut </a:t>
            </a:r>
            <a:br>
              <a:rPr lang="id-ID" sz="2400" dirty="0" smtClean="0">
                <a:solidFill>
                  <a:srgbClr val="C00000"/>
                </a:solidFill>
                <a:latin typeface="+mn-lt"/>
              </a:rPr>
            </a:b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Jangkauan </a:t>
            </a:r>
            <a:r>
              <a:rPr lang="id-ID" sz="2400" dirty="0">
                <a:solidFill>
                  <a:srgbClr val="C00000"/>
                </a:solidFill>
                <a:latin typeface="+mn-lt"/>
              </a:rPr>
              <a:t>(</a:t>
            </a:r>
            <a:r>
              <a:rPr lang="id-ID" sz="2400" i="1" dirty="0">
                <a:solidFill>
                  <a:srgbClr val="C00000"/>
                </a:solidFill>
                <a:latin typeface="+mn-lt"/>
              </a:rPr>
              <a:t>Breadth</a:t>
            </a:r>
            <a:r>
              <a:rPr lang="id-ID" sz="2400" dirty="0">
                <a:solidFill>
                  <a:srgbClr val="C00000"/>
                </a:solidFill>
                <a:latin typeface="+mn-lt"/>
              </a:rPr>
              <a:t>)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848100" y="2574132"/>
            <a:ext cx="1447800" cy="312660"/>
          </a:xfrm>
          <a:prstGeom prst="leftRightArrow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9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002060"/>
                </a:solidFill>
              </a:rPr>
              <a:t>Jenis-jenis Rencana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2264925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Jangka Panjang 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Long-term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3426739"/>
            <a:ext cx="2895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dengan jangka waktu lebih dari tiga tahun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8319" y="3200400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847135" y="2264925"/>
            <a:ext cx="32968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Jangka Pendek 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Short-term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31216" y="3426739"/>
            <a:ext cx="2895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yang berjangka waktu satu tahun atau kurang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847135" y="3200400"/>
            <a:ext cx="3144465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96865" y="894040"/>
            <a:ext cx="25502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Menurut </a:t>
            </a:r>
            <a:br>
              <a:rPr lang="id-ID" sz="2400" dirty="0" smtClean="0">
                <a:solidFill>
                  <a:srgbClr val="C00000"/>
                </a:solidFill>
                <a:latin typeface="+mn-lt"/>
              </a:rPr>
            </a:b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Kerangka Waktu (</a:t>
            </a:r>
            <a:r>
              <a:rPr lang="id-ID" sz="2400" i="1" dirty="0">
                <a:solidFill>
                  <a:srgbClr val="C00000"/>
                </a:solidFill>
                <a:latin typeface="+mn-lt"/>
              </a:rPr>
              <a:t>Time Frame</a:t>
            </a: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)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848100" y="2680423"/>
            <a:ext cx="1447800" cy="312660"/>
          </a:xfrm>
          <a:prstGeom prst="leftRightArrow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1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002060"/>
                </a:solidFill>
              </a:rPr>
              <a:t>Jenis-jenis Rencana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8319" y="2286000"/>
            <a:ext cx="3336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Spesifik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Specific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3500025"/>
            <a:ext cx="28959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yang didefinisikan secara jelas dan tidak memberi ruang bagi interpretasi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8319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185370" y="2286000"/>
            <a:ext cx="3336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Arahan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Directional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69451" y="3500025"/>
            <a:ext cx="28959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yang fleksibel dan memberikan panduan umum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185370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93599" y="989499"/>
            <a:ext cx="31568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>
                <a:solidFill>
                  <a:srgbClr val="C00000"/>
                </a:solidFill>
                <a:latin typeface="+mn-lt"/>
              </a:rPr>
              <a:t>Menurut </a:t>
            </a:r>
            <a:br>
              <a:rPr lang="id-ID" sz="2400" dirty="0">
                <a:solidFill>
                  <a:srgbClr val="C00000"/>
                </a:solidFill>
                <a:latin typeface="+mn-lt"/>
              </a:rPr>
            </a:b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Spesifisitas (</a:t>
            </a:r>
            <a:r>
              <a:rPr lang="id-ID" sz="2400" i="1" dirty="0">
                <a:solidFill>
                  <a:srgbClr val="C00000"/>
                </a:solidFill>
                <a:latin typeface="+mn-lt"/>
              </a:rPr>
              <a:t>Specificity</a:t>
            </a: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)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848100" y="2574132"/>
            <a:ext cx="1447800" cy="312660"/>
          </a:xfrm>
          <a:prstGeom prst="leftRightArrow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04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002060"/>
                </a:solidFill>
              </a:rPr>
              <a:t>Jenis-jenis Rencana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8319" y="2286000"/>
            <a:ext cx="3336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Sekali Pakai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Single-use Plan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3500025"/>
            <a:ext cx="2895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satu kali yang secara spesifik didesain untuk memenuhi kebutuhan dalam situasi yang unik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8319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150401" y="2286000"/>
            <a:ext cx="3336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Rencana Siaga </a:t>
            </a:r>
            <a:br>
              <a:rPr lang="id-ID" altLang="en-US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Standing Plans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34482" y="3500025"/>
            <a:ext cx="28959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berkelanjutan yang memberikan panduan untuk aktivitas yang dilakukan berulang kali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150401" y="3156943"/>
            <a:ext cx="288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93599" y="921307"/>
            <a:ext cx="3156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>
                <a:solidFill>
                  <a:srgbClr val="C00000"/>
                </a:solidFill>
                <a:latin typeface="+mn-lt"/>
              </a:rPr>
              <a:t>Menurut </a:t>
            </a:r>
            <a:br>
              <a:rPr lang="id-ID" sz="2400" dirty="0">
                <a:solidFill>
                  <a:srgbClr val="C00000"/>
                </a:solidFill>
                <a:latin typeface="+mn-lt"/>
              </a:rPr>
            </a:b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Frekuensi Penggunaan (</a:t>
            </a:r>
            <a:r>
              <a:rPr lang="id-ID" sz="2400" i="1" dirty="0">
                <a:solidFill>
                  <a:srgbClr val="C00000"/>
                </a:solidFill>
                <a:latin typeface="+mn-lt"/>
              </a:rPr>
              <a:t>Frequency of Use</a:t>
            </a:r>
            <a:r>
              <a:rPr lang="id-ID" sz="2400" dirty="0" smtClean="0">
                <a:solidFill>
                  <a:srgbClr val="C00000"/>
                </a:solidFill>
                <a:latin typeface="+mn-lt"/>
              </a:rPr>
              <a:t>)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848100" y="2580814"/>
            <a:ext cx="1447800" cy="312660"/>
          </a:xfrm>
          <a:prstGeom prst="leftRightArrow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4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609600"/>
            <a:ext cx="48006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nl-NL" sz="4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Menetapkan Tujuan dan Mengembangkan Rencana</a:t>
            </a:r>
          </a:p>
        </p:txBody>
      </p:sp>
      <p:sp>
        <p:nvSpPr>
          <p:cNvPr id="3" name="Rectangle 2"/>
          <p:cNvSpPr/>
          <p:nvPr/>
        </p:nvSpPr>
        <p:spPr>
          <a:xfrm>
            <a:off x="4876800" y="3200400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Pendekatan Penetapan Tujuan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Mengembangkan Rencana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Pendekatan terhadap Perencanaan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423226"/>
            <a:ext cx="4343400" cy="0"/>
          </a:xfrm>
          <a:prstGeom prst="line">
            <a:avLst/>
          </a:prstGeom>
          <a:ln w="3810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37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Penetapan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Penetapan Tujuan Tradisional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Traditional Goal Setting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1964470"/>
            <a:ext cx="4479561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M</a:t>
            </a:r>
            <a:r>
              <a:rPr lang="id-ID" altLang="en-US" sz="2400" dirty="0" smtClean="0">
                <a:latin typeface="+mn-lt"/>
              </a:rPr>
              <a:t>anajer puncak menetapkan tujuan yang diteruskan ke tingkat bawah organisasi dan menjadi sub tujuan bagi setiap area organisasi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Terdapat empat level tujuan: 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Tujuan Manajemen Puncak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Tujuan Manajer Divisi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Tujuan Manajer Departemen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Tujuan Individu Karyawan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61543"/>
            <a:ext cx="4343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53001" y="1964470"/>
            <a:ext cx="403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P</a:t>
            </a:r>
            <a:r>
              <a:rPr lang="id-ID" altLang="en-US" sz="2400" dirty="0" smtClean="0">
                <a:latin typeface="+mn-lt"/>
              </a:rPr>
              <a:t>enetapan tujuan tradisional akan melahirkan 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MEANS-ENDS CHAINS</a:t>
            </a:r>
            <a:r>
              <a:rPr lang="id-ID" altLang="en-US" sz="2400" dirty="0" smtClean="0">
                <a:latin typeface="+mn-lt"/>
              </a:rPr>
              <a:t>, yaitu: jaringan tujuan yang terintegrasi di mana pencapaian tujuan pada satu tingkat berfungsi sebagai perantara untuk mencapai tujuan atau akhir pada tingkatan berikutnya</a:t>
            </a: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778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Penetapan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990600"/>
            <a:ext cx="464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Manajemen Menurut Tujuan (</a:t>
            </a:r>
            <a:r>
              <a:rPr lang="id-ID" altLang="en-US" sz="2400" b="1" i="1" dirty="0" smtClean="0">
                <a:solidFill>
                  <a:srgbClr val="002060"/>
                </a:solidFill>
                <a:latin typeface="+mn-lt"/>
              </a:rPr>
              <a:t>Management by Objectives-MBO</a:t>
            </a: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)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000" y="2452866"/>
            <a:ext cx="3962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nn-NO" altLang="en-US" sz="2400" dirty="0" smtClean="0">
                <a:latin typeface="+mn-lt"/>
              </a:rPr>
              <a:t>P</a:t>
            </a:r>
            <a:r>
              <a:rPr lang="id-ID" altLang="en-US" sz="2400" dirty="0" smtClean="0">
                <a:latin typeface="+mn-lt"/>
              </a:rPr>
              <a:t>roses penetapan tujuan yang desetujuai bersama dan menggunakan tujuan tersebut untuk mengevaluasi kinerja karyawan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989060"/>
            <a:ext cx="480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25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Langkah-langkah MBO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871536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Tujuan dan strategi organisasi secara keseluruhan diformulasikan</a:t>
            </a:r>
          </a:p>
        </p:txBody>
      </p:sp>
      <p:sp>
        <p:nvSpPr>
          <p:cNvPr id="8" name="Rectangle 7"/>
          <p:cNvSpPr/>
          <p:nvPr/>
        </p:nvSpPr>
        <p:spPr>
          <a:xfrm>
            <a:off x="32920" y="7620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2166936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Tujuan utama dialokasikan di antara unit divisi dan departemental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920" y="20574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3538536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Manajer unit berkolaborasi menentukan tujuan sepsifik bagi unitnya dan manajernya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920" y="34290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924545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Tujuan spesifik ditetapkan bersama-sama dengan seluruh anggota departemen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920" y="4815009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57800" y="871536"/>
            <a:ext cx="3886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tindakan, mendefinisikan bagaimana tujuan dicapai, dispesifikasi, dan disetujui oleh manajer serta karyawan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48200" y="7620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57800" y="2852736"/>
            <a:ext cx="388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Rencana tindakan diimple-mentasikan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8200" y="2743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57800" y="3767136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Kemajuan mencapai tujuan direview secara periodik, dan umpan balik diberikan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48200" y="36576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57800" y="5048071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id-ID" altLang="en-US" sz="2400" dirty="0" smtClean="0">
                <a:latin typeface="+mn-lt"/>
              </a:rPr>
              <a:t>Keberhasilan pencapaian tujuan diperkuat dengan penghargaan berbasis kinerja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48200" y="4938535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660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52400" y="3367265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52400" y="2057400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52400" y="4765596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800600" y="2786062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800600" y="3767136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800600" y="5005563"/>
            <a:ext cx="4191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18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Karakteristik Tujuan yang Baik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14478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Ditulis dalam istilah hasil dan bukan tindakan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920" y="13382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27432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Dapat diukur dan dapat dikuantifikasi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920" y="26336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41148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Jelas sebagai kerangka waktu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920" y="40052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34000" y="1447800"/>
            <a:ext cx="34757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Menantang namun dapat dicapai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57320" y="13382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0" y="2784291"/>
            <a:ext cx="3475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Dicatat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24400" y="2674755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0" y="4114800"/>
            <a:ext cx="3475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Dikomunikasikan kepada semua anggota organisasi yang memerlukannya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57320" y="40052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52400" y="2633664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" y="3886200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923590" y="2633664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923590" y="3886200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64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Langkah-langkah Penetapan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399" y="990600"/>
            <a:ext cx="3107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Mereview misi atau tujuan organisasi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2078772"/>
            <a:ext cx="3488961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M</a:t>
            </a:r>
            <a:r>
              <a:rPr lang="id-ID" altLang="en-US" sz="2400" dirty="0" smtClean="0">
                <a:latin typeface="+mn-lt"/>
              </a:rPr>
              <a:t>isi adalah pernyataan yang luas yang memberikan panduan menyeluruh atas apa yang dianggap anggota organisasi penting.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Tujuan yang baik harus merefleksikan misi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981200"/>
            <a:ext cx="348853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05400" y="9906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Mengevaluasi sumber daya yang tersedia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24401" y="2078772"/>
            <a:ext cx="41909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W</a:t>
            </a:r>
            <a:r>
              <a:rPr lang="id-ID" altLang="en-US" sz="2400" dirty="0" smtClean="0">
                <a:latin typeface="+mn-lt"/>
              </a:rPr>
              <a:t>alaupun tujuan harus menantang, namun harus tetap realistis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Tetapkan tujuan berdasarkan sumber daya yang ada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Betapapun kerasnya upaya yang dilakukan bila sumber daya tidak tersedia, tidak mungkin tujuan dapat tercapai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04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724400" y="1981200"/>
            <a:ext cx="3886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29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Langkah-langkah Penetapan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399" y="990600"/>
            <a:ext cx="28194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Menentukan tujuan secara individu atau dengan masukan dari pihak lain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0" y="2742724"/>
            <a:ext cx="54864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T</a:t>
            </a:r>
            <a:r>
              <a:rPr lang="id-ID" altLang="en-US" sz="2400" dirty="0" smtClean="0">
                <a:latin typeface="+mn-lt"/>
              </a:rPr>
              <a:t>ujuan merefleksikan hasil yang diinginkan dan harus sejalan dengan misi organisasi serta dengan tujuan di area organisasi lainnya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Tujuan ini harus terukur dan spesifik, serta harus mencakup kerangka waktu untuk mencapainya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2645152"/>
            <a:ext cx="3048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01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Langkah-langkah Penetapan Tujuan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319" y="990600"/>
            <a:ext cx="32436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Menulis tujuan dan mengkomunikasikannya kepada semua yang perlu tahu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2688372"/>
            <a:ext cx="394616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M</a:t>
            </a:r>
            <a:r>
              <a:rPr lang="id-ID" altLang="en-US" sz="2400" dirty="0" smtClean="0">
                <a:latin typeface="+mn-lt"/>
              </a:rPr>
              <a:t>enulis dan mengkomunikasikan tujuan memaksa orang untuk memikirkannya secara mendalam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Menulis tujuan juga menjadi bukti nyata dari pentingnya mengerjakan sesuatu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2590800"/>
            <a:ext cx="381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410200" y="990600"/>
            <a:ext cx="297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Mereview hasil dan apakah tujuan telah tercapai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2051" y="2688372"/>
            <a:ext cx="3886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J</a:t>
            </a:r>
            <a:r>
              <a:rPr lang="id-ID" altLang="en-US" sz="2400" dirty="0" smtClean="0">
                <a:latin typeface="+mn-lt"/>
              </a:rPr>
              <a:t>ika tujuan belum tercapai, gantilah bila diperlukan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52570" y="8810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cap="none" spc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6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972050" y="2590800"/>
            <a:ext cx="3886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7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Mengembangkan Rencana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83337268"/>
              </p:ext>
            </p:extLst>
          </p:nvPr>
        </p:nvGraphicFramePr>
        <p:xfrm>
          <a:off x="0" y="762000"/>
          <a:ext cx="9144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4567237" y="220980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3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07254" y="411480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3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95600" y="411480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36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098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>
                <a:solidFill>
                  <a:srgbClr val="002060"/>
                </a:solidFill>
              </a:rPr>
              <a:t>Faktor </a:t>
            </a:r>
            <a:r>
              <a:rPr lang="id-ID" sz="3200" dirty="0" smtClean="0">
                <a:solidFill>
                  <a:srgbClr val="002060"/>
                </a:solidFill>
              </a:rPr>
              <a:t>Kontinjensi</a:t>
            </a:r>
            <a:endParaRPr lang="id-ID" sz="32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990600"/>
            <a:ext cx="2819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Tingkatan organisasi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1" y="1675805"/>
            <a:ext cx="3124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1200"/>
              </a:spcBef>
              <a:defRPr/>
            </a:pPr>
            <a:r>
              <a:rPr lang="nn-NO" altLang="en-US" sz="2400" dirty="0" smtClean="0">
                <a:latin typeface="+mn-lt"/>
              </a:rPr>
              <a:t>B</a:t>
            </a:r>
            <a:r>
              <a:rPr lang="id-ID" altLang="en-US" sz="2400" dirty="0" smtClean="0">
                <a:latin typeface="+mn-lt"/>
              </a:rPr>
              <a:t>agi hampir semua bagian, manajer tingkat yang lebih rendah melakukan perencanaan operasional sementara manajer tingkat atas melakukan perencanaan strategis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8600" y="1600200"/>
            <a:ext cx="281940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165"/>
          <a:stretch/>
        </p:blipFill>
        <p:spPr>
          <a:xfrm>
            <a:off x="3567112" y="1690092"/>
            <a:ext cx="5576888" cy="343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4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>
                <a:solidFill>
                  <a:srgbClr val="002060"/>
                </a:solidFill>
              </a:rPr>
              <a:t>Faktor </a:t>
            </a:r>
            <a:r>
              <a:rPr lang="id-ID" sz="3200" dirty="0" smtClean="0">
                <a:solidFill>
                  <a:srgbClr val="002060"/>
                </a:solidFill>
              </a:rPr>
              <a:t>Kontinjensi</a:t>
            </a:r>
            <a:endParaRPr lang="id-ID" sz="32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990600"/>
            <a:ext cx="3641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Ketidakpastian Lingkungan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8639" y="1905000"/>
            <a:ext cx="348896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68639" y="2105026"/>
            <a:ext cx="394616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K</a:t>
            </a:r>
            <a:r>
              <a:rPr lang="id-ID" altLang="en-US" sz="2400" dirty="0" smtClean="0">
                <a:latin typeface="+mn-lt"/>
              </a:rPr>
              <a:t>etika ketidakpastian tinggi, rencana harus spesifik dan fleksibel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Manajer harus mempersiapkan untuk mengubah atau mengganti rencana setelah diimplementasikan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48200" y="990600"/>
            <a:ext cx="36413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Lamanya komitmen masa depan</a:t>
            </a:r>
            <a:endParaRPr lang="id-ID" altLang="en-US" sz="2400" b="1" dirty="0" smtClean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648200" y="1905000"/>
            <a:ext cx="348896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648200" y="2105026"/>
            <a:ext cx="4267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latin typeface="+mn-lt"/>
              </a:rPr>
              <a:t>K</a:t>
            </a:r>
            <a:r>
              <a:rPr lang="id-ID" altLang="en-US" sz="2400" dirty="0" smtClean="0">
                <a:latin typeface="+mn-lt"/>
              </a:rPr>
              <a:t>onsep komitmen masa depan mengatakan sebuah rencana harus ditarik sejauh mungkin untuk memenuhi komitmen yang dibuat pada saat rencana dikembangkan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Perencanaan yang terlalu lama atau terlalu singkat tidak akan efisien dan efektif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016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terhadap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399" y="947736"/>
            <a:ext cx="3107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Calibri"/>
              </a:rPr>
              <a:t>Departemen Perencanaan Formal</a:t>
            </a:r>
            <a:endParaRPr lang="id-ID" altLang="en-US" sz="2400" b="1" dirty="0" smtClean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639" y="1905000"/>
            <a:ext cx="386996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n-NO" altLang="en-US" sz="24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ekelompok sepesialis perencanaan yang hanya bertanggung jawab membantu menyusun rencana organisasi</a:t>
            </a:r>
          </a:p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Rencana dikembangkan oleh manajer puncak kemudian diturunkan melalui tingkatan organisasi</a:t>
            </a:r>
            <a:endParaRPr lang="en-US" alt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2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6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862136"/>
            <a:ext cx="348853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05400" y="947736"/>
            <a:ext cx="350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Calibri"/>
              </a:rPr>
              <a:t>Melibatkan Anggota Organisasi dalam Proses</a:t>
            </a:r>
            <a:endParaRPr lang="id-ID" altLang="en-US" sz="2400" b="1" dirty="0" smtClean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24401" y="1905000"/>
            <a:ext cx="41909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Rencana tidak diberikan ke bawah dari tingkat pertama ke tingkat berikutnya melainkan dikembangkan oleh anggota organisasi pada berbagai tingkat dan unit kerja yang beragam untuk memenuhi kebutuhan khususnya</a:t>
            </a:r>
            <a:endParaRPr lang="en-US" alt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0492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6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724400" y="1862136"/>
            <a:ext cx="3886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42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990600"/>
            <a:ext cx="43434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Masalah Kontemporer dalam Perencanaan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0" y="3581400"/>
            <a:ext cx="42672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Kritik terhadap Perencanaan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solidFill>
                  <a:prstClr val="black"/>
                </a:solidFill>
                <a:latin typeface="Calibri"/>
              </a:rPr>
              <a:t>Perencanaan yang Efektif dalam Lingkungan yang Dinamis</a:t>
            </a:r>
            <a:endParaRPr lang="id-ID" sz="2400" b="1" dirty="0" smtClean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766543"/>
            <a:ext cx="4038600" cy="0"/>
          </a:xfrm>
          <a:prstGeom prst="line">
            <a:avLst/>
          </a:prstGeom>
          <a:ln w="3810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821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Kritik terhadap Perencanaan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1010069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Perencanaan dapat menyebabkan kekakuan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920" y="900533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3058597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Rencana tidak dapat dikembangkan untuk lingkungan yang dinamis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920" y="2949061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4638152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Rencana formal tidak dapat mengganti intuisi dan kreativitas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920" y="4528616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72062" y="1010069"/>
            <a:ext cx="4071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Perencanaan memfokuskan perhatian manajer pada persaingan dewasa ini, bukan kemampuan bertahan di hari esok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5382" y="900533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72062" y="3099688"/>
            <a:ext cx="40719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Perencanaan formal memperkuat kesuksesan yang dapat menimbulkan kesalahan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62462" y="2990152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72062" y="4638152"/>
            <a:ext cx="4071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Hanya perencanaan belumlah cukup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95382" y="4528616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52400" y="2949061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" y="4409552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661652" y="2949061"/>
            <a:ext cx="425374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61652" y="4458250"/>
            <a:ext cx="425374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3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Perencanaan yang Efektif dalam Lingkungan Dinamis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12192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Rencana dikembangkan spesifik dan fleksibel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920" y="11096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3267728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Perencanaan adalah proses berjalan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920" y="3158192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4847283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Ubah rencan ketika kondisi memungkinkan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920" y="4737747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72062" y="1219200"/>
            <a:ext cx="38857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Persistensi dalam perencanaan berkontribusi pada peningkatan kinerja yang signifikan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5382" y="1109664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72062" y="3308819"/>
            <a:ext cx="38199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defRPr/>
            </a:pPr>
            <a:r>
              <a:rPr lang="id-ID" altLang="en-US" sz="2400" dirty="0" smtClean="0">
                <a:solidFill>
                  <a:prstClr val="black"/>
                </a:solidFill>
                <a:latin typeface="Calibri"/>
              </a:rPr>
              <a:t>Membuat hierarki organisasi menjadi lebih datar akan membantu pengembangan </a:t>
            </a:r>
            <a:r>
              <a:rPr lang="id-ID" altLang="en-US" sz="2400" dirty="0">
                <a:solidFill>
                  <a:prstClr val="black"/>
                </a:solidFill>
                <a:latin typeface="Calibri"/>
              </a:rPr>
              <a:t>keterampilan perencanaan di semua tingkat organisasi.</a:t>
            </a:r>
            <a:endParaRPr lang="id-ID" altLang="en-US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62462" y="3199283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n-US" sz="66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52400" y="3158192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" y="4618683"/>
            <a:ext cx="35814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661652" y="3158192"/>
            <a:ext cx="425374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570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2316</TotalTime>
  <Words>1281</Words>
  <Application>Microsoft Office PowerPoint</Application>
  <PresentationFormat>On-screen Show (4:3)</PresentationFormat>
  <Paragraphs>228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Pengertian dan Tipe Perencanaan</vt:lpstr>
      <vt:lpstr>Urgensi Perencanaan</vt:lpstr>
      <vt:lpstr>Urgensi Perencanaan</vt:lpstr>
      <vt:lpstr>Urgensi Perencanaan</vt:lpstr>
      <vt:lpstr>Urgensi Perencanaan</vt:lpstr>
      <vt:lpstr>Perencanaan dan Kinerja</vt:lpstr>
      <vt:lpstr>PowerPoint Presentation</vt:lpstr>
      <vt:lpstr>Elemen Perencanaan</vt:lpstr>
      <vt:lpstr>Jenis-jenis Tujuan</vt:lpstr>
      <vt:lpstr>Jenis-jenis Rencana</vt:lpstr>
      <vt:lpstr>Jenis-jenis Rencana</vt:lpstr>
      <vt:lpstr>Jenis-jenis Rencana</vt:lpstr>
      <vt:lpstr>Jenis-jenis Rencana</vt:lpstr>
      <vt:lpstr>Jenis-jenis Rencana</vt:lpstr>
      <vt:lpstr>PowerPoint Presentation</vt:lpstr>
      <vt:lpstr>Pendekatan Penetapan Tujuan</vt:lpstr>
      <vt:lpstr>Pendekatan Penetapan Tujuan</vt:lpstr>
      <vt:lpstr>Langkah-langkah MBO</vt:lpstr>
      <vt:lpstr>Karakteristik Tujuan yang Baik</vt:lpstr>
      <vt:lpstr>Langkah-langkah Penetapan Tujuan</vt:lpstr>
      <vt:lpstr>Langkah-langkah Penetapan Tujuan</vt:lpstr>
      <vt:lpstr>Langkah-langkah Penetapan Tujuan</vt:lpstr>
      <vt:lpstr>Mengembangkan Rencana</vt:lpstr>
      <vt:lpstr>Faktor Kontinjensi</vt:lpstr>
      <vt:lpstr>Faktor Kontinjensi</vt:lpstr>
      <vt:lpstr>Pendekatan terhadap Perencanaan</vt:lpstr>
      <vt:lpstr>PowerPoint Presentation</vt:lpstr>
      <vt:lpstr>Kritik terhadap Perencanaan</vt:lpstr>
      <vt:lpstr>Perencanaan yang Efektif dalam Lingkungan Dinamis</vt:lpstr>
    </vt:vector>
  </TitlesOfParts>
  <Manager>Denise Vaughn</Manager>
  <Company>Prentice Hall,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9e.- Robbins and Coulter</dc:title>
  <dc:subject>Chapter 2</dc:subject>
  <dc:creator>Charlie Cook, University of West Alabama</dc:creator>
  <cp:lastModifiedBy>axioo</cp:lastModifiedBy>
  <cp:revision>224</cp:revision>
  <dcterms:created xsi:type="dcterms:W3CDTF">2003-08-08T20:04:45Z</dcterms:created>
  <dcterms:modified xsi:type="dcterms:W3CDTF">2015-10-14T15:20:43Z</dcterms:modified>
</cp:coreProperties>
</file>