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67" r:id="rId2"/>
    <p:sldMasterId id="2147483673" r:id="rId3"/>
  </p:sldMasterIdLst>
  <p:notesMasterIdLst>
    <p:notesMasterId r:id="rId33"/>
  </p:notesMasterIdLst>
  <p:sldIdLst>
    <p:sldId id="303" r:id="rId4"/>
    <p:sldId id="304" r:id="rId5"/>
    <p:sldId id="360" r:id="rId6"/>
    <p:sldId id="361" r:id="rId7"/>
    <p:sldId id="362" r:id="rId8"/>
    <p:sldId id="363" r:id="rId9"/>
    <p:sldId id="364" r:id="rId10"/>
    <p:sldId id="365" r:id="rId11"/>
    <p:sldId id="366" r:id="rId12"/>
    <p:sldId id="367" r:id="rId13"/>
    <p:sldId id="368" r:id="rId14"/>
    <p:sldId id="369" r:id="rId15"/>
    <p:sldId id="370" r:id="rId16"/>
    <p:sldId id="371" r:id="rId17"/>
    <p:sldId id="372" r:id="rId18"/>
    <p:sldId id="373" r:id="rId19"/>
    <p:sldId id="374" r:id="rId20"/>
    <p:sldId id="376" r:id="rId21"/>
    <p:sldId id="375" r:id="rId22"/>
    <p:sldId id="377" r:id="rId23"/>
    <p:sldId id="378" r:id="rId24"/>
    <p:sldId id="379" r:id="rId25"/>
    <p:sldId id="380" r:id="rId26"/>
    <p:sldId id="381" r:id="rId27"/>
    <p:sldId id="382" r:id="rId28"/>
    <p:sldId id="383" r:id="rId29"/>
    <p:sldId id="384" r:id="rId30"/>
    <p:sldId id="385" r:id="rId31"/>
    <p:sldId id="386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CC3300"/>
    <a:srgbClr val="CC0000"/>
    <a:srgbClr val="3366CC"/>
    <a:srgbClr val="336600"/>
    <a:srgbClr val="996633"/>
    <a:srgbClr val="993300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434" autoAdjust="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endParaRPr lang="en-US" alt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C394FB9B-F3E2-4B98-9AA6-8C9880018E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31457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165E4B-7103-402B-B07C-888862C80068}" type="slidenum">
              <a:rPr lang="en-US" altLang="en-US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004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165E4B-7103-402B-B07C-888862C80068}" type="slidenum">
              <a:rPr lang="en-US" altLang="en-US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7688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165E4B-7103-402B-B07C-888862C80068}" type="slidenum">
              <a:rPr lang="en-US" altLang="en-US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7038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165E4B-7103-402B-B07C-888862C80068}" type="slidenum">
              <a:rPr lang="en-US" altLang="en-US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0978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3404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838200"/>
            <a:ext cx="8229600" cy="0"/>
          </a:xfrm>
          <a:prstGeom prst="line">
            <a:avLst/>
          </a:prstGeom>
          <a:ln w="444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2"/>
            <a:ext cx="8229600" cy="52117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85528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457200" y="1371600"/>
            <a:ext cx="8229600" cy="0"/>
          </a:xfrm>
          <a:prstGeom prst="line">
            <a:avLst/>
          </a:prstGeom>
          <a:ln w="444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44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78605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7200" y="1371600"/>
            <a:ext cx="8229600" cy="0"/>
          </a:xfrm>
          <a:prstGeom prst="line">
            <a:avLst/>
          </a:prstGeom>
          <a:ln w="444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44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61607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http://www.a-star.edu.sg/Portals/69/Skins/SIMTech/images/bannerPatt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0"/>
            <a:ext cx="9144000" cy="265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89327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20500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19200"/>
            <a:ext cx="8229600" cy="0"/>
          </a:xfrm>
          <a:prstGeom prst="line">
            <a:avLst/>
          </a:prstGeom>
          <a:ln w="444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16600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457200" y="1371600"/>
            <a:ext cx="8229600" cy="0"/>
          </a:xfrm>
          <a:prstGeom prst="line">
            <a:avLst/>
          </a:prstGeom>
          <a:ln w="444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44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36549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7200" y="1371600"/>
            <a:ext cx="8229600" cy="0"/>
          </a:xfrm>
          <a:prstGeom prst="line">
            <a:avLst/>
          </a:prstGeom>
          <a:ln w="444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44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96157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56092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5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19200"/>
            <a:ext cx="8229600" cy="0"/>
          </a:xfrm>
          <a:prstGeom prst="line">
            <a:avLst/>
          </a:prstGeom>
          <a:ln w="444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250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457200" y="1371600"/>
            <a:ext cx="8229600" cy="0"/>
          </a:xfrm>
          <a:prstGeom prst="line">
            <a:avLst/>
          </a:prstGeom>
          <a:ln w="444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44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119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0" y="762000"/>
            <a:ext cx="9144000" cy="0"/>
          </a:xfrm>
          <a:prstGeom prst="line">
            <a:avLst/>
          </a:prstGeom>
          <a:ln w="4445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393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57700"/>
          </a:solidFill>
          <a:ln w="25400" algn="ctr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4F81BD"/>
              </a:solidFill>
              <a:latin typeface="Calibri" pitchFamily="6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7193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1" y="816429"/>
            <a:ext cx="8839199" cy="58782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4" name="Picture 12" descr="http://www.a-star.edu.sg/Portals/69/Skins/SIMTech/images/bannerPattern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67" b="13979"/>
          <a:stretch/>
        </p:blipFill>
        <p:spPr bwMode="auto">
          <a:xfrm flipH="1">
            <a:off x="4267200" y="4408714"/>
            <a:ext cx="4876800" cy="2449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 userDrawn="1"/>
        </p:nvSpPr>
        <p:spPr bwMode="blackWhite">
          <a:xfrm>
            <a:off x="0" y="1"/>
            <a:ext cx="9144000" cy="571500"/>
          </a:xfrm>
          <a:prstGeom prst="rect">
            <a:avLst/>
          </a:prstGeom>
          <a:solidFill>
            <a:srgbClr val="CC6600"/>
          </a:solidFill>
          <a:ln w="317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18288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32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2675"/>
            <a:ext cx="9144000" cy="568827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489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6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r>
              <a:rPr lang="en-US" altLang="en-US" smtClean="0"/>
              <a:t>© 2007 Prentice Hall, Inc. All rights reserved. </a:t>
            </a:r>
            <a:endParaRPr lang="en-US" altLang="en-US"/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rgbClr val="F577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6229350"/>
            <a:ext cx="9144000" cy="76200"/>
          </a:xfrm>
          <a:prstGeom prst="rect">
            <a:avLst/>
          </a:prstGeom>
          <a:solidFill>
            <a:srgbClr val="FAB700">
              <a:alpha val="9686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8305800" y="6475413"/>
            <a:ext cx="8382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id-ID" altLang="en-US" sz="1200" b="1" dirty="0" smtClean="0">
                <a:solidFill>
                  <a:schemeClr val="bg1"/>
                </a:solidFill>
              </a:rPr>
              <a:t>3</a:t>
            </a:r>
            <a:r>
              <a:rPr lang="en-US" altLang="en-US" sz="1200" b="1" dirty="0" smtClean="0">
                <a:solidFill>
                  <a:schemeClr val="bg1"/>
                </a:solidFill>
              </a:rPr>
              <a:t>-</a:t>
            </a:r>
            <a:fld id="{251E4F77-EC0A-4B37-BE8E-AC29D411E897}" type="slidenum">
              <a:rPr lang="en-US" altLang="en-US" sz="1200" b="1" smtClean="0">
                <a:solidFill>
                  <a:schemeClr val="bg1"/>
                </a:solidFill>
              </a:rPr>
              <a:pPr>
                <a:spcBef>
                  <a:spcPct val="50000"/>
                </a:spcBef>
                <a:defRPr/>
              </a:pPr>
              <a:t>‹#›</a:t>
            </a:fld>
            <a:endParaRPr lang="en-US" altLang="en-US" sz="1200" b="1" dirty="0" smtClean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52400" y="6337852"/>
            <a:ext cx="1792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chemeClr val="bg1"/>
                </a:solidFill>
              </a:rPr>
              <a:t>Pengantar</a:t>
            </a:r>
            <a:r>
              <a:rPr lang="id-ID" baseline="0" dirty="0" smtClean="0">
                <a:solidFill>
                  <a:schemeClr val="bg1"/>
                </a:solidFill>
              </a:rPr>
              <a:t> Manajemen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http://rasto.staf.upi.edu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973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ransition>
    <p:random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6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r>
              <a:rPr lang="en-US" altLang="en-US" smtClean="0"/>
              <a:t>© 2007 Prentice Hall, Inc. All rights reserved. </a:t>
            </a:r>
            <a:endParaRPr lang="en-US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rgbClr val="F57700"/>
          </a:solidFill>
          <a:ln w="254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4F81BD"/>
              </a:solidFill>
              <a:latin typeface="Calibri" pitchFamily="64" charset="0"/>
              <a:cs typeface="Arial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0" y="6229350"/>
            <a:ext cx="9144000" cy="76200"/>
          </a:xfrm>
          <a:prstGeom prst="rect">
            <a:avLst/>
          </a:prstGeom>
          <a:solidFill>
            <a:srgbClr val="FAB700">
              <a:alpha val="97000"/>
            </a:srgbClr>
          </a:solidFill>
          <a:ln w="254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4F81BD"/>
              </a:solidFill>
              <a:latin typeface="Calibri" pitchFamily="64" charset="0"/>
              <a:cs typeface="Arial" charset="0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8305800" y="6475413"/>
            <a:ext cx="8382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d-ID" altLang="en-US" sz="1200" b="1" dirty="0" smtClean="0">
                <a:solidFill>
                  <a:prstClr val="white"/>
                </a:solidFill>
              </a:rPr>
              <a:t>3</a:t>
            </a:r>
            <a:r>
              <a:rPr lang="en-US" altLang="en-US" sz="1200" b="1" dirty="0" smtClean="0">
                <a:solidFill>
                  <a:prstClr val="white"/>
                </a:solidFill>
              </a:rPr>
              <a:t>-</a:t>
            </a:r>
            <a:fld id="{9734C573-A07D-4BD1-9457-5E191F3DF009}" type="slidenum">
              <a:rPr lang="en-US" altLang="en-US" sz="1200" b="1" smtClean="0">
                <a:solidFill>
                  <a:prstClr val="white"/>
                </a:solidFill>
              </a:rPr>
              <a:pPr>
                <a:spcBef>
                  <a:spcPct val="50000"/>
                </a:spcBef>
              </a:pPr>
              <a:t>‹#›</a:t>
            </a:fld>
            <a:endParaRPr lang="en-US" altLang="en-US" sz="1200" b="1" dirty="0" smtClean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52400" y="6337852"/>
            <a:ext cx="1792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chemeClr val="bg1"/>
                </a:solidFill>
              </a:rPr>
              <a:t>Pengantar</a:t>
            </a:r>
            <a:r>
              <a:rPr lang="id-ID" baseline="0" dirty="0" smtClean="0">
                <a:solidFill>
                  <a:schemeClr val="bg1"/>
                </a:solidFill>
              </a:rPr>
              <a:t> Manajemen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http://rasto.staf.upi.edu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622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</p:sldLayoutIdLst>
  <p:transition>
    <p:random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6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/>
                </a:solidFill>
              </a:rPr>
              <a:t>Copyright © 2012 Pearson Education, Inc. Publishing as Prentice Hall 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rgbClr val="F57700"/>
          </a:solidFill>
          <a:ln w="254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4F81BD"/>
              </a:solidFill>
              <a:latin typeface="Calibri" pitchFamily="64" charset="0"/>
              <a:cs typeface="Arial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0" y="6229350"/>
            <a:ext cx="9144000" cy="76200"/>
          </a:xfrm>
          <a:prstGeom prst="rect">
            <a:avLst/>
          </a:prstGeom>
          <a:solidFill>
            <a:srgbClr val="FAB700">
              <a:alpha val="97000"/>
            </a:srgbClr>
          </a:solidFill>
          <a:ln w="254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4F81BD"/>
              </a:solidFill>
              <a:latin typeface="Calibri" pitchFamily="64" charset="0"/>
              <a:cs typeface="Arial" charset="0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8305800" y="6475413"/>
            <a:ext cx="8382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d-ID" altLang="en-US" b="1" dirty="0" smtClean="0">
                <a:solidFill>
                  <a:prstClr val="white"/>
                </a:solidFill>
              </a:rPr>
              <a:t>3</a:t>
            </a:r>
            <a:r>
              <a:rPr lang="en-US" altLang="en-US" b="1" dirty="0" smtClean="0">
                <a:solidFill>
                  <a:prstClr val="white"/>
                </a:solidFill>
              </a:rPr>
              <a:t>-</a:t>
            </a:r>
            <a:fld id="{9734C573-A07D-4BD1-9457-5E191F3DF009}" type="slidenum">
              <a:rPr lang="en-US" altLang="en-US" b="1" smtClean="0">
                <a:solidFill>
                  <a:prstClr val="white"/>
                </a:solidFill>
              </a:rPr>
              <a:pPr>
                <a:spcBef>
                  <a:spcPct val="50000"/>
                </a:spcBef>
              </a:pPr>
              <a:t>‹#›</a:t>
            </a:fld>
            <a:endParaRPr lang="en-US" altLang="en-US" b="1" dirty="0" smtClean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52400" y="6337852"/>
            <a:ext cx="1792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chemeClr val="bg1"/>
                </a:solidFill>
              </a:rPr>
              <a:t>Pengantar</a:t>
            </a:r>
            <a:r>
              <a:rPr lang="id-ID" baseline="0" dirty="0" smtClean="0">
                <a:solidFill>
                  <a:schemeClr val="bg1"/>
                </a:solidFill>
              </a:rPr>
              <a:t> Manajemen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http://rasto.staf.upi.edu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263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5800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r"/>
            <a:r>
              <a:rPr lang="id-ID" sz="4400" b="1" cap="none" spc="0" dirty="0" smtClean="0">
                <a:ln w="9525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Pembuatan Keputusan:</a:t>
            </a:r>
          </a:p>
          <a:p>
            <a:pPr algn="r"/>
            <a:r>
              <a:rPr lang="id-ID" sz="4400" b="1" dirty="0" smtClean="0">
                <a:ln w="9525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Esensi Pekerjaan Manajer</a:t>
            </a:r>
            <a:endParaRPr lang="en-US" sz="4400" b="1" cap="none" spc="0" dirty="0">
              <a:ln w="9525">
                <a:noFill/>
                <a:prstDash val="solid"/>
              </a:ln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3124200"/>
            <a:ext cx="8229600" cy="300196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altLang="en-US" dirty="0" smtClean="0"/>
              <a:t>Esensi Pembuatan Keputusan</a:t>
            </a:r>
          </a:p>
          <a:p>
            <a:r>
              <a:rPr lang="id-ID" altLang="en-US" dirty="0" smtClean="0"/>
              <a:t>Proses Pembuatan Keputusan</a:t>
            </a:r>
          </a:p>
          <a:p>
            <a:r>
              <a:rPr lang="id-ID" altLang="en-US" dirty="0" smtClean="0"/>
              <a:t>Manajer sebagai Pembuat Keputusan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" y="5867400"/>
            <a:ext cx="51582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MANAGEMENT</a:t>
            </a:r>
            <a:r>
              <a:rPr lang="en-US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, Eleventh Edition by Stephen P. Robbins &amp; Mary Coulter</a:t>
            </a:r>
            <a:endParaRPr lang="en-US" sz="36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54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590800"/>
            <a:ext cx="89154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ctr"/>
            <a:r>
              <a:rPr lang="id-ID" sz="4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Arial" panose="020B0604020202020204" pitchFamily="34" charset="0"/>
              </a:rPr>
              <a:t>Esensi</a:t>
            </a:r>
            <a:br>
              <a:rPr lang="id-ID" sz="4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Arial" panose="020B0604020202020204" pitchFamily="34" charset="0"/>
              </a:rPr>
            </a:br>
            <a:r>
              <a:rPr lang="id-ID" sz="4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Arial" panose="020B0604020202020204" pitchFamily="34" charset="0"/>
              </a:rPr>
              <a:t>Pembuatan Keputusan</a:t>
            </a:r>
            <a:endParaRPr lang="en-US" sz="4400" b="1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24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Esensi Pembuatan Keputusan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1219200"/>
            <a:ext cx="3581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PENGERTIAN</a:t>
            </a:r>
          </a:p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dirty="0" smtClean="0">
                <a:latin typeface="+mn-lt"/>
              </a:rPr>
              <a:t>Membuat </a:t>
            </a:r>
            <a:r>
              <a:rPr lang="id-ID" altLang="en-US" sz="2400" dirty="0">
                <a:latin typeface="+mn-lt"/>
              </a:rPr>
              <a:t>pilihan dari dua atau lebih alternatif</a:t>
            </a:r>
            <a:r>
              <a:rPr lang="en-US" altLang="en-US" sz="2400" dirty="0">
                <a:latin typeface="+mn-lt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600" y="2667000"/>
            <a:ext cx="3581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HASIL</a:t>
            </a:r>
          </a:p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dirty="0">
                <a:latin typeface="+mn-lt"/>
              </a:rPr>
              <a:t>KEPUTUSAN, yaitu </a:t>
            </a:r>
            <a:r>
              <a:rPr lang="id-ID" altLang="en-US" sz="2400" dirty="0" smtClean="0">
                <a:latin typeface="+mn-lt"/>
              </a:rPr>
              <a:t>alternatif terbaik </a:t>
            </a:r>
            <a:r>
              <a:rPr lang="id-ID" altLang="en-US" sz="2400" dirty="0">
                <a:latin typeface="+mn-lt"/>
              </a:rPr>
              <a:t>yang dipilih</a:t>
            </a:r>
            <a:r>
              <a:rPr lang="en-US" altLang="en-US" sz="2400" dirty="0" smtClean="0">
                <a:latin typeface="+mn-lt"/>
              </a:rPr>
              <a:t>.</a:t>
            </a:r>
            <a:endParaRPr lang="en-US" altLang="en-US" sz="2400" dirty="0">
              <a:latin typeface="+mn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8600" y="4497578"/>
            <a:ext cx="3581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KEDUDUKAN</a:t>
            </a:r>
          </a:p>
          <a:p>
            <a:pPr marL="0" lvl="1" eaLnBrk="1" hangingPunct="1">
              <a:spcBef>
                <a:spcPts val="0"/>
              </a:spcBef>
              <a:defRPr/>
            </a:pPr>
            <a:r>
              <a:rPr lang="fi-FI" altLang="en-US" sz="2400" dirty="0">
                <a:latin typeface="+mn-lt"/>
              </a:rPr>
              <a:t>Landasan aktivitas dalam suatu </a:t>
            </a:r>
            <a:r>
              <a:rPr lang="id-ID" altLang="en-US" sz="2400" dirty="0" smtClean="0">
                <a:latin typeface="+mn-lt"/>
              </a:rPr>
              <a:t>organisasi</a:t>
            </a:r>
            <a:endParaRPr lang="fi-FI" altLang="en-US" sz="2400" dirty="0"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05400" y="1219200"/>
            <a:ext cx="3581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FUNGSI</a:t>
            </a:r>
          </a:p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dirty="0">
                <a:latin typeface="+mn-lt"/>
              </a:rPr>
              <a:t>Untuk memecahkan berbagai </a:t>
            </a:r>
            <a:r>
              <a:rPr lang="id-ID" altLang="en-US" sz="2400" dirty="0" smtClean="0">
                <a:latin typeface="+mn-lt"/>
              </a:rPr>
              <a:t>MASALAH dalam organisasi</a:t>
            </a:r>
            <a:endParaRPr lang="en-US" altLang="en-US" sz="2400" dirty="0">
              <a:latin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105400" y="2950330"/>
            <a:ext cx="3581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MASALAH</a:t>
            </a:r>
          </a:p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dirty="0">
                <a:latin typeface="+mn-lt"/>
              </a:rPr>
              <a:t>Kondisi yang memiliki potensi untuk menimbulkan kerugian luar biasa atau menghasilkan keuntungan luar biasa</a:t>
            </a:r>
            <a:endParaRPr lang="en-US" alt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9796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Esensi Pembuatan Keputusan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990600"/>
            <a:ext cx="3581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PEMECAHAN MASALAH</a:t>
            </a:r>
          </a:p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dirty="0">
                <a:latin typeface="+mn-lt"/>
              </a:rPr>
              <a:t>Tindakan memberi respon terhadap masalah untuk menekan akibat buruknya atau memanfaatkan peluang keuntungannya</a:t>
            </a:r>
            <a:endParaRPr lang="en-US" altLang="en-US" sz="2400" dirty="0"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53000" y="992833"/>
            <a:ext cx="3581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sv-SE" altLang="en-US" sz="2400" dirty="0">
                <a:latin typeface="+mn-lt"/>
              </a:rPr>
              <a:t>Pemecahan masalah akan efektif jika terlebih dahulu manajer membedakan antara GEJALA dan MASALAH</a:t>
            </a:r>
            <a:endParaRPr lang="en-US" altLang="en-US" sz="2400" dirty="0">
              <a:latin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" y="3962400"/>
            <a:ext cx="4267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GEJALA</a:t>
            </a:r>
          </a:p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dirty="0" smtClean="0">
                <a:latin typeface="+mn-lt"/>
              </a:rPr>
              <a:t>Kondisi yang </a:t>
            </a:r>
            <a:r>
              <a:rPr lang="id-ID" altLang="en-US" sz="2400" dirty="0">
                <a:latin typeface="+mn-lt"/>
              </a:rPr>
              <a:t>dihasilkan oleh masalah</a:t>
            </a:r>
            <a:endParaRPr lang="en-US" altLang="en-US" sz="2400" dirty="0"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10200" y="3962400"/>
            <a:ext cx="4267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b="1" dirty="0" smtClean="0">
                <a:solidFill>
                  <a:srgbClr val="002060"/>
                </a:solidFill>
                <a:latin typeface="+mn-lt"/>
              </a:rPr>
              <a:t>MASALAH</a:t>
            </a:r>
          </a:p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2400" dirty="0" smtClean="0">
                <a:latin typeface="+mn-lt"/>
              </a:rPr>
              <a:t>Penyebab dari </a:t>
            </a:r>
            <a:r>
              <a:rPr lang="id-ID" altLang="en-US" sz="2400" dirty="0">
                <a:latin typeface="+mn-lt"/>
              </a:rPr>
              <a:t>suatu gejala</a:t>
            </a:r>
          </a:p>
        </p:txBody>
      </p:sp>
    </p:spTree>
    <p:extLst>
      <p:ext uri="{BB962C8B-B14F-4D97-AF65-F5344CB8AC3E}">
        <p14:creationId xmlns:p14="http://schemas.microsoft.com/office/powerpoint/2010/main" val="41843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Esensi Pembuatan Keputusan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990600"/>
            <a:ext cx="7507577" cy="509482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6200" y="990600"/>
            <a:ext cx="144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0"/>
              </a:spcBef>
              <a:defRPr/>
            </a:pPr>
            <a:r>
              <a:rPr lang="id-ID" altLang="en-US" sz="1800" b="1" i="1" dirty="0" smtClean="0">
                <a:solidFill>
                  <a:srgbClr val="C00000"/>
                </a:solidFill>
                <a:latin typeface="+mn-lt"/>
              </a:rPr>
              <a:t>Frame Work</a:t>
            </a:r>
            <a:endParaRPr lang="en-US" altLang="en-US" sz="1800" b="1" i="1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768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91000" y="2435139"/>
            <a:ext cx="495300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r>
              <a:rPr lang="id-ID" sz="4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Arial" panose="020B0604020202020204" pitchFamily="34" charset="0"/>
              </a:rPr>
              <a:t>Proses</a:t>
            </a:r>
            <a:br>
              <a:rPr lang="id-ID" sz="4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Arial" panose="020B0604020202020204" pitchFamily="34" charset="0"/>
              </a:rPr>
            </a:br>
            <a:r>
              <a:rPr lang="id-ID" sz="4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Arial" panose="020B0604020202020204" pitchFamily="34" charset="0"/>
              </a:rPr>
              <a:t>Pembuatan Keputusan</a:t>
            </a:r>
            <a:endParaRPr lang="en-US" sz="4400" b="1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99" y="762000"/>
            <a:ext cx="3661787" cy="546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0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Proses Pembuatan Keputusan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990600"/>
            <a:ext cx="24384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Langkah 1 </a:t>
            </a:r>
            <a:r>
              <a:rPr lang="id-ID" altLang="en-US" sz="2400" dirty="0" smtClean="0">
                <a:latin typeface="+mn-lt"/>
              </a:rPr>
              <a:t>Mengidentifikasi masalah</a:t>
            </a:r>
            <a:endParaRPr lang="en-US" altLang="en-US" sz="2400" dirty="0"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95600" y="990600"/>
            <a:ext cx="57912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Masalah adalah perbedaan antara kondisi yang ada dengan kondisi yang diinginkan</a:t>
            </a:r>
          </a:p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Contoh disparitas antara laptop tenaga penjual saat ini (kondisi yang ada) dan kebutuhannya untuk memiliki komputer yang lebih efisien (kondisi yang diinginkan)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248002"/>
            <a:ext cx="2667000" cy="398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70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Proses </a:t>
            </a:r>
            <a:r>
              <a:rPr lang="id-ID" sz="3200" b="1" dirty="0">
                <a:solidFill>
                  <a:srgbClr val="002060"/>
                </a:solidFill>
              </a:rPr>
              <a:t>Pembuatan Keputusan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990600"/>
            <a:ext cx="253116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Langkah 2 </a:t>
            </a:r>
            <a:r>
              <a:rPr lang="id-ID" altLang="en-US" sz="2400" dirty="0" smtClean="0">
                <a:latin typeface="+mn-lt"/>
              </a:rPr>
              <a:t>Mengidentifikasi Kriteria Keputusan</a:t>
            </a:r>
            <a:endParaRPr lang="en-US" altLang="en-US" sz="2400" dirty="0"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95600" y="990600"/>
            <a:ext cx="5791200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Setiap pembuat keputusan mempunyai kriteria yang memandu keputusannya, walaupun kadang-kadang tidak dinyatakan secara eksplisit</a:t>
            </a:r>
          </a:p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Contoh kriteria keputusan membeli laptop:</a:t>
            </a:r>
          </a:p>
          <a:p>
            <a:pPr marL="800100" lvl="2" indent="-342900"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id-ID" altLang="en-US" sz="2400" dirty="0" smtClean="0">
                <a:latin typeface="+mn-lt"/>
              </a:rPr>
              <a:t>Memori dan penyimpanan</a:t>
            </a:r>
          </a:p>
          <a:p>
            <a:pPr marL="800100" lvl="2" indent="-342900"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id-ID" altLang="en-US" sz="2400" dirty="0" smtClean="0">
                <a:latin typeface="+mn-lt"/>
              </a:rPr>
              <a:t>Daya tahan baterai</a:t>
            </a:r>
          </a:p>
          <a:p>
            <a:pPr marL="800100" lvl="2" indent="-342900"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id-ID" altLang="en-US" sz="2400" dirty="0" smtClean="0">
                <a:latin typeface="+mn-lt"/>
              </a:rPr>
              <a:t>Berat</a:t>
            </a:r>
          </a:p>
          <a:p>
            <a:pPr marL="800100" lvl="2" indent="-342900"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id-ID" altLang="en-US" sz="2400" dirty="0" smtClean="0">
                <a:latin typeface="+mn-lt"/>
              </a:rPr>
              <a:t>Garansi</a:t>
            </a:r>
          </a:p>
          <a:p>
            <a:pPr marL="800100" lvl="2" indent="-342900"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id-ID" altLang="en-US" sz="2400" dirty="0" smtClean="0">
                <a:latin typeface="+mn-lt"/>
              </a:rPr>
              <a:t>Kualitas tampilan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248002"/>
            <a:ext cx="2667000" cy="398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22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Proses </a:t>
            </a:r>
            <a:r>
              <a:rPr lang="id-ID" sz="3200" b="1" dirty="0">
                <a:solidFill>
                  <a:srgbClr val="002060"/>
                </a:solidFill>
              </a:rPr>
              <a:t>Pembuatan Keputusan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990600"/>
            <a:ext cx="26670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Langkah 3 </a:t>
            </a:r>
            <a:r>
              <a:rPr lang="id-ID" altLang="en-US" sz="2400" dirty="0" smtClean="0">
                <a:latin typeface="+mn-lt"/>
              </a:rPr>
              <a:t>Mengalokasikan bobot pada kriteria</a:t>
            </a:r>
            <a:endParaRPr lang="en-US" altLang="en-US" sz="2400" dirty="0"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95600" y="990600"/>
            <a:ext cx="579120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Jika kriteria yang relevan tidak sama pentingnya, pembuat keputusan harus memberi  bobot pada masing-masing kriteria agar dapat memberinya prioritas yang tepat dalam membuat keputusan</a:t>
            </a:r>
          </a:p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Contoh bobot kriteria keputusan untuk membeli laptop:</a:t>
            </a:r>
          </a:p>
          <a:p>
            <a:pPr marL="800100" lvl="2" indent="-342900"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id-ID" altLang="en-US" sz="2400" dirty="0" smtClean="0">
                <a:latin typeface="+mn-lt"/>
              </a:rPr>
              <a:t>Memori dan penyimpanan (10)</a:t>
            </a:r>
          </a:p>
          <a:p>
            <a:pPr marL="800100" lvl="2" indent="-342900"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id-ID" altLang="en-US" sz="2400" dirty="0" smtClean="0">
                <a:latin typeface="+mn-lt"/>
              </a:rPr>
              <a:t>Daya tahan baterai (8)</a:t>
            </a:r>
          </a:p>
          <a:p>
            <a:pPr marL="800100" lvl="2" indent="-342900"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id-ID" altLang="en-US" sz="2400" dirty="0" smtClean="0">
                <a:latin typeface="+mn-lt"/>
              </a:rPr>
              <a:t>Berat (6)</a:t>
            </a:r>
          </a:p>
          <a:p>
            <a:pPr marL="800100" lvl="2" indent="-342900"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id-ID" altLang="en-US" sz="2400" dirty="0" smtClean="0">
                <a:latin typeface="+mn-lt"/>
              </a:rPr>
              <a:t>Garansi (4)</a:t>
            </a:r>
          </a:p>
          <a:p>
            <a:pPr marL="800100" lvl="2" indent="-342900"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id-ID" altLang="en-US" sz="2400" dirty="0" smtClean="0">
                <a:latin typeface="+mn-lt"/>
              </a:rPr>
              <a:t>Kualitas tampilan (3)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248002"/>
            <a:ext cx="2667000" cy="398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45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Proses </a:t>
            </a:r>
            <a:r>
              <a:rPr lang="id-ID" sz="3200" b="1" dirty="0">
                <a:solidFill>
                  <a:srgbClr val="002060"/>
                </a:solidFill>
              </a:rPr>
              <a:t>Pembuatan Keputusan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990600"/>
            <a:ext cx="26670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Langkah 4 </a:t>
            </a:r>
            <a:r>
              <a:rPr lang="id-ID" altLang="en-US" sz="2400" dirty="0" smtClean="0">
                <a:latin typeface="+mn-lt"/>
              </a:rPr>
              <a:t>Mengembangkan Alternatif </a:t>
            </a:r>
            <a:endParaRPr lang="en-US" altLang="en-US" sz="2400" dirty="0"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95600" y="990600"/>
            <a:ext cx="5791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Langkah ini mengharuskan pembuat keputusan menyusun daftar alternatif yang dapat memecahkan masalah.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248002"/>
            <a:ext cx="2667000" cy="39839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8962" y="2419529"/>
            <a:ext cx="5858659" cy="260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75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Proses </a:t>
            </a:r>
            <a:r>
              <a:rPr lang="id-ID" sz="3200" b="1" dirty="0">
                <a:solidFill>
                  <a:srgbClr val="002060"/>
                </a:solidFill>
              </a:rPr>
              <a:t>Pembuatan Keputusan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990600"/>
            <a:ext cx="26670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Langkah 5 </a:t>
            </a:r>
            <a:r>
              <a:rPr lang="id-ID" altLang="en-US" sz="2400" dirty="0" smtClean="0">
                <a:latin typeface="+mn-lt"/>
              </a:rPr>
              <a:t>Menganalisis Alternatif </a:t>
            </a:r>
            <a:endParaRPr lang="en-US" altLang="en-US" sz="2400" dirty="0"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76600" y="990600"/>
            <a:ext cx="586740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Pembuat keputusan mengevaluasi setiap kemungkinan dengan menggunakan kriteria pada langkah dua.</a:t>
            </a:r>
          </a:p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Total skor masing-masing alternatif merupakan jumlah bobot kriterianya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248002"/>
            <a:ext cx="2667000" cy="39839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3316226"/>
            <a:ext cx="5715000" cy="2546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42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Proses </a:t>
            </a:r>
            <a:r>
              <a:rPr lang="id-ID" sz="3200" b="1" dirty="0">
                <a:solidFill>
                  <a:srgbClr val="002060"/>
                </a:solidFill>
              </a:rPr>
              <a:t>Pembuatan Keputusan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990600"/>
            <a:ext cx="2667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Langkah 6 </a:t>
            </a:r>
            <a:r>
              <a:rPr lang="id-ID" altLang="en-US" sz="2400" dirty="0" smtClean="0">
                <a:latin typeface="+mn-lt"/>
              </a:rPr>
              <a:t>Memilih Alternatif </a:t>
            </a:r>
            <a:endParaRPr lang="en-US" altLang="en-US" sz="2400" dirty="0"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76600" y="990600"/>
            <a:ext cx="5867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Alternatif yang dipilih adalah alternatif yang memiliki total skor tertinggi “DELL INSPIRON” = 249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111752"/>
            <a:ext cx="2667000" cy="39839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3316226"/>
            <a:ext cx="5715000" cy="2546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90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Proses </a:t>
            </a:r>
            <a:r>
              <a:rPr lang="id-ID" sz="3200" b="1" dirty="0">
                <a:solidFill>
                  <a:srgbClr val="002060"/>
                </a:solidFill>
              </a:rPr>
              <a:t>Pembuatan Keputusan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990600"/>
            <a:ext cx="25908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Langkah 7 </a:t>
            </a:r>
            <a:r>
              <a:rPr lang="id-ID" altLang="en-US" sz="2400" dirty="0" smtClean="0">
                <a:latin typeface="+mn-lt"/>
              </a:rPr>
              <a:t>Mengimplemen-tasikan Alternatif </a:t>
            </a:r>
            <a:endParaRPr lang="en-US" altLang="en-US" sz="2400" dirty="0"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76600" y="990600"/>
            <a:ext cx="5867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Melaksanakan pembelian terhadap laptop merk “DELL INSPIRON”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252484"/>
            <a:ext cx="2667000" cy="398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22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3615154"/>
            <a:ext cx="41148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r>
              <a:rPr lang="id-ID" sz="2400" b="1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Arial" panose="020B0604020202020204" pitchFamily="34" charset="0"/>
              </a:rPr>
              <a:t>“pembuatan keputusan merupakan inti dari manajemen”</a:t>
            </a:r>
            <a:endParaRPr lang="en-US" sz="24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399" y="838200"/>
            <a:ext cx="4191001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r>
              <a:rPr lang="id-ID" sz="4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Arial" panose="020B0604020202020204" pitchFamily="34" charset="0"/>
              </a:rPr>
              <a:t>Manajer sebagai</a:t>
            </a:r>
            <a:br>
              <a:rPr lang="id-ID" sz="4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Arial" panose="020B0604020202020204" pitchFamily="34" charset="0"/>
              </a:rPr>
            </a:br>
            <a:r>
              <a:rPr lang="id-ID" sz="4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Arial" panose="020B0604020202020204" pitchFamily="34" charset="0"/>
              </a:rPr>
              <a:t>Pembuat Keputusan</a:t>
            </a:r>
            <a:endParaRPr lang="en-US" sz="4400" b="1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4957465"/>
            <a:ext cx="4114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 smtClean="0">
                <a:solidFill>
                  <a:srgbClr val="C00000"/>
                </a:solidFill>
                <a:latin typeface="+mn-lt"/>
              </a:rPr>
              <a:t>decision </a:t>
            </a:r>
            <a:r>
              <a:rPr lang="en-US" sz="2400" i="1" dirty="0">
                <a:solidFill>
                  <a:srgbClr val="C00000"/>
                </a:solidFill>
                <a:latin typeface="+mn-lt"/>
              </a:rPr>
              <a:t>making is the essence of management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4648200" y="848648"/>
            <a:ext cx="4200524" cy="493981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id-ID" sz="2400" b="1" dirty="0" smtClean="0">
                <a:latin typeface="+mn-lt"/>
              </a:rPr>
              <a:t>Keputusan berdasarkan fungsi manajemen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id-ID" sz="2400" b="1" dirty="0" smtClean="0">
                <a:latin typeface="+mn-lt"/>
              </a:rPr>
              <a:t>Pendekatan Pembuatan Keputusan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id-ID" sz="2400" b="1" dirty="0" smtClean="0">
                <a:latin typeface="+mn-lt"/>
              </a:rPr>
              <a:t>Jenis Keputusan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id-ID" sz="2400" b="1" dirty="0" smtClean="0">
                <a:latin typeface="+mn-lt"/>
              </a:rPr>
              <a:t>Kondisi Pembuatan Keputusan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id-ID" sz="2400" b="1" dirty="0" smtClean="0">
                <a:latin typeface="+mn-lt"/>
              </a:rPr>
              <a:t>Gaya Pembuatan Keputusan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id-ID" sz="2400" b="1" dirty="0" smtClean="0">
                <a:latin typeface="+mn-lt"/>
              </a:rPr>
              <a:t>Bias dan Kesalahan Pembuatan Keputusan</a:t>
            </a:r>
          </a:p>
        </p:txBody>
      </p:sp>
    </p:spTree>
    <p:extLst>
      <p:ext uri="{BB962C8B-B14F-4D97-AF65-F5344CB8AC3E}">
        <p14:creationId xmlns:p14="http://schemas.microsoft.com/office/powerpoint/2010/main" val="221963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800" b="1" dirty="0" smtClean="0">
                <a:solidFill>
                  <a:srgbClr val="002060"/>
                </a:solidFill>
              </a:rPr>
              <a:t>Keputusan Berdasarkan Fungsi Manajemen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990600"/>
            <a:ext cx="4038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Perencanaan</a:t>
            </a:r>
          </a:p>
          <a:p>
            <a:pPr marL="342900" lvl="1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Apakah tujuan jangka panjang organisasi?</a:t>
            </a:r>
          </a:p>
          <a:p>
            <a:pPr marL="342900" lvl="1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Strategi terbaik apakah untuk mencapai tujuan tersebut?</a:t>
            </a:r>
          </a:p>
          <a:p>
            <a:pPr marL="342900" lvl="1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Apa tujuan jangka pendek perusahaan ?</a:t>
            </a:r>
          </a:p>
          <a:p>
            <a:pPr marL="342900" lvl="1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Seberapa sulitkah tujuan individual?</a:t>
            </a:r>
            <a:endParaRPr lang="en-US" altLang="en-US" sz="2400" dirty="0"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24400" y="990600"/>
            <a:ext cx="4191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Pengorganisasian</a:t>
            </a:r>
          </a:p>
          <a:p>
            <a:pPr marL="342900" lvl="1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Berapa banyak karyawan yang harus melapor secara langsung ke manajer?</a:t>
            </a:r>
          </a:p>
          <a:p>
            <a:pPr marL="342900" lvl="1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Seberapa besar sentralisasi yang harus ada pada organisasi?</a:t>
            </a:r>
          </a:p>
          <a:p>
            <a:pPr marL="342900" lvl="1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Bagaimana pekerjaan harus didesain?</a:t>
            </a:r>
          </a:p>
          <a:p>
            <a:pPr marL="342900" lvl="1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Kapankan organisasi harus mengimplementasikan stuktur yang berbeda?</a:t>
            </a:r>
            <a:endParaRPr lang="en-US" alt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421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dirty="0">
                <a:solidFill>
                  <a:srgbClr val="002060"/>
                </a:solidFill>
              </a:rPr>
              <a:t>Keputusan Berdasarkan Fungsi Manajemen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990600"/>
            <a:ext cx="4191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Kepemimpinan</a:t>
            </a:r>
          </a:p>
          <a:p>
            <a:pPr marL="342900" lvl="1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Bagaimana manajer mengatasi karyawan yang terlihat memiliki motivasi yang rendah?</a:t>
            </a:r>
          </a:p>
          <a:p>
            <a:pPr marL="342900" lvl="1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Gaya kepemimpinan apa yang paling efektif dalam situasi tertentu?</a:t>
            </a:r>
          </a:p>
          <a:p>
            <a:pPr marL="342900" lvl="1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Bagaimana perubahan tertentu akan mempengaruhi prodktivitas karyawan?</a:t>
            </a:r>
          </a:p>
          <a:p>
            <a:pPr marL="342900" lvl="1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Kapankan waktu yang tepat untuk menstimulasi konflik?</a:t>
            </a:r>
            <a:endParaRPr lang="en-US" altLang="en-US" sz="2400" dirty="0"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24400" y="990600"/>
            <a:ext cx="4191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Pengendalian</a:t>
            </a:r>
          </a:p>
          <a:p>
            <a:pPr marL="342900" lvl="1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Aktivitas apa di dalam organisasi yang perlu dikendalikan?</a:t>
            </a:r>
          </a:p>
          <a:p>
            <a:pPr marL="342900" lvl="1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Bagaimana aktivitas tersebut harus dikendalikan?</a:t>
            </a:r>
          </a:p>
          <a:p>
            <a:pPr marL="342900" lvl="1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Kapankan deviasi kinerja sangat menonjol?</a:t>
            </a:r>
          </a:p>
          <a:p>
            <a:pPr marL="342900" lvl="1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Jenis sistem informasi manajemen apa yang harus dimiliki organisasi?</a:t>
            </a:r>
            <a:endParaRPr lang="en-US" alt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16831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Pendekatan Pembuatan Keputusan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2152" y="1536232"/>
            <a:ext cx="26220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dirty="0" smtClean="0">
                <a:solidFill>
                  <a:srgbClr val="0070C0"/>
                </a:solidFill>
                <a:latin typeface="+mn-lt"/>
              </a:rPr>
              <a:t>Keputusan diambil secara logis, konsisten, dan memaksimalkan nilai</a:t>
            </a:r>
            <a:endParaRPr lang="en-US" altLang="en-US" sz="24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24200" y="990600"/>
            <a:ext cx="5791200" cy="570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Asumsi Rasionalitas</a:t>
            </a:r>
          </a:p>
          <a:p>
            <a:pPr marL="342900" lvl="1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Pembuat keputusan yang rasional akan sangat objektif dan logis.</a:t>
            </a:r>
          </a:p>
          <a:p>
            <a:pPr marL="342900" lvl="1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Masalah yang dihadapi akan menjadi jernih dan tidak mendua.</a:t>
            </a:r>
          </a:p>
          <a:p>
            <a:pPr marL="342900" lvl="1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Pembuat kaputusan akan mempunyai tujuan yang jelas dan spesifik dan mengetahui semua alternatif yang mungkin beserta konsekuensinya.</a:t>
            </a:r>
          </a:p>
          <a:p>
            <a:pPr marL="342900" lvl="1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Pembuatan keputusan yang rasional akan secara konsisten menghasilkan pemilihan alternatif yang memaksimalkan kemungkinan tercapainya tujuan tersebut.</a:t>
            </a:r>
          </a:p>
          <a:p>
            <a:pPr marL="342900" lvl="1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endParaRPr lang="en-US" altLang="en-US" sz="2400" dirty="0"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2152" y="1013012"/>
            <a:ext cx="4038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RASIONALITAS</a:t>
            </a:r>
          </a:p>
        </p:txBody>
      </p:sp>
      <p:sp>
        <p:nvSpPr>
          <p:cNvPr id="4" name="Rectangle 3"/>
          <p:cNvSpPr/>
          <p:nvPr/>
        </p:nvSpPr>
        <p:spPr>
          <a:xfrm>
            <a:off x="-31376" y="97051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</a:t>
            </a:r>
            <a:endParaRPr lang="en-US" sz="5400" b="1" i="1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1098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Pendekatan Pembuatan Keputusan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2152" y="2009617"/>
            <a:ext cx="262204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dirty="0" smtClean="0">
                <a:solidFill>
                  <a:srgbClr val="0070C0"/>
                </a:solidFill>
                <a:latin typeface="+mn-lt"/>
              </a:rPr>
              <a:t>Pengamgilan keputusan yang rasional tetapi terbatas (terikat) oleh kemampuan individu untuk memroses informasi</a:t>
            </a:r>
            <a:endParaRPr lang="en-US" altLang="en-US" sz="24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24200" y="990600"/>
            <a:ext cx="5791200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dirty="0" smtClean="0">
                <a:latin typeface="+mn-lt"/>
              </a:rPr>
              <a:t>Sebagain besar keputusan tidak memenuhi rasional sempurna, karena dipengaruhi oleh:</a:t>
            </a:r>
          </a:p>
          <a:p>
            <a:pPr marL="342900" lvl="1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Budaya organisasi</a:t>
            </a:r>
          </a:p>
          <a:p>
            <a:pPr marL="342900" lvl="1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Politik internal</a:t>
            </a:r>
          </a:p>
          <a:p>
            <a:pPr marL="342900" lvl="1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Pertimbangan sumber daya</a:t>
            </a:r>
          </a:p>
          <a:p>
            <a:pPr marL="342900" lvl="1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id-ID" altLang="en-US" sz="2400" dirty="0" smtClean="0">
                <a:latin typeface="+mn-lt"/>
              </a:rPr>
              <a:t>Eskalasi komitmen (peningkatan komitmen terhadap keputusan sebelumnya walaupun ada bukti bahwa hal tersebut akan menjadi keputusan yang buruk</a:t>
            </a:r>
          </a:p>
          <a:p>
            <a:pPr marL="342900" lvl="1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endParaRPr lang="en-US" altLang="en-US" sz="2400" dirty="0"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2152" y="1013012"/>
            <a:ext cx="26579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RASIONALITAS TERIKAT</a:t>
            </a:r>
          </a:p>
        </p:txBody>
      </p:sp>
      <p:sp>
        <p:nvSpPr>
          <p:cNvPr id="4" name="Rectangle 3"/>
          <p:cNvSpPr/>
          <p:nvPr/>
        </p:nvSpPr>
        <p:spPr>
          <a:xfrm>
            <a:off x="-31376" y="97051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  <a:endParaRPr lang="en-US" sz="5400" b="1" i="1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3649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Pendekatan Pembuatan Keputusan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2152" y="1474834"/>
            <a:ext cx="26220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dirty="0" smtClean="0">
                <a:solidFill>
                  <a:srgbClr val="0070C0"/>
                </a:solidFill>
                <a:latin typeface="+mn-lt"/>
              </a:rPr>
              <a:t>Pembuatan keputusan intuitif adalah pembuatan keputusan berdasarkan pengalaman, perasaan, dan akumulasi pertimbangan</a:t>
            </a:r>
            <a:endParaRPr lang="en-US" altLang="en-US" sz="24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29000" y="990600"/>
            <a:ext cx="548640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dirty="0" smtClean="0">
                <a:latin typeface="+mn-lt"/>
              </a:rPr>
              <a:t>Pembuatan keputusan intuitif dapat melengkapi pembuatan keputusan rasional atau keputusan rasional terikat, karena:</a:t>
            </a:r>
          </a:p>
          <a:p>
            <a:pPr marL="342900" lvl="1" indent="-342900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id-ID" altLang="en-US" sz="2400" dirty="0" smtClean="0">
                <a:latin typeface="+mn-lt"/>
              </a:rPr>
              <a:t>Manajer yang berpengalaman dengan masalah atau situasi yang serupa seringkali dapa bertindak cepat</a:t>
            </a:r>
          </a:p>
          <a:p>
            <a:pPr marL="342900" lvl="1" indent="-342900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id-ID" altLang="en-US" sz="2400" dirty="0" smtClean="0">
                <a:latin typeface="+mn-lt"/>
              </a:rPr>
              <a:t>Penelitian menunjukkan bahwa individu yang telah mengalami perasaan dan emosi yang mendalam ketika membuat keputusan sebenarnya mencapai kinerja pembuatan keputusan yang lebih tinggi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152" y="1013012"/>
            <a:ext cx="3307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INTUISI</a:t>
            </a:r>
          </a:p>
        </p:txBody>
      </p:sp>
      <p:sp>
        <p:nvSpPr>
          <p:cNvPr id="4" name="Rectangle 3"/>
          <p:cNvSpPr/>
          <p:nvPr/>
        </p:nvSpPr>
        <p:spPr>
          <a:xfrm>
            <a:off x="-31376" y="97051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  <a:endParaRPr lang="en-US" sz="5400" b="1" i="1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017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>
            <a:stCxn id="7" idx="0"/>
            <a:endCxn id="9" idx="2"/>
          </p:cNvCxnSpPr>
          <p:nvPr/>
        </p:nvCxnSpPr>
        <p:spPr>
          <a:xfrm flipV="1">
            <a:off x="4724400" y="3280560"/>
            <a:ext cx="0" cy="250893"/>
          </a:xfrm>
          <a:prstGeom prst="line">
            <a:avLst/>
          </a:prstGeom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7" idx="6"/>
            <a:endCxn id="10" idx="1"/>
          </p:cNvCxnSpPr>
          <p:nvPr/>
        </p:nvCxnSpPr>
        <p:spPr>
          <a:xfrm flipV="1">
            <a:off x="5638800" y="3231431"/>
            <a:ext cx="457200" cy="667896"/>
          </a:xfrm>
          <a:prstGeom prst="line">
            <a:avLst/>
          </a:prstGeom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7" idx="6"/>
            <a:endCxn id="11" idx="1"/>
          </p:cNvCxnSpPr>
          <p:nvPr/>
        </p:nvCxnSpPr>
        <p:spPr>
          <a:xfrm>
            <a:off x="5638800" y="3899327"/>
            <a:ext cx="457200" cy="417016"/>
          </a:xfrm>
          <a:prstGeom prst="line">
            <a:avLst/>
          </a:prstGeom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7" idx="2"/>
            <a:endCxn id="12" idx="3"/>
          </p:cNvCxnSpPr>
          <p:nvPr/>
        </p:nvCxnSpPr>
        <p:spPr>
          <a:xfrm flipH="1">
            <a:off x="3124200" y="3899327"/>
            <a:ext cx="685800" cy="417016"/>
          </a:xfrm>
          <a:prstGeom prst="line">
            <a:avLst/>
          </a:prstGeom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7" idx="2"/>
            <a:endCxn id="13" idx="3"/>
          </p:cNvCxnSpPr>
          <p:nvPr/>
        </p:nvCxnSpPr>
        <p:spPr>
          <a:xfrm flipH="1" flipV="1">
            <a:off x="3124200" y="3231431"/>
            <a:ext cx="685800" cy="667896"/>
          </a:xfrm>
          <a:prstGeom prst="line">
            <a:avLst/>
          </a:prstGeom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Dasar Pembuatan Keputusan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0" y="3531453"/>
            <a:ext cx="1828800" cy="735747"/>
          </a:xfrm>
          <a:prstGeom prst="ellipse">
            <a:avLst/>
          </a:prstGeom>
          <a:solidFill>
            <a:srgbClr val="002060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d-ID" sz="2800" b="1" dirty="0" smtClean="0">
                <a:solidFill>
                  <a:schemeClr val="bg1"/>
                </a:solidFill>
                <a:latin typeface="+mn-lt"/>
              </a:rPr>
              <a:t>INTUISI</a:t>
            </a:r>
            <a:endParaRPr lang="en-US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0" name="Rectangular Callout 49"/>
          <p:cNvSpPr/>
          <p:nvPr/>
        </p:nvSpPr>
        <p:spPr>
          <a:xfrm>
            <a:off x="3543300" y="914400"/>
            <a:ext cx="2362200" cy="814134"/>
          </a:xfrm>
          <a:prstGeom prst="wedgeRectCallout">
            <a:avLst>
              <a:gd name="adj1" fmla="val -1034"/>
              <a:gd name="adj2" fmla="val 114205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dirty="0" smtClean="0">
                <a:solidFill>
                  <a:schemeClr val="tx1"/>
                </a:solidFill>
              </a:rPr>
              <a:t>Manajer membuat keputusan berdasarkan pengalaman di masa lalu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1" name="Rectangular Callout 50"/>
          <p:cNvSpPr/>
          <p:nvPr/>
        </p:nvSpPr>
        <p:spPr>
          <a:xfrm>
            <a:off x="6553200" y="1369613"/>
            <a:ext cx="2438400" cy="900262"/>
          </a:xfrm>
          <a:prstGeom prst="wedgeRectCallout">
            <a:avLst>
              <a:gd name="adj1" fmla="val 2822"/>
              <a:gd name="adj2" fmla="val 11685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smtClean="0">
                <a:solidFill>
                  <a:schemeClr val="tx1"/>
                </a:solidFill>
              </a:rPr>
              <a:t>Manajer membuat keputusan </a:t>
            </a:r>
            <a:r>
              <a:rPr lang="id-ID" sz="1600" dirty="0" smtClean="0">
                <a:solidFill>
                  <a:schemeClr val="tx1"/>
                </a:solidFill>
              </a:rPr>
              <a:t>berdasarkan perasaan atau emosi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2" name="Rectangular Callout 51"/>
          <p:cNvSpPr/>
          <p:nvPr/>
        </p:nvSpPr>
        <p:spPr>
          <a:xfrm>
            <a:off x="228600" y="1369613"/>
            <a:ext cx="2438400" cy="900262"/>
          </a:xfrm>
          <a:prstGeom prst="wedgeRectCallout">
            <a:avLst>
              <a:gd name="adj1" fmla="val -1279"/>
              <a:gd name="adj2" fmla="val 114053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dirty="0" smtClean="0">
                <a:solidFill>
                  <a:schemeClr val="tx1"/>
                </a:solidFill>
              </a:rPr>
              <a:t>Manajer membuat keputusan berdasarkan nilai etika dan budaya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3" name="Rectangular Callout 52"/>
          <p:cNvSpPr/>
          <p:nvPr/>
        </p:nvSpPr>
        <p:spPr>
          <a:xfrm>
            <a:off x="228600" y="5352126"/>
            <a:ext cx="2895600" cy="799583"/>
          </a:xfrm>
          <a:prstGeom prst="wedgeRectCallout">
            <a:avLst>
              <a:gd name="adj1" fmla="val 7819"/>
              <a:gd name="adj2" fmla="val -129207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dirty="0" smtClean="0">
                <a:solidFill>
                  <a:schemeClr val="tx1"/>
                </a:solidFill>
              </a:rPr>
              <a:t>Manajer menggunakan data dan pikiran bawah sadar untuk membantu membuat keputusan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4" name="Rectangular Callout 53"/>
          <p:cNvSpPr/>
          <p:nvPr/>
        </p:nvSpPr>
        <p:spPr>
          <a:xfrm>
            <a:off x="5943600" y="5352126"/>
            <a:ext cx="2895600" cy="799583"/>
          </a:xfrm>
          <a:prstGeom prst="wedgeRectCallout">
            <a:avLst>
              <a:gd name="adj1" fmla="val 2884"/>
              <a:gd name="adj2" fmla="val -13314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dirty="0" smtClean="0">
                <a:solidFill>
                  <a:schemeClr val="tx1"/>
                </a:solidFill>
              </a:rPr>
              <a:t>Manajer membuat keputusan berdasarkan keterampilan, pengetahuan, dan pelatihan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43300" y="2264897"/>
            <a:ext cx="2362200" cy="1015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d-ID" sz="2000" dirty="0" smtClean="0">
                <a:latin typeface="+mn-lt"/>
              </a:rPr>
              <a:t>Keputusan berdasarkan pengalaman</a:t>
            </a:r>
            <a:endParaRPr lang="en-US" sz="2000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0" y="2877488"/>
            <a:ext cx="2743200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d-ID" sz="2000" dirty="0" smtClean="0">
                <a:latin typeface="+mn-lt"/>
              </a:rPr>
              <a:t>Keputusan berdasarkan pembangkitan pengaruh</a:t>
            </a:r>
            <a:endParaRPr lang="en-US" sz="20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0" y="3962400"/>
            <a:ext cx="2743200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d-ID" sz="2000" dirty="0" smtClean="0">
                <a:latin typeface="+mn-lt"/>
              </a:rPr>
              <a:t>Keputusan berdasarkan kognitif</a:t>
            </a:r>
            <a:endParaRPr lang="en-US" sz="2000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" y="3962400"/>
            <a:ext cx="2667000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d-ID" sz="2000" dirty="0" smtClean="0">
                <a:latin typeface="+mn-lt"/>
              </a:rPr>
              <a:t>Pemrosesan mental bawah sadar</a:t>
            </a:r>
            <a:endParaRPr lang="en-US" sz="2000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" y="2877488"/>
            <a:ext cx="2667000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d-ID" sz="2000" dirty="0" smtClean="0">
                <a:latin typeface="+mn-lt"/>
              </a:rPr>
              <a:t>Keputusan berdasarkan nilai atau etika</a:t>
            </a:r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1669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Jenis Keputusan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2152" y="2398007"/>
            <a:ext cx="216484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dirty="0" smtClean="0">
                <a:solidFill>
                  <a:srgbClr val="0070C0"/>
                </a:solidFill>
                <a:latin typeface="+mn-lt"/>
              </a:rPr>
              <a:t>Keputusan berulang yang dapat diatasi dengan menggunakan pendekatan rutin</a:t>
            </a:r>
            <a:endParaRPr lang="en-US" altLang="en-US" sz="24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00528" y="990600"/>
            <a:ext cx="57148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dirty="0" smtClean="0">
                <a:latin typeface="+mn-lt"/>
              </a:rPr>
              <a:t>Keputusan terprogram didasarkan pada </a:t>
            </a:r>
            <a:r>
              <a:rPr lang="id-ID" altLang="en-US" sz="2400" b="1" dirty="0" smtClean="0">
                <a:solidFill>
                  <a:srgbClr val="0070C0"/>
                </a:solidFill>
                <a:latin typeface="+mn-lt"/>
              </a:rPr>
              <a:t>Masalah yang Terstruktur</a:t>
            </a:r>
            <a:r>
              <a:rPr lang="id-ID" altLang="en-US" sz="2400" dirty="0" smtClean="0">
                <a:latin typeface="+mn-lt"/>
              </a:rPr>
              <a:t>, yaitu masalah yang bersifat langsung, dikenal, dan mudah didefinisikan</a:t>
            </a:r>
            <a:endParaRPr lang="en-US" altLang="en-US" sz="2400" dirty="0"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2152" y="1013012"/>
            <a:ext cx="24696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Keputusan yang Terprogram</a:t>
            </a:r>
          </a:p>
        </p:txBody>
      </p:sp>
      <p:sp>
        <p:nvSpPr>
          <p:cNvPr id="4" name="Rectangle 3"/>
          <p:cNvSpPr/>
          <p:nvPr/>
        </p:nvSpPr>
        <p:spPr>
          <a:xfrm>
            <a:off x="-31376" y="97051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</a:t>
            </a:r>
            <a:endParaRPr lang="en-US" sz="5400" b="1" i="1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05290" y="2558027"/>
            <a:ext cx="5257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b="1" dirty="0" smtClean="0">
                <a:solidFill>
                  <a:srgbClr val="0070C0"/>
                </a:solidFill>
                <a:latin typeface="+mn-lt"/>
              </a:rPr>
              <a:t>Jenis keputusan terporgram:</a:t>
            </a:r>
            <a:endParaRPr lang="en-US" altLang="en-US" sz="2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00528" y="2971800"/>
            <a:ext cx="57910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b="1" dirty="0" smtClean="0">
                <a:latin typeface="+mn-lt"/>
              </a:rPr>
              <a:t>PROSEDUR</a:t>
            </a:r>
            <a:r>
              <a:rPr lang="id-ID" altLang="en-US" sz="2400" dirty="0" smtClean="0">
                <a:latin typeface="+mn-lt"/>
              </a:rPr>
              <a:t>. Sejumlah langkah berurutan yang digunakan untuk merespons masalah terstruktur dengan baik</a:t>
            </a:r>
            <a:endParaRPr lang="en-US" altLang="en-US" sz="2400" dirty="0"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00528" y="4169895"/>
            <a:ext cx="57910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b="1" dirty="0" smtClean="0">
                <a:latin typeface="+mn-lt"/>
              </a:rPr>
              <a:t>PERATURAN</a:t>
            </a:r>
            <a:r>
              <a:rPr lang="id-ID" altLang="en-US" sz="2400" dirty="0" smtClean="0">
                <a:latin typeface="+mn-lt"/>
              </a:rPr>
              <a:t>. Peryataan eksplisit yang memberitahu manajer apa yang boleh dan tidak boleh dilakukan</a:t>
            </a:r>
            <a:endParaRPr lang="en-US" altLang="en-US" sz="2400" dirty="0">
              <a:latin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00528" y="5367990"/>
            <a:ext cx="57910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b="1" dirty="0" smtClean="0">
                <a:latin typeface="+mn-lt"/>
              </a:rPr>
              <a:t>KEBIJAKAN</a:t>
            </a:r>
            <a:r>
              <a:rPr lang="id-ID" altLang="en-US" sz="2400" dirty="0" smtClean="0">
                <a:latin typeface="+mn-lt"/>
              </a:rPr>
              <a:t>. Pedoman untuk membuat keputusan</a:t>
            </a:r>
            <a:endParaRPr lang="en-US" altLang="en-US" sz="2400" dirty="0">
              <a:latin typeface="+mn-lt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200528" y="2558027"/>
            <a:ext cx="594347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901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Jenis Keputusan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2152" y="2398007"/>
            <a:ext cx="2164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dirty="0" smtClean="0">
                <a:solidFill>
                  <a:srgbClr val="0070C0"/>
                </a:solidFill>
                <a:latin typeface="+mn-lt"/>
              </a:rPr>
              <a:t>Keputusan yang unik dan tidak berulang yang membutuhkan solusi yang disesuaikan</a:t>
            </a:r>
            <a:endParaRPr lang="en-US" altLang="en-US" sz="24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00528" y="4038600"/>
            <a:ext cx="59434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dirty="0" smtClean="0">
                <a:latin typeface="+mn-lt"/>
              </a:rPr>
              <a:t>Keputusan terprogram didasarkan pada </a:t>
            </a:r>
            <a:r>
              <a:rPr lang="id-ID" altLang="en-US" sz="2400" b="1" dirty="0" smtClean="0">
                <a:solidFill>
                  <a:srgbClr val="0070C0"/>
                </a:solidFill>
                <a:latin typeface="+mn-lt"/>
              </a:rPr>
              <a:t>Masalah yang tidak Terstruktur</a:t>
            </a:r>
            <a:r>
              <a:rPr lang="id-ID" altLang="en-US" sz="2400" dirty="0" smtClean="0">
                <a:latin typeface="+mn-lt"/>
              </a:rPr>
              <a:t>, yaitu masalah yang baru atau tidak biasa atau yang informasinya bersifat mendua atau tidak lengkap</a:t>
            </a:r>
            <a:endParaRPr lang="en-US" altLang="en-US" sz="2400" dirty="0"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2152" y="1013012"/>
            <a:ext cx="24696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Keputusan Tidak Terprogram</a:t>
            </a:r>
          </a:p>
        </p:txBody>
      </p:sp>
      <p:sp>
        <p:nvSpPr>
          <p:cNvPr id="4" name="Rectangle 3"/>
          <p:cNvSpPr/>
          <p:nvPr/>
        </p:nvSpPr>
        <p:spPr>
          <a:xfrm>
            <a:off x="-31376" y="97051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  <a:endParaRPr lang="en-US" sz="5400" b="1" i="1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492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>
                <a:solidFill>
                  <a:srgbClr val="002060"/>
                </a:solidFill>
              </a:rPr>
              <a:t>Perbedaan Jenis Keputusan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266192"/>
              </p:ext>
            </p:extLst>
          </p:nvPr>
        </p:nvGraphicFramePr>
        <p:xfrm>
          <a:off x="228600" y="990600"/>
          <a:ext cx="8686800" cy="5105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/>
                <a:gridCol w="2895600"/>
                <a:gridCol w="2895600"/>
              </a:tblGrid>
              <a:tr h="842312"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KARAKTERISTIK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KEPUTUSAN</a:t>
                      </a:r>
                      <a:r>
                        <a:rPr lang="id-ID" sz="2400" baseline="0" dirty="0" smtClean="0"/>
                        <a:t> TERPORGRAM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KEPUTUSAN</a:t>
                      </a:r>
                      <a:r>
                        <a:rPr lang="id-ID" sz="2400" baseline="0" dirty="0" smtClean="0"/>
                        <a:t> TIDAK TERPORGRAM</a:t>
                      </a:r>
                      <a:endParaRPr lang="en-US" sz="2400" dirty="0"/>
                    </a:p>
                  </a:txBody>
                  <a:tcPr anchor="ctr"/>
                </a:tc>
              </a:tr>
              <a:tr h="460988"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Jenis masalah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Terstruktur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Tidak terstruktur</a:t>
                      </a:r>
                      <a:endParaRPr lang="en-US" sz="2000" dirty="0"/>
                    </a:p>
                  </a:txBody>
                  <a:tcPr anchor="ctr"/>
                </a:tc>
              </a:tr>
              <a:tr h="460988"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Tingkatan manajerial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Tingkat</a:t>
                      </a:r>
                      <a:r>
                        <a:rPr lang="id-ID" sz="2000" baseline="0" dirty="0" smtClean="0"/>
                        <a:t> bawah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Tingkat atas</a:t>
                      </a:r>
                      <a:endParaRPr lang="en-US" sz="2000" dirty="0"/>
                    </a:p>
                  </a:txBody>
                  <a:tcPr anchor="ctr"/>
                </a:tc>
              </a:tr>
              <a:tr h="460988"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Frekuensi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Berulang,</a:t>
                      </a:r>
                      <a:r>
                        <a:rPr lang="id-ID" sz="2000" baseline="0" dirty="0" smtClean="0"/>
                        <a:t> rutin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Baru,</a:t>
                      </a:r>
                      <a:r>
                        <a:rPr lang="id-ID" sz="2000" baseline="0" dirty="0" smtClean="0"/>
                        <a:t> tidak biasa</a:t>
                      </a:r>
                      <a:endParaRPr lang="en-US" sz="2000" dirty="0"/>
                    </a:p>
                  </a:txBody>
                  <a:tcPr anchor="ctr"/>
                </a:tc>
              </a:tr>
              <a:tr h="806379"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Informasi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Tersedia langsung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Mendua atau tidak lengkap</a:t>
                      </a:r>
                      <a:endParaRPr lang="en-US" sz="2000" dirty="0"/>
                    </a:p>
                  </a:txBody>
                  <a:tcPr anchor="ctr"/>
                </a:tc>
              </a:tr>
              <a:tr h="460988"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Tujuan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Jelas, spesifik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Tidak jelas</a:t>
                      </a:r>
                      <a:endParaRPr lang="en-US" sz="2000" dirty="0"/>
                    </a:p>
                  </a:txBody>
                  <a:tcPr anchor="ctr"/>
                </a:tc>
              </a:tr>
              <a:tr h="806379"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Kerangka waktu solusi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Pendek 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Relatif panjang</a:t>
                      </a:r>
                      <a:endParaRPr lang="en-US" sz="2000" dirty="0"/>
                    </a:p>
                  </a:txBody>
                  <a:tcPr anchor="ctr"/>
                </a:tc>
              </a:tr>
              <a:tr h="806379"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Solusi tergantung pada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Prosedur, peraturan,</a:t>
                      </a:r>
                      <a:r>
                        <a:rPr lang="id-ID" sz="2000" baseline="0" dirty="0" smtClean="0"/>
                        <a:t> kebijakan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Pertimbangan dan kreativitas</a:t>
                      </a:r>
                      <a:endParaRPr lang="en-US" sz="20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919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800" b="1" dirty="0" smtClean="0">
                <a:solidFill>
                  <a:srgbClr val="002060"/>
                </a:solidFill>
              </a:rPr>
              <a:t>Kondisi Pembuatan Keputusan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990600"/>
            <a:ext cx="4038600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Kepastian</a:t>
            </a:r>
          </a:p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dirty="0" smtClean="0">
                <a:latin typeface="+mn-lt"/>
              </a:rPr>
              <a:t>Situasi di mana pembuat keputusan dapat membuat keputusan yang akurat karena semua hasil sudah dapat diketahui</a:t>
            </a:r>
            <a:endParaRPr lang="en-US" altLang="en-US" sz="2400" dirty="0"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76800" y="990600"/>
            <a:ext cx="4038600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Risiko</a:t>
            </a:r>
          </a:p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dirty="0" smtClean="0">
                <a:latin typeface="+mn-lt"/>
              </a:rPr>
              <a:t>Situais di mana pembuat keputusan dapat mengesitimasi kemungkinan hasil yang pasti</a:t>
            </a:r>
            <a:endParaRPr lang="en-US" altLang="en-US" sz="2400" dirty="0"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3956536"/>
            <a:ext cx="4038600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Ketidakpastian</a:t>
            </a:r>
          </a:p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dirty="0" smtClean="0">
                <a:latin typeface="+mn-lt"/>
              </a:rPr>
              <a:t>Situasi di mana pembuat keputusan tidak mempunyai kepastian maupun estimasi probabilitas yang masuk akal</a:t>
            </a:r>
            <a:endParaRPr lang="en-US" altLang="en-US" sz="2400" dirty="0">
              <a:latin typeface="+mn-lt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04800" y="1524000"/>
            <a:ext cx="38100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953000" y="1524000"/>
            <a:ext cx="38100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04800" y="4473088"/>
            <a:ext cx="38100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351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800" b="1" dirty="0" smtClean="0">
                <a:solidFill>
                  <a:srgbClr val="002060"/>
                </a:solidFill>
              </a:rPr>
              <a:t>Gaya Pembuatan Keputusan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990600"/>
            <a:ext cx="4038600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Gaya Berpikir Linear</a:t>
            </a:r>
          </a:p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dirty="0" smtClean="0">
                <a:latin typeface="+mn-lt"/>
              </a:rPr>
              <a:t>Gaya memutuskan yang dipengaruhi oleh preferensi orang untuk menggunakan data serta fakta eksternal dan memroses informasi ini melalui pemikiran yang rasional dan logis</a:t>
            </a:r>
            <a:endParaRPr lang="en-US" altLang="en-US" sz="2400" dirty="0">
              <a:latin typeface="+mn-lt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04800" y="1524000"/>
            <a:ext cx="34290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876800" y="2743200"/>
            <a:ext cx="4038600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Gaya Berpikir Non-Linear</a:t>
            </a:r>
          </a:p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dirty="0" smtClean="0">
                <a:latin typeface="+mn-lt"/>
              </a:rPr>
              <a:t>Gaya memutuskan yang dicirikan oleh preferensi orang untuk menggunakan sumber informasi internal dan memroses informasi ini dengan pencerahan, perasaan, dan pendapat internal</a:t>
            </a:r>
            <a:endParaRPr lang="en-US" altLang="en-US" sz="2400" dirty="0">
              <a:latin typeface="+mn-lt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4953000" y="3276600"/>
            <a:ext cx="38100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581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800" b="1" dirty="0" smtClean="0">
                <a:solidFill>
                  <a:srgbClr val="002060"/>
                </a:solidFill>
              </a:rPr>
              <a:t>Bias dan Kesalahan Pembuatan Keputusan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990600"/>
            <a:ext cx="868680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Bias Terlalu Percaya Diri</a:t>
            </a:r>
          </a:p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dirty="0" smtClean="0">
                <a:latin typeface="+mn-lt"/>
              </a:rPr>
              <a:t>Pembuat keputusan cenderung berpikir bahwa mereka tahu  lebih banyak dari yang mereka lakukan atau memiliki pandangan positif yang tidak realistis tentang diri mereka sendiri dan kinerjanya</a:t>
            </a:r>
            <a:endParaRPr lang="en-US" altLang="en-US" sz="2400" dirty="0">
              <a:latin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14312" y="4343400"/>
            <a:ext cx="891540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Bias Efek Jangkar</a:t>
            </a:r>
          </a:p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dirty="0" smtClean="0">
                <a:latin typeface="+mn-lt"/>
              </a:rPr>
              <a:t>Pembuat keputusan menetapkan informasi awal sebagai titik awal dan kemudian, setelah ditetapkan gagal menyesuaikan secara memadai informasi berikutnya</a:t>
            </a:r>
            <a:endParaRPr lang="en-US" altLang="en-US" sz="2400" dirty="0">
              <a:latin typeface="+mn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4312" y="2819400"/>
            <a:ext cx="839628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Bias Gratifikasi Segera</a:t>
            </a:r>
          </a:p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dirty="0" smtClean="0">
                <a:latin typeface="+mn-lt"/>
              </a:rPr>
              <a:t>Pembuat keputusan cenderug menginginkan imbalan segera dan menghindari biaya segera</a:t>
            </a:r>
            <a:endParaRPr lang="en-US" altLang="en-US" sz="2400" dirty="0">
              <a:latin typeface="+mn-l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04800" y="2819400"/>
            <a:ext cx="86106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04800" y="4343400"/>
            <a:ext cx="86106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86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800" b="1" dirty="0" smtClean="0">
                <a:solidFill>
                  <a:srgbClr val="002060"/>
                </a:solidFill>
              </a:rPr>
              <a:t>Bias dan Kesalahan Pembuatan Keputusan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990600"/>
            <a:ext cx="86868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Bias Persepsi Selektif</a:t>
            </a:r>
          </a:p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dirty="0" smtClean="0">
                <a:latin typeface="+mn-lt"/>
              </a:rPr>
              <a:t>Pembuat keputusan mengorganisasikan dan menginterpretasikan kejadian secara selektif berdasarkan persepsinya  yang bias</a:t>
            </a:r>
            <a:endParaRPr lang="en-US" altLang="en-US" sz="2400" dirty="0">
              <a:latin typeface="+mn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8600" y="2362200"/>
            <a:ext cx="868680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Bias Konfirmasi</a:t>
            </a:r>
          </a:p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dirty="0" smtClean="0">
                <a:latin typeface="+mn-lt"/>
              </a:rPr>
              <a:t>Pembuat keputusan yang mencari informasi yang menegaskan lagi pilihannya yang lalu dan mengurangi informasi yang bertolak belakang dengan penilaian di masa lalu</a:t>
            </a:r>
            <a:endParaRPr lang="en-US" altLang="en-US" sz="2400" dirty="0">
              <a:latin typeface="+mn-lt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304800" y="2362765"/>
            <a:ext cx="86106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28600" y="4191000"/>
            <a:ext cx="86868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Bias Pembingkaian </a:t>
            </a:r>
          </a:p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dirty="0" smtClean="0">
                <a:latin typeface="+mn-lt"/>
              </a:rPr>
              <a:t>Pembuat keputusan memilih dan menyoroti aspek-aspek dari situasi tertentu tetapi membuang yang lain</a:t>
            </a:r>
            <a:endParaRPr lang="en-US" altLang="en-US" sz="2400" dirty="0">
              <a:latin typeface="+mn-lt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304800" y="4191000"/>
            <a:ext cx="86106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577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800" b="1" dirty="0" smtClean="0">
                <a:solidFill>
                  <a:srgbClr val="002060"/>
                </a:solidFill>
              </a:rPr>
              <a:t>Bias dan Kesalahan Pembuatan Keputusan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990600"/>
            <a:ext cx="8686800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Bias Ketersediaan</a:t>
            </a:r>
          </a:p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dirty="0" smtClean="0">
                <a:latin typeface="+mn-lt"/>
              </a:rPr>
              <a:t>Pembuat keputusan cenderung mengingat kejadian terakhir dan yang terpatri jelas di benak mereka. Bias ini mendistorsi kemampuannya mengingat kejadian secara objektif dan menghasilkan penilaian dan estimasi probabilitas yang terdistorsi</a:t>
            </a:r>
            <a:endParaRPr lang="en-US" altLang="en-US" sz="2400" dirty="0">
              <a:latin typeface="+mn-lt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304800" y="3124200"/>
            <a:ext cx="86106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28600" y="3124200"/>
            <a:ext cx="868680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Bias Representasi</a:t>
            </a:r>
          </a:p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dirty="0" smtClean="0">
                <a:latin typeface="+mn-lt"/>
              </a:rPr>
              <a:t>Pembuat keputusan menilai kemungkinan terjadinya sebuah kejadian berdasarkan seberapa mirip hal itu dengan kejadian yang lain atau serangkaian kejadian</a:t>
            </a:r>
            <a:endParaRPr lang="en-US" altLang="en-US" sz="2400" dirty="0"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9075" y="4908560"/>
            <a:ext cx="86868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Bias Ketidakteraturan</a:t>
            </a:r>
          </a:p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dirty="0" smtClean="0">
                <a:latin typeface="+mn-lt"/>
              </a:rPr>
              <a:t>Pembuat keputusan mencoba mencari arti dari kejadian yang bersifat acak.</a:t>
            </a:r>
            <a:endParaRPr lang="en-US" altLang="en-US" sz="2400" dirty="0">
              <a:latin typeface="+mn-l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04800" y="4908560"/>
            <a:ext cx="86106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2431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800" b="1" dirty="0" smtClean="0">
                <a:solidFill>
                  <a:srgbClr val="002060"/>
                </a:solidFill>
              </a:rPr>
              <a:t>Bias dan Kesalahan Pembuatan Keputusan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8600" y="990600"/>
            <a:ext cx="868680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Bias Biaya Tertanam</a:t>
            </a:r>
          </a:p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dirty="0" smtClean="0">
                <a:latin typeface="+mn-lt"/>
              </a:rPr>
              <a:t>Pembuat keputusan berusaha memperbaiki pengeluaran di masa lalu termasuk waktu, uang, dan usaha dalam menilai pilihan ketimbang memperhatikan konsekuensi di masa depan</a:t>
            </a:r>
            <a:endParaRPr lang="en-US" altLang="en-US" sz="2400" dirty="0"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2895600"/>
            <a:ext cx="86868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Bias Melayani Diri Sendiri</a:t>
            </a:r>
          </a:p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dirty="0" smtClean="0">
                <a:latin typeface="+mn-lt"/>
              </a:rPr>
              <a:t>Pembuat keputusan yang cepat memperoleh kredit poin atas keberhasilannya dan menyalahkan kegagalan pada faktor dari luar</a:t>
            </a:r>
            <a:endParaRPr lang="en-US" altLang="en-US" sz="2400" dirty="0">
              <a:latin typeface="+mn-lt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04800" y="2895600"/>
            <a:ext cx="86106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28600" y="4299972"/>
            <a:ext cx="868680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>
              <a:spcBef>
                <a:spcPct val="40000"/>
              </a:spcBef>
              <a:defRPr/>
            </a:pPr>
            <a:r>
              <a:rPr lang="id-ID" altLang="en-US" sz="2800" b="1" dirty="0" smtClean="0">
                <a:solidFill>
                  <a:srgbClr val="0070C0"/>
                </a:solidFill>
                <a:latin typeface="+mn-lt"/>
              </a:rPr>
              <a:t>Bias Pengamatan</a:t>
            </a:r>
          </a:p>
          <a:p>
            <a:pPr marL="0" lvl="1" eaLnBrk="1" hangingPunct="1">
              <a:spcBef>
                <a:spcPts val="600"/>
              </a:spcBef>
              <a:defRPr/>
            </a:pPr>
            <a:r>
              <a:rPr lang="id-ID" altLang="en-US" sz="2400" dirty="0" smtClean="0">
                <a:latin typeface="+mn-lt"/>
              </a:rPr>
              <a:t>Pembuat keputusan cenderung untuk melakukan kesalahan karena percaya bahwa setelah hasilnya diketahui, mereka dapat secara akurat memprediksikan hasil dari suatu kejadian</a:t>
            </a:r>
            <a:endParaRPr lang="en-US" altLang="en-US" sz="2400" dirty="0">
              <a:latin typeface="+mn-lt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04800" y="4299972"/>
            <a:ext cx="86106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1666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1874</TotalTime>
  <Words>1358</Words>
  <Application>Microsoft Office PowerPoint</Application>
  <PresentationFormat>On-screen Show (4:3)</PresentationFormat>
  <Paragraphs>215</Paragraphs>
  <Slides>29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Esensi Pembuatan Keputusan</vt:lpstr>
      <vt:lpstr>Esensi Pembuatan Keputusan</vt:lpstr>
      <vt:lpstr>Esensi Pembuatan Keputusan</vt:lpstr>
      <vt:lpstr>PowerPoint Presentation</vt:lpstr>
      <vt:lpstr>Proses Pembuatan Keputusan</vt:lpstr>
      <vt:lpstr>Proses Pembuatan Keputusan</vt:lpstr>
      <vt:lpstr>Proses Pembuatan Keputusan</vt:lpstr>
      <vt:lpstr>Proses Pembuatan Keputusan</vt:lpstr>
      <vt:lpstr>Proses Pembuatan Keputusan</vt:lpstr>
      <vt:lpstr>Proses Pembuatan Keputusan</vt:lpstr>
      <vt:lpstr>Proses Pembuatan Keputusan</vt:lpstr>
      <vt:lpstr>PowerPoint Presentation</vt:lpstr>
      <vt:lpstr>Keputusan Berdasarkan Fungsi Manajemen</vt:lpstr>
      <vt:lpstr>Keputusan Berdasarkan Fungsi Manajemen</vt:lpstr>
      <vt:lpstr>Pendekatan Pembuatan Keputusan</vt:lpstr>
      <vt:lpstr>Pendekatan Pembuatan Keputusan</vt:lpstr>
      <vt:lpstr>Pendekatan Pembuatan Keputusan</vt:lpstr>
      <vt:lpstr>Dasar Pembuatan Keputusan</vt:lpstr>
      <vt:lpstr>Jenis Keputusan</vt:lpstr>
      <vt:lpstr>Jenis Keputusan</vt:lpstr>
      <vt:lpstr>Perbedaan Jenis Keputusan</vt:lpstr>
      <vt:lpstr>Kondisi Pembuatan Keputusan</vt:lpstr>
      <vt:lpstr>Gaya Pembuatan Keputusan</vt:lpstr>
      <vt:lpstr>Bias dan Kesalahan Pembuatan Keputusan</vt:lpstr>
      <vt:lpstr>Bias dan Kesalahan Pembuatan Keputusan</vt:lpstr>
      <vt:lpstr>Bias dan Kesalahan Pembuatan Keputusan</vt:lpstr>
      <vt:lpstr>Bias dan Kesalahan Pembuatan Keputusan</vt:lpstr>
    </vt:vector>
  </TitlesOfParts>
  <Manager>Denise Vaughn</Manager>
  <Company>Prentice Hall,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9e.- Robbins and Coulter</dc:title>
  <dc:subject>Chapter 2</dc:subject>
  <dc:creator>Charlie Cook, University of West Alabama</dc:creator>
  <cp:lastModifiedBy>axioo</cp:lastModifiedBy>
  <cp:revision>180</cp:revision>
  <dcterms:created xsi:type="dcterms:W3CDTF">2003-08-08T20:04:45Z</dcterms:created>
  <dcterms:modified xsi:type="dcterms:W3CDTF">2015-10-14T15:23:08Z</dcterms:modified>
</cp:coreProperties>
</file>