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905" r:id="rId2"/>
  </p:sldMasterIdLst>
  <p:notesMasterIdLst>
    <p:notesMasterId r:id="rId28"/>
  </p:notesMasterIdLst>
  <p:handoutMasterIdLst>
    <p:handoutMasterId r:id="rId29"/>
  </p:handoutMasterIdLst>
  <p:sldIdLst>
    <p:sldId id="365" r:id="rId3"/>
    <p:sldId id="402" r:id="rId4"/>
    <p:sldId id="366" r:id="rId5"/>
    <p:sldId id="403" r:id="rId6"/>
    <p:sldId id="367" r:id="rId7"/>
    <p:sldId id="368" r:id="rId8"/>
    <p:sldId id="370" r:id="rId9"/>
    <p:sldId id="404" r:id="rId10"/>
    <p:sldId id="392" r:id="rId11"/>
    <p:sldId id="372" r:id="rId12"/>
    <p:sldId id="393" r:id="rId13"/>
    <p:sldId id="394" r:id="rId14"/>
    <p:sldId id="395" r:id="rId15"/>
    <p:sldId id="381" r:id="rId16"/>
    <p:sldId id="382" r:id="rId17"/>
    <p:sldId id="405" r:id="rId18"/>
    <p:sldId id="383" r:id="rId19"/>
    <p:sldId id="406" r:id="rId20"/>
    <p:sldId id="386" r:id="rId21"/>
    <p:sldId id="396" r:id="rId22"/>
    <p:sldId id="397" r:id="rId23"/>
    <p:sldId id="398" r:id="rId24"/>
    <p:sldId id="407" r:id="rId25"/>
    <p:sldId id="399" r:id="rId26"/>
    <p:sldId id="400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00" autoAdjust="0"/>
    <p:restoredTop sz="94434" autoAdjust="0"/>
  </p:normalViewPr>
  <p:slideViewPr>
    <p:cSldViewPr>
      <p:cViewPr varScale="1">
        <p:scale>
          <a:sx n="67" d="100"/>
          <a:sy n="67" d="100"/>
        </p:scale>
        <p:origin x="151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2820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C8FB1A-A255-4DF3-846D-160DD77E92C2}" type="doc">
      <dgm:prSet loTypeId="urn:microsoft.com/office/officeart/2008/layout/VerticalCurvedLis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3ABC4ED-1884-4D91-B934-E23883C86F44}">
      <dgm:prSet phldrT="[Text]" custT="1"/>
      <dgm:spPr/>
      <dgm:t>
        <a:bodyPr/>
        <a:lstStyle/>
        <a:p>
          <a:r>
            <a:rPr lang="id-ID" sz="2400" dirty="0" smtClean="0">
              <a:latin typeface="Arial" panose="020B0604020202020204" pitchFamily="34" charset="0"/>
              <a:cs typeface="Arial" panose="020B0604020202020204" pitchFamily="34" charset="0"/>
            </a:rPr>
            <a:t>Perspektif pengertian manajemen</a:t>
          </a:r>
          <a:endParaRPr lang="en-US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5ED56CE-FD5E-4A8B-8010-2698A65384F2}" type="parTrans" cxnId="{8A21F072-C5C2-4417-94DE-6FEC51D375F3}">
      <dgm:prSet/>
      <dgm:spPr/>
      <dgm:t>
        <a:bodyPr/>
        <a:lstStyle/>
        <a:p>
          <a:endParaRPr lang="en-US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309EF3-5E41-4F90-B52F-FF2EDCE221C3}" type="sibTrans" cxnId="{8A21F072-C5C2-4417-94DE-6FEC51D375F3}">
      <dgm:prSet/>
      <dgm:spPr/>
      <dgm:t>
        <a:bodyPr/>
        <a:lstStyle/>
        <a:p>
          <a:endParaRPr lang="en-US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F7B0A5-4BD5-483B-9E12-4D2DCA054242}">
      <dgm:prSet phldrT="[Text]" custT="1"/>
      <dgm:spPr/>
      <dgm:t>
        <a:bodyPr/>
        <a:lstStyle/>
        <a:p>
          <a:r>
            <a:rPr lang="id-ID" sz="2400" smtClean="0">
              <a:latin typeface="Arial" panose="020B0604020202020204" pitchFamily="34" charset="0"/>
              <a:cs typeface="Arial" panose="020B0604020202020204" pitchFamily="34" charset="0"/>
            </a:rPr>
            <a:t>Perspektif fungsi manajemen</a:t>
          </a:r>
          <a:endParaRPr lang="en-US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8DB5951-C1CF-4FE0-8EF9-A71414C5374E}" type="parTrans" cxnId="{70E2BE80-702E-4508-86B7-B74F0FA7F014}">
      <dgm:prSet/>
      <dgm:spPr/>
      <dgm:t>
        <a:bodyPr/>
        <a:lstStyle/>
        <a:p>
          <a:endParaRPr lang="en-US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EE59FD6-8089-4B46-BE4C-DC866231D25C}" type="sibTrans" cxnId="{70E2BE80-702E-4508-86B7-B74F0FA7F014}">
      <dgm:prSet/>
      <dgm:spPr/>
      <dgm:t>
        <a:bodyPr/>
        <a:lstStyle/>
        <a:p>
          <a:endParaRPr lang="en-US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5FC326-0F2B-46FF-967F-293817C6E778}">
      <dgm:prSet phldrT="[Text]" custT="1"/>
      <dgm:spPr/>
      <dgm:t>
        <a:bodyPr/>
        <a:lstStyle/>
        <a:p>
          <a:r>
            <a:rPr lang="id-ID" sz="2400" dirty="0" smtClean="0">
              <a:latin typeface="Arial" panose="020B0604020202020204" pitchFamily="34" charset="0"/>
              <a:cs typeface="Arial" panose="020B0604020202020204" pitchFamily="34" charset="0"/>
            </a:rPr>
            <a:t>Perspektif peran manajer</a:t>
          </a:r>
          <a:endParaRPr lang="en-US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E74FE8-06C6-4C19-B3FB-E112F271984A}" type="parTrans" cxnId="{D6E16F84-338A-4F55-BE08-EBC8E1675864}">
      <dgm:prSet/>
      <dgm:spPr/>
      <dgm:t>
        <a:bodyPr/>
        <a:lstStyle/>
        <a:p>
          <a:endParaRPr lang="en-US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F4A1D4-3ABD-4DCD-85DC-567EF713A434}" type="sibTrans" cxnId="{D6E16F84-338A-4F55-BE08-EBC8E1675864}">
      <dgm:prSet/>
      <dgm:spPr/>
      <dgm:t>
        <a:bodyPr/>
        <a:lstStyle/>
        <a:p>
          <a:endParaRPr lang="en-US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F070A9-0FCC-43A8-91BD-2087BBE433D7}">
      <dgm:prSet phldrT="[Text]" custT="1"/>
      <dgm:spPr/>
      <dgm:t>
        <a:bodyPr/>
        <a:lstStyle/>
        <a:p>
          <a:r>
            <a:rPr lang="id-ID" sz="2400" smtClean="0">
              <a:latin typeface="Arial" panose="020B0604020202020204" pitchFamily="34" charset="0"/>
              <a:cs typeface="Arial" panose="020B0604020202020204" pitchFamily="34" charset="0"/>
            </a:rPr>
            <a:t>Perspektif keterampilan manajerial</a:t>
          </a:r>
          <a:endParaRPr lang="en-US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B04B0A9-4821-4B5A-9743-F48B2CF3DE7E}" type="parTrans" cxnId="{2B2C0599-0538-4BB7-9A29-20DC36FB3A54}">
      <dgm:prSet/>
      <dgm:spPr/>
      <dgm:t>
        <a:bodyPr/>
        <a:lstStyle/>
        <a:p>
          <a:endParaRPr lang="en-US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B84DBDD-6D9D-491C-A1E8-18CA6C229DE9}" type="sibTrans" cxnId="{2B2C0599-0538-4BB7-9A29-20DC36FB3A54}">
      <dgm:prSet/>
      <dgm:spPr/>
      <dgm:t>
        <a:bodyPr/>
        <a:lstStyle/>
        <a:p>
          <a:endParaRPr lang="en-US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BCC5ED1-6B08-414F-A49B-9DA04223D753}" type="pres">
      <dgm:prSet presAssocID="{EFC8FB1A-A255-4DF3-846D-160DD77E92C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590B6C7E-7185-4C6A-820B-8116A4E73517}" type="pres">
      <dgm:prSet presAssocID="{EFC8FB1A-A255-4DF3-846D-160DD77E92C2}" presName="Name1" presStyleCnt="0"/>
      <dgm:spPr/>
    </dgm:pt>
    <dgm:pt modelId="{362A5BE7-6627-44CA-B8C5-F272B6580175}" type="pres">
      <dgm:prSet presAssocID="{EFC8FB1A-A255-4DF3-846D-160DD77E92C2}" presName="cycle" presStyleCnt="0"/>
      <dgm:spPr/>
    </dgm:pt>
    <dgm:pt modelId="{9FDCF4FA-1F63-464E-8A87-2D62BF895F76}" type="pres">
      <dgm:prSet presAssocID="{EFC8FB1A-A255-4DF3-846D-160DD77E92C2}" presName="srcNode" presStyleLbl="node1" presStyleIdx="0" presStyleCnt="4"/>
      <dgm:spPr/>
    </dgm:pt>
    <dgm:pt modelId="{E1599FB9-3D01-4473-861B-C2DEA6EF9919}" type="pres">
      <dgm:prSet presAssocID="{EFC8FB1A-A255-4DF3-846D-160DD77E92C2}" presName="conn" presStyleLbl="parChTrans1D2" presStyleIdx="0" presStyleCnt="1"/>
      <dgm:spPr/>
      <dgm:t>
        <a:bodyPr/>
        <a:lstStyle/>
        <a:p>
          <a:endParaRPr lang="en-US"/>
        </a:p>
      </dgm:t>
    </dgm:pt>
    <dgm:pt modelId="{B1A72EC2-6429-4A1E-B9E7-71975C255322}" type="pres">
      <dgm:prSet presAssocID="{EFC8FB1A-A255-4DF3-846D-160DD77E92C2}" presName="extraNode" presStyleLbl="node1" presStyleIdx="0" presStyleCnt="4"/>
      <dgm:spPr/>
    </dgm:pt>
    <dgm:pt modelId="{CA6EDAFF-E043-401A-80A3-A4650D58FFEA}" type="pres">
      <dgm:prSet presAssocID="{EFC8FB1A-A255-4DF3-846D-160DD77E92C2}" presName="dstNode" presStyleLbl="node1" presStyleIdx="0" presStyleCnt="4"/>
      <dgm:spPr/>
    </dgm:pt>
    <dgm:pt modelId="{A7786A2D-8AF6-40BB-AC49-113470651527}" type="pres">
      <dgm:prSet presAssocID="{23ABC4ED-1884-4D91-B934-E23883C86F44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89ECB1-D8AA-4826-8E6F-5A9E9FE21B88}" type="pres">
      <dgm:prSet presAssocID="{23ABC4ED-1884-4D91-B934-E23883C86F44}" presName="accent_1" presStyleCnt="0"/>
      <dgm:spPr/>
    </dgm:pt>
    <dgm:pt modelId="{33EFAB7B-A9B8-40F5-A1A6-72521477B39D}" type="pres">
      <dgm:prSet presAssocID="{23ABC4ED-1884-4D91-B934-E23883C86F44}" presName="accentRepeatNode" presStyleLbl="solidFgAcc1" presStyleIdx="0" presStyleCnt="4"/>
      <dgm:spPr/>
    </dgm:pt>
    <dgm:pt modelId="{5CDDC32D-70DE-4879-A643-CEFA5469D8D3}" type="pres">
      <dgm:prSet presAssocID="{60F7B0A5-4BD5-483B-9E12-4D2DCA054242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990033-DA6F-42CA-B417-B15920A9356F}" type="pres">
      <dgm:prSet presAssocID="{60F7B0A5-4BD5-483B-9E12-4D2DCA054242}" presName="accent_2" presStyleCnt="0"/>
      <dgm:spPr/>
    </dgm:pt>
    <dgm:pt modelId="{7A58DEC8-064C-4856-A5FE-44646611CB24}" type="pres">
      <dgm:prSet presAssocID="{60F7B0A5-4BD5-483B-9E12-4D2DCA054242}" presName="accentRepeatNode" presStyleLbl="solidFgAcc1" presStyleIdx="1" presStyleCnt="4"/>
      <dgm:spPr/>
    </dgm:pt>
    <dgm:pt modelId="{EC0CD0FA-A8B4-4C36-B0E2-C3A78E76AE26}" type="pres">
      <dgm:prSet presAssocID="{3C5FC326-0F2B-46FF-967F-293817C6E778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64AD5A-880D-42DB-99A7-52844776D80D}" type="pres">
      <dgm:prSet presAssocID="{3C5FC326-0F2B-46FF-967F-293817C6E778}" presName="accent_3" presStyleCnt="0"/>
      <dgm:spPr/>
    </dgm:pt>
    <dgm:pt modelId="{6A6901D8-5CC8-4FB3-BBBF-57C1D118DE14}" type="pres">
      <dgm:prSet presAssocID="{3C5FC326-0F2B-46FF-967F-293817C6E778}" presName="accentRepeatNode" presStyleLbl="solidFgAcc1" presStyleIdx="2" presStyleCnt="4"/>
      <dgm:spPr/>
    </dgm:pt>
    <dgm:pt modelId="{ED4A4C64-1C9B-4F45-AE30-AE4C84185F92}" type="pres">
      <dgm:prSet presAssocID="{43F070A9-0FCC-43A8-91BD-2087BBE433D7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CF5725-7A0C-43EC-8A30-35EDF9355418}" type="pres">
      <dgm:prSet presAssocID="{43F070A9-0FCC-43A8-91BD-2087BBE433D7}" presName="accent_4" presStyleCnt="0"/>
      <dgm:spPr/>
    </dgm:pt>
    <dgm:pt modelId="{B280F390-D1A8-4091-B9D8-7825B9682330}" type="pres">
      <dgm:prSet presAssocID="{43F070A9-0FCC-43A8-91BD-2087BBE433D7}" presName="accentRepeatNode" presStyleLbl="solidFgAcc1" presStyleIdx="3" presStyleCnt="4"/>
      <dgm:spPr/>
    </dgm:pt>
  </dgm:ptLst>
  <dgm:cxnLst>
    <dgm:cxn modelId="{D6E16F84-338A-4F55-BE08-EBC8E1675864}" srcId="{EFC8FB1A-A255-4DF3-846D-160DD77E92C2}" destId="{3C5FC326-0F2B-46FF-967F-293817C6E778}" srcOrd="2" destOrd="0" parTransId="{A3E74FE8-06C6-4C19-B3FB-E112F271984A}" sibTransId="{3EF4A1D4-3ABD-4DCD-85DC-567EF713A434}"/>
    <dgm:cxn modelId="{68E7A658-977A-45C7-AA39-34406D27A420}" type="presOf" srcId="{43F070A9-0FCC-43A8-91BD-2087BBE433D7}" destId="{ED4A4C64-1C9B-4F45-AE30-AE4C84185F92}" srcOrd="0" destOrd="0" presId="urn:microsoft.com/office/officeart/2008/layout/VerticalCurvedList"/>
    <dgm:cxn modelId="{70E2BE80-702E-4508-86B7-B74F0FA7F014}" srcId="{EFC8FB1A-A255-4DF3-846D-160DD77E92C2}" destId="{60F7B0A5-4BD5-483B-9E12-4D2DCA054242}" srcOrd="1" destOrd="0" parTransId="{E8DB5951-C1CF-4FE0-8EF9-A71414C5374E}" sibTransId="{8EE59FD6-8089-4B46-BE4C-DC866231D25C}"/>
    <dgm:cxn modelId="{639E1D78-0A29-411C-B696-2134145B3A5C}" type="presOf" srcId="{60F7B0A5-4BD5-483B-9E12-4D2DCA054242}" destId="{5CDDC32D-70DE-4879-A643-CEFA5469D8D3}" srcOrd="0" destOrd="0" presId="urn:microsoft.com/office/officeart/2008/layout/VerticalCurvedList"/>
    <dgm:cxn modelId="{AD46A1D7-0B53-4785-9F57-405038686144}" type="presOf" srcId="{EFC8FB1A-A255-4DF3-846D-160DD77E92C2}" destId="{4BCC5ED1-6B08-414F-A49B-9DA04223D753}" srcOrd="0" destOrd="0" presId="urn:microsoft.com/office/officeart/2008/layout/VerticalCurvedList"/>
    <dgm:cxn modelId="{4FBA24FB-AC00-4243-A931-79FB6E8C0C7D}" type="presOf" srcId="{B3309EF3-5E41-4F90-B52F-FF2EDCE221C3}" destId="{E1599FB9-3D01-4473-861B-C2DEA6EF9919}" srcOrd="0" destOrd="0" presId="urn:microsoft.com/office/officeart/2008/layout/VerticalCurvedList"/>
    <dgm:cxn modelId="{707CD47E-F78D-4077-A669-CE2CF8A4D255}" type="presOf" srcId="{3C5FC326-0F2B-46FF-967F-293817C6E778}" destId="{EC0CD0FA-A8B4-4C36-B0E2-C3A78E76AE26}" srcOrd="0" destOrd="0" presId="urn:microsoft.com/office/officeart/2008/layout/VerticalCurvedList"/>
    <dgm:cxn modelId="{BBB959DD-2E4C-433D-A155-BBC61A736B91}" type="presOf" srcId="{23ABC4ED-1884-4D91-B934-E23883C86F44}" destId="{A7786A2D-8AF6-40BB-AC49-113470651527}" srcOrd="0" destOrd="0" presId="urn:microsoft.com/office/officeart/2008/layout/VerticalCurvedList"/>
    <dgm:cxn modelId="{8A21F072-C5C2-4417-94DE-6FEC51D375F3}" srcId="{EFC8FB1A-A255-4DF3-846D-160DD77E92C2}" destId="{23ABC4ED-1884-4D91-B934-E23883C86F44}" srcOrd="0" destOrd="0" parTransId="{25ED56CE-FD5E-4A8B-8010-2698A65384F2}" sibTransId="{B3309EF3-5E41-4F90-B52F-FF2EDCE221C3}"/>
    <dgm:cxn modelId="{2B2C0599-0538-4BB7-9A29-20DC36FB3A54}" srcId="{EFC8FB1A-A255-4DF3-846D-160DD77E92C2}" destId="{43F070A9-0FCC-43A8-91BD-2087BBE433D7}" srcOrd="3" destOrd="0" parTransId="{AB04B0A9-4821-4B5A-9743-F48B2CF3DE7E}" sibTransId="{DB84DBDD-6D9D-491C-A1E8-18CA6C229DE9}"/>
    <dgm:cxn modelId="{2DD05C47-24E6-4998-BE87-C14866A329B8}" type="presParOf" srcId="{4BCC5ED1-6B08-414F-A49B-9DA04223D753}" destId="{590B6C7E-7185-4C6A-820B-8116A4E73517}" srcOrd="0" destOrd="0" presId="urn:microsoft.com/office/officeart/2008/layout/VerticalCurvedList"/>
    <dgm:cxn modelId="{601EB131-E29E-450E-9F63-0CFE51CFEBD9}" type="presParOf" srcId="{590B6C7E-7185-4C6A-820B-8116A4E73517}" destId="{362A5BE7-6627-44CA-B8C5-F272B6580175}" srcOrd="0" destOrd="0" presId="urn:microsoft.com/office/officeart/2008/layout/VerticalCurvedList"/>
    <dgm:cxn modelId="{80250845-CEE3-4DA1-903A-EA37B4102A10}" type="presParOf" srcId="{362A5BE7-6627-44CA-B8C5-F272B6580175}" destId="{9FDCF4FA-1F63-464E-8A87-2D62BF895F76}" srcOrd="0" destOrd="0" presId="urn:microsoft.com/office/officeart/2008/layout/VerticalCurvedList"/>
    <dgm:cxn modelId="{BE855C53-EA5A-41F8-81E9-63F8E4B17D37}" type="presParOf" srcId="{362A5BE7-6627-44CA-B8C5-F272B6580175}" destId="{E1599FB9-3D01-4473-861B-C2DEA6EF9919}" srcOrd="1" destOrd="0" presId="urn:microsoft.com/office/officeart/2008/layout/VerticalCurvedList"/>
    <dgm:cxn modelId="{F3AEBAB0-EEB7-4C18-838E-7896F640B406}" type="presParOf" srcId="{362A5BE7-6627-44CA-B8C5-F272B6580175}" destId="{B1A72EC2-6429-4A1E-B9E7-71975C255322}" srcOrd="2" destOrd="0" presId="urn:microsoft.com/office/officeart/2008/layout/VerticalCurvedList"/>
    <dgm:cxn modelId="{2FE3B6F6-4DA3-4600-8977-18D9AB821565}" type="presParOf" srcId="{362A5BE7-6627-44CA-B8C5-F272B6580175}" destId="{CA6EDAFF-E043-401A-80A3-A4650D58FFEA}" srcOrd="3" destOrd="0" presId="urn:microsoft.com/office/officeart/2008/layout/VerticalCurvedList"/>
    <dgm:cxn modelId="{A3404B66-94A0-4E41-B8F3-FC4EC7C67376}" type="presParOf" srcId="{590B6C7E-7185-4C6A-820B-8116A4E73517}" destId="{A7786A2D-8AF6-40BB-AC49-113470651527}" srcOrd="1" destOrd="0" presId="urn:microsoft.com/office/officeart/2008/layout/VerticalCurvedList"/>
    <dgm:cxn modelId="{D82158CD-B35B-4CF1-8560-5D7787D0E605}" type="presParOf" srcId="{590B6C7E-7185-4C6A-820B-8116A4E73517}" destId="{8D89ECB1-D8AA-4826-8E6F-5A9E9FE21B88}" srcOrd="2" destOrd="0" presId="urn:microsoft.com/office/officeart/2008/layout/VerticalCurvedList"/>
    <dgm:cxn modelId="{46366709-F8C1-486C-B0B4-5C001F4D9C8C}" type="presParOf" srcId="{8D89ECB1-D8AA-4826-8E6F-5A9E9FE21B88}" destId="{33EFAB7B-A9B8-40F5-A1A6-72521477B39D}" srcOrd="0" destOrd="0" presId="urn:microsoft.com/office/officeart/2008/layout/VerticalCurvedList"/>
    <dgm:cxn modelId="{9BCDCD68-9343-41D2-8AF1-5AE83DE6DB76}" type="presParOf" srcId="{590B6C7E-7185-4C6A-820B-8116A4E73517}" destId="{5CDDC32D-70DE-4879-A643-CEFA5469D8D3}" srcOrd="3" destOrd="0" presId="urn:microsoft.com/office/officeart/2008/layout/VerticalCurvedList"/>
    <dgm:cxn modelId="{F2939AED-7ABD-4545-BF44-94C2D964AD45}" type="presParOf" srcId="{590B6C7E-7185-4C6A-820B-8116A4E73517}" destId="{A1990033-DA6F-42CA-B417-B15920A9356F}" srcOrd="4" destOrd="0" presId="urn:microsoft.com/office/officeart/2008/layout/VerticalCurvedList"/>
    <dgm:cxn modelId="{388F8866-FEFC-4AF0-8256-094E5E148D7E}" type="presParOf" srcId="{A1990033-DA6F-42CA-B417-B15920A9356F}" destId="{7A58DEC8-064C-4856-A5FE-44646611CB24}" srcOrd="0" destOrd="0" presId="urn:microsoft.com/office/officeart/2008/layout/VerticalCurvedList"/>
    <dgm:cxn modelId="{C65ABEDE-D1A5-4887-8214-2123829C884B}" type="presParOf" srcId="{590B6C7E-7185-4C6A-820B-8116A4E73517}" destId="{EC0CD0FA-A8B4-4C36-B0E2-C3A78E76AE26}" srcOrd="5" destOrd="0" presId="urn:microsoft.com/office/officeart/2008/layout/VerticalCurvedList"/>
    <dgm:cxn modelId="{81C908F2-56E6-4801-BDAC-F3D71F510754}" type="presParOf" srcId="{590B6C7E-7185-4C6A-820B-8116A4E73517}" destId="{0564AD5A-880D-42DB-99A7-52844776D80D}" srcOrd="6" destOrd="0" presId="urn:microsoft.com/office/officeart/2008/layout/VerticalCurvedList"/>
    <dgm:cxn modelId="{D6082E69-2EC7-4A67-841F-31F1522FA926}" type="presParOf" srcId="{0564AD5A-880D-42DB-99A7-52844776D80D}" destId="{6A6901D8-5CC8-4FB3-BBBF-57C1D118DE14}" srcOrd="0" destOrd="0" presId="urn:microsoft.com/office/officeart/2008/layout/VerticalCurvedList"/>
    <dgm:cxn modelId="{24938985-56AE-4669-A940-DD3EF9DD5867}" type="presParOf" srcId="{590B6C7E-7185-4C6A-820B-8116A4E73517}" destId="{ED4A4C64-1C9B-4F45-AE30-AE4C84185F92}" srcOrd="7" destOrd="0" presId="urn:microsoft.com/office/officeart/2008/layout/VerticalCurvedList"/>
    <dgm:cxn modelId="{32E20133-C533-4B7B-9219-2E8EA09AA22F}" type="presParOf" srcId="{590B6C7E-7185-4C6A-820B-8116A4E73517}" destId="{B4CF5725-7A0C-43EC-8A30-35EDF9355418}" srcOrd="8" destOrd="0" presId="urn:microsoft.com/office/officeart/2008/layout/VerticalCurvedList"/>
    <dgm:cxn modelId="{99CA990D-C785-420D-B79B-4B78B2A5FC73}" type="presParOf" srcId="{B4CF5725-7A0C-43EC-8A30-35EDF9355418}" destId="{B280F390-D1A8-4091-B9D8-7825B968233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A75D39-8C5A-4E86-8C75-C8A60D2E106F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8C4C31D-542E-40FC-A890-90759BACD7FE}">
      <dgm:prSet phldrT="[Text]"/>
      <dgm:spPr/>
      <dgm:t>
        <a:bodyPr/>
        <a:lstStyle/>
        <a:p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Interpersonal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9190D95-6812-486B-8E37-4CB4470F7614}" type="parTrans" cxnId="{DA13A447-AFE6-489D-9233-BC957041A4E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771193-63FE-4DBB-9C99-EDF28D9084F4}" type="sibTrans" cxnId="{DA13A447-AFE6-489D-9233-BC957041A4E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07AE007-3DA5-442B-8934-806F176978A4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Figurehead</a:t>
          </a:r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 – tokoh utama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2E8E4B-1983-4E42-B422-F93F9C36A93C}" type="parTrans" cxnId="{3B1202C0-9C1B-45BD-AE4B-7221342A7B3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B2BBA8-801F-43E5-BE6C-B76D93136267}" type="sibTrans" cxnId="{3B1202C0-9C1B-45BD-AE4B-7221342A7B3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408869-1BF9-47C8-81C6-908B36AC6396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Leader</a:t>
          </a:r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 – kepemimpinan 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584061-BC93-4239-AC11-8AE2721FA205}" type="parTrans" cxnId="{9C6E5C2F-AC1A-45C1-9C76-4C3288B134C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9DFC73-6F42-4FB2-8859-15AF76D1CC35}" type="sibTrans" cxnId="{9C6E5C2F-AC1A-45C1-9C76-4C3288B134C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5DB8C9-427C-4B74-9ED9-67D7D5D9B578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Liaison</a:t>
          </a:r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 – penghubung 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183D60-EC86-44E5-B566-DE5BE07E5016}" type="parTrans" cxnId="{FA50D990-F518-41DC-B7F6-57411D878F2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A8508A-A947-4C0A-9EE4-FD6444FFA875}" type="sibTrans" cxnId="{FA50D990-F518-41DC-B7F6-57411D878F2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EE87A4B-E319-46E6-A334-8F3012FA2713}">
      <dgm:prSet phldrT="[Text]"/>
      <dgm:spPr/>
      <dgm:t>
        <a:bodyPr/>
        <a:lstStyle/>
        <a:p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Informasional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3480EB-17FD-4C08-8CC1-E67CDB8FA39A}" type="parTrans" cxnId="{A5430F99-11D5-47D4-9A24-E4EB6043EFEF}">
      <dgm:prSet/>
      <dgm:spPr/>
      <dgm:t>
        <a:bodyPr/>
        <a:lstStyle/>
        <a:p>
          <a:endParaRPr lang="en-US"/>
        </a:p>
      </dgm:t>
    </dgm:pt>
    <dgm:pt modelId="{638A957D-32DE-4A93-B8F9-4CAC300ED085}" type="sibTrans" cxnId="{A5430F99-11D5-47D4-9A24-E4EB6043EFEF}">
      <dgm:prSet/>
      <dgm:spPr/>
      <dgm:t>
        <a:bodyPr/>
        <a:lstStyle/>
        <a:p>
          <a:endParaRPr lang="en-US"/>
        </a:p>
      </dgm:t>
    </dgm:pt>
    <dgm:pt modelId="{245B16C2-017A-4C78-ACBD-161852CE325F}">
      <dgm:prSet phldrT="[Text]"/>
      <dgm:spPr/>
      <dgm:t>
        <a:bodyPr/>
        <a:lstStyle/>
        <a:p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Monitor – pemantau 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7E5E75-EDCA-4C8E-B056-04C682C6BDA4}" type="parTrans" cxnId="{AFD10E9C-5EA0-4F7A-BC20-9084AA3F164F}">
      <dgm:prSet/>
      <dgm:spPr/>
      <dgm:t>
        <a:bodyPr/>
        <a:lstStyle/>
        <a:p>
          <a:endParaRPr lang="en-US"/>
        </a:p>
      </dgm:t>
    </dgm:pt>
    <dgm:pt modelId="{0D51611F-8A42-4639-A09E-1A5F5C09C7F7}" type="sibTrans" cxnId="{AFD10E9C-5EA0-4F7A-BC20-9084AA3F164F}">
      <dgm:prSet/>
      <dgm:spPr/>
      <dgm:t>
        <a:bodyPr/>
        <a:lstStyle/>
        <a:p>
          <a:endParaRPr lang="en-US"/>
        </a:p>
      </dgm:t>
    </dgm:pt>
    <dgm:pt modelId="{35A2319D-A33F-41D7-B1C1-22BCE0A416B4}">
      <dgm:prSet phldrT="[Text]"/>
      <dgm:spPr/>
      <dgm:t>
        <a:bodyPr/>
        <a:lstStyle/>
        <a:p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Disseminator – penyebar 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E7B3FE-DECB-4442-9357-8EDBB37BCC9E}" type="parTrans" cxnId="{078B0B27-E821-4344-AE63-E4B38E616C4A}">
      <dgm:prSet/>
      <dgm:spPr/>
      <dgm:t>
        <a:bodyPr/>
        <a:lstStyle/>
        <a:p>
          <a:endParaRPr lang="en-US"/>
        </a:p>
      </dgm:t>
    </dgm:pt>
    <dgm:pt modelId="{D62DA6AC-3B46-4136-B204-5F44A8F0EB53}" type="sibTrans" cxnId="{078B0B27-E821-4344-AE63-E4B38E616C4A}">
      <dgm:prSet/>
      <dgm:spPr/>
      <dgm:t>
        <a:bodyPr/>
        <a:lstStyle/>
        <a:p>
          <a:endParaRPr lang="en-US"/>
        </a:p>
      </dgm:t>
    </dgm:pt>
    <dgm:pt modelId="{0ABEB6AF-1E5E-443E-B2A4-BC99BB8CBBC2}">
      <dgm:prSet phldrT="[Text]"/>
      <dgm:spPr/>
      <dgm:t>
        <a:bodyPr/>
        <a:lstStyle/>
        <a:p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Spokesperson – juru bicara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F1BE4D-FB9C-4697-A470-12A316B422DC}" type="parTrans" cxnId="{17EC3F42-7D2F-445C-A934-D8951FE4AEBC}">
      <dgm:prSet/>
      <dgm:spPr/>
      <dgm:t>
        <a:bodyPr/>
        <a:lstStyle/>
        <a:p>
          <a:endParaRPr lang="en-US"/>
        </a:p>
      </dgm:t>
    </dgm:pt>
    <dgm:pt modelId="{AE5ADC01-FF7E-4F8E-8A09-0834BE17351D}" type="sibTrans" cxnId="{17EC3F42-7D2F-445C-A934-D8951FE4AEBC}">
      <dgm:prSet/>
      <dgm:spPr/>
      <dgm:t>
        <a:bodyPr/>
        <a:lstStyle/>
        <a:p>
          <a:endParaRPr lang="en-US"/>
        </a:p>
      </dgm:t>
    </dgm:pt>
    <dgm:pt modelId="{A0213F89-1613-4863-8EE8-AB766A46A120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Decisional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DD5C672-1103-4654-B06E-8E3830EA8F92}" type="parTrans" cxnId="{94AF81D5-57A0-4AA5-B62B-B3826CA32B94}">
      <dgm:prSet/>
      <dgm:spPr/>
      <dgm:t>
        <a:bodyPr/>
        <a:lstStyle/>
        <a:p>
          <a:endParaRPr lang="en-US"/>
        </a:p>
      </dgm:t>
    </dgm:pt>
    <dgm:pt modelId="{8F3DE482-8F2F-489C-A15B-09BF7A60D82B}" type="sibTrans" cxnId="{94AF81D5-57A0-4AA5-B62B-B3826CA32B94}">
      <dgm:prSet/>
      <dgm:spPr/>
      <dgm:t>
        <a:bodyPr/>
        <a:lstStyle/>
        <a:p>
          <a:endParaRPr lang="en-US"/>
        </a:p>
      </dgm:t>
    </dgm:pt>
    <dgm:pt modelId="{29564325-0804-49D4-BDE2-3F97A486D606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Entrepreneur</a:t>
          </a:r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 – kewirausahaan 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0FFA21-F8ED-4BCE-AF97-A3082B6EC0CF}" type="parTrans" cxnId="{4562F1C1-BFEA-4A47-B324-28FAFDFED07F}">
      <dgm:prSet/>
      <dgm:spPr/>
      <dgm:t>
        <a:bodyPr/>
        <a:lstStyle/>
        <a:p>
          <a:endParaRPr lang="en-US"/>
        </a:p>
      </dgm:t>
    </dgm:pt>
    <dgm:pt modelId="{B028C78A-F4DA-495A-A30F-4CC5C3AE4C23}" type="sibTrans" cxnId="{4562F1C1-BFEA-4A47-B324-28FAFDFED07F}">
      <dgm:prSet/>
      <dgm:spPr/>
      <dgm:t>
        <a:bodyPr/>
        <a:lstStyle/>
        <a:p>
          <a:endParaRPr lang="en-US"/>
        </a:p>
      </dgm:t>
    </dgm:pt>
    <dgm:pt modelId="{7DF92218-8BEA-43A8-B526-5C903B35AC84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Disturbance handler</a:t>
          </a:r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 – penyelesai masalah 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732B702-C3DC-4BA5-8A54-62195E6F653D}" type="parTrans" cxnId="{08DCE307-FF4C-425F-A0C7-6F5844C1B79E}">
      <dgm:prSet/>
      <dgm:spPr/>
      <dgm:t>
        <a:bodyPr/>
        <a:lstStyle/>
        <a:p>
          <a:endParaRPr lang="en-US"/>
        </a:p>
      </dgm:t>
    </dgm:pt>
    <dgm:pt modelId="{D274EB4B-024F-4F0B-AA92-FA8BAD76F73D}" type="sibTrans" cxnId="{08DCE307-FF4C-425F-A0C7-6F5844C1B79E}">
      <dgm:prSet/>
      <dgm:spPr/>
      <dgm:t>
        <a:bodyPr/>
        <a:lstStyle/>
        <a:p>
          <a:endParaRPr lang="en-US"/>
        </a:p>
      </dgm:t>
    </dgm:pt>
    <dgm:pt modelId="{D7320962-B324-4013-9CB2-325AB61671D9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Resource allocator</a:t>
          </a:r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 – pengalokasi sumber daya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202CD92-4C3D-4BE7-A0FD-EB8831288380}" type="parTrans" cxnId="{2725FA1D-0FD4-4441-B552-007637372519}">
      <dgm:prSet/>
      <dgm:spPr/>
      <dgm:t>
        <a:bodyPr/>
        <a:lstStyle/>
        <a:p>
          <a:endParaRPr lang="en-US"/>
        </a:p>
      </dgm:t>
    </dgm:pt>
    <dgm:pt modelId="{0C8E979F-D47E-4614-8FBF-7B8E337863CB}" type="sibTrans" cxnId="{2725FA1D-0FD4-4441-B552-007637372519}">
      <dgm:prSet/>
      <dgm:spPr/>
      <dgm:t>
        <a:bodyPr/>
        <a:lstStyle/>
        <a:p>
          <a:endParaRPr lang="en-US"/>
        </a:p>
      </dgm:t>
    </dgm:pt>
    <dgm:pt modelId="{DCB58B33-D0FA-46A3-A74D-0A27A2147E11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Negotiator</a:t>
          </a:r>
          <a:r>
            <a:rPr lang="id-ID" dirty="0" smtClean="0">
              <a:latin typeface="Arial" panose="020B0604020202020204" pitchFamily="34" charset="0"/>
              <a:cs typeface="Arial" panose="020B0604020202020204" pitchFamily="34" charset="0"/>
            </a:rPr>
            <a:t> – negosiator 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EFEE93-07C9-4A7E-A861-FF8782E7F6B5}" type="parTrans" cxnId="{416AAE41-D33B-4D89-BDA5-B64AB6D7F883}">
      <dgm:prSet/>
      <dgm:spPr/>
      <dgm:t>
        <a:bodyPr/>
        <a:lstStyle/>
        <a:p>
          <a:endParaRPr lang="en-US"/>
        </a:p>
      </dgm:t>
    </dgm:pt>
    <dgm:pt modelId="{17BE6769-A835-4FCE-9A67-2CD48D6CC3C1}" type="sibTrans" cxnId="{416AAE41-D33B-4D89-BDA5-B64AB6D7F883}">
      <dgm:prSet/>
      <dgm:spPr/>
      <dgm:t>
        <a:bodyPr/>
        <a:lstStyle/>
        <a:p>
          <a:endParaRPr lang="en-US"/>
        </a:p>
      </dgm:t>
    </dgm:pt>
    <dgm:pt modelId="{15662820-0498-446A-BF44-A13BC7E71382}" type="pres">
      <dgm:prSet presAssocID="{CDA75D39-8C5A-4E86-8C75-C8A60D2E106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D4450C7-4DEB-4611-B42F-6D821D858EF7}" type="pres">
      <dgm:prSet presAssocID="{B8C4C31D-542E-40FC-A890-90759BACD7FE}" presName="linNode" presStyleCnt="0"/>
      <dgm:spPr/>
      <dgm:t>
        <a:bodyPr/>
        <a:lstStyle/>
        <a:p>
          <a:endParaRPr lang="en-US"/>
        </a:p>
      </dgm:t>
    </dgm:pt>
    <dgm:pt modelId="{036044C5-A4D0-4359-8A87-D50D9254BF67}" type="pres">
      <dgm:prSet presAssocID="{B8C4C31D-542E-40FC-A890-90759BACD7FE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020760-2B8F-40D3-925F-61EFE501ED0B}" type="pres">
      <dgm:prSet presAssocID="{B8C4C31D-542E-40FC-A890-90759BACD7FE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3F00B8-6D54-4E67-B65B-F277C20E65D6}" type="pres">
      <dgm:prSet presAssocID="{4F771193-63FE-4DBB-9C99-EDF28D9084F4}" presName="sp" presStyleCnt="0"/>
      <dgm:spPr/>
      <dgm:t>
        <a:bodyPr/>
        <a:lstStyle/>
        <a:p>
          <a:endParaRPr lang="en-US"/>
        </a:p>
      </dgm:t>
    </dgm:pt>
    <dgm:pt modelId="{F2D13A94-540E-4E84-9C79-3FD68FCAE503}" type="pres">
      <dgm:prSet presAssocID="{2EE87A4B-E319-46E6-A334-8F3012FA2713}" presName="linNode" presStyleCnt="0"/>
      <dgm:spPr/>
      <dgm:t>
        <a:bodyPr/>
        <a:lstStyle/>
        <a:p>
          <a:endParaRPr lang="en-US"/>
        </a:p>
      </dgm:t>
    </dgm:pt>
    <dgm:pt modelId="{5AF68E8B-3B08-4D11-8541-3BC51D4D79EE}" type="pres">
      <dgm:prSet presAssocID="{2EE87A4B-E319-46E6-A334-8F3012FA2713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DACE6C-D385-4A60-8EFA-348199E782DB}" type="pres">
      <dgm:prSet presAssocID="{2EE87A4B-E319-46E6-A334-8F3012FA2713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15CCC0-5DCB-4708-9726-AC833ED9E207}" type="pres">
      <dgm:prSet presAssocID="{638A957D-32DE-4A93-B8F9-4CAC300ED085}" presName="sp" presStyleCnt="0"/>
      <dgm:spPr/>
      <dgm:t>
        <a:bodyPr/>
        <a:lstStyle/>
        <a:p>
          <a:endParaRPr lang="en-US"/>
        </a:p>
      </dgm:t>
    </dgm:pt>
    <dgm:pt modelId="{B41C65AE-AC06-46D5-A0C3-C3F1F671B868}" type="pres">
      <dgm:prSet presAssocID="{A0213F89-1613-4863-8EE8-AB766A46A120}" presName="linNode" presStyleCnt="0"/>
      <dgm:spPr/>
      <dgm:t>
        <a:bodyPr/>
        <a:lstStyle/>
        <a:p>
          <a:endParaRPr lang="en-US"/>
        </a:p>
      </dgm:t>
    </dgm:pt>
    <dgm:pt modelId="{2C1AAB2C-FC58-4166-9522-FC7FF1790B59}" type="pres">
      <dgm:prSet presAssocID="{A0213F89-1613-4863-8EE8-AB766A46A120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0EB8D4-FF6F-4582-B0F2-6E3AF415B946}" type="pres">
      <dgm:prSet presAssocID="{A0213F89-1613-4863-8EE8-AB766A46A120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78B0B27-E821-4344-AE63-E4B38E616C4A}" srcId="{2EE87A4B-E319-46E6-A334-8F3012FA2713}" destId="{35A2319D-A33F-41D7-B1C1-22BCE0A416B4}" srcOrd="1" destOrd="0" parTransId="{CBE7B3FE-DECB-4442-9357-8EDBB37BCC9E}" sibTransId="{D62DA6AC-3B46-4136-B204-5F44A8F0EB53}"/>
    <dgm:cxn modelId="{9C6E5C2F-AC1A-45C1-9C76-4C3288B134C2}" srcId="{B8C4C31D-542E-40FC-A890-90759BACD7FE}" destId="{4A408869-1BF9-47C8-81C6-908B36AC6396}" srcOrd="1" destOrd="0" parTransId="{DC584061-BC93-4239-AC11-8AE2721FA205}" sibTransId="{EB9DFC73-6F42-4FB2-8859-15AF76D1CC35}"/>
    <dgm:cxn modelId="{03252D0B-DC09-41A2-B935-EC8E0063536C}" type="presOf" srcId="{29564325-0804-49D4-BDE2-3F97A486D606}" destId="{D00EB8D4-FF6F-4582-B0F2-6E3AF415B946}" srcOrd="0" destOrd="0" presId="urn:microsoft.com/office/officeart/2005/8/layout/vList5"/>
    <dgm:cxn modelId="{3B1202C0-9C1B-45BD-AE4B-7221342A7B3B}" srcId="{B8C4C31D-542E-40FC-A890-90759BACD7FE}" destId="{C07AE007-3DA5-442B-8934-806F176978A4}" srcOrd="0" destOrd="0" parTransId="{682E8E4B-1983-4E42-B422-F93F9C36A93C}" sibTransId="{E4B2BBA8-801F-43E5-BE6C-B76D93136267}"/>
    <dgm:cxn modelId="{41132E1A-B680-4411-B2CD-658246486477}" type="presOf" srcId="{2EE87A4B-E319-46E6-A334-8F3012FA2713}" destId="{5AF68E8B-3B08-4D11-8541-3BC51D4D79EE}" srcOrd="0" destOrd="0" presId="urn:microsoft.com/office/officeart/2005/8/layout/vList5"/>
    <dgm:cxn modelId="{8AE6B82B-62A4-4C77-9000-10135072CCDC}" type="presOf" srcId="{B8C4C31D-542E-40FC-A890-90759BACD7FE}" destId="{036044C5-A4D0-4359-8A87-D50D9254BF67}" srcOrd="0" destOrd="0" presId="urn:microsoft.com/office/officeart/2005/8/layout/vList5"/>
    <dgm:cxn modelId="{416AAE41-D33B-4D89-BDA5-B64AB6D7F883}" srcId="{A0213F89-1613-4863-8EE8-AB766A46A120}" destId="{DCB58B33-D0FA-46A3-A74D-0A27A2147E11}" srcOrd="3" destOrd="0" parTransId="{08EFEE93-07C9-4A7E-A861-FF8782E7F6B5}" sibTransId="{17BE6769-A835-4FCE-9A67-2CD48D6CC3C1}"/>
    <dgm:cxn modelId="{FA50D990-F518-41DC-B7F6-57411D878F25}" srcId="{B8C4C31D-542E-40FC-A890-90759BACD7FE}" destId="{AD5DB8C9-427C-4B74-9ED9-67D7D5D9B578}" srcOrd="2" destOrd="0" parTransId="{5D183D60-EC86-44E5-B566-DE5BE07E5016}" sibTransId="{E9A8508A-A947-4C0A-9EE4-FD6444FFA875}"/>
    <dgm:cxn modelId="{25D25AA0-A6D2-41A1-A740-A8E780EDA332}" type="presOf" srcId="{245B16C2-017A-4C78-ACBD-161852CE325F}" destId="{DFDACE6C-D385-4A60-8EFA-348199E782DB}" srcOrd="0" destOrd="0" presId="urn:microsoft.com/office/officeart/2005/8/layout/vList5"/>
    <dgm:cxn modelId="{49E59E24-4204-4E30-B909-ED5460F857BB}" type="presOf" srcId="{C07AE007-3DA5-442B-8934-806F176978A4}" destId="{F2020760-2B8F-40D3-925F-61EFE501ED0B}" srcOrd="0" destOrd="0" presId="urn:microsoft.com/office/officeart/2005/8/layout/vList5"/>
    <dgm:cxn modelId="{2725FA1D-0FD4-4441-B552-007637372519}" srcId="{A0213F89-1613-4863-8EE8-AB766A46A120}" destId="{D7320962-B324-4013-9CB2-325AB61671D9}" srcOrd="2" destOrd="0" parTransId="{E202CD92-4C3D-4BE7-A0FD-EB8831288380}" sibTransId="{0C8E979F-D47E-4614-8FBF-7B8E337863CB}"/>
    <dgm:cxn modelId="{DA13A447-AFE6-489D-9233-BC957041A4EA}" srcId="{CDA75D39-8C5A-4E86-8C75-C8A60D2E106F}" destId="{B8C4C31D-542E-40FC-A890-90759BACD7FE}" srcOrd="0" destOrd="0" parTransId="{99190D95-6812-486B-8E37-4CB4470F7614}" sibTransId="{4F771193-63FE-4DBB-9C99-EDF28D9084F4}"/>
    <dgm:cxn modelId="{17EC3F42-7D2F-445C-A934-D8951FE4AEBC}" srcId="{2EE87A4B-E319-46E6-A334-8F3012FA2713}" destId="{0ABEB6AF-1E5E-443E-B2A4-BC99BB8CBBC2}" srcOrd="2" destOrd="0" parTransId="{C7F1BE4D-FB9C-4697-A470-12A316B422DC}" sibTransId="{AE5ADC01-FF7E-4F8E-8A09-0834BE17351D}"/>
    <dgm:cxn modelId="{A5430F99-11D5-47D4-9A24-E4EB6043EFEF}" srcId="{CDA75D39-8C5A-4E86-8C75-C8A60D2E106F}" destId="{2EE87A4B-E319-46E6-A334-8F3012FA2713}" srcOrd="1" destOrd="0" parTransId="{DC3480EB-17FD-4C08-8CC1-E67CDB8FA39A}" sibTransId="{638A957D-32DE-4A93-B8F9-4CAC300ED085}"/>
    <dgm:cxn modelId="{F9B2B774-273D-4FDE-8F39-B59B8936DFDA}" type="presOf" srcId="{7DF92218-8BEA-43A8-B526-5C903B35AC84}" destId="{D00EB8D4-FF6F-4582-B0F2-6E3AF415B946}" srcOrd="0" destOrd="1" presId="urn:microsoft.com/office/officeart/2005/8/layout/vList5"/>
    <dgm:cxn modelId="{01DCF46B-90B1-44E1-AD1B-2FC87D059F1A}" type="presOf" srcId="{A0213F89-1613-4863-8EE8-AB766A46A120}" destId="{2C1AAB2C-FC58-4166-9522-FC7FF1790B59}" srcOrd="0" destOrd="0" presId="urn:microsoft.com/office/officeart/2005/8/layout/vList5"/>
    <dgm:cxn modelId="{423104E7-ABC6-405B-8227-DDE00F565549}" type="presOf" srcId="{CDA75D39-8C5A-4E86-8C75-C8A60D2E106F}" destId="{15662820-0498-446A-BF44-A13BC7E71382}" srcOrd="0" destOrd="0" presId="urn:microsoft.com/office/officeart/2005/8/layout/vList5"/>
    <dgm:cxn modelId="{DC5CBA15-DAA5-4982-B654-FF4BB3F234D8}" type="presOf" srcId="{0ABEB6AF-1E5E-443E-B2A4-BC99BB8CBBC2}" destId="{DFDACE6C-D385-4A60-8EFA-348199E782DB}" srcOrd="0" destOrd="2" presId="urn:microsoft.com/office/officeart/2005/8/layout/vList5"/>
    <dgm:cxn modelId="{0AA91167-3051-4D6B-B9D7-EFCD5DD2901B}" type="presOf" srcId="{DCB58B33-D0FA-46A3-A74D-0A27A2147E11}" destId="{D00EB8D4-FF6F-4582-B0F2-6E3AF415B946}" srcOrd="0" destOrd="3" presId="urn:microsoft.com/office/officeart/2005/8/layout/vList5"/>
    <dgm:cxn modelId="{4562F1C1-BFEA-4A47-B324-28FAFDFED07F}" srcId="{A0213F89-1613-4863-8EE8-AB766A46A120}" destId="{29564325-0804-49D4-BDE2-3F97A486D606}" srcOrd="0" destOrd="0" parTransId="{550FFA21-F8ED-4BCE-AF97-A3082B6EC0CF}" sibTransId="{B028C78A-F4DA-495A-A30F-4CC5C3AE4C23}"/>
    <dgm:cxn modelId="{08DCE307-FF4C-425F-A0C7-6F5844C1B79E}" srcId="{A0213F89-1613-4863-8EE8-AB766A46A120}" destId="{7DF92218-8BEA-43A8-B526-5C903B35AC84}" srcOrd="1" destOrd="0" parTransId="{3732B702-C3DC-4BA5-8A54-62195E6F653D}" sibTransId="{D274EB4B-024F-4F0B-AA92-FA8BAD76F73D}"/>
    <dgm:cxn modelId="{13BCA9EC-8C5E-4CCB-8617-AD9E2448EB27}" type="presOf" srcId="{35A2319D-A33F-41D7-B1C1-22BCE0A416B4}" destId="{DFDACE6C-D385-4A60-8EFA-348199E782DB}" srcOrd="0" destOrd="1" presId="urn:microsoft.com/office/officeart/2005/8/layout/vList5"/>
    <dgm:cxn modelId="{8F93CF32-72E0-41A9-B88B-64C7012BFB88}" type="presOf" srcId="{D7320962-B324-4013-9CB2-325AB61671D9}" destId="{D00EB8D4-FF6F-4582-B0F2-6E3AF415B946}" srcOrd="0" destOrd="2" presId="urn:microsoft.com/office/officeart/2005/8/layout/vList5"/>
    <dgm:cxn modelId="{94AF81D5-57A0-4AA5-B62B-B3826CA32B94}" srcId="{CDA75D39-8C5A-4E86-8C75-C8A60D2E106F}" destId="{A0213F89-1613-4863-8EE8-AB766A46A120}" srcOrd="2" destOrd="0" parTransId="{9DD5C672-1103-4654-B06E-8E3830EA8F92}" sibTransId="{8F3DE482-8F2F-489C-A15B-09BF7A60D82B}"/>
    <dgm:cxn modelId="{F0883B97-87BA-47A3-B807-688A2115C018}" type="presOf" srcId="{AD5DB8C9-427C-4B74-9ED9-67D7D5D9B578}" destId="{F2020760-2B8F-40D3-925F-61EFE501ED0B}" srcOrd="0" destOrd="2" presId="urn:microsoft.com/office/officeart/2005/8/layout/vList5"/>
    <dgm:cxn modelId="{AFD10E9C-5EA0-4F7A-BC20-9084AA3F164F}" srcId="{2EE87A4B-E319-46E6-A334-8F3012FA2713}" destId="{245B16C2-017A-4C78-ACBD-161852CE325F}" srcOrd="0" destOrd="0" parTransId="{E97E5E75-EDCA-4C8E-B056-04C682C6BDA4}" sibTransId="{0D51611F-8A42-4639-A09E-1A5F5C09C7F7}"/>
    <dgm:cxn modelId="{15218021-EF4B-4C78-9F2C-136A3CE79435}" type="presOf" srcId="{4A408869-1BF9-47C8-81C6-908B36AC6396}" destId="{F2020760-2B8F-40D3-925F-61EFE501ED0B}" srcOrd="0" destOrd="1" presId="urn:microsoft.com/office/officeart/2005/8/layout/vList5"/>
    <dgm:cxn modelId="{7AF2C3F2-AE63-441A-9E01-FE8346E75862}" type="presParOf" srcId="{15662820-0498-446A-BF44-A13BC7E71382}" destId="{AD4450C7-4DEB-4611-B42F-6D821D858EF7}" srcOrd="0" destOrd="0" presId="urn:microsoft.com/office/officeart/2005/8/layout/vList5"/>
    <dgm:cxn modelId="{EE320557-CFB5-4EDE-BE1D-DEF02E092623}" type="presParOf" srcId="{AD4450C7-4DEB-4611-B42F-6D821D858EF7}" destId="{036044C5-A4D0-4359-8A87-D50D9254BF67}" srcOrd="0" destOrd="0" presId="urn:microsoft.com/office/officeart/2005/8/layout/vList5"/>
    <dgm:cxn modelId="{40CA80F6-ECEA-436C-BC85-FF1AFE7227D2}" type="presParOf" srcId="{AD4450C7-4DEB-4611-B42F-6D821D858EF7}" destId="{F2020760-2B8F-40D3-925F-61EFE501ED0B}" srcOrd="1" destOrd="0" presId="urn:microsoft.com/office/officeart/2005/8/layout/vList5"/>
    <dgm:cxn modelId="{223FB631-FD2B-49A2-B8C3-C5A966624355}" type="presParOf" srcId="{15662820-0498-446A-BF44-A13BC7E71382}" destId="{983F00B8-6D54-4E67-B65B-F277C20E65D6}" srcOrd="1" destOrd="0" presId="urn:microsoft.com/office/officeart/2005/8/layout/vList5"/>
    <dgm:cxn modelId="{83F7D5D5-98AC-444C-87EC-B92EEA0C2C8F}" type="presParOf" srcId="{15662820-0498-446A-BF44-A13BC7E71382}" destId="{F2D13A94-540E-4E84-9C79-3FD68FCAE503}" srcOrd="2" destOrd="0" presId="urn:microsoft.com/office/officeart/2005/8/layout/vList5"/>
    <dgm:cxn modelId="{1205DF5D-044B-4CDE-80ED-A0C13AE3DBDF}" type="presParOf" srcId="{F2D13A94-540E-4E84-9C79-3FD68FCAE503}" destId="{5AF68E8B-3B08-4D11-8541-3BC51D4D79EE}" srcOrd="0" destOrd="0" presId="urn:microsoft.com/office/officeart/2005/8/layout/vList5"/>
    <dgm:cxn modelId="{2564F353-72E6-4F9A-BC0E-70A8991C0FB0}" type="presParOf" srcId="{F2D13A94-540E-4E84-9C79-3FD68FCAE503}" destId="{DFDACE6C-D385-4A60-8EFA-348199E782DB}" srcOrd="1" destOrd="0" presId="urn:microsoft.com/office/officeart/2005/8/layout/vList5"/>
    <dgm:cxn modelId="{5EB0C3B6-06F4-4185-A32A-762C2FEE6C20}" type="presParOf" srcId="{15662820-0498-446A-BF44-A13BC7E71382}" destId="{9815CCC0-5DCB-4708-9726-AC833ED9E207}" srcOrd="3" destOrd="0" presId="urn:microsoft.com/office/officeart/2005/8/layout/vList5"/>
    <dgm:cxn modelId="{8C6902A8-8FC4-404D-A4B6-F96B5BB71D8E}" type="presParOf" srcId="{15662820-0498-446A-BF44-A13BC7E71382}" destId="{B41C65AE-AC06-46D5-A0C3-C3F1F671B868}" srcOrd="4" destOrd="0" presId="urn:microsoft.com/office/officeart/2005/8/layout/vList5"/>
    <dgm:cxn modelId="{1661E666-15AB-4C40-98A6-D5EB4B26D073}" type="presParOf" srcId="{B41C65AE-AC06-46D5-A0C3-C3F1F671B868}" destId="{2C1AAB2C-FC58-4166-9522-FC7FF1790B59}" srcOrd="0" destOrd="0" presId="urn:microsoft.com/office/officeart/2005/8/layout/vList5"/>
    <dgm:cxn modelId="{E9984683-2E83-42D0-8D5B-975ABCEAE94C}" type="presParOf" srcId="{B41C65AE-AC06-46D5-A0C3-C3F1F671B868}" destId="{D00EB8D4-FF6F-4582-B0F2-6E3AF415B94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599FB9-3D01-4473-861B-C2DEA6EF9919}">
      <dsp:nvSpPr>
        <dsp:cNvPr id="0" name=""/>
        <dsp:cNvSpPr/>
      </dsp:nvSpPr>
      <dsp:spPr>
        <a:xfrm>
          <a:off x="-5513922" y="-844209"/>
          <a:ext cx="6565219" cy="6565219"/>
        </a:xfrm>
        <a:prstGeom prst="blockArc">
          <a:avLst>
            <a:gd name="adj1" fmla="val 18900000"/>
            <a:gd name="adj2" fmla="val 2700000"/>
            <a:gd name="adj3" fmla="val 329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786A2D-8AF6-40BB-AC49-113470651527}">
      <dsp:nvSpPr>
        <dsp:cNvPr id="0" name=""/>
        <dsp:cNvSpPr/>
      </dsp:nvSpPr>
      <dsp:spPr>
        <a:xfrm>
          <a:off x="550354" y="374928"/>
          <a:ext cx="7458821" cy="75024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95508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Perspektif pengertian manajemen</a:t>
          </a:r>
          <a:endParaRPr lang="en-US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50354" y="374928"/>
        <a:ext cx="7458821" cy="750246"/>
      </dsp:txXfrm>
    </dsp:sp>
    <dsp:sp modelId="{33EFAB7B-A9B8-40F5-A1A6-72521477B39D}">
      <dsp:nvSpPr>
        <dsp:cNvPr id="0" name=""/>
        <dsp:cNvSpPr/>
      </dsp:nvSpPr>
      <dsp:spPr>
        <a:xfrm>
          <a:off x="81450" y="281147"/>
          <a:ext cx="937808" cy="93780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5CDDC32D-70DE-4879-A643-CEFA5469D8D3}">
      <dsp:nvSpPr>
        <dsp:cNvPr id="0" name=""/>
        <dsp:cNvSpPr/>
      </dsp:nvSpPr>
      <dsp:spPr>
        <a:xfrm>
          <a:off x="980488" y="1500493"/>
          <a:ext cx="7028688" cy="75024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95508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smtClean="0">
              <a:latin typeface="Arial" panose="020B0604020202020204" pitchFamily="34" charset="0"/>
              <a:cs typeface="Arial" panose="020B0604020202020204" pitchFamily="34" charset="0"/>
            </a:rPr>
            <a:t>Perspektif fungsi manajemen</a:t>
          </a:r>
          <a:endParaRPr lang="en-US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80488" y="1500493"/>
        <a:ext cx="7028688" cy="750246"/>
      </dsp:txXfrm>
    </dsp:sp>
    <dsp:sp modelId="{7A58DEC8-064C-4856-A5FE-44646611CB24}">
      <dsp:nvSpPr>
        <dsp:cNvPr id="0" name=""/>
        <dsp:cNvSpPr/>
      </dsp:nvSpPr>
      <dsp:spPr>
        <a:xfrm>
          <a:off x="511583" y="1406712"/>
          <a:ext cx="937808" cy="93780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EC0CD0FA-A8B4-4C36-B0E2-C3A78E76AE26}">
      <dsp:nvSpPr>
        <dsp:cNvPr id="0" name=""/>
        <dsp:cNvSpPr/>
      </dsp:nvSpPr>
      <dsp:spPr>
        <a:xfrm>
          <a:off x="980488" y="2626059"/>
          <a:ext cx="7028688" cy="75024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95508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Perspektif peran manajer</a:t>
          </a:r>
          <a:endParaRPr lang="en-US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80488" y="2626059"/>
        <a:ext cx="7028688" cy="750246"/>
      </dsp:txXfrm>
    </dsp:sp>
    <dsp:sp modelId="{6A6901D8-5CC8-4FB3-BBBF-57C1D118DE14}">
      <dsp:nvSpPr>
        <dsp:cNvPr id="0" name=""/>
        <dsp:cNvSpPr/>
      </dsp:nvSpPr>
      <dsp:spPr>
        <a:xfrm>
          <a:off x="511583" y="2532278"/>
          <a:ext cx="937808" cy="93780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ED4A4C64-1C9B-4F45-AE30-AE4C84185F92}">
      <dsp:nvSpPr>
        <dsp:cNvPr id="0" name=""/>
        <dsp:cNvSpPr/>
      </dsp:nvSpPr>
      <dsp:spPr>
        <a:xfrm>
          <a:off x="550354" y="3751624"/>
          <a:ext cx="7458821" cy="75024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95508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smtClean="0">
              <a:latin typeface="Arial" panose="020B0604020202020204" pitchFamily="34" charset="0"/>
              <a:cs typeface="Arial" panose="020B0604020202020204" pitchFamily="34" charset="0"/>
            </a:rPr>
            <a:t>Perspektif keterampilan manajerial</a:t>
          </a:r>
          <a:endParaRPr lang="en-US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50354" y="3751624"/>
        <a:ext cx="7458821" cy="750246"/>
      </dsp:txXfrm>
    </dsp:sp>
    <dsp:sp modelId="{B280F390-D1A8-4091-B9D8-7825B9682330}">
      <dsp:nvSpPr>
        <dsp:cNvPr id="0" name=""/>
        <dsp:cNvSpPr/>
      </dsp:nvSpPr>
      <dsp:spPr>
        <a:xfrm>
          <a:off x="81450" y="3657843"/>
          <a:ext cx="937808" cy="93780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020760-2B8F-40D3-925F-61EFE501ED0B}">
      <dsp:nvSpPr>
        <dsp:cNvPr id="0" name=""/>
        <dsp:cNvSpPr/>
      </dsp:nvSpPr>
      <dsp:spPr>
        <a:xfrm rot="5400000">
          <a:off x="4326040" y="-1528039"/>
          <a:ext cx="1296590" cy="4681728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Figurehead</a:t>
          </a:r>
          <a:r>
            <a:rPr lang="id-ID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 – tokoh utama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Leader</a:t>
          </a:r>
          <a:r>
            <a:rPr lang="id-ID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 – kepemimpinan 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Liaison</a:t>
          </a:r>
          <a:r>
            <a:rPr lang="id-ID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 – penghubung 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2633471" y="227824"/>
        <a:ext cx="4618434" cy="1170002"/>
      </dsp:txXfrm>
    </dsp:sp>
    <dsp:sp modelId="{036044C5-A4D0-4359-8A87-D50D9254BF67}">
      <dsp:nvSpPr>
        <dsp:cNvPr id="0" name=""/>
        <dsp:cNvSpPr/>
      </dsp:nvSpPr>
      <dsp:spPr>
        <a:xfrm>
          <a:off x="0" y="2455"/>
          <a:ext cx="2633472" cy="162073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800" kern="1200" dirty="0" smtClean="0">
              <a:latin typeface="Arial" panose="020B0604020202020204" pitchFamily="34" charset="0"/>
              <a:cs typeface="Arial" panose="020B0604020202020204" pitchFamily="34" charset="0"/>
            </a:rPr>
            <a:t>Interpersonal</a:t>
          </a:r>
          <a:endParaRPr lang="en-US" sz="2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9118" y="81573"/>
        <a:ext cx="2475236" cy="1462502"/>
      </dsp:txXfrm>
    </dsp:sp>
    <dsp:sp modelId="{DFDACE6C-D385-4A60-8EFA-348199E782DB}">
      <dsp:nvSpPr>
        <dsp:cNvPr id="0" name=""/>
        <dsp:cNvSpPr/>
      </dsp:nvSpPr>
      <dsp:spPr>
        <a:xfrm rot="5400000">
          <a:off x="4326040" y="173736"/>
          <a:ext cx="1296590" cy="4681728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Monitor – pemantau 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Disseminator – penyebar 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Spokesperson – juru bicara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2633471" y="1929599"/>
        <a:ext cx="4618434" cy="1170002"/>
      </dsp:txXfrm>
    </dsp:sp>
    <dsp:sp modelId="{5AF68E8B-3B08-4D11-8541-3BC51D4D79EE}">
      <dsp:nvSpPr>
        <dsp:cNvPr id="0" name=""/>
        <dsp:cNvSpPr/>
      </dsp:nvSpPr>
      <dsp:spPr>
        <a:xfrm>
          <a:off x="0" y="1704231"/>
          <a:ext cx="2633472" cy="162073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800" kern="1200" dirty="0" smtClean="0">
              <a:latin typeface="Arial" panose="020B0604020202020204" pitchFamily="34" charset="0"/>
              <a:cs typeface="Arial" panose="020B0604020202020204" pitchFamily="34" charset="0"/>
            </a:rPr>
            <a:t>Informasional</a:t>
          </a:r>
          <a:endParaRPr lang="en-US" sz="2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9118" y="1783349"/>
        <a:ext cx="2475236" cy="1462502"/>
      </dsp:txXfrm>
    </dsp:sp>
    <dsp:sp modelId="{D00EB8D4-FF6F-4582-B0F2-6E3AF415B946}">
      <dsp:nvSpPr>
        <dsp:cNvPr id="0" name=""/>
        <dsp:cNvSpPr/>
      </dsp:nvSpPr>
      <dsp:spPr>
        <a:xfrm rot="5400000">
          <a:off x="4326040" y="1875512"/>
          <a:ext cx="1296590" cy="4681728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Entrepreneur</a:t>
          </a:r>
          <a:r>
            <a:rPr lang="id-ID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 – kewirausahaan 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Disturbance handler</a:t>
          </a:r>
          <a:r>
            <a:rPr lang="id-ID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 – penyelesai masalah 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Resource allocator</a:t>
          </a:r>
          <a:r>
            <a:rPr lang="id-ID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 – pengalokasi sumber daya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Negotiator</a:t>
          </a:r>
          <a:r>
            <a:rPr lang="id-ID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 – negosiator 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2633471" y="3631375"/>
        <a:ext cx="4618434" cy="1170002"/>
      </dsp:txXfrm>
    </dsp:sp>
    <dsp:sp modelId="{2C1AAB2C-FC58-4166-9522-FC7FF1790B59}">
      <dsp:nvSpPr>
        <dsp:cNvPr id="0" name=""/>
        <dsp:cNvSpPr/>
      </dsp:nvSpPr>
      <dsp:spPr>
        <a:xfrm>
          <a:off x="0" y="3406006"/>
          <a:ext cx="2633472" cy="162073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Arial" panose="020B0604020202020204" pitchFamily="34" charset="0"/>
              <a:cs typeface="Arial" panose="020B0604020202020204" pitchFamily="34" charset="0"/>
            </a:rPr>
            <a:t>Decisional</a:t>
          </a:r>
          <a:endParaRPr lang="en-US" sz="2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9118" y="3485124"/>
        <a:ext cx="2475236" cy="14625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96AB30-4766-4A29-A4A4-6B972996A80D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96D55-ED8C-4ACF-B0FA-3D891AB6D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0102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C2F3694-6D05-4A67-A4B0-9E7CEEE2F2A3}" type="datetimeFigureOut">
              <a:rPr lang="en-US"/>
              <a:pPr>
                <a:defRPr/>
              </a:pPr>
              <a:t>9/10/2015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4650A01-8073-4EDE-86C7-BDCEF246DF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7975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6165E4B-7103-402B-B07C-888862C80068}" type="slidenum">
              <a:rPr lang="en-US" altLang="en-US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40734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24DF9EC-C52A-4186-BF0B-4B7ABC59B5D5}" type="slidenum">
              <a:rPr lang="en-US" altLang="en-US">
                <a:solidFill>
                  <a:prstClr val="black"/>
                </a:solidFill>
                <a:latin typeface="Calibri" panose="020F0502020204030204" pitchFamily="34" charset="0"/>
              </a:rPr>
              <a:pPr eaLnBrk="1" hangingPunct="1"/>
              <a:t>3</a:t>
            </a:fld>
            <a:endParaRPr lang="en-US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326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B4D14E6-C069-4844-893C-7C6FA9719BF3}" type="slidenum">
              <a:rPr lang="en-US" altLang="en-US">
                <a:solidFill>
                  <a:prstClr val="black"/>
                </a:solidFill>
                <a:latin typeface="Calibri" panose="020F0502020204030204" pitchFamily="34" charset="0"/>
              </a:rPr>
              <a:pPr eaLnBrk="1" hangingPunct="1"/>
              <a:t>5</a:t>
            </a:fld>
            <a:endParaRPr lang="en-US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1211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03A3461-45A4-4DBB-B925-208943CAA4D2}" type="slidenum">
              <a:rPr lang="en-US" altLang="en-US">
                <a:solidFill>
                  <a:prstClr val="black"/>
                </a:solidFill>
                <a:latin typeface="Calibri" panose="020F0502020204030204" pitchFamily="34" charset="0"/>
              </a:rPr>
              <a:pPr eaLnBrk="1" hangingPunct="1"/>
              <a:t>6</a:t>
            </a:fld>
            <a:endParaRPr lang="en-US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4479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9868A14-0FF7-4D64-941F-6A5DBA29036E}" type="slidenum">
              <a:rPr lang="en-US" altLang="en-US">
                <a:solidFill>
                  <a:prstClr val="black"/>
                </a:solidFill>
                <a:latin typeface="Calibri" panose="020F0502020204030204" pitchFamily="34" charset="0"/>
              </a:rPr>
              <a:pPr eaLnBrk="1" hangingPunct="1"/>
              <a:t>7</a:t>
            </a:fld>
            <a:endParaRPr lang="en-US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9560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79E0B37-269A-4B9E-8F48-10412E2C4928}" type="slidenum">
              <a:rPr lang="en-US" altLang="en-US">
                <a:solidFill>
                  <a:prstClr val="black"/>
                </a:solidFill>
                <a:latin typeface="Calibri" panose="020F0502020204030204" pitchFamily="34" charset="0"/>
              </a:rPr>
              <a:pPr eaLnBrk="1" hangingPunct="1"/>
              <a:t>9</a:t>
            </a:fld>
            <a:endParaRPr lang="en-US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8042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79E0B37-269A-4B9E-8F48-10412E2C4928}" type="slidenum">
              <a:rPr lang="en-US" altLang="en-US">
                <a:solidFill>
                  <a:prstClr val="black"/>
                </a:solidFill>
                <a:latin typeface="Calibri" panose="020F0502020204030204" pitchFamily="34" charset="0"/>
              </a:rPr>
              <a:pPr eaLnBrk="1" hangingPunct="1"/>
              <a:t>10</a:t>
            </a:fld>
            <a:endParaRPr lang="en-US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3511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79E0B37-269A-4B9E-8F48-10412E2C4928}" type="slidenum">
              <a:rPr lang="en-US" altLang="en-US">
                <a:solidFill>
                  <a:prstClr val="black"/>
                </a:solidFill>
                <a:latin typeface="Calibri" panose="020F0502020204030204" pitchFamily="34" charset="0"/>
              </a:rPr>
              <a:pPr eaLnBrk="1" hangingPunct="1"/>
              <a:t>11</a:t>
            </a:fld>
            <a:endParaRPr lang="en-US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063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>
                <a:solidFill>
                  <a:srgbClr val="000000"/>
                </a:solidFill>
              </a:rPr>
              <a:pPr/>
              <a:t>12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681038"/>
            <a:ext cx="4543425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04364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>
                <a:solidFill>
                  <a:srgbClr val="000000"/>
                </a:solidFill>
              </a:rPr>
              <a:pPr/>
              <a:t>13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681038"/>
            <a:ext cx="4543425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19099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1C8D401-9DDC-4BD6-B2D6-D3E32D9E23FA}" type="slidenum">
              <a:rPr lang="en-US" altLang="en-US">
                <a:solidFill>
                  <a:prstClr val="black"/>
                </a:solidFill>
                <a:latin typeface="Calibri" panose="020F0502020204030204" pitchFamily="34" charset="0"/>
              </a:rPr>
              <a:pPr eaLnBrk="1" hangingPunct="1"/>
              <a:t>14</a:t>
            </a:fld>
            <a:endParaRPr lang="en-US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1732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B1EFD41-EB52-4505-994E-2BF1A3E76170}" type="slidenum">
              <a:rPr lang="en-US" altLang="en-US">
                <a:solidFill>
                  <a:prstClr val="black"/>
                </a:solidFill>
                <a:latin typeface="Calibri" panose="020F0502020204030204" pitchFamily="34" charset="0"/>
              </a:rPr>
              <a:pPr eaLnBrk="1" hangingPunct="1"/>
              <a:t>15</a:t>
            </a:fld>
            <a:endParaRPr lang="en-US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0217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B82A843-C1FE-4A93-8B99-3F3F17012F48}" type="slidenum">
              <a:rPr lang="en-US" altLang="en-US">
                <a:solidFill>
                  <a:prstClr val="black"/>
                </a:solidFill>
                <a:latin typeface="Calibri" panose="020F0502020204030204" pitchFamily="34" charset="0"/>
              </a:rPr>
              <a:pPr eaLnBrk="1" hangingPunct="1"/>
              <a:t>17</a:t>
            </a:fld>
            <a:endParaRPr lang="en-US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8263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8A8ACFD-1B87-41DF-B445-689EFA039D28}" type="slidenum">
              <a:rPr lang="en-US" altLang="en-US">
                <a:solidFill>
                  <a:prstClr val="black"/>
                </a:solidFill>
                <a:latin typeface="Calibri" panose="020F0502020204030204" pitchFamily="34" charset="0"/>
              </a:rPr>
              <a:pPr eaLnBrk="1" hangingPunct="1"/>
              <a:t>19</a:t>
            </a:fld>
            <a:endParaRPr lang="en-US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4029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8A8ACFD-1B87-41DF-B445-689EFA039D28}" type="slidenum">
              <a:rPr lang="en-US" altLang="en-US">
                <a:solidFill>
                  <a:prstClr val="black"/>
                </a:solidFill>
                <a:latin typeface="Calibri" panose="020F0502020204030204" pitchFamily="34" charset="0"/>
              </a:rPr>
              <a:pPr eaLnBrk="1" hangingPunct="1"/>
              <a:t>20</a:t>
            </a:fld>
            <a:endParaRPr lang="en-US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27216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8A8ACFD-1B87-41DF-B445-689EFA039D28}" type="slidenum">
              <a:rPr lang="en-US" altLang="en-US">
                <a:solidFill>
                  <a:prstClr val="black"/>
                </a:solidFill>
                <a:latin typeface="Calibri" panose="020F0502020204030204" pitchFamily="34" charset="0"/>
              </a:rPr>
              <a:pPr eaLnBrk="1" hangingPunct="1"/>
              <a:t>21</a:t>
            </a:fld>
            <a:endParaRPr lang="en-US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767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8A8ACFD-1B87-41DF-B445-689EFA039D28}" type="slidenum">
              <a:rPr lang="en-US" altLang="en-US">
                <a:solidFill>
                  <a:prstClr val="black"/>
                </a:solidFill>
                <a:latin typeface="Calibri" panose="020F0502020204030204" pitchFamily="34" charset="0"/>
              </a:rPr>
              <a:pPr eaLnBrk="1" hangingPunct="1"/>
              <a:t>22</a:t>
            </a:fld>
            <a:endParaRPr lang="en-US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497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8A8ACFD-1B87-41DF-B445-689EFA039D28}" type="slidenum">
              <a:rPr lang="en-US" altLang="en-US">
                <a:solidFill>
                  <a:prstClr val="black"/>
                </a:solidFill>
                <a:latin typeface="Calibri" panose="020F0502020204030204" pitchFamily="34" charset="0"/>
              </a:rPr>
              <a:pPr eaLnBrk="1" hangingPunct="1"/>
              <a:t>24</a:t>
            </a:fld>
            <a:endParaRPr lang="en-US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0626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8A8ACFD-1B87-41DF-B445-689EFA039D28}" type="slidenum">
              <a:rPr lang="en-US" altLang="en-US">
                <a:solidFill>
                  <a:prstClr val="black"/>
                </a:solidFill>
                <a:latin typeface="Calibri" panose="020F0502020204030204" pitchFamily="34" charset="0"/>
              </a:rPr>
              <a:pPr eaLnBrk="1" hangingPunct="1"/>
              <a:t>25</a:t>
            </a:fld>
            <a:endParaRPr lang="en-US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074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660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838200"/>
            <a:ext cx="8229600" cy="0"/>
          </a:xfrm>
          <a:prstGeom prst="line">
            <a:avLst/>
          </a:prstGeom>
          <a:ln w="444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2"/>
            <a:ext cx="8229600" cy="52117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731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457200" y="1371600"/>
            <a:ext cx="8229600" cy="0"/>
          </a:xfrm>
          <a:prstGeom prst="line">
            <a:avLst/>
          </a:prstGeom>
          <a:ln w="444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en-US" sz="44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701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7200" y="1371600"/>
            <a:ext cx="8229600" cy="0"/>
          </a:xfrm>
          <a:prstGeom prst="line">
            <a:avLst/>
          </a:prstGeom>
          <a:ln w="444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90600"/>
          </a:xfr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en-US" sz="44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777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 descr="http://www.a-star.edu.sg/Portals/69/Skins/SIMTech/images/bannerPatter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0"/>
            <a:ext cx="9144000" cy="2657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8406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531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19200"/>
            <a:ext cx="8229600" cy="0"/>
          </a:xfrm>
          <a:prstGeom prst="line">
            <a:avLst/>
          </a:prstGeom>
          <a:ln w="444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884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457200" y="1371600"/>
            <a:ext cx="8229600" cy="0"/>
          </a:xfrm>
          <a:prstGeom prst="line">
            <a:avLst/>
          </a:prstGeom>
          <a:ln w="444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en-US" sz="44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896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0" y="762000"/>
            <a:ext cx="9144000" cy="0"/>
          </a:xfrm>
          <a:prstGeom prst="line">
            <a:avLst/>
          </a:prstGeom>
          <a:ln w="4445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en-US" sz="36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816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F57700"/>
          </a:solidFill>
          <a:ln w="25400" algn="ctr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4F81BD"/>
              </a:solidFill>
              <a:latin typeface="Calibri" pitchFamily="6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931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1" y="816429"/>
            <a:ext cx="8839199" cy="58782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4" name="Picture 12" descr="http://www.a-star.edu.sg/Portals/69/Skins/SIMTech/images/bannerPattern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667" b="13979"/>
          <a:stretch/>
        </p:blipFill>
        <p:spPr bwMode="auto">
          <a:xfrm flipH="1">
            <a:off x="4267200" y="4408714"/>
            <a:ext cx="4876800" cy="2449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 userDrawn="1"/>
        </p:nvSpPr>
        <p:spPr bwMode="blackWhite">
          <a:xfrm>
            <a:off x="0" y="1"/>
            <a:ext cx="9144000" cy="571500"/>
          </a:xfrm>
          <a:prstGeom prst="rect">
            <a:avLst/>
          </a:prstGeom>
          <a:solidFill>
            <a:srgbClr val="CC6600"/>
          </a:solidFill>
          <a:ln w="317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18288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en-US" altLang="en-US" sz="3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2675"/>
            <a:ext cx="9144000" cy="568827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627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762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Copyright © 2012 Pearson Education, Inc. Publishing as Prentice Hall </a:t>
            </a:r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rgbClr val="F577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6229350"/>
            <a:ext cx="9144000" cy="76200"/>
          </a:xfrm>
          <a:prstGeom prst="rect">
            <a:avLst/>
          </a:prstGeom>
          <a:solidFill>
            <a:srgbClr val="FAB700">
              <a:alpha val="9686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8305800" y="6475413"/>
            <a:ext cx="8382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1200" b="1" smtClean="0">
                <a:solidFill>
                  <a:schemeClr val="bg1"/>
                </a:solidFill>
              </a:rPr>
              <a:t>1-</a:t>
            </a:r>
            <a:fld id="{251E4F77-EC0A-4B37-BE8E-AC29D411E897}" type="slidenum">
              <a:rPr lang="en-US" altLang="en-US" sz="1200" b="1" smtClean="0">
                <a:solidFill>
                  <a:schemeClr val="bg1"/>
                </a:solidFill>
              </a:rPr>
              <a:pPr>
                <a:spcBef>
                  <a:spcPct val="50000"/>
                </a:spcBef>
                <a:defRPr/>
              </a:pPr>
              <a:t>‹#›</a:t>
            </a:fld>
            <a:endParaRPr lang="en-US" altLang="en-US" sz="1200" b="1" smtClean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52400" y="6477000"/>
            <a:ext cx="17347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Pengantar</a:t>
            </a:r>
            <a:r>
              <a:rPr lang="id-ID" sz="1200" baseline="0" dirty="0" smtClean="0"/>
              <a:t> Manajemen</a:t>
            </a:r>
            <a:endParaRPr 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762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r>
              <a:rPr lang="en-US">
                <a:solidFill>
                  <a:prstClr val="white"/>
                </a:solidFill>
              </a:rPr>
              <a:t>Copyright © 2012 Pearson Education, Inc. Publishing as Prentice Hall 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rgbClr val="F57700"/>
          </a:solidFill>
          <a:ln w="254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4F81BD"/>
              </a:solidFill>
              <a:latin typeface="Calibri" pitchFamily="64" charset="0"/>
              <a:cs typeface="Arial" charset="0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0" y="6229350"/>
            <a:ext cx="9144000" cy="76200"/>
          </a:xfrm>
          <a:prstGeom prst="rect">
            <a:avLst/>
          </a:prstGeom>
          <a:solidFill>
            <a:srgbClr val="FAB700">
              <a:alpha val="97000"/>
            </a:srgbClr>
          </a:solidFill>
          <a:ln w="254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4F81BD"/>
              </a:solidFill>
              <a:latin typeface="Calibri" pitchFamily="64" charset="0"/>
              <a:cs typeface="Arial" charset="0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8305800" y="6475413"/>
            <a:ext cx="8382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200" b="1" smtClean="0">
                <a:solidFill>
                  <a:prstClr val="white"/>
                </a:solidFill>
              </a:rPr>
              <a:t>1-</a:t>
            </a:r>
            <a:fld id="{9734C573-A07D-4BD1-9457-5E191F3DF009}" type="slidenum">
              <a:rPr lang="en-US" altLang="en-US" sz="1200" b="1" smtClean="0">
                <a:solidFill>
                  <a:prstClr val="white"/>
                </a:solidFill>
              </a:rPr>
              <a:pPr>
                <a:spcBef>
                  <a:spcPct val="50000"/>
                </a:spcBef>
              </a:pPr>
              <a:t>‹#›</a:t>
            </a:fld>
            <a:endParaRPr lang="en-US" altLang="en-US" sz="1200" b="1" smtClean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52400" y="6477000"/>
            <a:ext cx="17347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Pengantar</a:t>
            </a:r>
            <a:r>
              <a:rPr lang="id-ID" sz="1200" baseline="0" dirty="0" smtClean="0"/>
              <a:t> Manajemen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42583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3" r:id="rId6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notesSlide" Target="../notesSlides/notesSlide9.xml"/><Relationship Id="rId7" Type="http://schemas.openxmlformats.org/officeDocument/2006/relationships/diagramColors" Target="../diagrams/colors2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5800"/>
            <a:ext cx="89154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algn="r"/>
            <a:r>
              <a:rPr lang="id-ID" sz="4400" b="1" cap="none" spc="0" dirty="0" smtClean="0">
                <a:ln w="9525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Manajemen </a:t>
            </a:r>
            <a:br>
              <a:rPr lang="id-ID" sz="4400" b="1" cap="none" spc="0" dirty="0" smtClean="0">
                <a:ln w="9525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id-ID" sz="4400" b="1" cap="none" spc="0" dirty="0" smtClean="0">
                <a:ln w="9525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dan Organisasi</a:t>
            </a:r>
            <a:endParaRPr lang="en-US" sz="4400" b="1" cap="none" spc="0" dirty="0">
              <a:ln w="9525">
                <a:noFill/>
                <a:prstDash val="solid"/>
              </a:ln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28600" y="2362200"/>
            <a:ext cx="8686800" cy="300196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altLang="en-US" sz="2800" dirty="0" smtClean="0"/>
              <a:t>Urgensi manajer bagi organisasi</a:t>
            </a:r>
            <a:endParaRPr lang="en-US" altLang="en-US" sz="2800" dirty="0" smtClean="0"/>
          </a:p>
          <a:p>
            <a:r>
              <a:rPr lang="id-ID" altLang="en-US" sz="2800" dirty="0" smtClean="0"/>
              <a:t>Manajer dan tempat kerja manajer</a:t>
            </a:r>
            <a:endParaRPr lang="en-US" altLang="en-US" sz="2800" dirty="0" smtClean="0"/>
          </a:p>
          <a:p>
            <a:r>
              <a:rPr lang="id-ID" altLang="en-US" sz="2800" dirty="0" smtClean="0"/>
              <a:t>Pekerjaan manajer</a:t>
            </a:r>
          </a:p>
          <a:p>
            <a:r>
              <a:rPr lang="id-ID" altLang="en-US" sz="2800" dirty="0" smtClean="0"/>
              <a:t>Faktor yang mempengaruhi pekerjaan manajer</a:t>
            </a:r>
          </a:p>
          <a:p>
            <a:r>
              <a:rPr lang="id-ID" altLang="en-US" sz="2800" dirty="0" smtClean="0"/>
              <a:t>Damapak perubahan terhadap  pekerjaan manajer</a:t>
            </a:r>
            <a:endParaRPr lang="en-US" altLang="en-US" sz="2800" dirty="0" smtClean="0"/>
          </a:p>
          <a:p>
            <a:r>
              <a:rPr lang="id-ID" altLang="en-US" sz="2800" dirty="0" smtClean="0"/>
              <a:t>Alasan mempelajari manajemen</a:t>
            </a:r>
            <a:endParaRPr lang="en-US" altLang="en-US" sz="28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228600" y="5867400"/>
            <a:ext cx="51582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MANAGEMENT</a:t>
            </a:r>
            <a:r>
              <a:rPr lang="en-US" sz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, Eleventh Edition by Stephen P. Robbins &amp; Mary Coulter</a:t>
            </a:r>
            <a:endParaRPr lang="en-US" sz="36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74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044279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400" b="1" dirty="0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Urgensi Manajer</a:t>
            </a:r>
            <a:endParaRPr lang="en-US" sz="4400" b="1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6348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pPr>
              <a:defRPr/>
            </a:pPr>
            <a:r>
              <a:rPr lang="id-ID" sz="3200" dirty="0" smtClean="0">
                <a:solidFill>
                  <a:srgbClr val="002060"/>
                </a:solidFill>
              </a:rPr>
              <a:t>Urgensi Manajer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928270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d-ID" altLang="en-US" sz="2400" dirty="0"/>
              <a:t>Organisasi memerlukan keterampilan dan kemampuan menejer untuk menghadapi ketidak pastian, kompleksitas dan </a:t>
            </a:r>
            <a:r>
              <a:rPr lang="en-US" altLang="en-US" sz="2400" i="1" dirty="0"/>
              <a:t>chaotic times</a:t>
            </a:r>
          </a:p>
        </p:txBody>
      </p:sp>
      <p:sp>
        <p:nvSpPr>
          <p:cNvPr id="4" name="Rectangle 3"/>
          <p:cNvSpPr/>
          <p:nvPr/>
        </p:nvSpPr>
        <p:spPr>
          <a:xfrm>
            <a:off x="1752600" y="3033533"/>
            <a:ext cx="4876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altLang="en-US" sz="2400" dirty="0"/>
              <a:t>Keterampilan dan kemampuan manajer diperlukan untuk  menyelesaikan pekerjaan</a:t>
            </a:r>
            <a:endParaRPr lang="en-US" alt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3810000" y="4373940"/>
            <a:ext cx="5105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400" dirty="0"/>
              <a:t>Kualitas hubungan karyawan dengan supervisor adalah variabel penting dalam meningkatkan produktivitas dan loyalitas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152400" y="856266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</a:t>
            </a:r>
            <a:endParaRPr lang="en-US" sz="5400" b="1" i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78463" y="289560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</a:t>
            </a:r>
            <a:endParaRPr lang="en-US" sz="5400" b="1" i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352800" y="423544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3</a:t>
            </a:r>
            <a:endParaRPr lang="en-US" sz="5400" b="1" i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345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705725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4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Manajer dan </a:t>
            </a:r>
            <a:r>
              <a:rPr lang="id-ID" sz="4400" b="1" dirty="0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id-ID" sz="4400" b="1" dirty="0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s-ES" sz="4400" b="1" dirty="0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Tempat Kerja Manajer</a:t>
            </a:r>
            <a:endParaRPr lang="es-ES" sz="4400" b="1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532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pPr>
              <a:defRPr/>
            </a:pPr>
            <a:r>
              <a:rPr lang="id-ID" sz="3200" dirty="0" smtClean="0">
                <a:solidFill>
                  <a:srgbClr val="002060"/>
                </a:solidFill>
              </a:rPr>
              <a:t>Pegertian Manajer</a:t>
            </a:r>
            <a:endParaRPr sz="3200" dirty="0">
              <a:solidFill>
                <a:srgbClr val="002060"/>
              </a:solidFill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sz="half" idx="4294967295"/>
          </p:nvPr>
        </p:nvSpPr>
        <p:spPr>
          <a:xfrm>
            <a:off x="457200" y="1066800"/>
            <a:ext cx="4410075" cy="4602163"/>
          </a:xfrm>
        </p:spPr>
        <p:txBody>
          <a:bodyPr/>
          <a:lstStyle/>
          <a:p>
            <a:pPr marL="0" lvl="1" indent="0">
              <a:buNone/>
            </a:pPr>
            <a:r>
              <a:rPr 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Seseorang </a:t>
            </a:r>
            <a:r>
              <a:rPr lang="id-ID" sz="2400" dirty="0"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mengoordinasikan </a:t>
            </a:r>
            <a:r>
              <a:rPr lang="id-ID" sz="2400" dirty="0">
                <a:latin typeface="Arial" panose="020B0604020202020204" pitchFamily="34" charset="0"/>
                <a:cs typeface="Arial" panose="020B0604020202020204" pitchFamily="34" charset="0"/>
              </a:rPr>
              <a:t>dan mengawasi pekerjaan orang lain sehingga tujuan organisasi dapat dicapai</a:t>
            </a:r>
            <a:endParaRPr lang="en-US" alt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4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86350" y="2438400"/>
            <a:ext cx="3600450" cy="3619500"/>
          </a:xfrm>
          <a:noFill/>
        </p:spPr>
      </p:pic>
    </p:spTree>
    <p:extLst>
      <p:ext uri="{BB962C8B-B14F-4D97-AF65-F5344CB8AC3E}">
        <p14:creationId xmlns:p14="http://schemas.microsoft.com/office/powerpoint/2010/main" val="236899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pPr>
              <a:defRPr/>
            </a:pPr>
            <a:r>
              <a:rPr lang="id-ID" sz="3200" dirty="0" smtClean="0">
                <a:solidFill>
                  <a:srgbClr val="002060"/>
                </a:solidFill>
              </a:rPr>
              <a:t>Tingkatan Manajer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2400" y="4564469"/>
            <a:ext cx="4724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b="1" dirty="0">
                <a:solidFill>
                  <a:srgbClr val="0070C0"/>
                </a:solidFill>
              </a:rPr>
              <a:t>First-line Managers </a:t>
            </a:r>
            <a:endParaRPr lang="id-ID" altLang="en-US" sz="2400" b="1" dirty="0" smtClean="0">
              <a:solidFill>
                <a:srgbClr val="0070C0"/>
              </a:solidFill>
            </a:endParaRPr>
          </a:p>
          <a:p>
            <a:r>
              <a:rPr lang="en-US" altLang="en-US" sz="2400" dirty="0" smtClean="0"/>
              <a:t>Individu </a:t>
            </a:r>
            <a:r>
              <a:rPr lang="en-US" altLang="en-US" sz="2400" dirty="0"/>
              <a:t>yang mengelola pekerjaan karyawan non-manajerial</a:t>
            </a:r>
          </a:p>
        </p:txBody>
      </p:sp>
      <p:sp>
        <p:nvSpPr>
          <p:cNvPr id="3" name="Rectangle 2"/>
          <p:cNvSpPr/>
          <p:nvPr/>
        </p:nvSpPr>
        <p:spPr>
          <a:xfrm>
            <a:off x="2514600" y="328279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sz="2400" b="1" dirty="0">
                <a:solidFill>
                  <a:srgbClr val="0070C0"/>
                </a:solidFill>
              </a:rPr>
              <a:t>Middle </a:t>
            </a:r>
            <a:r>
              <a:rPr lang="en-US" altLang="en-US" sz="2400" b="1" dirty="0" smtClean="0">
                <a:solidFill>
                  <a:srgbClr val="0070C0"/>
                </a:solidFill>
              </a:rPr>
              <a:t>Managers</a:t>
            </a:r>
            <a:endParaRPr lang="id-ID" altLang="en-US" sz="2400" b="1" dirty="0" smtClean="0">
              <a:solidFill>
                <a:srgbClr val="0070C0"/>
              </a:solidFill>
            </a:endParaRPr>
          </a:p>
          <a:p>
            <a:r>
              <a:rPr lang="en-US" altLang="en-US" sz="2400" dirty="0" smtClean="0"/>
              <a:t>Individu </a:t>
            </a:r>
            <a:r>
              <a:rPr lang="en-US" altLang="en-US" sz="2400" dirty="0"/>
              <a:t>yang mengelola pekerjaan manajer lini pertama</a:t>
            </a:r>
          </a:p>
        </p:txBody>
      </p:sp>
      <p:sp>
        <p:nvSpPr>
          <p:cNvPr id="4" name="Rectangle 3"/>
          <p:cNvSpPr/>
          <p:nvPr/>
        </p:nvSpPr>
        <p:spPr>
          <a:xfrm>
            <a:off x="4114800" y="868234"/>
            <a:ext cx="5029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b="1" dirty="0">
                <a:solidFill>
                  <a:srgbClr val="0070C0"/>
                </a:solidFill>
              </a:rPr>
              <a:t>Top </a:t>
            </a:r>
            <a:r>
              <a:rPr lang="en-US" altLang="en-US" sz="2400" b="1" dirty="0" smtClean="0">
                <a:solidFill>
                  <a:srgbClr val="0070C0"/>
                </a:solidFill>
              </a:rPr>
              <a:t>Managers</a:t>
            </a:r>
            <a:endParaRPr lang="id-ID" altLang="en-US" sz="2400" b="1" dirty="0" smtClean="0">
              <a:solidFill>
                <a:srgbClr val="0070C0"/>
              </a:solidFill>
            </a:endParaRPr>
          </a:p>
          <a:p>
            <a:r>
              <a:rPr lang="en-US" altLang="en-US" sz="2400" dirty="0" smtClean="0"/>
              <a:t>Individu </a:t>
            </a:r>
            <a:r>
              <a:rPr lang="en-US" altLang="en-US" sz="2400" dirty="0"/>
              <a:t>yang bertanggung jawab untuk membuat keputusan seluruh organisasi dan menetapkan rencana dan tujuan yang mempengaruhi seluruh organisasi</a:t>
            </a: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200816" y="6134129"/>
            <a:ext cx="3380584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2514600" y="4483121"/>
            <a:ext cx="4170368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4114800" y="3176558"/>
            <a:ext cx="4170368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16" y="1383281"/>
            <a:ext cx="3454352" cy="1899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83496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pPr>
              <a:defRPr/>
            </a:pPr>
            <a:r>
              <a:rPr lang="id-ID" sz="3200" dirty="0" smtClean="0">
                <a:solidFill>
                  <a:srgbClr val="002060"/>
                </a:solidFill>
              </a:rPr>
              <a:t>Tempat Kerja Manajer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4294967295"/>
          </p:nvPr>
        </p:nvSpPr>
        <p:spPr>
          <a:xfrm>
            <a:off x="495300" y="906207"/>
            <a:ext cx="8177210" cy="2149986"/>
          </a:xfrm>
        </p:spPr>
        <p:txBody>
          <a:bodyPr/>
          <a:lstStyle/>
          <a:p>
            <a:pPr marL="0" lvl="1" indent="0">
              <a:buNone/>
            </a:pPr>
            <a:r>
              <a:rPr lang="id-ID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Organisasi </a:t>
            </a:r>
            <a:endParaRPr lang="id-ID" alt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0">
              <a:buNone/>
            </a:pPr>
            <a:r>
              <a:rPr lang="id-ID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Sebuah kesepakatan yang disengaja dari sekumpulan orang untuk mencapai beberapa tujuan tertentu (bahwa individu tidak dapat mencapai tujuan secara independen)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5" r="8060"/>
          <a:stretch/>
        </p:blipFill>
        <p:spPr bwMode="auto">
          <a:xfrm>
            <a:off x="4572000" y="3200400"/>
            <a:ext cx="4460036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57200" y="3488814"/>
            <a:ext cx="4343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altLang="en-US" sz="2400" b="1" dirty="0" smtClean="0"/>
              <a:t>Karakteristik organisasi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2400" dirty="0" smtClean="0"/>
              <a:t>Memiliki </a:t>
            </a:r>
            <a:r>
              <a:rPr lang="en-US" altLang="en-US" sz="2400" dirty="0"/>
              <a:t>tujuan yang jelas (goal)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2400" dirty="0"/>
              <a:t>Terdiri dari </a:t>
            </a:r>
            <a:r>
              <a:rPr lang="id-ID" altLang="en-US" sz="2400" dirty="0"/>
              <a:t>atas </a:t>
            </a:r>
            <a:r>
              <a:rPr lang="en-US" altLang="en-US" sz="2400" dirty="0"/>
              <a:t>beberapa orang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2400" dirty="0"/>
              <a:t>Memiliki suatu struktur</a:t>
            </a:r>
          </a:p>
        </p:txBody>
      </p:sp>
    </p:spTree>
    <p:extLst>
      <p:ext uri="{BB962C8B-B14F-4D97-AF65-F5344CB8AC3E}">
        <p14:creationId xmlns:p14="http://schemas.microsoft.com/office/powerpoint/2010/main" val="261128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044280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400" b="1" dirty="0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Pekerjaan </a:t>
            </a:r>
            <a:r>
              <a:rPr lang="es-ES" sz="4400" b="1" dirty="0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Manajer</a:t>
            </a:r>
            <a:endParaRPr lang="es-ES" sz="4400" b="1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4070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pPr>
              <a:defRPr/>
            </a:pPr>
            <a:r>
              <a:rPr lang="id-ID" sz="3200" dirty="0" smtClean="0">
                <a:solidFill>
                  <a:srgbClr val="002060"/>
                </a:solidFill>
              </a:rPr>
              <a:t>Pekerjaan Manajer (PM)</a:t>
            </a:r>
            <a:endParaRPr lang="en-US" sz="3200" dirty="0">
              <a:solidFill>
                <a:srgbClr val="002060"/>
              </a:solidFill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723762450"/>
              </p:ext>
            </p:extLst>
          </p:nvPr>
        </p:nvGraphicFramePr>
        <p:xfrm>
          <a:off x="609600" y="990600"/>
          <a:ext cx="80772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7513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pPr>
              <a:defRPr/>
            </a:pPr>
            <a:r>
              <a:rPr lang="id-ID" sz="3200" dirty="0" smtClean="0">
                <a:solidFill>
                  <a:srgbClr val="002060"/>
                </a:solidFill>
              </a:rPr>
              <a:t>Pekerjaan Manajer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81162"/>
            <a:ext cx="8229600" cy="2205038"/>
          </a:xfrm>
        </p:spPr>
        <p:txBody>
          <a:bodyPr/>
          <a:lstStyle/>
          <a:p>
            <a:pPr marL="0" indent="0">
              <a:buNone/>
            </a:pPr>
            <a:r>
              <a:rPr lang="id-ID" sz="2800" dirty="0" smtClean="0"/>
              <a:t>Manajemen berkaitan dengan mengoordinasikan dan mengawasi kegiatan orang </a:t>
            </a:r>
            <a:r>
              <a:rPr lang="id-ID" sz="2800" dirty="0"/>
              <a:t>lain sehingga kegiatan mereka selesai secara efisien dan efektif.</a:t>
            </a:r>
            <a:endParaRPr lang="en-US" altLang="en-US" sz="2800" dirty="0" smtClean="0"/>
          </a:p>
        </p:txBody>
      </p:sp>
      <p:sp>
        <p:nvSpPr>
          <p:cNvPr id="10" name="Content Placeholder 4"/>
          <p:cNvSpPr txBox="1">
            <a:spLocks/>
          </p:cNvSpPr>
          <p:nvPr/>
        </p:nvSpPr>
        <p:spPr>
          <a:xfrm>
            <a:off x="457200" y="3228976"/>
            <a:ext cx="4419600" cy="2895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2800" b="1" dirty="0" smtClean="0"/>
              <a:t>Efficiency</a:t>
            </a:r>
          </a:p>
          <a:p>
            <a:r>
              <a:rPr lang="en-US" altLang="en-US" sz="2400" dirty="0" smtClean="0"/>
              <a:t>“Doing things right”</a:t>
            </a:r>
            <a:r>
              <a:rPr lang="id-ID" altLang="en-US" sz="2400" dirty="0" smtClean="0"/>
              <a:t> (</a:t>
            </a:r>
            <a:r>
              <a:rPr lang="en-US" altLang="en-US" sz="2400" dirty="0" smtClean="0"/>
              <a:t>melakukan pekerjaan dengan benar</a:t>
            </a:r>
            <a:r>
              <a:rPr lang="id-ID" altLang="en-US" sz="2400" dirty="0" smtClean="0"/>
              <a:t>)</a:t>
            </a:r>
          </a:p>
          <a:p>
            <a:r>
              <a:rPr lang="id-ID" altLang="en-US" sz="2400" dirty="0" smtClean="0"/>
              <a:t>Mendapatkan keluaran yang banyak dari masukan yang sedikit</a:t>
            </a:r>
            <a:endParaRPr lang="en-US" altLang="en-US" sz="2400" dirty="0"/>
          </a:p>
        </p:txBody>
      </p:sp>
      <p:sp>
        <p:nvSpPr>
          <p:cNvPr id="11" name="Content Placeholder 5"/>
          <p:cNvSpPr txBox="1">
            <a:spLocks/>
          </p:cNvSpPr>
          <p:nvPr/>
        </p:nvSpPr>
        <p:spPr>
          <a:xfrm>
            <a:off x="5105400" y="3195638"/>
            <a:ext cx="4038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2800" b="1" dirty="0" smtClean="0"/>
              <a:t>Effectiveness</a:t>
            </a:r>
            <a:endParaRPr lang="en-US" altLang="en-US" b="1" dirty="0" smtClean="0"/>
          </a:p>
          <a:p>
            <a:r>
              <a:rPr lang="en-US" altLang="en-US" sz="2400" dirty="0" smtClean="0"/>
              <a:t>“Doing the right things”</a:t>
            </a:r>
            <a:r>
              <a:rPr lang="id-ID" altLang="en-US" sz="2400" dirty="0" smtClean="0"/>
              <a:t> (</a:t>
            </a:r>
            <a:r>
              <a:rPr lang="en-US" altLang="en-US" sz="2400" dirty="0" smtClean="0"/>
              <a:t>melakukan pekerjaan yang benar</a:t>
            </a:r>
            <a:r>
              <a:rPr lang="id-ID" altLang="en-US" sz="2400" dirty="0" smtClean="0"/>
              <a:t>)</a:t>
            </a:r>
            <a:endParaRPr lang="en-US" altLang="en-US" sz="2400" dirty="0" smtClean="0"/>
          </a:p>
          <a:p>
            <a:r>
              <a:rPr lang="en-US" altLang="en-US" sz="2400" dirty="0" smtClean="0"/>
              <a:t>Mencapai tujuan organisasi</a:t>
            </a:r>
            <a:endParaRPr lang="en-US" alt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457200" y="996375"/>
            <a:ext cx="6553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3200" dirty="0">
                <a:solidFill>
                  <a:srgbClr val="0070C0"/>
                </a:solidFill>
                <a:latin typeface="Calibri"/>
                <a:ea typeface="+mj-ea"/>
                <a:cs typeface="+mj-cs"/>
              </a:rPr>
              <a:t>Perspektif pengertian manajemen</a:t>
            </a:r>
            <a:endParaRPr lang="en-US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457200" y="3733800"/>
            <a:ext cx="38862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>
            <a:off x="5129212" y="3733800"/>
            <a:ext cx="38862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61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1559108"/>
            <a:ext cx="449580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Planning</a:t>
            </a:r>
          </a:p>
          <a:p>
            <a:r>
              <a:rPr lang="id-ID" altLang="en-US" sz="2400" dirty="0" smtClean="0"/>
              <a:t>Mendefinisikan </a:t>
            </a:r>
            <a:r>
              <a:rPr lang="id-ID" altLang="en-US" sz="2400" dirty="0"/>
              <a:t>tujuan, menetapkan strategi untuk mencapai tujuan, mengembangkan rencana untuk mengintegrasikan dan mengkoordinasikan kegiatan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457200" y="4467225"/>
            <a:ext cx="46482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Organizing</a:t>
            </a:r>
            <a:r>
              <a:rPr lang="id-ID" altLang="en-US" sz="2400" b="1" dirty="0" smtClean="0"/>
              <a:t/>
            </a:r>
            <a:br>
              <a:rPr lang="id-ID" altLang="en-US" sz="2400" b="1" dirty="0" smtClean="0"/>
            </a:br>
            <a:r>
              <a:rPr lang="id-ID" altLang="en-US" sz="2400" dirty="0" smtClean="0"/>
              <a:t>Mengatur </a:t>
            </a:r>
            <a:r>
              <a:rPr lang="id-ID" altLang="en-US" sz="2400" dirty="0"/>
              <a:t>dan menyusun pekerjaan untuk mencapai tujuan organisasi</a:t>
            </a:r>
            <a:r>
              <a:rPr lang="en-US" altLang="en-US" sz="2400"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5638800" y="1524550"/>
            <a:ext cx="3352801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Leading</a:t>
            </a:r>
            <a:endParaRPr lang="id-ID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600"/>
              </a:spcBef>
            </a:pPr>
            <a:r>
              <a:rPr lang="id-ID" altLang="en-US" sz="2400" dirty="0" smtClean="0"/>
              <a:t>Bekerja </a:t>
            </a:r>
            <a:r>
              <a:rPr lang="id-ID" altLang="en-US" sz="2400" dirty="0"/>
              <a:t>dengan dan melalui orang-orang untuk mencapai tujuan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5638800" y="4467225"/>
            <a:ext cx="335280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Controlling</a:t>
            </a:r>
            <a:r>
              <a:rPr lang="id-ID" altLang="en-US" sz="2400" b="1" dirty="0" smtClean="0"/>
              <a:t/>
            </a:r>
            <a:br>
              <a:rPr lang="id-ID" altLang="en-US" sz="2400" b="1" dirty="0" smtClean="0"/>
            </a:br>
            <a:r>
              <a:rPr lang="id-ID" altLang="en-US" sz="2400" dirty="0" smtClean="0"/>
              <a:t>Pemantauan</a:t>
            </a:r>
            <a:r>
              <a:rPr lang="id-ID" altLang="en-US" sz="2400" dirty="0"/>
              <a:t>, membandingkan, dan mengoreksi pekerjaan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48237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2800" dirty="0">
                <a:solidFill>
                  <a:srgbClr val="0070C0"/>
                </a:solidFill>
              </a:rPr>
              <a:t>Perspektif fungsi manajemen</a:t>
            </a:r>
            <a:endParaRPr lang="en-US" sz="2800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pPr>
              <a:defRPr/>
            </a:pPr>
            <a:r>
              <a:rPr lang="id-ID" sz="3200" dirty="0" smtClean="0">
                <a:solidFill>
                  <a:srgbClr val="002060"/>
                </a:solidFill>
              </a:rPr>
              <a:t>Pekerjaan </a:t>
            </a:r>
            <a:r>
              <a:rPr lang="id-ID" sz="3200" dirty="0" smtClean="0">
                <a:solidFill>
                  <a:srgbClr val="002060"/>
                </a:solidFill>
              </a:rPr>
              <a:t>Manajer</a:t>
            </a:r>
            <a:endParaRPr lang="en-US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0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id-ID" sz="3200" dirty="0" smtClean="0">
                <a:solidFill>
                  <a:srgbClr val="002060"/>
                </a:solidFill>
              </a:rPr>
              <a:t>Pekerjaan Manajer</a:t>
            </a:r>
            <a:endParaRPr lang="en-US" sz="3200" dirty="0">
              <a:solidFill>
                <a:srgbClr val="002060"/>
              </a:solidFill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836344488"/>
              </p:ext>
            </p:extLst>
          </p:nvPr>
        </p:nvGraphicFramePr>
        <p:xfrm>
          <a:off x="1600200" y="990600"/>
          <a:ext cx="7315200" cy="5029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Rectangle 3"/>
          <p:cNvSpPr>
            <a:spLocks noChangeArrowheads="1"/>
          </p:cNvSpPr>
          <p:nvPr/>
        </p:nvSpPr>
        <p:spPr bwMode="blackWhite">
          <a:xfrm rot="5400000">
            <a:off x="-1600200" y="2895600"/>
            <a:ext cx="4953000" cy="1295400"/>
          </a:xfrm>
          <a:prstGeom prst="rect">
            <a:avLst/>
          </a:prstGeom>
          <a:solidFill>
            <a:srgbClr val="FF0000"/>
          </a:solidFill>
          <a:ln w="3175">
            <a:solidFill>
              <a:srgbClr val="5F5F5F"/>
            </a:solidFill>
            <a:miter lim="800000"/>
            <a:headEnd/>
            <a:tailEnd/>
          </a:ln>
          <a:effectLst/>
        </p:spPr>
        <p:txBody>
          <a:bodyPr lIns="18288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id-ID" altLang="en-US" dirty="0" smtClean="0">
                <a:solidFill>
                  <a:srgbClr val="FFFFFF"/>
                </a:solidFill>
                <a:latin typeface="Arial" panose="020B0604020202020204" pitchFamily="34" charset="0"/>
              </a:rPr>
              <a:t>Perspektif Peran </a:t>
            </a:r>
            <a:r>
              <a:rPr lang="id-ID" altLang="en-US" dirty="0">
                <a:solidFill>
                  <a:srgbClr val="FFFFFF"/>
                </a:solidFill>
                <a:latin typeface="Arial" panose="020B0604020202020204" pitchFamily="34" charset="0"/>
              </a:rPr>
              <a:t>Manajerial</a:t>
            </a:r>
            <a:br>
              <a:rPr lang="id-ID" altLang="en-US" dirty="0">
                <a:solidFill>
                  <a:srgbClr val="FFFFFF"/>
                </a:solidFill>
                <a:latin typeface="Arial" panose="020B0604020202020204" pitchFamily="34" charset="0"/>
              </a:rPr>
            </a:br>
            <a:r>
              <a:rPr lang="id-ID" altLang="en-US" dirty="0">
                <a:solidFill>
                  <a:srgbClr val="FFFFFF"/>
                </a:solidFill>
                <a:latin typeface="Arial" panose="020B0604020202020204" pitchFamily="34" charset="0"/>
              </a:rPr>
              <a:t>(Mintzberg)</a:t>
            </a:r>
            <a:endParaRPr lang="en-US" altLang="en-US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4046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id-ID" sz="3200" dirty="0" smtClean="0">
                <a:solidFill>
                  <a:srgbClr val="002060"/>
                </a:solidFill>
                <a:ea typeface="Tahoma" panose="020B0604030504040204" pitchFamily="34" charset="0"/>
              </a:rPr>
              <a:t>Pekerjaan Manajer</a:t>
            </a:r>
            <a:endParaRPr lang="en-US" sz="3200" dirty="0">
              <a:solidFill>
                <a:srgbClr val="002060"/>
              </a:solidFill>
              <a:ea typeface="Tahoma" panose="020B0604030504040204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blackWhite">
          <a:xfrm>
            <a:off x="76200" y="914400"/>
            <a:ext cx="4953000" cy="633412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18288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048000" y="1086175"/>
            <a:ext cx="5943600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</a:pPr>
            <a:r>
              <a:rPr lang="en-US" altLang="en-US" sz="2800" b="1" dirty="0">
                <a:solidFill>
                  <a:srgbClr val="0070C0"/>
                </a:solidFill>
              </a:rPr>
              <a:t>Technical skills</a:t>
            </a:r>
            <a:endParaRPr lang="id-ID" altLang="en-US" sz="2800" b="1" dirty="0">
              <a:solidFill>
                <a:srgbClr val="0070C0"/>
              </a:solidFill>
            </a:endParaRPr>
          </a:p>
          <a:p>
            <a:pPr marL="444500" eaLnBrk="1" hangingPunct="1">
              <a:spcBef>
                <a:spcPts val="0"/>
              </a:spcBef>
            </a:pPr>
            <a:r>
              <a:rPr lang="id-ID" altLang="en-US" sz="2400" dirty="0">
                <a:solidFill>
                  <a:srgbClr val="000000"/>
                </a:solidFill>
              </a:rPr>
              <a:t>Kemampan menerapkan atau keterampilan khusus</a:t>
            </a:r>
            <a:endParaRPr lang="en-US" altLang="en-US" sz="2400" dirty="0">
              <a:solidFill>
                <a:srgbClr val="000000"/>
              </a:solidFill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103094" y="1009303"/>
            <a:ext cx="6248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d-ID" altLang="en-US" sz="2400" b="1" dirty="0" smtClean="0">
                <a:solidFill>
                  <a:srgbClr val="000000"/>
                </a:solidFill>
                <a:ea typeface="Tahoma" panose="020B0604030504040204" pitchFamily="34" charset="0"/>
              </a:rPr>
              <a:t>Perspektif </a:t>
            </a:r>
            <a:br>
              <a:rPr lang="id-ID" altLang="en-US" sz="2400" b="1" dirty="0" smtClean="0">
                <a:solidFill>
                  <a:srgbClr val="000000"/>
                </a:solidFill>
                <a:ea typeface="Tahoma" panose="020B0604030504040204" pitchFamily="34" charset="0"/>
              </a:rPr>
            </a:br>
            <a:r>
              <a:rPr lang="id-ID" altLang="en-US" sz="2400" b="1" dirty="0" smtClean="0">
                <a:solidFill>
                  <a:srgbClr val="000000"/>
                </a:solidFill>
                <a:ea typeface="Tahoma" panose="020B0604030504040204" pitchFamily="34" charset="0"/>
              </a:rPr>
              <a:t>Skil </a:t>
            </a:r>
            <a:r>
              <a:rPr lang="id-ID" altLang="en-US" sz="2400" b="1" dirty="0">
                <a:solidFill>
                  <a:srgbClr val="000000"/>
                </a:solidFill>
                <a:ea typeface="Tahoma" panose="020B0604030504040204" pitchFamily="34" charset="0"/>
              </a:rPr>
              <a:t>Manajemen</a:t>
            </a:r>
            <a:endParaRPr lang="en-US" altLang="en-US" sz="2000" dirty="0">
              <a:solidFill>
                <a:srgbClr val="000000"/>
              </a:solidFill>
              <a:ea typeface="Tahoma" panose="020B0604030504040204" pitchFamily="34" charset="0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048000" y="2348059"/>
            <a:ext cx="5638800" cy="2000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</a:pPr>
            <a:r>
              <a:rPr lang="en-US" altLang="en-US" sz="2800" b="1" dirty="0">
                <a:solidFill>
                  <a:srgbClr val="0070C0"/>
                </a:solidFill>
              </a:rPr>
              <a:t>Human skills</a:t>
            </a:r>
            <a:endParaRPr lang="id-ID" altLang="en-US" sz="2800" b="1" dirty="0">
              <a:solidFill>
                <a:srgbClr val="0070C0"/>
              </a:solidFill>
            </a:endParaRPr>
          </a:p>
          <a:p>
            <a:pPr marL="444500" eaLnBrk="1" hangingPunct="1">
              <a:spcBef>
                <a:spcPts val="0"/>
              </a:spcBef>
            </a:pPr>
            <a:r>
              <a:rPr lang="id-ID" altLang="en-US" sz="2400" dirty="0">
                <a:solidFill>
                  <a:srgbClr val="000000"/>
                </a:solidFill>
              </a:rPr>
              <a:t>Kemampuan untuk bekerja sama, memahami, dan memotivasi orang lain, baik secara individual maupun dalam kelompok</a:t>
            </a:r>
            <a:endParaRPr lang="en-US" altLang="en-US" sz="2400" dirty="0">
              <a:solidFill>
                <a:srgbClr val="000000"/>
              </a:solidFill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3048000" y="4451919"/>
            <a:ext cx="594360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</a:pPr>
            <a:r>
              <a:rPr lang="en-US" altLang="en-US" sz="2800" b="1" dirty="0">
                <a:solidFill>
                  <a:srgbClr val="0070C0"/>
                </a:solidFill>
              </a:rPr>
              <a:t>Conceptual Skills</a:t>
            </a:r>
            <a:endParaRPr lang="id-ID" altLang="en-US" sz="2800" b="1" dirty="0">
              <a:solidFill>
                <a:srgbClr val="0070C0"/>
              </a:solidFill>
            </a:endParaRPr>
          </a:p>
          <a:p>
            <a:pPr marL="444500" eaLnBrk="1" hangingPunct="1">
              <a:spcBef>
                <a:spcPts val="0"/>
              </a:spcBef>
            </a:pPr>
            <a:r>
              <a:rPr lang="id-ID" altLang="en-US" sz="2400" dirty="0">
                <a:solidFill>
                  <a:srgbClr val="000000"/>
                </a:solidFill>
              </a:rPr>
              <a:t>Kemampuan mental untuk menganalisis dan mendiagnosis situasi-situasi rumit</a:t>
            </a:r>
            <a:endParaRPr lang="en-US" altLang="en-US" sz="2400" dirty="0">
              <a:solidFill>
                <a:srgbClr val="000000"/>
              </a:solidFill>
            </a:endParaRPr>
          </a:p>
        </p:txBody>
      </p:sp>
      <p:pic>
        <p:nvPicPr>
          <p:cNvPr id="14" name="Picture 4" descr="j023074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3886200"/>
            <a:ext cx="3048000" cy="2300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57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id-ID" altLang="en-US" sz="2800" dirty="0" smtClean="0">
                <a:solidFill>
                  <a:srgbClr val="002060"/>
                </a:solidFill>
              </a:rPr>
              <a:t>Keterampilan yang diperlukan utk setiap level manajer</a:t>
            </a:r>
            <a:endParaRPr lang="en-US" altLang="en-US" sz="2800" dirty="0" smtClean="0">
              <a:solidFill>
                <a:srgbClr val="002060"/>
              </a:solidFill>
            </a:endParaRP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0"/>
          <a:stretch/>
        </p:blipFill>
        <p:spPr bwMode="auto">
          <a:xfrm>
            <a:off x="9525" y="1676400"/>
            <a:ext cx="8865374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934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id-ID" altLang="en-US" sz="3200" dirty="0" smtClean="0">
                <a:solidFill>
                  <a:srgbClr val="002060"/>
                </a:solidFill>
              </a:rPr>
              <a:t>Urgensi keterampilan manajerial</a:t>
            </a:r>
            <a:endParaRPr lang="en-US" altLang="en-US" sz="3200" dirty="0" smtClean="0">
              <a:solidFill>
                <a:srgbClr val="002060"/>
              </a:solidFill>
            </a:endParaRPr>
          </a:p>
        </p:txBody>
      </p:sp>
      <p:pic>
        <p:nvPicPr>
          <p:cNvPr id="25603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447800"/>
            <a:ext cx="8229600" cy="3886200"/>
          </a:xfrm>
          <a:noFill/>
        </p:spPr>
      </p:pic>
    </p:spTree>
    <p:extLst>
      <p:ext uri="{BB962C8B-B14F-4D97-AF65-F5344CB8AC3E}">
        <p14:creationId xmlns:p14="http://schemas.microsoft.com/office/powerpoint/2010/main" val="285296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705725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400" b="1" dirty="0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Faktor yang Mempengaruhi Pekerjaan </a:t>
            </a:r>
            <a:r>
              <a:rPr lang="es-ES" sz="4400" b="1" dirty="0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Manajer</a:t>
            </a:r>
            <a:endParaRPr lang="es-ES" sz="4400" b="1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67272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-11410"/>
            <a:ext cx="9144000" cy="773410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Faktor yang mempengaruhi pekerjaan manajer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950118"/>
            <a:ext cx="4610100" cy="31242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2800" b="1" dirty="0" smtClean="0">
                <a:solidFill>
                  <a:srgbClr val="00B0F0"/>
                </a:solidFill>
              </a:rPr>
              <a:t>Customers</a:t>
            </a:r>
            <a:endParaRPr lang="id-ID" altLang="en-US" sz="2400" dirty="0" smtClean="0">
              <a:solidFill>
                <a:srgbClr val="00B0F0"/>
              </a:solidFill>
            </a:endParaRPr>
          </a:p>
          <a:p>
            <a:pPr marL="342900" lvl="1" indent="-342900">
              <a:buFont typeface="Courier New" panose="02070309020205020404" pitchFamily="49" charset="0"/>
              <a:buChar char="o"/>
            </a:pPr>
            <a:r>
              <a:rPr lang="en-US" altLang="en-US" sz="2400" dirty="0" smtClean="0"/>
              <a:t>Mengelola hubungan pelanggan adalah tanggung jawab semua manajer dan karyawan.</a:t>
            </a:r>
          </a:p>
          <a:p>
            <a:pPr marL="342900" lvl="1" indent="-342900">
              <a:buFont typeface="Courier New" panose="02070309020205020404" pitchFamily="49" charset="0"/>
              <a:buChar char="o"/>
            </a:pPr>
            <a:r>
              <a:rPr lang="en-US" altLang="en-US" sz="2400" dirty="0" smtClean="0"/>
              <a:t>Konsisten pada layanan pelanggan yang berkualitas tinggi sangat penting untuk kelangsungan hidup organisasi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 sz="2400" dirty="0" smtClean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762500" y="950118"/>
            <a:ext cx="4381500" cy="337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800" b="1" dirty="0" smtClean="0">
                <a:solidFill>
                  <a:srgbClr val="00B0F0"/>
                </a:solidFill>
              </a:rPr>
              <a:t>Innovation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2400" dirty="0" smtClean="0"/>
              <a:t>Melakukan hal-hal berbeda, menjelajahi wilayah baru, dan mengambil risiko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2400" dirty="0" smtClean="0"/>
              <a:t>Manajer harus mendorong karyawan untuk menyadari dan bertindak untuk suatu inovasi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71450" y="4281486"/>
            <a:ext cx="897255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2800" b="1" dirty="0" smtClean="0">
                <a:solidFill>
                  <a:srgbClr val="00B0F0"/>
                </a:solidFill>
              </a:rPr>
              <a:t>Sustainability</a:t>
            </a:r>
            <a:r>
              <a:rPr lang="en-US" altLang="en-US" sz="2800" b="1" dirty="0" smtClean="0"/>
              <a:t> </a:t>
            </a:r>
            <a:r>
              <a:rPr lang="id-ID" altLang="en-US" sz="2800" b="1" dirty="0" smtClean="0"/>
              <a:t/>
            </a:r>
            <a:br>
              <a:rPr lang="id-ID" altLang="en-US" sz="2800" b="1" dirty="0" smtClean="0"/>
            </a:br>
            <a:r>
              <a:rPr lang="id-ID" sz="2400" dirty="0" smtClean="0"/>
              <a:t>Kemampuan perusahaan untuk mencapai tujuan bisnis dan meningkatkan nilai pemegang saham dalam jangka panjang dengan mengintegrasikan peluang ekonomi, lingkungan, dan sosial ke dalam strategi bisnisnya</a:t>
            </a:r>
            <a:endParaRPr lang="en-US" altLang="en-US" sz="2400" dirty="0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171450" y="1447800"/>
            <a:ext cx="165735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>
            <a:off x="4819650" y="1447800"/>
            <a:ext cx="158115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Line 7"/>
          <p:cNvSpPr>
            <a:spLocks noChangeShapeType="1"/>
          </p:cNvSpPr>
          <p:nvPr/>
        </p:nvSpPr>
        <p:spPr bwMode="auto">
          <a:xfrm>
            <a:off x="276224" y="4738688"/>
            <a:ext cx="20574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734606" y="76200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</a:t>
            </a:r>
            <a:endParaRPr lang="en-US" sz="5400" b="1" i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383862" y="76200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</a:t>
            </a:r>
            <a:endParaRPr lang="en-US" sz="5400" b="1" i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303993" y="405735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i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3</a:t>
            </a:r>
            <a:endParaRPr lang="en-US" sz="5400" b="1" i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9440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705725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400" b="1" dirty="0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Dampak Perubahan terhadap Pekerjaan </a:t>
            </a:r>
            <a:r>
              <a:rPr lang="es-ES" sz="4400" b="1" dirty="0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Manajer</a:t>
            </a:r>
            <a:endParaRPr lang="es-ES" sz="4400" b="1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0864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id-ID" altLang="en-US" sz="3200" dirty="0" smtClean="0">
                <a:solidFill>
                  <a:srgbClr val="002060"/>
                </a:solidFill>
              </a:rPr>
              <a:t>Dampak perubahan terhadap  pekerjaan manajer</a:t>
            </a:r>
            <a:endParaRPr lang="en-US" altLang="en-US" sz="3200" dirty="0" smtClean="0">
              <a:solidFill>
                <a:srgbClr val="002060"/>
              </a:solidFill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484094" y="1458526"/>
            <a:ext cx="203050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d-ID" altLang="en-US" sz="2400" b="1" dirty="0" smtClean="0">
                <a:solidFill>
                  <a:srgbClr val="000000"/>
                </a:solidFill>
                <a:ea typeface="Tahoma" panose="020B0604030504040204" pitchFamily="34" charset="0"/>
              </a:rPr>
              <a:t>Perubahan </a:t>
            </a:r>
            <a:br>
              <a:rPr lang="id-ID" altLang="en-US" sz="2400" b="1" dirty="0" smtClean="0">
                <a:solidFill>
                  <a:srgbClr val="000000"/>
                </a:solidFill>
                <a:ea typeface="Tahoma" panose="020B0604030504040204" pitchFamily="34" charset="0"/>
              </a:rPr>
            </a:br>
            <a:r>
              <a:rPr lang="id-ID" altLang="en-US" sz="2400" b="1" dirty="0" smtClean="0">
                <a:solidFill>
                  <a:srgbClr val="000000"/>
                </a:solidFill>
                <a:ea typeface="Tahoma" panose="020B0604030504040204" pitchFamily="34" charset="0"/>
              </a:rPr>
              <a:t>Teknologi</a:t>
            </a:r>
            <a:endParaRPr lang="en-US" altLang="en-US" sz="2000" dirty="0">
              <a:solidFill>
                <a:srgbClr val="000000"/>
              </a:solidFill>
              <a:ea typeface="Tahoma" panose="020B0604030504040204" pitchFamily="34" charset="0"/>
            </a:endParaRPr>
          </a:p>
        </p:txBody>
      </p:sp>
      <p:sp>
        <p:nvSpPr>
          <p:cNvPr id="5" name="Line 7"/>
          <p:cNvSpPr>
            <a:spLocks noChangeShapeType="1"/>
          </p:cNvSpPr>
          <p:nvPr/>
        </p:nvSpPr>
        <p:spPr bwMode="auto">
          <a:xfrm>
            <a:off x="552450" y="2289523"/>
            <a:ext cx="165735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429000" y="2743200"/>
            <a:ext cx="5486400" cy="310854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Dampak Perubahan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400" dirty="0" smtClean="0"/>
              <a:t>Pergeseran </a:t>
            </a:r>
            <a:r>
              <a:rPr lang="id-ID" sz="2400" dirty="0"/>
              <a:t>batas-batas </a:t>
            </a:r>
            <a:r>
              <a:rPr lang="id-ID" sz="2400" dirty="0" smtClean="0"/>
              <a:t>organisasi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400" dirty="0" smtClean="0"/>
              <a:t>Tempat kerja virtual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400" dirty="0" smtClean="0"/>
              <a:t>Mobilitas tenaga kerja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400" dirty="0" smtClean="0"/>
              <a:t>Pengaturan </a:t>
            </a:r>
            <a:r>
              <a:rPr lang="id-ID" sz="2400" dirty="0"/>
              <a:t>kerja yang </a:t>
            </a:r>
            <a:r>
              <a:rPr lang="id-ID" sz="2400" dirty="0" smtClean="0"/>
              <a:t>fleksibel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400" dirty="0" smtClean="0"/>
              <a:t>Pemberdayaan karyawan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400" dirty="0" smtClean="0"/>
              <a:t>Keseimbangan kehidupan pribadi dan kehidupan di tempat kerja</a:t>
            </a:r>
          </a:p>
        </p:txBody>
      </p:sp>
      <p:sp>
        <p:nvSpPr>
          <p:cNvPr id="8" name="Rectangle 7"/>
          <p:cNvSpPr/>
          <p:nvPr/>
        </p:nvSpPr>
        <p:spPr>
          <a:xfrm>
            <a:off x="30747" y="990600"/>
            <a:ext cx="61266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000" b="1" i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</a:t>
            </a:r>
            <a:endParaRPr lang="en-US" sz="6000" b="1" i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1026" name="Picture 2" descr="https://svn.apache.org/repos/asf/openoffice/symphony/trunk/main/extras/source/gallery/arrows/A46-TrendArrow-Orange-GoU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32802">
            <a:off x="515811" y="2384649"/>
            <a:ext cx="2900454" cy="263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2434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552450" y="1458526"/>
            <a:ext cx="333375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d-ID" sz="2400" b="1" dirty="0"/>
              <a:t>Peningkatan </a:t>
            </a:r>
            <a:r>
              <a:rPr lang="id-ID" sz="2400" b="1" dirty="0" smtClean="0"/>
              <a:t>tekanan pada organisasi</a:t>
            </a:r>
            <a:r>
              <a:rPr lang="id-ID" sz="2400" b="1" dirty="0"/>
              <a:t/>
            </a:r>
            <a:br>
              <a:rPr lang="id-ID" sz="2400" b="1" dirty="0"/>
            </a:br>
            <a:r>
              <a:rPr lang="id-ID" sz="2400" b="1" dirty="0"/>
              <a:t>dan </a:t>
            </a:r>
            <a:r>
              <a:rPr lang="id-ID" sz="2400" b="1" dirty="0" smtClean="0"/>
              <a:t>etika manajerial</a:t>
            </a:r>
            <a:endParaRPr lang="en-US" altLang="en-US" sz="2000" b="1" dirty="0">
              <a:solidFill>
                <a:srgbClr val="000000"/>
              </a:solidFill>
              <a:ea typeface="Tahoma" panose="020B0604030504040204" pitchFamily="34" charset="0"/>
            </a:endParaRPr>
          </a:p>
        </p:txBody>
      </p:sp>
      <p:sp>
        <p:nvSpPr>
          <p:cNvPr id="5" name="Line 7"/>
          <p:cNvSpPr>
            <a:spLocks noChangeShapeType="1"/>
          </p:cNvSpPr>
          <p:nvPr/>
        </p:nvSpPr>
        <p:spPr bwMode="auto">
          <a:xfrm>
            <a:off x="643414" y="2658855"/>
            <a:ext cx="2834823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950636" y="4366593"/>
            <a:ext cx="4964764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Dampak Perubahan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400" dirty="0" smtClean="0"/>
              <a:t>Redefinisi nilai </a:t>
            </a:r>
            <a:endParaRPr lang="id-ID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400" dirty="0" smtClean="0"/>
              <a:t>Membangun kembali </a:t>
            </a:r>
            <a:r>
              <a:rPr lang="id-ID" sz="2400" dirty="0"/>
              <a:t>kepercayaan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400" dirty="0" smtClean="0"/>
              <a:t>Meningkatkan akuntabilitas</a:t>
            </a:r>
          </a:p>
        </p:txBody>
      </p:sp>
      <p:sp>
        <p:nvSpPr>
          <p:cNvPr id="8" name="Rectangle 7"/>
          <p:cNvSpPr/>
          <p:nvPr/>
        </p:nvSpPr>
        <p:spPr>
          <a:xfrm>
            <a:off x="30747" y="990600"/>
            <a:ext cx="61266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000" b="1" i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</a:t>
            </a:r>
            <a:endParaRPr lang="en-US" sz="6000" b="1" i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1026" name="Picture 2" descr="https://svn.apache.org/repos/asf/openoffice/symphony/trunk/main/extras/source/gallery/arrows/A46-TrendArrow-Orange-GoU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32802">
            <a:off x="769097" y="2781056"/>
            <a:ext cx="2900454" cy="263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id-ID" altLang="en-US" sz="3200" dirty="0" smtClean="0">
                <a:solidFill>
                  <a:srgbClr val="002060"/>
                </a:solidFill>
              </a:rPr>
              <a:t>Dampak perubahan terhadap  pekerjaan manajer</a:t>
            </a:r>
            <a:endParaRPr lang="en-US" altLang="en-US" sz="3200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46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id-ID" altLang="en-US" sz="3200" dirty="0" smtClean="0">
                <a:solidFill>
                  <a:srgbClr val="002060"/>
                </a:solidFill>
              </a:rPr>
              <a:t>Dampak perubahan terhadap  pekerjaan manajer</a:t>
            </a:r>
            <a:endParaRPr lang="en-US" altLang="en-US" sz="3200" dirty="0" smtClean="0">
              <a:solidFill>
                <a:srgbClr val="002060"/>
              </a:solidFill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552450" y="1458526"/>
            <a:ext cx="33337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d-ID" sz="2400" b="1" dirty="0" smtClean="0"/>
              <a:t>Peningkatan </a:t>
            </a:r>
            <a:br>
              <a:rPr lang="id-ID" sz="2400" b="1" dirty="0" smtClean="0"/>
            </a:br>
            <a:r>
              <a:rPr lang="id-ID" sz="2400" b="1" dirty="0" smtClean="0"/>
              <a:t>daya saing</a:t>
            </a:r>
            <a:endParaRPr lang="en-US" altLang="en-US" sz="2000" b="1" dirty="0">
              <a:solidFill>
                <a:srgbClr val="000000"/>
              </a:solidFill>
              <a:ea typeface="Tahoma" panose="020B0604030504040204" pitchFamily="34" charset="0"/>
            </a:endParaRPr>
          </a:p>
        </p:txBody>
      </p:sp>
      <p:sp>
        <p:nvSpPr>
          <p:cNvPr id="5" name="Line 7"/>
          <p:cNvSpPr>
            <a:spLocks noChangeShapeType="1"/>
          </p:cNvSpPr>
          <p:nvPr/>
        </p:nvSpPr>
        <p:spPr bwMode="auto">
          <a:xfrm>
            <a:off x="643415" y="2319478"/>
            <a:ext cx="1794986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950636" y="4038600"/>
            <a:ext cx="4964764" cy="193899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Dampak Perubahan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400" dirty="0"/>
              <a:t>Pelayanan pelanggan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400" dirty="0" smtClean="0"/>
              <a:t>Inovasi</a:t>
            </a:r>
            <a:endParaRPr lang="id-ID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400" dirty="0" smtClean="0"/>
              <a:t>Globalisasi</a:t>
            </a:r>
            <a:endParaRPr lang="id-ID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400" dirty="0"/>
              <a:t>Efisiensi / produktivitas</a:t>
            </a:r>
            <a:endParaRPr lang="id-ID" sz="2400" dirty="0" smtClean="0"/>
          </a:p>
        </p:txBody>
      </p:sp>
      <p:sp>
        <p:nvSpPr>
          <p:cNvPr id="8" name="Rectangle 7"/>
          <p:cNvSpPr/>
          <p:nvPr/>
        </p:nvSpPr>
        <p:spPr>
          <a:xfrm>
            <a:off x="30747" y="990600"/>
            <a:ext cx="61266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000" b="1" i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3</a:t>
            </a:r>
            <a:endParaRPr lang="en-US" sz="6000" b="1" i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1026" name="Picture 2" descr="https://svn.apache.org/repos/asf/openoffice/symphony/trunk/main/extras/source/gallery/arrows/A46-TrendArrow-Orange-GoU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32802">
            <a:off x="685947" y="2463434"/>
            <a:ext cx="3195918" cy="2899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004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id-ID" altLang="en-US" sz="3200" dirty="0" smtClean="0">
                <a:solidFill>
                  <a:srgbClr val="002060"/>
                </a:solidFill>
              </a:rPr>
              <a:t>Dampak perubahan terhadap  pekerjaan manajer</a:t>
            </a:r>
            <a:endParaRPr lang="en-US" altLang="en-US" sz="3200" dirty="0" smtClean="0">
              <a:solidFill>
                <a:srgbClr val="002060"/>
              </a:solidFill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552450" y="1458526"/>
            <a:ext cx="33337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d-ID" sz="2400" b="1" dirty="0" smtClean="0"/>
              <a:t>Perubahan Ancaman Keamanan</a:t>
            </a:r>
            <a:endParaRPr lang="en-US" altLang="en-US" sz="2000" b="1" dirty="0">
              <a:solidFill>
                <a:srgbClr val="000000"/>
              </a:solidFill>
              <a:ea typeface="Tahoma" panose="020B0604030504040204" pitchFamily="34" charset="0"/>
            </a:endParaRPr>
          </a:p>
        </p:txBody>
      </p:sp>
      <p:sp>
        <p:nvSpPr>
          <p:cNvPr id="5" name="Line 7"/>
          <p:cNvSpPr>
            <a:spLocks noChangeShapeType="1"/>
          </p:cNvSpPr>
          <p:nvPr/>
        </p:nvSpPr>
        <p:spPr bwMode="auto">
          <a:xfrm>
            <a:off x="643414" y="2319478"/>
            <a:ext cx="3014185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950636" y="2590800"/>
            <a:ext cx="4964764" cy="304698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Dampak Perubahan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400" dirty="0" smtClean="0"/>
              <a:t>Manajemen resiko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400" dirty="0"/>
              <a:t>Ketidakpastian atas sumber energi </a:t>
            </a:r>
            <a:endParaRPr lang="id-ID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400" dirty="0" smtClean="0"/>
              <a:t>Restrukturisasi tempat bekerja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400" dirty="0" smtClean="0"/>
              <a:t>Kekhawatiran diskriminasi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400" dirty="0" smtClean="0"/>
              <a:t>Kekhawatiran globalisasi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400" dirty="0" smtClean="0"/>
              <a:t>Bantuan karyawan</a:t>
            </a:r>
            <a:endParaRPr lang="id-ID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400" dirty="0" smtClean="0"/>
              <a:t>Ketidakpastian </a:t>
            </a:r>
            <a:r>
              <a:rPr lang="id-ID" sz="2400" dirty="0"/>
              <a:t>iklim ekonomi</a:t>
            </a:r>
            <a:endParaRPr lang="id-ID" sz="2400" dirty="0" smtClean="0"/>
          </a:p>
        </p:txBody>
      </p:sp>
      <p:sp>
        <p:nvSpPr>
          <p:cNvPr id="8" name="Rectangle 7"/>
          <p:cNvSpPr/>
          <p:nvPr/>
        </p:nvSpPr>
        <p:spPr>
          <a:xfrm>
            <a:off x="30747" y="990600"/>
            <a:ext cx="61266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000" b="1" i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4</a:t>
            </a:r>
            <a:endParaRPr lang="en-US" sz="6000" b="1" i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1026" name="Picture 2" descr="https://svn.apache.org/repos/asf/openoffice/symphony/trunk/main/extras/source/gallery/arrows/A46-TrendArrow-Orange-GoU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32802">
            <a:off x="779543" y="2295466"/>
            <a:ext cx="2748387" cy="285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129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705725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4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Alasan </a:t>
            </a:r>
            <a:r>
              <a:rPr lang="id-ID" sz="4400" b="1" dirty="0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id-ID" sz="4400" b="1" dirty="0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id-ID" sz="4400" b="1" dirty="0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Mempelajari Manajemen</a:t>
            </a:r>
            <a:endParaRPr lang="es-ES" sz="4400" b="1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7502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id-ID" altLang="en-US" sz="3200" dirty="0" smtClean="0">
                <a:solidFill>
                  <a:srgbClr val="002060"/>
                </a:solidFill>
              </a:rPr>
              <a:t>Alasan mempelajari manajemen</a:t>
            </a:r>
            <a:endParaRPr lang="en-US" altLang="en-US" sz="3200" dirty="0" smtClean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" y="1066800"/>
            <a:ext cx="7848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altLang="en-US" sz="2400" b="1" dirty="0"/>
              <a:t>Universalitas </a:t>
            </a:r>
            <a:r>
              <a:rPr lang="id-ID" altLang="en-US" sz="2400" b="1" dirty="0" smtClean="0"/>
              <a:t>manajemen</a:t>
            </a:r>
            <a:br>
              <a:rPr lang="id-ID" altLang="en-US" sz="2400" b="1" dirty="0" smtClean="0"/>
            </a:br>
            <a:r>
              <a:rPr lang="id-ID" altLang="en-US" sz="2400" dirty="0" smtClean="0"/>
              <a:t>Manajemen </a:t>
            </a:r>
            <a:r>
              <a:rPr lang="id-ID" altLang="en-US" sz="2400" dirty="0"/>
              <a:t>yang baik diperlukan di semua organisasi</a:t>
            </a:r>
            <a:endParaRPr lang="id-ID" altLang="en-US" sz="2400" b="1" dirty="0"/>
          </a:p>
        </p:txBody>
      </p:sp>
      <p:sp>
        <p:nvSpPr>
          <p:cNvPr id="9" name="Rectangle 8"/>
          <p:cNvSpPr/>
          <p:nvPr/>
        </p:nvSpPr>
        <p:spPr>
          <a:xfrm>
            <a:off x="16459" y="904872"/>
            <a:ext cx="61266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0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</a:t>
            </a:r>
            <a:endParaRPr lang="en-US" sz="6000" b="1" i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5568" y="2221647"/>
            <a:ext cx="7826432" cy="39696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7531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id-ID" altLang="en-US" sz="3200" dirty="0" smtClean="0">
                <a:solidFill>
                  <a:srgbClr val="002060"/>
                </a:solidFill>
              </a:rPr>
              <a:t>Alasan mempelajari manajemen</a:t>
            </a:r>
            <a:endParaRPr lang="en-US" altLang="en-US" sz="3200" dirty="0" smtClean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" y="1066800"/>
            <a:ext cx="7848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altLang="en-US" sz="2400" b="1" dirty="0"/>
              <a:t>Realitas </a:t>
            </a:r>
            <a:r>
              <a:rPr lang="id-ID" altLang="en-US" sz="2400" b="1" dirty="0" smtClean="0"/>
              <a:t>pekerjaan</a:t>
            </a:r>
            <a:br>
              <a:rPr lang="id-ID" altLang="en-US" sz="2400" b="1" dirty="0" smtClean="0"/>
            </a:br>
            <a:r>
              <a:rPr lang="id-ID" altLang="en-US" sz="2400" dirty="0" smtClean="0"/>
              <a:t>Karyawan </a:t>
            </a:r>
            <a:r>
              <a:rPr lang="id-ID" altLang="en-US" sz="2400" dirty="0"/>
              <a:t>: mengelola dan dikelola</a:t>
            </a:r>
          </a:p>
        </p:txBody>
      </p:sp>
      <p:sp>
        <p:nvSpPr>
          <p:cNvPr id="9" name="Rectangle 8"/>
          <p:cNvSpPr/>
          <p:nvPr/>
        </p:nvSpPr>
        <p:spPr>
          <a:xfrm>
            <a:off x="16459" y="904872"/>
            <a:ext cx="61266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0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</a:t>
            </a:r>
            <a:endParaRPr lang="en-US" sz="6000" b="1" i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0" y="2514600"/>
            <a:ext cx="6705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altLang="en-US" sz="2400" b="1" dirty="0"/>
              <a:t>Keuntungan dan tangangan menjadi manajer</a:t>
            </a:r>
          </a:p>
          <a:p>
            <a:pPr marL="428625" lvl="1" indent="-342900">
              <a:buFont typeface="Arial" panose="020B0604020202020204" pitchFamily="34" charset="0"/>
              <a:buChar char="•"/>
            </a:pPr>
            <a:r>
              <a:rPr lang="en-US" altLang="en-US" sz="2400" dirty="0"/>
              <a:t>Manajemen menawarkan tantangan, kesempatan yang menarik dan kreatif untuk suatu pekerjaan yang berarti dan </a:t>
            </a:r>
            <a:r>
              <a:rPr lang="en-US" altLang="en-US" sz="2400" dirty="0" smtClean="0"/>
              <a:t>memuaskan.</a:t>
            </a:r>
            <a:endParaRPr lang="id-ID" altLang="en-US" sz="2400" dirty="0" smtClean="0"/>
          </a:p>
          <a:p>
            <a:pPr marL="428625" lvl="1" indent="-342900">
              <a:buFont typeface="Arial" panose="020B0604020202020204" pitchFamily="34" charset="0"/>
              <a:buChar char="•"/>
            </a:pPr>
            <a:r>
              <a:rPr lang="en-US" altLang="en-US" sz="2400" dirty="0" smtClean="0"/>
              <a:t>Manajer </a:t>
            </a:r>
            <a:r>
              <a:rPr lang="en-US" altLang="en-US" sz="2400" dirty="0"/>
              <a:t>yang berhasil menerima penghargaan yang signifikan untuk usaha mereka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673332" y="2286000"/>
            <a:ext cx="61266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0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3</a:t>
            </a:r>
            <a:endParaRPr lang="en-US" sz="6000" b="1" i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3785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20436</TotalTime>
  <Words>613</Words>
  <Application>Microsoft Office PowerPoint</Application>
  <PresentationFormat>On-screen Show (4:3)</PresentationFormat>
  <Paragraphs>160</Paragraphs>
  <Slides>25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Courier New</vt:lpstr>
      <vt:lpstr>Tahoma</vt:lpstr>
      <vt:lpstr>Office Theme</vt:lpstr>
      <vt:lpstr>1_Office Theme</vt:lpstr>
      <vt:lpstr>PowerPoint Presentation</vt:lpstr>
      <vt:lpstr>PowerPoint Presentation</vt:lpstr>
      <vt:lpstr>Urgensi Manajer</vt:lpstr>
      <vt:lpstr>PowerPoint Presentation</vt:lpstr>
      <vt:lpstr>Pegertian Manajer</vt:lpstr>
      <vt:lpstr>Tingkatan Manajer</vt:lpstr>
      <vt:lpstr>Tempat Kerja Manajer</vt:lpstr>
      <vt:lpstr>PowerPoint Presentation</vt:lpstr>
      <vt:lpstr>Pekerjaan Manajer (PM)</vt:lpstr>
      <vt:lpstr>Pekerjaan Manajer</vt:lpstr>
      <vt:lpstr>Pekerjaan Manajer</vt:lpstr>
      <vt:lpstr>Pekerjaan Manajer</vt:lpstr>
      <vt:lpstr>Pekerjaan Manajer</vt:lpstr>
      <vt:lpstr>Keterampilan yang diperlukan utk setiap level manajer</vt:lpstr>
      <vt:lpstr>Urgensi keterampilan manajerial</vt:lpstr>
      <vt:lpstr>PowerPoint Presentation</vt:lpstr>
      <vt:lpstr>Faktor yang mempengaruhi pekerjaan manajer</vt:lpstr>
      <vt:lpstr>PowerPoint Presentation</vt:lpstr>
      <vt:lpstr>Dampak perubahan terhadap  pekerjaan manajer</vt:lpstr>
      <vt:lpstr>Dampak perubahan terhadap  pekerjaan manajer</vt:lpstr>
      <vt:lpstr>Dampak perubahan terhadap  pekerjaan manajer</vt:lpstr>
      <vt:lpstr>Dampak perubahan terhadap  pekerjaan manajer</vt:lpstr>
      <vt:lpstr>PowerPoint Presentation</vt:lpstr>
      <vt:lpstr>Alasan mempelajari manajemen</vt:lpstr>
      <vt:lpstr>Alasan mempelajari manajemen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One Managers and Management</dc:title>
  <dc:creator>andersoj</dc:creator>
  <cp:lastModifiedBy>axioo</cp:lastModifiedBy>
  <cp:revision>600</cp:revision>
  <dcterms:created xsi:type="dcterms:W3CDTF">2009-10-21T20:34:16Z</dcterms:created>
  <dcterms:modified xsi:type="dcterms:W3CDTF">2015-09-10T16:05:48Z</dcterms:modified>
</cp:coreProperties>
</file>