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notesMasterIdLst>
    <p:notesMasterId r:id="rId18"/>
  </p:notesMasterIdLst>
  <p:sldIdLst>
    <p:sldId id="259" r:id="rId2"/>
    <p:sldId id="768" r:id="rId3"/>
    <p:sldId id="769" r:id="rId4"/>
    <p:sldId id="770" r:id="rId5"/>
    <p:sldId id="772" r:id="rId6"/>
    <p:sldId id="800" r:id="rId7"/>
    <p:sldId id="802" r:id="rId8"/>
    <p:sldId id="803" r:id="rId9"/>
    <p:sldId id="810" r:id="rId10"/>
    <p:sldId id="798" r:id="rId11"/>
    <p:sldId id="804" r:id="rId12"/>
    <p:sldId id="799" r:id="rId13"/>
    <p:sldId id="811" r:id="rId14"/>
    <p:sldId id="812" r:id="rId15"/>
    <p:sldId id="813" r:id="rId16"/>
    <p:sldId id="797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8475" autoAdjust="0"/>
  </p:normalViewPr>
  <p:slideViewPr>
    <p:cSldViewPr>
      <p:cViewPr varScale="1">
        <p:scale>
          <a:sx n="71" d="100"/>
          <a:sy n="71" d="100"/>
        </p:scale>
        <p:origin x="127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1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DC48242-4502-4A8F-818D-790E3A438301}" type="datetimeFigureOut">
              <a:rPr lang="en-US"/>
              <a:pPr>
                <a:defRPr/>
              </a:pPr>
              <a:t>10/4/2015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3CA93FF-C85E-4FE4-9485-DB961D975D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1249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3694B9D-6111-45FD-A46C-F6BFA83589D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387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2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>
              <a:defRPr sz="3200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idx="1"/>
          </p:nvPr>
        </p:nvSpPr>
        <p:spPr>
          <a:xfrm>
            <a:off x="152400" y="1369198"/>
            <a:ext cx="8839200" cy="518400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413238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638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60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012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066800"/>
            <a:ext cx="8153400" cy="55626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Placeholder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153400" cy="4572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0" y="754063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F9AC257-F2DB-4C5A-B963-7FB07C0A28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571182"/>
            <a:ext cx="53340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96E12DF-D675-4192-96F8-9396F3584C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066800"/>
            <a:ext cx="8153400" cy="55626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Title Placeholder 21"/>
          <p:cNvSpPr>
            <a:spLocks noGrp="1"/>
          </p:cNvSpPr>
          <p:nvPr>
            <p:ph type="title"/>
          </p:nvPr>
        </p:nvSpPr>
        <p:spPr>
          <a:xfrm>
            <a:off x="609600" y="76200"/>
            <a:ext cx="8153400" cy="457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571182"/>
            <a:ext cx="53340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96E12DF-D675-4192-96F8-9396F3584C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066800"/>
            <a:ext cx="8153400" cy="55626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Title Placeholder 21"/>
          <p:cNvSpPr>
            <a:spLocks noGrp="1"/>
          </p:cNvSpPr>
          <p:nvPr>
            <p:ph type="title"/>
          </p:nvPr>
        </p:nvSpPr>
        <p:spPr>
          <a:xfrm>
            <a:off x="609600" y="76200"/>
            <a:ext cx="8153400" cy="457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571182"/>
            <a:ext cx="53340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96E12DF-D675-4192-96F8-9396F3584C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52400" y="914400"/>
            <a:ext cx="2057400" cy="55626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914400"/>
            <a:ext cx="6400800" cy="5562600"/>
          </a:xfrm>
          <a:ln>
            <a:solidFill>
              <a:srgbClr val="00B050"/>
            </a:solidFill>
          </a:ln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8" name="Title Placeholder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153400" cy="3810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white">
          <a:xfrm>
            <a:off x="0" y="5708904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5715000"/>
            <a:ext cx="915314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00"/>
            <a:ext cx="91440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6550223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RASTO| rastodio@yahoo.co.id  | rasto.staf.upi.edu</a:t>
            </a:r>
            <a:endParaRPr lang="en-US" sz="12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571182"/>
            <a:ext cx="53340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96E12DF-D675-4192-96F8-9396F3584C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066800"/>
            <a:ext cx="8153400" cy="55626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Title Placeholder 21"/>
          <p:cNvSpPr>
            <a:spLocks noGrp="1"/>
          </p:cNvSpPr>
          <p:nvPr>
            <p:ph type="title"/>
          </p:nvPr>
        </p:nvSpPr>
        <p:spPr>
          <a:xfrm>
            <a:off x="609600" y="76200"/>
            <a:ext cx="8153400" cy="457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571182"/>
            <a:ext cx="53340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96E12DF-D675-4192-96F8-9396F3584C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52400" y="914400"/>
            <a:ext cx="2057400" cy="55626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914400"/>
            <a:ext cx="6400800" cy="5562600"/>
          </a:xfrm>
          <a:ln>
            <a:solidFill>
              <a:srgbClr val="00B050"/>
            </a:solidFill>
          </a:ln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8" name="Title Placeholder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153400" cy="3810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white">
          <a:xfrm>
            <a:off x="0" y="5708904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5715000"/>
            <a:ext cx="915314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00"/>
            <a:ext cx="91440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6550223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RASTO| rastodio@yahoo.co.id  | rasto.staf.upi.edu</a:t>
            </a:r>
            <a:endParaRPr lang="en-US" sz="12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571182"/>
            <a:ext cx="53340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96E12DF-D675-4192-96F8-9396F3584C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066800"/>
            <a:ext cx="8153400" cy="55626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Title Placeholder 21"/>
          <p:cNvSpPr>
            <a:spLocks noGrp="1"/>
          </p:cNvSpPr>
          <p:nvPr>
            <p:ph type="title"/>
          </p:nvPr>
        </p:nvSpPr>
        <p:spPr>
          <a:xfrm>
            <a:off x="609600" y="76200"/>
            <a:ext cx="8153400" cy="457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571182"/>
            <a:ext cx="53340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96E12DF-D675-4192-96F8-9396F3584C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52400" y="914400"/>
            <a:ext cx="2057400" cy="55626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914400"/>
            <a:ext cx="6400800" cy="5562600"/>
          </a:xfrm>
          <a:ln>
            <a:solidFill>
              <a:srgbClr val="00B050"/>
            </a:solidFill>
          </a:ln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8" name="Title Placeholder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153400" cy="3810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white">
          <a:xfrm>
            <a:off x="0" y="5708904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5715000"/>
            <a:ext cx="915314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00"/>
            <a:ext cx="91440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6550223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RASTO| rastodio@yahoo.co.id  | rasto.staf.upi.edu</a:t>
            </a:r>
            <a:endParaRPr lang="en-US" sz="12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52400" y="1369198"/>
            <a:ext cx="8839200" cy="518400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56598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56" r:id="rId5"/>
    <p:sldLayoutId id="2147483762" r:id="rId6"/>
    <p:sldLayoutId id="2147483769" r:id="rId7"/>
    <p:sldLayoutId id="2147483771" r:id="rId8"/>
    <p:sldLayoutId id="2147483773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3276600" y="5334000"/>
            <a:ext cx="6232398" cy="1262062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4375"/>
            <a:r>
              <a:rPr lang="id-ID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Prosedur Kantor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4572000" y="0"/>
            <a:ext cx="2038350" cy="4572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 – </a:t>
            </a:r>
            <a:r>
              <a:rPr lang="id-I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 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4"/>
          <p:cNvSpPr>
            <a:spLocks noGrp="1"/>
          </p:cNvSpPr>
          <p:nvPr>
            <p:ph idx="4294967295"/>
          </p:nvPr>
        </p:nvSpPr>
        <p:spPr>
          <a:xfrm>
            <a:off x="4572000" y="838200"/>
            <a:ext cx="4495800" cy="5410200"/>
          </a:xfrm>
          <a:ln>
            <a:noFill/>
          </a:ln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id-ID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Prosedur </a:t>
            </a:r>
            <a:r>
              <a:rPr lang="id-ID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Kantor</a:t>
            </a:r>
            <a:endParaRPr lang="id-ID" sz="2400" dirty="0" smtClean="0"/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/>
              <a:t>Urgensi  Prosedur Kantor	</a:t>
            </a:r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/>
              <a:t>Pengertian Prosedur </a:t>
            </a:r>
            <a:r>
              <a:rPr lang="en-US" sz="2400" dirty="0" smtClean="0"/>
              <a:t>Kantor</a:t>
            </a:r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 smtClean="0"/>
              <a:t>Jenis Prosedur	</a:t>
            </a:r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 smtClean="0"/>
              <a:t>Tujuan </a:t>
            </a:r>
            <a:r>
              <a:rPr lang="en-US" sz="2400" dirty="0"/>
              <a:t>Prosedur	</a:t>
            </a:r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/>
              <a:t>Manfaat Prosedur	</a:t>
            </a:r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/>
              <a:t>Keterbatasan Prosedur	</a:t>
            </a:r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/>
              <a:t>Karakteristik Prosedur	</a:t>
            </a:r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/>
              <a:t>Pedoman Menyusun </a:t>
            </a:r>
            <a:r>
              <a:rPr lang="en-US" sz="2400" dirty="0" smtClean="0"/>
              <a:t>Prosedur</a:t>
            </a:r>
            <a:endParaRPr lang="en-US" sz="2400" dirty="0"/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/>
              <a:t>Unit Kerja yang Menangani Sistem dan Prosedur Kantor</a:t>
            </a: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4429125" y="304800"/>
            <a:ext cx="2038350" cy="4572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2400" dirty="0">
                <a:solidFill>
                  <a:schemeClr val="tx1"/>
                </a:solidFill>
                <a:latin typeface="Calibri" panose="020F0502020204030204" pitchFamily="34" charset="0"/>
              </a:rPr>
              <a:t>Materi</a:t>
            </a:r>
            <a:r>
              <a:rPr lang="id-ID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– </a:t>
            </a:r>
            <a:r>
              <a:rPr lang="id-ID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04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dirty="0" smtClean="0"/>
              <a:t>Urgensi </a:t>
            </a:r>
            <a:r>
              <a:rPr lang="id-ID" sz="3200" dirty="0" smtClean="0"/>
              <a:t>Kantor 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6400" lvl="0" indent="-406400"/>
            <a:r>
              <a:rPr lang="en-US" dirty="0"/>
              <a:t>Rencana kerja tetap; </a:t>
            </a:r>
          </a:p>
          <a:p>
            <a:pPr marL="406400" lvl="0" indent="-406400"/>
            <a:r>
              <a:rPr lang="en-US" dirty="0"/>
              <a:t>Cara untuk mengkoordinasikan kegiatan; </a:t>
            </a:r>
          </a:p>
          <a:p>
            <a:pPr marL="406400" lvl="0" indent="-406400"/>
            <a:r>
              <a:rPr lang="en-US" dirty="0"/>
              <a:t>Alat komunikasi; dan </a:t>
            </a:r>
          </a:p>
          <a:p>
            <a:pPr marL="406400" indent="-406400"/>
            <a:r>
              <a:rPr lang="en-US" dirty="0"/>
              <a:t>Dasar untuk kontrol kinerja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16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dirty="0" smtClean="0"/>
              <a:t>Pengertian </a:t>
            </a:r>
            <a:r>
              <a:rPr lang="id-ID" sz="3200" dirty="0" smtClean="0"/>
              <a:t>Prosedur Kantor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69198"/>
            <a:ext cx="5486400" cy="28218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Prosedur merupakan istilah yang </a:t>
            </a:r>
            <a:r>
              <a:rPr lang="en-US" sz="2800" dirty="0" err="1"/>
              <a:t>berkonotasi</a:t>
            </a:r>
            <a:r>
              <a:rPr lang="en-US" sz="2800" dirty="0"/>
              <a:t> dengan urutan kegiatan yang direncanakan untuk menangani pekerjaan yang berulang, seragam, dan tetap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00600" y="3752418"/>
            <a:ext cx="2841355" cy="4485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algn="just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tabLst>
                <a:tab pos="540385" algn="l"/>
              </a:tabLst>
            </a:pP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Rao, M.E.T. (2000:83)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685800" y="3733800"/>
            <a:ext cx="685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26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Kesimpulan Pengertian </a:t>
            </a:r>
            <a:r>
              <a:rPr lang="id-ID" dirty="0" smtClean="0"/>
              <a:t>Prosedur Kantor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22173" y="1669137"/>
            <a:ext cx="4038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Prosedur merupakan urutan kegiatan yang telah ditentukan </a:t>
            </a:r>
          </a:p>
        </p:txBody>
      </p:sp>
      <p:sp>
        <p:nvSpPr>
          <p:cNvPr id="5" name="Rectangle 4"/>
          <p:cNvSpPr/>
          <p:nvPr/>
        </p:nvSpPr>
        <p:spPr>
          <a:xfrm>
            <a:off x="5385098" y="1653589"/>
            <a:ext cx="3962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Prosedur dimaksudkan untuk memperoleh cara yang seragam dalam melakukan pekerjaan. </a:t>
            </a:r>
          </a:p>
        </p:txBody>
      </p:sp>
      <p:sp>
        <p:nvSpPr>
          <p:cNvPr id="7" name="Rectangle 6"/>
          <p:cNvSpPr/>
          <p:nvPr/>
        </p:nvSpPr>
        <p:spPr>
          <a:xfrm>
            <a:off x="597817" y="3955313"/>
            <a:ext cx="428064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Prosedur menentukan orang yang sesuai untuk melakukan pekerjaan dalam kaitannya dengan waktu, tempat dan sifat pekerjaan. 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97348" y="1676400"/>
            <a:ext cx="37338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0" y="12954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878464" y="12954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9913" y="346947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5447851" y="1676400"/>
            <a:ext cx="331514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49300" y="3931136"/>
            <a:ext cx="37338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385099" y="3955313"/>
            <a:ext cx="375890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Prosedur mencakup wewenang ketika pekerjaan ditugaskan untuk bawahan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67194" y="346947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5436581" y="3931136"/>
            <a:ext cx="332641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83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Jenis Prosedur Kantor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29046" y="1524000"/>
            <a:ext cx="77767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Primary </a:t>
            </a:r>
            <a:r>
              <a:rPr lang="en-US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Procedures</a:t>
            </a:r>
            <a:r>
              <a:rPr lang="id-ID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d-ID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(Prosedur Primer)</a:t>
            </a:r>
            <a:endParaRPr lang="en-US" sz="28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5400" y="2024808"/>
            <a:ext cx="7391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Dimaksudkan untuk memperlancar 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penyelesaian pekerjaan sehari-hari. 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Beberapa contoh dari jenis ini adalah prosedur pesanan dan penagihan serta prosedur pembelian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9046" y="4079888"/>
            <a:ext cx="77767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Secondary </a:t>
            </a:r>
            <a:r>
              <a:rPr lang="en-US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procedures</a:t>
            </a:r>
            <a:r>
              <a:rPr lang="id-ID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d-ID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(Prosedur Sekunder)</a:t>
            </a:r>
            <a:endParaRPr lang="en-US" sz="28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295400" y="4603108"/>
            <a:ext cx="7391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dimaksudkan untuk memfasilitasi pekerjaan yang dilakukan  oleh prosedur primer. Beberapa contoh dari jenis ini adalah prosedur surat-</a:t>
            </a:r>
            <a:r>
              <a:rPr lang="en-US" sz="28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menyurat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layanan telepon, dan layanan arsip</a:t>
            </a:r>
            <a:endParaRPr lang="en-US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02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Tujuan Prosedur Kantor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78592" y="12954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3196" y="1418668"/>
            <a:ext cx="33515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menjamin kelancaran arus informasi dalam urutan yang benar;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78592" y="271302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13196" y="2836288"/>
            <a:ext cx="33515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menghindari kemungkinan kecurangan;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78592" y="3897349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13196" y="4020617"/>
            <a:ext cx="33515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menyediakan batas pengendalian yang tepat;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78592" y="5042652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913196" y="5165920"/>
            <a:ext cx="33515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memungkinkan </a:t>
            </a:r>
            <a:r>
              <a:rPr lang="en-US" sz="2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penyisipan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informasi yang hilang sesuai dengan persyaratan sistem;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799396" y="1367792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5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334000" y="1491060"/>
            <a:ext cx="33515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menyesuaikan informasi yang tidak akurat;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799396" y="259222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6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334000" y="2715495"/>
            <a:ext cx="33515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memasukkan informasi tambahan yang dianggap perlu;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799396" y="398687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7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334000" y="4110142"/>
            <a:ext cx="33515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mengkonfirmasi persyaratan hukum;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799396" y="5042652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8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334000" y="5165920"/>
            <a:ext cx="33515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memberikan informasi yang tepat kepada supervisor dan manajer dengan tepat waktu;</a:t>
            </a:r>
          </a:p>
        </p:txBody>
      </p:sp>
    </p:spTree>
    <p:extLst>
      <p:ext uri="{BB962C8B-B14F-4D97-AF65-F5344CB8AC3E}">
        <p14:creationId xmlns:p14="http://schemas.microsoft.com/office/powerpoint/2010/main" val="267074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Tujuan Prosedur Kantor </a:t>
            </a: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532196" y="1476932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9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066800" y="1600200"/>
            <a:ext cx="33515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mengintegrasikan prosedur dan sistem lainnya;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08746" y="2579847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10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066800" y="2703115"/>
            <a:ext cx="33515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menjadi ekonomis;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4458" y="3774938"/>
            <a:ext cx="9026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11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066800" y="3898206"/>
            <a:ext cx="33515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menjawab dengan cepat pertanyaan dari staf, pelanggan, pemasok, dan lain-lain;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114800" y="1476932"/>
            <a:ext cx="140638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12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486400" y="1600200"/>
            <a:ext cx="33515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i-FI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mempertahankan kinerja karyawan pada level tertinggi;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628346" y="2579847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13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486400" y="2703115"/>
            <a:ext cx="33515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menyajikan semua informasi dalam bentuk yang paling cocok;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628346" y="3774938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14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486400" y="3898206"/>
            <a:ext cx="33515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menunjukkan 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keakuratan informasi</a:t>
            </a:r>
          </a:p>
        </p:txBody>
      </p:sp>
    </p:spTree>
    <p:extLst>
      <p:ext uri="{BB962C8B-B14F-4D97-AF65-F5344CB8AC3E}">
        <p14:creationId xmlns:p14="http://schemas.microsoft.com/office/powerpoint/2010/main" val="395182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Manfaat </a:t>
            </a:r>
            <a:r>
              <a:rPr lang="id-ID" dirty="0"/>
              <a:t>Prosedur Kantor 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378592" y="1398151"/>
            <a:ext cx="3811204" cy="923330"/>
            <a:chOff x="378592" y="1295400"/>
            <a:chExt cx="3811204" cy="923330"/>
          </a:xfrm>
        </p:grpSpPr>
        <p:sp>
          <p:nvSpPr>
            <p:cNvPr id="15" name="Rectangle 14"/>
            <p:cNvSpPr/>
            <p:nvPr/>
          </p:nvSpPr>
          <p:spPr>
            <a:xfrm>
              <a:off x="378592" y="1295400"/>
              <a:ext cx="5693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id-ID" sz="5400" b="1" i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1</a:t>
              </a:r>
              <a:endParaRPr lang="en-US" sz="5400" b="1" i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838200" y="1403122"/>
              <a:ext cx="335159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ysClr val="windowText" lastClr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Prosedur memberikan urutan tindakan</a:t>
              </a:r>
              <a:endParaRPr lang="en-US" sz="2000" dirty="0">
                <a:solidFill>
                  <a:sysClr val="windowText" lastClr="00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78592" y="3097657"/>
            <a:ext cx="3886200" cy="923330"/>
            <a:chOff x="378592" y="2713020"/>
            <a:chExt cx="3886200" cy="923330"/>
          </a:xfrm>
        </p:grpSpPr>
        <p:sp>
          <p:nvSpPr>
            <p:cNvPr id="36" name="Rectangle 35"/>
            <p:cNvSpPr/>
            <p:nvPr/>
          </p:nvSpPr>
          <p:spPr>
            <a:xfrm>
              <a:off x="378592" y="2713020"/>
              <a:ext cx="5693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id-ID" sz="5400" b="1" i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2</a:t>
              </a:r>
              <a:endParaRPr lang="en-US" sz="5400" b="1" i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913196" y="2820742"/>
              <a:ext cx="335159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Ekonomis dalam penggunaan sumber daya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78592" y="4797162"/>
            <a:ext cx="3886200" cy="923330"/>
            <a:chOff x="378592" y="3897349"/>
            <a:chExt cx="3886200" cy="923330"/>
          </a:xfrm>
        </p:grpSpPr>
        <p:sp>
          <p:nvSpPr>
            <p:cNvPr id="38" name="Rectangle 37"/>
            <p:cNvSpPr/>
            <p:nvPr/>
          </p:nvSpPr>
          <p:spPr>
            <a:xfrm>
              <a:off x="378592" y="3897349"/>
              <a:ext cx="5693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id-ID" sz="5400" b="1" i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3</a:t>
              </a:r>
              <a:endParaRPr lang="en-US" sz="5400" b="1" i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913196" y="4005071"/>
              <a:ext cx="335159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Memfasilitasi </a:t>
              </a:r>
              <a:r>
                <a:rPr lang="id-ID" sz="2000" dirty="0" smtClean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/>
              </a:r>
              <a:br>
                <a:rPr lang="id-ID" sz="2000" dirty="0" smtClean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000" dirty="0" smtClean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koordinasi</a:t>
              </a:r>
              <a:endPara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834179" y="1398151"/>
            <a:ext cx="3886200" cy="923330"/>
            <a:chOff x="4834179" y="1398151"/>
            <a:chExt cx="3886200" cy="923330"/>
          </a:xfrm>
        </p:grpSpPr>
        <p:sp>
          <p:nvSpPr>
            <p:cNvPr id="40" name="Rectangle 39"/>
            <p:cNvSpPr/>
            <p:nvPr/>
          </p:nvSpPr>
          <p:spPr>
            <a:xfrm>
              <a:off x="4834179" y="1398151"/>
              <a:ext cx="5693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id-ID" sz="5400" b="1" i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4</a:t>
              </a:r>
              <a:endParaRPr lang="en-US" sz="5400" b="1" i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368783" y="1505873"/>
              <a:ext cx="335159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Berfungsi sebagai dasar pengendalian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799396" y="3097657"/>
            <a:ext cx="3886200" cy="923330"/>
            <a:chOff x="4799396" y="2713020"/>
            <a:chExt cx="3886200" cy="923330"/>
          </a:xfrm>
        </p:grpSpPr>
        <p:sp>
          <p:nvSpPr>
            <p:cNvPr id="42" name="Rectangle 41"/>
            <p:cNvSpPr/>
            <p:nvPr/>
          </p:nvSpPr>
          <p:spPr>
            <a:xfrm>
              <a:off x="4799396" y="2713020"/>
              <a:ext cx="5693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id-ID" sz="5400" b="1" i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5</a:t>
              </a:r>
              <a:endParaRPr lang="en-US" sz="5400" b="1" i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334000" y="2820742"/>
              <a:ext cx="335159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Dapat digunakan untuk melatih karyawan baru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799396" y="4797162"/>
            <a:ext cx="3886200" cy="923330"/>
            <a:chOff x="4799396" y="3937455"/>
            <a:chExt cx="3886200" cy="923330"/>
          </a:xfrm>
        </p:grpSpPr>
        <p:sp>
          <p:nvSpPr>
            <p:cNvPr id="44" name="Rectangle 43"/>
            <p:cNvSpPr/>
            <p:nvPr/>
          </p:nvSpPr>
          <p:spPr>
            <a:xfrm>
              <a:off x="4799396" y="3937455"/>
              <a:ext cx="5693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id-ID" sz="5400" b="1" i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6</a:t>
              </a:r>
              <a:endParaRPr lang="en-US" sz="5400" b="1" i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334000" y="4045177"/>
              <a:ext cx="335159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Memastikan kelancaran operasional</a:t>
              </a:r>
            </a:p>
          </p:txBody>
        </p:sp>
      </p:grpSp>
      <p:cxnSp>
        <p:nvCxnSpPr>
          <p:cNvPr id="25" name="Straight Connector 24"/>
          <p:cNvCxnSpPr/>
          <p:nvPr/>
        </p:nvCxnSpPr>
        <p:spPr>
          <a:xfrm>
            <a:off x="612581" y="2213759"/>
            <a:ext cx="357721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12581" y="3913265"/>
            <a:ext cx="357721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12581" y="5612770"/>
            <a:ext cx="357721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953000" y="2213759"/>
            <a:ext cx="357721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53000" y="5612770"/>
            <a:ext cx="357721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953000" y="3913265"/>
            <a:ext cx="357721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88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Keterbatasan Prosedur Kantor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-76200" y="1410609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6859" y="1715409"/>
            <a:ext cx="354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i="1" dirty="0" smtClean="0">
                <a:latin typeface="Calibri" panose="020F0502020204030204" pitchFamily="34" charset="0"/>
              </a:rPr>
              <a:t>Keterbatasan Perencanaan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6858" y="2143081"/>
            <a:ext cx="36979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Prosedur harus direncanakan dengan matang dan memadai sebelum diaplikasikan. Sebuah prosedur harus selalu up to date agar tidak usang karena perubahan dalam organisasi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457081" y="2156511"/>
            <a:ext cx="34345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-76200" y="3956039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16859" y="4260839"/>
            <a:ext cx="31161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i="1" dirty="0" smtClean="0">
                <a:latin typeface="Calibri" panose="020F0502020204030204" pitchFamily="34" charset="0"/>
              </a:rPr>
              <a:t>Keterbatasan Kekakuan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16858" y="4688511"/>
            <a:ext cx="347474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Prosedur mungkin cenderung kaku karena merupakan “salah satu cara terbaik untuk melakukan pekerjaan”.  Setiap prosedur harus fleksibel dan tidak membatasi inisiatif karyawan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457081" y="4718039"/>
            <a:ext cx="34345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4343400" y="1410609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836459" y="1715409"/>
            <a:ext cx="27385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i="1" dirty="0" smtClean="0">
                <a:latin typeface="Calibri" panose="020F0502020204030204" pitchFamily="34" charset="0"/>
              </a:rPr>
              <a:t>Keterbatasan Situasi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836458" y="2143081"/>
            <a:ext cx="41551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Suatu prosedur mungkin tidak berfungsi pada semua situasi. Prosedur mungkin gagal untuk menangani situasi yang tidak biasa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4876681" y="2156511"/>
            <a:ext cx="34345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4343400" y="411290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836459" y="4417704"/>
            <a:ext cx="30111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i="1" dirty="0" smtClean="0">
                <a:latin typeface="Calibri" panose="020F0502020204030204" pitchFamily="34" charset="0"/>
              </a:rPr>
              <a:t>Keterbatasan Integrasi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836458" y="4845376"/>
            <a:ext cx="41551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Prosedur yang berbeda membutuhkan integrasi untuk mencapai tujuan, tetapi integrasi sistem adalah tugas yang sangat sulit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4876681" y="4858806"/>
            <a:ext cx="34345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69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Karakteristik </a:t>
            </a:r>
            <a:r>
              <a:rPr lang="id-ID" dirty="0" smtClean="0"/>
              <a:t>Prosedur Kantor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52400" y="16002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69259" y="1945341"/>
            <a:ext cx="11165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800" i="1" dirty="0" smtClean="0">
                <a:latin typeface="Calibri" panose="020F0502020204030204" pitchFamily="34" charset="0"/>
              </a:rPr>
              <a:t>Efisien</a:t>
            </a:r>
            <a:endParaRPr lang="en-US" sz="2800" i="1" dirty="0">
              <a:latin typeface="Calibri" panose="020F050202020403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668214" y="2209800"/>
            <a:ext cx="259898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152400" y="3523547"/>
            <a:ext cx="4114800" cy="923330"/>
            <a:chOff x="0" y="2865544"/>
            <a:chExt cx="4114800" cy="923330"/>
          </a:xfrm>
        </p:grpSpPr>
        <p:sp>
          <p:nvSpPr>
            <p:cNvPr id="10" name="Rectangle 9"/>
            <p:cNvSpPr/>
            <p:nvPr/>
          </p:nvSpPr>
          <p:spPr>
            <a:xfrm>
              <a:off x="0" y="2865544"/>
              <a:ext cx="5693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id-ID" sz="5400" b="1" i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2</a:t>
              </a:r>
              <a:endParaRPr lang="en-US" sz="5400" b="1" i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16859" y="3210685"/>
              <a:ext cx="10963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d-ID" sz="2800" i="1" dirty="0" smtClean="0">
                  <a:latin typeface="Calibri" panose="020F0502020204030204" pitchFamily="34" charset="0"/>
                </a:rPr>
                <a:t>Efektif</a:t>
              </a:r>
              <a:endParaRPr lang="en-US" sz="2800" i="1" dirty="0">
                <a:latin typeface="Calibri" panose="020F0502020204030204" pitchFamily="34" charset="0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1515814" y="3475144"/>
              <a:ext cx="2598986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152400" y="5074713"/>
            <a:ext cx="4114800" cy="923330"/>
            <a:chOff x="0" y="4114905"/>
            <a:chExt cx="4114800" cy="923330"/>
          </a:xfrm>
        </p:grpSpPr>
        <p:sp>
          <p:nvSpPr>
            <p:cNvPr id="16" name="Rectangle 15"/>
            <p:cNvSpPr/>
            <p:nvPr/>
          </p:nvSpPr>
          <p:spPr>
            <a:xfrm>
              <a:off x="0" y="4114905"/>
              <a:ext cx="5693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id-ID" sz="5400" b="1" i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3</a:t>
              </a:r>
              <a:endParaRPr lang="en-US" sz="5400" b="1" i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6859" y="4460046"/>
              <a:ext cx="173477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d-ID" sz="2800" i="1" dirty="0" smtClean="0">
                  <a:latin typeface="Calibri" panose="020F0502020204030204" pitchFamily="34" charset="0"/>
                </a:rPr>
                <a:t>Sederhana</a:t>
              </a:r>
              <a:endParaRPr lang="en-US" sz="2800" i="1" dirty="0">
                <a:latin typeface="Calibri" panose="020F0502020204030204" pitchFamily="34" charset="0"/>
              </a:endParaRPr>
            </a:p>
          </p:txBody>
        </p:sp>
        <p:cxnSp>
          <p:nvCxnSpPr>
            <p:cNvPr id="18" name="Straight Connector 17"/>
            <p:cNvCxnSpPr>
              <a:stCxn id="17" idx="3"/>
            </p:cNvCxnSpPr>
            <p:nvPr/>
          </p:nvCxnSpPr>
          <p:spPr>
            <a:xfrm>
              <a:off x="2151629" y="4721656"/>
              <a:ext cx="1963171" cy="284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4876800" y="1600200"/>
            <a:ext cx="4114800" cy="923330"/>
            <a:chOff x="0" y="1295400"/>
            <a:chExt cx="4114800" cy="923330"/>
          </a:xfrm>
        </p:grpSpPr>
        <p:sp>
          <p:nvSpPr>
            <p:cNvPr id="22" name="Rectangle 21"/>
            <p:cNvSpPr/>
            <p:nvPr/>
          </p:nvSpPr>
          <p:spPr>
            <a:xfrm>
              <a:off x="0" y="1295400"/>
              <a:ext cx="5693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id-ID" sz="5400" b="1" i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4</a:t>
              </a:r>
              <a:endParaRPr lang="en-US" sz="5400" b="1" i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16859" y="1640541"/>
              <a:ext cx="156119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d-ID" sz="2800" i="1" dirty="0" smtClean="0">
                  <a:latin typeface="Calibri" panose="020F0502020204030204" pitchFamily="34" charset="0"/>
                </a:rPr>
                <a:t>Konsisten</a:t>
              </a:r>
              <a:endParaRPr lang="en-US" sz="2800" i="1" dirty="0">
                <a:latin typeface="Calibri" panose="020F0502020204030204" pitchFamily="34" charset="0"/>
              </a:endParaRPr>
            </a:p>
          </p:txBody>
        </p:sp>
        <p:cxnSp>
          <p:nvCxnSpPr>
            <p:cNvPr id="25" name="Straight Connector 24"/>
            <p:cNvCxnSpPr>
              <a:stCxn id="23" idx="3"/>
            </p:cNvCxnSpPr>
            <p:nvPr/>
          </p:nvCxnSpPr>
          <p:spPr>
            <a:xfrm>
              <a:off x="1978056" y="1902151"/>
              <a:ext cx="2136744" cy="284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4876800" y="3276600"/>
            <a:ext cx="4114800" cy="923330"/>
            <a:chOff x="0" y="2865544"/>
            <a:chExt cx="4114800" cy="923330"/>
          </a:xfrm>
        </p:grpSpPr>
        <p:sp>
          <p:nvSpPr>
            <p:cNvPr id="27" name="Rectangle 26"/>
            <p:cNvSpPr/>
            <p:nvPr/>
          </p:nvSpPr>
          <p:spPr>
            <a:xfrm>
              <a:off x="0" y="2865544"/>
              <a:ext cx="5693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id-ID" sz="5400" b="1" i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5</a:t>
              </a:r>
              <a:endParaRPr lang="en-US" sz="5400" b="1" i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16859" y="3210685"/>
              <a:ext cx="142205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d-ID" sz="2800" i="1" dirty="0" smtClean="0">
                  <a:latin typeface="Calibri" panose="020F0502020204030204" pitchFamily="34" charset="0"/>
                </a:rPr>
                <a:t>Fleksibel</a:t>
              </a:r>
              <a:endParaRPr lang="en-US" sz="2800" i="1" dirty="0">
                <a:latin typeface="Calibri" panose="020F0502020204030204" pitchFamily="34" charset="0"/>
              </a:endParaRPr>
            </a:p>
          </p:txBody>
        </p:sp>
        <p:cxnSp>
          <p:nvCxnSpPr>
            <p:cNvPr id="29" name="Straight Connector 28"/>
            <p:cNvCxnSpPr>
              <a:stCxn id="28" idx="3"/>
            </p:cNvCxnSpPr>
            <p:nvPr/>
          </p:nvCxnSpPr>
          <p:spPr>
            <a:xfrm>
              <a:off x="1838915" y="3472295"/>
              <a:ext cx="2275885" cy="284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4876800" y="5147725"/>
            <a:ext cx="4114800" cy="923330"/>
            <a:chOff x="0" y="4114905"/>
            <a:chExt cx="4114800" cy="923330"/>
          </a:xfrm>
        </p:grpSpPr>
        <p:sp>
          <p:nvSpPr>
            <p:cNvPr id="32" name="Rectangle 31"/>
            <p:cNvSpPr/>
            <p:nvPr/>
          </p:nvSpPr>
          <p:spPr>
            <a:xfrm>
              <a:off x="0" y="4114905"/>
              <a:ext cx="5693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id-ID" sz="5400" b="1" i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6</a:t>
              </a:r>
              <a:endParaRPr lang="en-US" sz="5400" b="1" i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16859" y="4460046"/>
              <a:ext cx="144719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d-ID" sz="2800" i="1" dirty="0" smtClean="0">
                  <a:latin typeface="Calibri" panose="020F0502020204030204" pitchFamily="34" charset="0"/>
                </a:rPr>
                <a:t>Diterima</a:t>
              </a:r>
              <a:endParaRPr lang="en-US" sz="2800" i="1" dirty="0">
                <a:latin typeface="Calibri" panose="020F0502020204030204" pitchFamily="34" charset="0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1858151" y="4724505"/>
              <a:ext cx="2256649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245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Keterbatasan Sistem Kantor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-76200" y="15240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6859" y="1828800"/>
            <a:ext cx="38444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i="1" dirty="0">
                <a:latin typeface="Calibri" panose="020F0502020204030204" pitchFamily="34" charset="0"/>
              </a:rPr>
              <a:t>Kesulitan membangun sistem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6858" y="2256472"/>
            <a:ext cx="36979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Merancang sistem yang cocok didasarkan pada banyak faktor yang mungkin tidak selalu menguntungkan bagi pembentukan sebuah sistem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457081" y="2269902"/>
            <a:ext cx="34345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-76201" y="3653640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16859" y="3958440"/>
            <a:ext cx="35414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i="1" dirty="0">
                <a:latin typeface="Calibri" panose="020F0502020204030204" pitchFamily="34" charset="0"/>
              </a:rPr>
              <a:t>Kesulitan </a:t>
            </a:r>
            <a:r>
              <a:rPr lang="id-ID" sz="2400" i="1" dirty="0" smtClean="0">
                <a:latin typeface="Calibri" panose="020F0502020204030204" pitchFamily="34" charset="0"/>
              </a:rPr>
              <a:t>mematuhi sistem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16858" y="4386112"/>
            <a:ext cx="36979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Pekerjaan tertentu selalu membutuhkan fleksibilitas dalam pelaksanaannya. Sistem yang kaku dapat menghambat pelaksanaan pekerjaan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457081" y="4399542"/>
            <a:ext cx="34345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455884" y="15240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948943" y="1828800"/>
            <a:ext cx="40390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i="1" dirty="0">
                <a:latin typeface="Calibri" panose="020F0502020204030204" pitchFamily="34" charset="0"/>
              </a:rPr>
              <a:t>Sistem tidak dapat berguna sepanjang waktu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948942" y="2743200"/>
            <a:ext cx="36979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Keadaan yang dinamis menuntut sistem untuk menyesuaikan dengan perubahan organisasi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>
            <a:off x="4989165" y="2659797"/>
            <a:ext cx="34345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4455884" y="378307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948943" y="4087871"/>
            <a:ext cx="40390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i="1" dirty="0" smtClean="0">
                <a:latin typeface="Calibri" panose="020F0502020204030204" pitchFamily="34" charset="0"/>
              </a:rPr>
              <a:t>Investasi sistem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948942" y="4572000"/>
            <a:ext cx="36979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Penerapan sistem melibatkan timbulnya pengeluaran tambahan. Sebagai contoh, sistem mekanisasi pekerjaan kantor, membutuhkan investasi pada komputer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71" name="Straight Connector 70"/>
          <p:cNvCxnSpPr/>
          <p:nvPr/>
        </p:nvCxnSpPr>
        <p:spPr>
          <a:xfrm>
            <a:off x="4989165" y="4495800"/>
            <a:ext cx="34345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15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Pedoman Menyusun Prosedur Kantor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78592" y="12954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3196" y="1418668"/>
            <a:ext cx="35064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tujuan 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dari pekerjaan harus ditentukan, karena pemahaman tentang tujuan diperlukan dalam menyusun prosedur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78592" y="271302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13196" y="2836288"/>
            <a:ext cx="35064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setiap 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langkah dalam prosedur dianalisis dan dirumuskan dengan hati-hati untuk memastikan pencapaian tujuan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78592" y="413064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913196" y="4253908"/>
            <a:ext cx="33515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v-SE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setiap </a:t>
            </a:r>
            <a:r>
              <a:rPr lang="sv-SE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langkah dalam prosedur harus dapat mempercepat pekerjaan</a:t>
            </a:r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799396" y="1367792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5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334000" y="1491060"/>
            <a:ext cx="33515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i-FI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prosedur </a:t>
            </a:r>
            <a:r>
              <a:rPr lang="fi-FI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harus meminimalkan kertas kerja</a:t>
            </a:r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799396" y="2224373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6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334000" y="2347641"/>
            <a:ext cx="33515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prosedur 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harus dapat mengurangi waktu kerja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799396" y="3119342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7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334000" y="3242610"/>
            <a:ext cx="33515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prosedur 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harus mengurangi pemeriksaan yang tidak perlu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799396" y="403700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8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334000" y="4160275"/>
            <a:ext cx="33515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prosedur 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harus memfasilitasi kelancaran arus kerja tanpa </a:t>
            </a:r>
            <a:r>
              <a:rPr lang="en-US" sz="2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tersendat</a:t>
            </a:r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78592" y="5146303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13196" y="5269571"/>
            <a:ext cx="33515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v-SE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prosedur </a:t>
            </a:r>
            <a:r>
              <a:rPr lang="sv-SE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harus menghindari duplikasi pekerjaan</a:t>
            </a:r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799396" y="526565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9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334000" y="5388918"/>
            <a:ext cx="33515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prosedur 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harus memanfaatkan penggunaan spesialisasi yang terbaik</a:t>
            </a:r>
          </a:p>
        </p:txBody>
      </p:sp>
    </p:spTree>
    <p:extLst>
      <p:ext uri="{BB962C8B-B14F-4D97-AF65-F5344CB8AC3E}">
        <p14:creationId xmlns:p14="http://schemas.microsoft.com/office/powerpoint/2010/main" val="192941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Perbedaan Sistem, Prosedur, Metode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34727" y="1524000"/>
            <a:ext cx="1846473" cy="523220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id-ID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istem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78526" y="1524000"/>
            <a:ext cx="66844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 merupakan sekelompok bagian yang saling terkait dan saling bergantung yang beroperasi secara berurutan, dan menurut rencana yang telah ditentukan, dalam rangka mencapai tujuan tertentu</a:t>
            </a:r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34727" y="3612397"/>
            <a:ext cx="1846473" cy="523220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id-ID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rosedur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133599" y="3587611"/>
            <a:ext cx="683393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Prosedur mengacu pada serangkaian langkah berurutan atau operasi yang diperlukan untuk menyelesaikan fase utama pekerjaan kantor secara seragam dan konsisten</a:t>
            </a:r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4727" y="5651222"/>
            <a:ext cx="1846472" cy="523220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id-ID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Metode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33599" y="5651222"/>
            <a:ext cx="70477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Metode adalah cara manual atau mekanis untuk melakukan suatu operasi dalam prosedur tertentu</a:t>
            </a:r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943663" y="2113404"/>
            <a:ext cx="228600" cy="1361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943663" y="4273140"/>
            <a:ext cx="228600" cy="12405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66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dirty="0" smtClean="0"/>
              <a:t>Unit Kerja yang Menangani Prosedur Kantor </a:t>
            </a:r>
            <a:endParaRPr lang="en-US" sz="3200" dirty="0"/>
          </a:p>
        </p:txBody>
      </p:sp>
      <p:sp>
        <p:nvSpPr>
          <p:cNvPr id="15" name="Rectangle 14"/>
          <p:cNvSpPr/>
          <p:nvPr/>
        </p:nvSpPr>
        <p:spPr>
          <a:xfrm>
            <a:off x="378592" y="185329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3196" y="1976563"/>
            <a:ext cx="35064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menggunakan 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konsultan, untuk melakukan pengembangan sistem yang akan digunakan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78592" y="404867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13196" y="4171942"/>
            <a:ext cx="35064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manajemen 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puncak membuat sebuah komite untuk mengembangkan sistem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799396" y="1857932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334000" y="1981200"/>
            <a:ext cx="33515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v-SE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 </a:t>
            </a:r>
            <a:r>
              <a:rPr lang="sv-SE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organisasi yang lebih kecil manajer kantor diberikan tugas analisis sistem untuk mengembangkan sistem</a:t>
            </a:r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799396" y="404867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334000" y="4171942"/>
            <a:ext cx="33515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i-FI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sebuah </a:t>
            </a:r>
            <a:r>
              <a:rPr lang="fi-FI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departemen atau bagian terpisah dibuat untuk mengembangkan sistem</a:t>
            </a:r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18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3327654" y="5943600"/>
            <a:ext cx="5797296" cy="9144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Terima kasih......</a:t>
            </a:r>
            <a:endParaRPr lang="en-US" sz="5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anose="03060802040406070304" pitchFamily="66" charset="0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4572000" y="0"/>
            <a:ext cx="2038350" cy="4572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 – </a:t>
            </a:r>
            <a:r>
              <a:rPr lang="id-I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 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882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2547</TotalTime>
  <Words>736</Words>
  <Application>Microsoft Office PowerPoint</Application>
  <PresentationFormat>On-screen Show (4:3)</PresentationFormat>
  <Paragraphs>155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Brush Script MT</vt:lpstr>
      <vt:lpstr>Calibri</vt:lpstr>
      <vt:lpstr>Times New Roman</vt:lpstr>
      <vt:lpstr>Tw Cen MT</vt:lpstr>
      <vt:lpstr>Wingdings</vt:lpstr>
      <vt:lpstr>Wingdings 2</vt:lpstr>
      <vt:lpstr>3_Median</vt:lpstr>
      <vt:lpstr>PowerPoint Presentation</vt:lpstr>
      <vt:lpstr>PowerPoint Presentation</vt:lpstr>
      <vt:lpstr>Urgensi Kantor </vt:lpstr>
      <vt:lpstr>Pengertian Prosedur Kantor </vt:lpstr>
      <vt:lpstr>Kesimpulan Pengertian Prosedur Kantor </vt:lpstr>
      <vt:lpstr>Jenis Prosedur Kantor </vt:lpstr>
      <vt:lpstr>Tujuan Prosedur Kantor </vt:lpstr>
      <vt:lpstr>Tujuan Prosedur Kantor </vt:lpstr>
      <vt:lpstr>Manfaat Prosedur Kantor </vt:lpstr>
      <vt:lpstr>Keterbatasan Prosedur Kantor</vt:lpstr>
      <vt:lpstr>Karakteristik Prosedur Kantor </vt:lpstr>
      <vt:lpstr>Keterbatasan Sistem Kantor </vt:lpstr>
      <vt:lpstr>Pedoman Menyusun Prosedur Kantor </vt:lpstr>
      <vt:lpstr>Perbedaan Sistem, Prosedur, Metode</vt:lpstr>
      <vt:lpstr>Unit Kerja yang Menangani Prosedur Kantor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Rasto</dc:creator>
  <cp:lastModifiedBy>axioo</cp:lastModifiedBy>
  <cp:revision>346</cp:revision>
  <dcterms:created xsi:type="dcterms:W3CDTF">2014-03-25T00:40:50Z</dcterms:created>
  <dcterms:modified xsi:type="dcterms:W3CDTF">2015-10-03T22:05:14Z</dcterms:modified>
</cp:coreProperties>
</file>