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26"/>
  </p:notesMasterIdLst>
  <p:sldIdLst>
    <p:sldId id="259" r:id="rId2"/>
    <p:sldId id="768" r:id="rId3"/>
    <p:sldId id="769" r:id="rId4"/>
    <p:sldId id="770" r:id="rId5"/>
    <p:sldId id="772" r:id="rId6"/>
    <p:sldId id="773" r:id="rId7"/>
    <p:sldId id="779" r:id="rId8"/>
    <p:sldId id="780" r:id="rId9"/>
    <p:sldId id="781" r:id="rId10"/>
    <p:sldId id="782" r:id="rId11"/>
    <p:sldId id="798" r:id="rId12"/>
    <p:sldId id="799" r:id="rId13"/>
    <p:sldId id="785" r:id="rId14"/>
    <p:sldId id="787" r:id="rId15"/>
    <p:sldId id="788" r:id="rId16"/>
    <p:sldId id="789" r:id="rId17"/>
    <p:sldId id="790" r:id="rId18"/>
    <p:sldId id="791" r:id="rId19"/>
    <p:sldId id="792" r:id="rId20"/>
    <p:sldId id="793" r:id="rId21"/>
    <p:sldId id="794" r:id="rId22"/>
    <p:sldId id="795" r:id="rId23"/>
    <p:sldId id="796" r:id="rId24"/>
    <p:sldId id="79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8475" autoAdjust="0"/>
  </p:normalViewPr>
  <p:slideViewPr>
    <p:cSldViewPr>
      <p:cViewPr varScale="1">
        <p:scale>
          <a:sx n="71" d="100"/>
          <a:sy n="71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DC48242-4502-4A8F-818D-790E3A438301}" type="datetimeFigureOut">
              <a:rPr lang="en-US"/>
              <a:pPr>
                <a:defRPr/>
              </a:pPr>
              <a:t>9/28/2015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3CA93FF-C85E-4FE4-9485-DB961D975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24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694B9D-6111-45FD-A46C-F6BFA83589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7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13238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3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1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457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0" y="754063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9AC257-F2DB-4C5A-B963-7FB07C0A2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914400"/>
            <a:ext cx="2057400" cy="5562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914400"/>
            <a:ext cx="6400800" cy="5562600"/>
          </a:xfrm>
          <a:ln>
            <a:solidFill>
              <a:srgbClr val="00B050"/>
            </a:solidFill>
          </a:ln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381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5708904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5715000"/>
            <a:ext cx="915314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550223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RASTO| rastodio@yahoo.co.id  | rasto.staf.upi.edu</a:t>
            </a:r>
            <a:endParaRPr 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914400"/>
            <a:ext cx="2057400" cy="5562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914400"/>
            <a:ext cx="6400800" cy="5562600"/>
          </a:xfrm>
          <a:ln>
            <a:solidFill>
              <a:srgbClr val="00B050"/>
            </a:solidFill>
          </a:ln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381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5708904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5715000"/>
            <a:ext cx="915314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550223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RASTO| rastodio@yahoo.co.id  | rasto.staf.upi.edu</a:t>
            </a:r>
            <a:endParaRPr 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066800"/>
            <a:ext cx="8153400" cy="55626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457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57118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6E12DF-D675-4192-96F8-9396F3584C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914400"/>
            <a:ext cx="2057400" cy="5562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914400"/>
            <a:ext cx="6400800" cy="5562600"/>
          </a:xfrm>
          <a:ln>
            <a:solidFill>
              <a:srgbClr val="00B050"/>
            </a:solidFill>
          </a:ln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381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5708904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5715000"/>
            <a:ext cx="915314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550223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RASTO| rastodio@yahoo.co.id  | rasto.staf.upi.edu</a:t>
            </a:r>
            <a:endParaRPr 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659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56" r:id="rId5"/>
    <p:sldLayoutId id="2147483762" r:id="rId6"/>
    <p:sldLayoutId id="2147483769" r:id="rId7"/>
    <p:sldLayoutId id="2147483771" r:id="rId8"/>
    <p:sldLayoutId id="2147483773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3276600" y="5334000"/>
            <a:ext cx="6232398" cy="12620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4375"/>
            <a:r>
              <a:rPr lang="id-I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 Kantor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03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4"/>
          <p:cNvSpPr>
            <a:spLocks noGrp="1"/>
          </p:cNvSpPr>
          <p:nvPr>
            <p:ph idx="4294967295"/>
          </p:nvPr>
        </p:nvSpPr>
        <p:spPr>
          <a:xfrm>
            <a:off x="4572000" y="838200"/>
            <a:ext cx="4495800" cy="541020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</a:t>
            </a:r>
            <a:r>
              <a:rPr lang="id-ID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istem Kantor</a:t>
            </a:r>
            <a:endParaRPr lang="id-ID" sz="2400" dirty="0" smtClean="0"/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smtClean="0"/>
              <a:t>Urgensi Sistem Kantor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Pengertian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Kelebihan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Keterbatasan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Prinsip-prinsip</a:t>
            </a:r>
            <a:r>
              <a:rPr lang="en-US" sz="2400" dirty="0" smtClean="0"/>
              <a:t> </a:t>
            </a:r>
            <a:r>
              <a:rPr lang="en-US" sz="2400" dirty="0" err="1" smtClean="0"/>
              <a:t>Pengembangan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Teknik</a:t>
            </a:r>
            <a:r>
              <a:rPr lang="en-US" sz="2400" dirty="0" smtClean="0"/>
              <a:t> </a:t>
            </a:r>
            <a:r>
              <a:rPr lang="en-US" sz="2400" dirty="0" err="1" smtClean="0"/>
              <a:t>Mengembangkan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Langkah-langkah</a:t>
            </a:r>
            <a:r>
              <a:rPr lang="en-US" sz="2400" dirty="0" smtClean="0"/>
              <a:t> </a:t>
            </a:r>
            <a:r>
              <a:rPr lang="en-US" sz="2400" dirty="0" err="1" smtClean="0"/>
              <a:t>Pengembangan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Kantor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Integrasi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	</a:t>
            </a:r>
          </a:p>
          <a:p>
            <a:pPr marL="457200" indent="-457200">
              <a:buClrTx/>
              <a:buSzPct val="100000"/>
              <a:buFont typeface="+mj-lt"/>
              <a:buAutoNum type="arabicPeriod"/>
            </a:pPr>
            <a:r>
              <a:rPr lang="en-US" sz="2400" dirty="0" err="1" smtClean="0"/>
              <a:t>Revisi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endParaRPr lang="en-US" sz="2400" dirty="0" smtClean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429125" y="30480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400" dirty="0">
                <a:solidFill>
                  <a:schemeClr val="tx1"/>
                </a:solidFill>
                <a:latin typeface="Calibri" panose="020F0502020204030204" pitchFamily="34" charset="0"/>
              </a:rPr>
              <a:t>Materi</a:t>
            </a:r>
            <a:r>
              <a:rPr lang="id-ID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– 03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Urgensi Sistem Kantor 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257300" y="1214718"/>
            <a:ext cx="6629400" cy="5353110"/>
            <a:chOff x="1519517" y="1214718"/>
            <a:chExt cx="6629400" cy="5353110"/>
          </a:xfrm>
        </p:grpSpPr>
        <p:pic>
          <p:nvPicPr>
            <p:cNvPr id="5" name="Picture 8" descr="http://grolier-indonesia.com/wp-content/uploads/2014/09/12-14-12_IM_OnlineCompetition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34317" y="1367118"/>
              <a:ext cx="2030851" cy="152400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6015317" y="2891118"/>
              <a:ext cx="1447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rgbClr val="0070C0"/>
                  </a:solidFill>
                  <a:latin typeface="+mn-lt"/>
                  <a:cs typeface="+mn-cs"/>
                </a:rPr>
                <a:t>Kompetisi</a:t>
              </a:r>
              <a:endParaRPr lang="en-US" sz="2000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pic>
          <p:nvPicPr>
            <p:cNvPr id="7" name="Picture 10" descr="http://s.techtunes.com.bd/tDrive/tuner/makebigmoney/305377/money-bag-256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72517" y="5177118"/>
              <a:ext cx="990600" cy="9906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1595717" y="2891118"/>
              <a:ext cx="2209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70C0"/>
                  </a:solidFill>
                  <a:latin typeface="+mn-lt"/>
                  <a:cs typeface="+mn-cs"/>
                </a:rPr>
                <a:t>Tujuan</a:t>
              </a:r>
              <a:r>
                <a:rPr lang="en-US" sz="2000" dirty="0" smtClean="0">
                  <a:solidFill>
                    <a:srgbClr val="0070C0"/>
                  </a:solidFill>
                  <a:latin typeface="+mn-lt"/>
                  <a:cs typeface="+mn-cs"/>
                </a:rPr>
                <a:t> </a:t>
              </a:r>
              <a:r>
                <a:rPr lang="en-US" sz="2000" dirty="0" err="1" smtClean="0">
                  <a:solidFill>
                    <a:srgbClr val="0070C0"/>
                  </a:solidFill>
                  <a:latin typeface="+mn-lt"/>
                  <a:cs typeface="+mn-cs"/>
                </a:rPr>
                <a:t>Organisasi</a:t>
              </a:r>
              <a:endParaRPr lang="en-US" sz="2000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01117" y="6167718"/>
              <a:ext cx="1447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70C0"/>
                  </a:solidFill>
                  <a:latin typeface="+mn-lt"/>
                  <a:cs typeface="+mn-cs"/>
                </a:rPr>
                <a:t>Biaya</a:t>
              </a:r>
              <a:endParaRPr lang="en-US" sz="2000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pic>
          <p:nvPicPr>
            <p:cNvPr id="10" name="Picture 12" descr="http://www.hiil.org/cache/images/dac8e2f4946268a5fd7b07acc210c133_normal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95717" y="4872318"/>
              <a:ext cx="2305050" cy="1230454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1748117" y="6167718"/>
              <a:ext cx="2057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70C0"/>
                  </a:solidFill>
                  <a:latin typeface="+mn-lt"/>
                  <a:cs typeface="+mn-cs"/>
                </a:rPr>
                <a:t>Sistem</a:t>
              </a:r>
              <a:r>
                <a:rPr lang="en-US" sz="2000" dirty="0" smtClean="0">
                  <a:solidFill>
                    <a:srgbClr val="0070C0"/>
                  </a:solidFill>
                  <a:latin typeface="+mn-lt"/>
                  <a:cs typeface="+mn-cs"/>
                </a:rPr>
                <a:t> Kantor</a:t>
              </a:r>
              <a:endParaRPr lang="en-US" sz="2000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pic>
          <p:nvPicPr>
            <p:cNvPr id="12" name="Picture 16" descr="http://static.squarespace.com/static/533990a6e4b029d638520bcf/t/536516c1e4b0fc72e8c00d9f/1399133891158/arrow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19517" y="1214718"/>
              <a:ext cx="2266950" cy="1703119"/>
            </a:xfrm>
            <a:prstGeom prst="rect">
              <a:avLst/>
            </a:prstGeom>
            <a:noFill/>
          </p:spPr>
        </p:pic>
        <p:sp>
          <p:nvSpPr>
            <p:cNvPr id="13" name="Right Arrow 12"/>
            <p:cNvSpPr/>
            <p:nvPr/>
          </p:nvSpPr>
          <p:spPr>
            <a:xfrm>
              <a:off x="3957917" y="2891118"/>
              <a:ext cx="1600200" cy="38100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6777317" y="3424518"/>
              <a:ext cx="381000" cy="1219200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own Arrow 14"/>
            <p:cNvSpPr/>
            <p:nvPr/>
          </p:nvSpPr>
          <p:spPr>
            <a:xfrm flipV="1">
              <a:off x="2129117" y="3424518"/>
              <a:ext cx="381000" cy="1295400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3957917" y="5710518"/>
              <a:ext cx="2362200" cy="38100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116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Pengertian Sistem Kantor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69198"/>
            <a:ext cx="4495800" cy="2821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</a:rPr>
              <a:t>Sebuah jaringan prosedur yang terintegrasi dan dirancang untuk melaksanakan kegiatan utama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30671" y="3752418"/>
            <a:ext cx="1707519" cy="4485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tabLst>
                <a:tab pos="540385" algn="l"/>
              </a:tabLst>
            </a:pP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Terry, G.R.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685800" y="3733800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26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 Pengertian Sistem Kantor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2173" y="1669137"/>
            <a:ext cx="403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perkantoran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terdiri atas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subbagian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saling berkaitan, yang beroperasi secara berurutan,  tetapi tidak terpisah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38393" y="1653589"/>
            <a:ext cx="3962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perkantoran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berkaitan dengan pencapaian tujuan organisasi</a:t>
            </a:r>
          </a:p>
        </p:txBody>
      </p:sp>
      <p:sp>
        <p:nvSpPr>
          <p:cNvPr id="7" name="Rectangle 6"/>
          <p:cNvSpPr/>
          <p:nvPr/>
        </p:nvSpPr>
        <p:spPr>
          <a:xfrm>
            <a:off x="2882152" y="4402008"/>
            <a:ext cx="42806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perkantoran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 prosedur yang baku untuk melakukan kegiatan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97348" y="1676400"/>
            <a:ext cx="37338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1759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64248" y="39161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901146" y="1676400"/>
            <a:ext cx="2832847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33635" y="4377831"/>
            <a:ext cx="37338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8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Karakteristik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295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859" y="1640541"/>
            <a:ext cx="10989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800" i="1" dirty="0" smtClean="0">
                <a:latin typeface="Calibri" panose="020F0502020204030204" pitchFamily="34" charset="0"/>
              </a:rPr>
              <a:t>Efektif</a:t>
            </a:r>
            <a:endParaRPr lang="en-US" sz="2800" i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9386" y="2130617"/>
            <a:ext cx="35454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kantor dianggap efektif ketika dapat mencapai tujuan yang sudah ditetapkan</a:t>
            </a:r>
            <a:endParaRPr lang="en-US" sz="2000" dirty="0"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515814" y="1905000"/>
            <a:ext cx="25989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0" y="3218747"/>
            <a:ext cx="4114800" cy="1478698"/>
            <a:chOff x="0" y="2865544"/>
            <a:chExt cx="4114800" cy="1478698"/>
          </a:xfrm>
        </p:grpSpPr>
        <p:sp>
          <p:nvSpPr>
            <p:cNvPr id="10" name="Rectangle 9"/>
            <p:cNvSpPr/>
            <p:nvPr/>
          </p:nvSpPr>
          <p:spPr>
            <a:xfrm>
              <a:off x="0" y="2865544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2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6859" y="3210685"/>
              <a:ext cx="11288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Efisien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515814" y="3475144"/>
              <a:ext cx="259898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69386" y="3636356"/>
              <a:ext cx="354541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Sebuah sistem yang efisien harus dapat menurunkan biaya.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0" y="4769913"/>
            <a:ext cx="4114800" cy="1478698"/>
            <a:chOff x="0" y="4114905"/>
            <a:chExt cx="4114800" cy="1478698"/>
          </a:xfrm>
        </p:grpSpPr>
        <p:sp>
          <p:nvSpPr>
            <p:cNvPr id="16" name="Rectangle 15"/>
            <p:cNvSpPr/>
            <p:nvPr/>
          </p:nvSpPr>
          <p:spPr>
            <a:xfrm>
              <a:off x="0" y="4114905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3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6859" y="4460046"/>
              <a:ext cx="122822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Handal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1515814" y="4724505"/>
              <a:ext cx="259898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569386" y="4885717"/>
              <a:ext cx="354541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Sistem memiliki hasil yang konsisten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24400" y="1295400"/>
            <a:ext cx="4114800" cy="1850880"/>
            <a:chOff x="0" y="1295400"/>
            <a:chExt cx="4114800" cy="1850880"/>
          </a:xfrm>
        </p:grpSpPr>
        <p:sp>
          <p:nvSpPr>
            <p:cNvPr id="22" name="Rectangle 21"/>
            <p:cNvSpPr/>
            <p:nvPr/>
          </p:nvSpPr>
          <p:spPr>
            <a:xfrm>
              <a:off x="0" y="1295400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4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6859" y="1640541"/>
              <a:ext cx="144129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i="1" dirty="0">
                  <a:latin typeface="Calibri" panose="020F0502020204030204" pitchFamily="34" charset="0"/>
                </a:rPr>
                <a:t>Fleksibel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9386" y="2130617"/>
              <a:ext cx="35454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</a:rPr>
                <a:t>Sistem mampu menyesuaikan diri dengan perubahan kondisi lingkungan</a:t>
              </a:r>
              <a:endPara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/>
            <p:cNvCxnSpPr>
              <a:stCxn id="23" idx="3"/>
            </p:cNvCxnSpPr>
            <p:nvPr/>
          </p:nvCxnSpPr>
          <p:spPr>
            <a:xfrm>
              <a:off x="1858151" y="1902151"/>
              <a:ext cx="2256649" cy="284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724400" y="2971800"/>
            <a:ext cx="4114800" cy="2094251"/>
            <a:chOff x="0" y="2865544"/>
            <a:chExt cx="4114800" cy="2094251"/>
          </a:xfrm>
        </p:grpSpPr>
        <p:sp>
          <p:nvSpPr>
            <p:cNvPr id="27" name="Rectangle 26"/>
            <p:cNvSpPr/>
            <p:nvPr/>
          </p:nvSpPr>
          <p:spPr>
            <a:xfrm>
              <a:off x="0" y="2865544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5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16859" y="3210685"/>
              <a:ext cx="17411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Sederhana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29" name="Straight Connector 28"/>
            <p:cNvCxnSpPr>
              <a:stCxn id="28" idx="3"/>
            </p:cNvCxnSpPr>
            <p:nvPr/>
          </p:nvCxnSpPr>
          <p:spPr>
            <a:xfrm>
              <a:off x="2158041" y="3472295"/>
              <a:ext cx="1956759" cy="284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569386" y="3636356"/>
              <a:ext cx="354541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</a:rPr>
                <a:t>Desain sistem tidak rumit. Kesederhanaan sistem memfasilitasi pemahaman pada pengguna sistem. </a:t>
              </a:r>
              <a:endPara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724400" y="4842925"/>
            <a:ext cx="4114800" cy="1786475"/>
            <a:chOff x="0" y="4114905"/>
            <a:chExt cx="4114800" cy="1786475"/>
          </a:xfrm>
        </p:grpSpPr>
        <p:sp>
          <p:nvSpPr>
            <p:cNvPr id="32" name="Rectangle 31"/>
            <p:cNvSpPr/>
            <p:nvPr/>
          </p:nvSpPr>
          <p:spPr>
            <a:xfrm>
              <a:off x="0" y="4114905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d-ID" sz="5400" b="1" i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6</a:t>
              </a:r>
              <a:endParaRPr lang="en-US" sz="54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16859" y="4460046"/>
              <a:ext cx="14471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i="1" dirty="0" smtClean="0">
                  <a:latin typeface="Calibri" panose="020F0502020204030204" pitchFamily="34" charset="0"/>
                </a:rPr>
                <a:t>Diterima</a:t>
              </a:r>
              <a:endParaRPr lang="en-US" sz="2800" i="1" dirty="0">
                <a:latin typeface="Calibri" panose="020F050202020403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858151" y="4724505"/>
              <a:ext cx="225664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569386" y="4885717"/>
              <a:ext cx="35454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</a:rPr>
                <a:t>Sistem dapat diterima dan digunakan oleh pengguna sistem.</a:t>
              </a:r>
              <a:endPara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49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6" y="1589131"/>
            <a:ext cx="18690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Efisiensi dalam pemanfaatan sumber daya organisasi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5388" y="1676400"/>
            <a:ext cx="61362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Efisiensi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mengandung makna </a:t>
            </a: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efektivitas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ekonomis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Efektivitas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berarti layanan yang lebih cepat kepada pelanggan sesuai kebutuhan pelanggan. </a:t>
            </a: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Ekonomis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berarti produktivitas yang lebih tinggi dengan biaya lebih rendah, pemanfaatan personil dan peralatan yang baik, dan persediaan disimpan pada tingkat yang optimal</a:t>
            </a:r>
            <a:endParaRPr lang="en-US" sz="2800" dirty="0">
              <a:latin typeface="Calibri" panose="020F050202020403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855388" y="1687562"/>
            <a:ext cx="61362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55388" y="5867400"/>
            <a:ext cx="61362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4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541023"/>
            <a:ext cx="2478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Mengendalikan biaya operasi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0400" y="1718370"/>
            <a:ext cx="5562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adalah dasar untuk mengendalikan biaya operasi. Hasil kerja saat ini dibandingkan dengan standar. Jika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ketidaksesuaian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ditemukan, langkah-langkah perbaikan untuk menyesuaikan atau memodifikasi metode penanganan dapat dilakukan. </a:t>
            </a:r>
            <a:endParaRPr lang="en-US" sz="2800" dirty="0"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276600" y="1687562"/>
            <a:ext cx="5638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5257800"/>
            <a:ext cx="5638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1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541023"/>
            <a:ext cx="25548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Meningkatkan efisiensi operasional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201" y="1749444"/>
            <a:ext cx="579119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 berarti bahwa gerakan yang tidak perlu, keterlambatan dan ketidakpastian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diminimalkan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Pada saat yang sama tanggung jawab untuk tugas-tugas khusus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didelegasikan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sehingga atasan dapat melaksanakan tugas sesuai dengan kewenangannya. </a:t>
            </a:r>
            <a:endParaRPr lang="en-US" sz="2800" dirty="0"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200400" y="1749444"/>
            <a:ext cx="5638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00400" y="4857987"/>
            <a:ext cx="5638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9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541023"/>
            <a:ext cx="24786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Membantu pencapaian tujuan organisasi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600" y="1802633"/>
            <a:ext cx="5867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Jika sistem dirancang dengan baik dan digunakan secara efektif, maka sistem tersebut dapat membantu pencapaian tujuan organisasi, yaitu menjamin kepuasan pelanggan, pengurangan biaya dan keuntungan yang lebih tinggi. </a:t>
            </a:r>
            <a:endParaRPr lang="en-US" sz="2800" dirty="0"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1" y="1749444"/>
            <a:ext cx="579119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71801" y="4912502"/>
            <a:ext cx="579119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41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Kelebihan Sistem </a:t>
            </a:r>
            <a:r>
              <a:rPr lang="id-ID" dirty="0" smtClean="0"/>
              <a:t>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6200" y="1143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859" y="1447800"/>
            <a:ext cx="3057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Kelancaran aliran kerja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858" y="1875472"/>
            <a:ext cx="3697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Karyawan mengikuti metode yang baku untuk membantu menghindari gerakan yang tidak perlu, keterlambatan, dan kesalahan saat melaksanakan instruksi pekerjaan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57081" y="188890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-76200" y="32004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6859" y="3505200"/>
            <a:ext cx="3061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Keseragaman tindakan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6858" y="3932872"/>
            <a:ext cx="34747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juga membantu karyawan untuk mengikuti prosedur yang sama untuk pekerjaan yang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id-ID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(standar)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57081" y="3962400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-76200" y="4897398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6859" y="5202198"/>
            <a:ext cx="13748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Ekonomis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16858" y="5629870"/>
            <a:ext cx="3697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menghilangkan: gerakan yang tidak perlu, duplikasi kegiatan, keterlambatan, dan kesalahan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57081" y="5643300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343400" y="1143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836459" y="1447800"/>
            <a:ext cx="3638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Penetapan tanggung jawab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36458" y="1875472"/>
            <a:ext cx="4307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membagikan dan mendistribusikan pekerjaan kantor secara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sistematis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4876681" y="188890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343400" y="225281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36459" y="2557610"/>
            <a:ext cx="2661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Pelatihan karyawan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836458" y="2985282"/>
            <a:ext cx="4459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</a:t>
            </a:r>
            <a:r>
              <a:rPr lang="id-ID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memberikan </a:t>
            </a:r>
            <a:r>
              <a:rPr lang="sv-SE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pelatihan 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yang sederhana namun efektif untuk melakukan berbagai kegiatan kantor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4876681" y="299871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343400" y="3646822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6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836459" y="3951622"/>
            <a:ext cx="2648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Koordinasi kegiatan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836458" y="4379294"/>
            <a:ext cx="43075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membantu karyawan untuk memvisualisasikan keterkaitan dari kegiatan yang berbeda di departemen lain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4876681" y="4392724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343400" y="524887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7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836459" y="5430798"/>
            <a:ext cx="4134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Mengurangi beban manajemen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836458" y="5858470"/>
            <a:ext cx="41344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membantu dalam memastikan tindakan yang konsisten untuk pekerjaan rutin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4876681" y="5871900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69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Keterbatasan Sistem </a:t>
            </a:r>
            <a:r>
              <a:rPr lang="id-ID" dirty="0" smtClean="0"/>
              <a:t>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6200" y="1524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859" y="1828800"/>
            <a:ext cx="3844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>
                <a:latin typeface="Calibri" panose="020F0502020204030204" pitchFamily="34" charset="0"/>
              </a:rPr>
              <a:t>Kesulitan membangun sistem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858" y="2256472"/>
            <a:ext cx="36979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Merancang sistem yang cocok didasarkan pada banyak faktor yang mungkin tidak selalu menguntungkan bagi pembentukan sebuah sistem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57081" y="226990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-76201" y="3653640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6859" y="3958440"/>
            <a:ext cx="3541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i="1" dirty="0">
                <a:latin typeface="Calibri" panose="020F0502020204030204" pitchFamily="34" charset="0"/>
              </a:rPr>
              <a:t>Kesulitan </a:t>
            </a:r>
            <a:r>
              <a:rPr lang="id-ID" sz="2400" i="1" dirty="0" smtClean="0">
                <a:latin typeface="Calibri" panose="020F0502020204030204" pitchFamily="34" charset="0"/>
              </a:rPr>
              <a:t>mematuhi sistem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16858" y="4386112"/>
            <a:ext cx="3697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Pekerjaan tertentu selalu membutuhkan fleksibilitas dalam pelaksanaannya. Sistem yang kaku dapat menghambat pelaksanaan pekerjaan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57081" y="4399542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455884" y="1524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948943" y="1828800"/>
            <a:ext cx="4039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i="1" dirty="0">
                <a:latin typeface="Calibri" panose="020F0502020204030204" pitchFamily="34" charset="0"/>
              </a:rPr>
              <a:t>Sistem tidak dapat berguna sepanjang waktu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948942" y="2743200"/>
            <a:ext cx="3697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Keadaan yang dinamis menuntut sistem untuk menyesuaikan dengan perubahan organisasi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4989165" y="2659797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455884" y="378307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948943" y="4087871"/>
            <a:ext cx="4039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i="1" dirty="0" smtClean="0">
                <a:latin typeface="Calibri" panose="020F0502020204030204" pitchFamily="34" charset="0"/>
              </a:rPr>
              <a:t>Investasi sistem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948942" y="4572000"/>
            <a:ext cx="3697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Penerapan sistem melibatkan timbulnya pengeluaran tambahan. Sebagai contoh, sistem mekanisasi pekerjaan kantor, membutuhkan investasi pada komputer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4989165" y="4495800"/>
            <a:ext cx="34345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5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Prinsip Pengembangan Sistem Kantor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871" y="1447800"/>
            <a:ext cx="4038600" cy="4953000"/>
          </a:xfrm>
        </p:spPr>
        <p:txBody>
          <a:bodyPr>
            <a:noAutofit/>
          </a:bodyPr>
          <a:lstStyle/>
          <a:p>
            <a:pPr marL="363538" indent="-363538">
              <a:spcBef>
                <a:spcPts val="60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Sistem harus sederhana untuk memudahkan pengawasan; </a:t>
            </a:r>
          </a:p>
          <a:p>
            <a:pPr marL="363538" indent="-363538">
              <a:spcBef>
                <a:spcPts val="60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Sistem didasarkan pada spesialisasi;</a:t>
            </a:r>
          </a:p>
          <a:p>
            <a:pPr marL="363538" indent="-363538">
              <a:spcBef>
                <a:spcPts val="60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Menghindari penulisan, gerakan atau upaya yang tidak perlu;</a:t>
            </a:r>
          </a:p>
          <a:p>
            <a:pPr marL="363538" indent="-363538">
              <a:spcBef>
                <a:spcPts val="60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Menghindari kemacetan, dan mencari aliran terbaik dari pekerjaan; 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63538" indent="-363538">
              <a:spcBef>
                <a:spcPts val="60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Menghindari duplikasi pekerjaan, terutama dengan formulir yang </a:t>
            </a:r>
            <a:r>
              <a:rPr lang="en-US" sz="2000" dirty="0" smtClean="0">
                <a:latin typeface="Calibri" panose="020F0502020204030204" pitchFamily="34" charset="0"/>
              </a:rPr>
              <a:t>digunakan</a:t>
            </a:r>
            <a:r>
              <a:rPr lang="id-ID" sz="2000" dirty="0" smtClean="0">
                <a:latin typeface="Calibri" panose="020F0502020204030204" pitchFamily="34" charset="0"/>
              </a:rPr>
              <a:t>;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63538" indent="-363538">
              <a:spcBef>
                <a:spcPts val="600"/>
              </a:spcBef>
              <a:buClrTx/>
              <a:buSzPct val="100000"/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Menghindari pemeriksaan yang tidak </a:t>
            </a:r>
            <a:r>
              <a:rPr lang="en-US" sz="2000" dirty="0" smtClean="0">
                <a:latin typeface="Calibri" panose="020F0502020204030204" pitchFamily="34" charset="0"/>
              </a:rPr>
              <a:t>perlu</a:t>
            </a:r>
            <a:r>
              <a:rPr lang="id-ID" sz="2000" dirty="0" smtClean="0">
                <a:latin typeface="Calibri" panose="020F0502020204030204" pitchFamily="34" charset="0"/>
              </a:rPr>
              <a:t>;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</a:endParaRPr>
          </a:p>
          <a:p>
            <a:pPr marL="363538" indent="-363538">
              <a:spcBef>
                <a:spcPts val="600"/>
              </a:spcBef>
              <a:buClrTx/>
              <a:buSzPct val="100000"/>
              <a:buNone/>
            </a:pP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82671" y="1447800"/>
            <a:ext cx="4343400" cy="518400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indent="-444500" fontAlgn="auto">
              <a:spcBef>
                <a:spcPts val="600"/>
              </a:spcBef>
              <a:spcAft>
                <a:spcPts val="0"/>
              </a:spcAft>
              <a:buClrTx/>
              <a:buSzPct val="100000"/>
              <a:buFont typeface="+mj-lt"/>
              <a:buAutoNum type="arabicPeriod" startAt="6"/>
            </a:pPr>
            <a:r>
              <a:rPr lang="en-US" sz="2000" dirty="0" smtClean="0">
                <a:latin typeface="Calibri" panose="020F0502020204030204" pitchFamily="34" charset="0"/>
              </a:rPr>
              <a:t>Sistem harus fleksibel dan mudah beradaptasi dengan kondisi yang berubah</a:t>
            </a:r>
            <a:r>
              <a:rPr lang="id-ID" sz="2000" dirty="0" smtClean="0">
                <a:latin typeface="Calibri" panose="020F0502020204030204" pitchFamily="34" charset="0"/>
              </a:rPr>
              <a:t>;</a:t>
            </a:r>
          </a:p>
          <a:p>
            <a:pPr marL="444500" indent="-444500" fontAlgn="auto">
              <a:spcBef>
                <a:spcPts val="600"/>
              </a:spcBef>
              <a:spcAft>
                <a:spcPts val="0"/>
              </a:spcAft>
              <a:buClrTx/>
              <a:buSzPct val="100000"/>
              <a:buFont typeface="+mj-lt"/>
              <a:buAutoNum type="arabicPeriod" startAt="8"/>
            </a:pPr>
            <a:r>
              <a:rPr lang="en-US" sz="2000" dirty="0" smtClean="0">
                <a:latin typeface="Calibri" panose="020F0502020204030204" pitchFamily="34" charset="0"/>
              </a:rPr>
              <a:t>Distribusi yang tepat kepada para karyawan</a:t>
            </a:r>
            <a:r>
              <a:rPr lang="id-ID" sz="2000" dirty="0" smtClean="0">
                <a:latin typeface="Calibri" panose="020F0502020204030204" pitchFamily="34" charset="0"/>
              </a:rPr>
              <a:t>;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</a:p>
          <a:p>
            <a:pPr marL="444500" indent="-444500" fontAlgn="auto">
              <a:spcBef>
                <a:spcPts val="600"/>
              </a:spcBef>
              <a:spcAft>
                <a:spcPts val="0"/>
              </a:spcAft>
              <a:buClrTx/>
              <a:buSzPct val="100000"/>
              <a:buFont typeface="+mj-lt"/>
              <a:buAutoNum type="arabicPeriod" startAt="8"/>
            </a:pPr>
            <a:r>
              <a:rPr lang="en-US" sz="2000" dirty="0" smtClean="0">
                <a:latin typeface="Calibri" panose="020F0502020204030204" pitchFamily="34" charset="0"/>
              </a:rPr>
              <a:t>Latihan terus-menerus untuk mengendalikan kinerja</a:t>
            </a:r>
            <a:r>
              <a:rPr lang="id-ID" sz="2000" dirty="0" smtClean="0">
                <a:latin typeface="Calibri" panose="020F0502020204030204" pitchFamily="34" charset="0"/>
              </a:rPr>
              <a:t>;</a:t>
            </a:r>
          </a:p>
          <a:p>
            <a:pPr marL="444500" indent="-444500" fontAlgn="auto">
              <a:spcBef>
                <a:spcPts val="600"/>
              </a:spcBef>
              <a:spcAft>
                <a:spcPts val="0"/>
              </a:spcAft>
              <a:buClrTx/>
              <a:buSzPct val="100000"/>
              <a:buFont typeface="+mj-lt"/>
              <a:buAutoNum type="arabicPeriod" startAt="8"/>
            </a:pPr>
            <a:r>
              <a:rPr lang="en-US" sz="2000" dirty="0" smtClean="0">
                <a:latin typeface="Calibri" panose="020F0502020204030204" pitchFamily="34" charset="0"/>
              </a:rPr>
              <a:t>Pemanfaatan peralatan kantor dengan penggunaan yang maksimum</a:t>
            </a:r>
            <a:r>
              <a:rPr lang="id-ID" sz="2000" dirty="0" smtClean="0">
                <a:latin typeface="Calibri" panose="020F0502020204030204" pitchFamily="34" charset="0"/>
              </a:rPr>
              <a:t>;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</a:p>
          <a:p>
            <a:pPr marL="444500" indent="-444500" fontAlgn="auto">
              <a:spcBef>
                <a:spcPts val="600"/>
              </a:spcBef>
              <a:spcAft>
                <a:spcPts val="0"/>
              </a:spcAft>
              <a:buClrTx/>
              <a:buSzPct val="100000"/>
              <a:buFont typeface="+mj-lt"/>
              <a:buAutoNum type="arabicPeriod" startAt="8"/>
            </a:pPr>
            <a:r>
              <a:rPr lang="en-US" sz="2000" dirty="0" smtClean="0">
                <a:latin typeface="Calibri" panose="020F0502020204030204" pitchFamily="34" charset="0"/>
              </a:rPr>
              <a:t>Penggunaan urutan terbaik dalam melakukan operasi</a:t>
            </a:r>
            <a:r>
              <a:rPr lang="id-ID" sz="2000" dirty="0" smtClean="0">
                <a:latin typeface="Calibri" panose="020F0502020204030204" pitchFamily="34" charset="0"/>
              </a:rPr>
              <a:t>.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444500" indent="-444500" fontAlgn="auto">
              <a:spcBef>
                <a:spcPts val="600"/>
              </a:spcBef>
              <a:spcAft>
                <a:spcPts val="0"/>
              </a:spcAft>
              <a:buClrTx/>
              <a:buSzPct val="100000"/>
              <a:buFont typeface="+mj-lt"/>
              <a:buAutoNum type="arabicPeriod" startAt="6"/>
            </a:pPr>
            <a:endParaRPr lang="id-ID" sz="2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3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Teknik Mengembangkan Sistem Kantor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447800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Gunakan bagan (</a:t>
            </a:r>
            <a:r>
              <a:rPr lang="en-US" sz="1600" i="1" dirty="0"/>
              <a:t>chart</a:t>
            </a:r>
            <a:r>
              <a:rPr lang="en-US" sz="1600" dirty="0"/>
              <a:t>) yang sesuai, untuk mempelajari dan menganalisis secara rinci pekerjaan yang dilakukan 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2451431"/>
            <a:ext cx="35634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Tentukan bagian mana dari pekerjaan yang sangat penting, dengan memperhatikan tujuan kantor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455062"/>
            <a:ext cx="3581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Untuk menghilangkan operasi yang tidak perlu, pertanyaan-pertanyaan berikut harus dijawab. </a:t>
            </a:r>
          </a:p>
          <a:p>
            <a:pPr marL="347663" indent="-347663">
              <a:buFont typeface="Arial" pitchFamily="34" charset="0"/>
              <a:buChar char="•"/>
            </a:pPr>
            <a:r>
              <a:rPr lang="en-US" sz="1600" dirty="0"/>
              <a:t>Apakah sistem </a:t>
            </a:r>
            <a:r>
              <a:rPr lang="en-US" sz="1600" dirty="0" err="1"/>
              <a:t>diperkukan</a:t>
            </a:r>
            <a:r>
              <a:rPr lang="en-US" sz="1600" dirty="0"/>
              <a:t>? </a:t>
            </a:r>
          </a:p>
          <a:p>
            <a:pPr marL="347663" indent="-347663">
              <a:buFont typeface="Arial" pitchFamily="34" charset="0"/>
              <a:buChar char="•"/>
            </a:pPr>
            <a:r>
              <a:rPr lang="en-US" sz="1600" dirty="0"/>
              <a:t>Untuk apa sistem dibuat? </a:t>
            </a:r>
          </a:p>
          <a:p>
            <a:pPr marL="347663" indent="-347663">
              <a:buFont typeface="Arial" pitchFamily="34" charset="0"/>
              <a:buChar char="•"/>
            </a:pPr>
            <a:r>
              <a:rPr lang="en-US" sz="1600" dirty="0"/>
              <a:t>Seberapa sering sistem digunakan ? </a:t>
            </a:r>
          </a:p>
          <a:p>
            <a:pPr marL="347663" indent="-347663">
              <a:buFont typeface="Arial" pitchFamily="34" charset="0"/>
              <a:buChar char="•"/>
            </a:pPr>
            <a:r>
              <a:rPr lang="en-US" sz="1600" dirty="0"/>
              <a:t>Oleh siapa digunakan? 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5689798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Pertimbangkan semua metode alternatif untuk suatu operasi.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5263994" y="1445725"/>
            <a:ext cx="39651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Metode terbaik untuk setiap operasi dipilih berdasarkan tiga kriteria, yaitu pengendalian, biaya dan kebutuhan karyawan.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66766" y="2702951"/>
            <a:ext cx="3724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Standar kerja yang wajar pada setiap operasi ditetapkan dengan memperhatikan pengendalian dan penggunaan sumber daya manusia.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5193" y="3960177"/>
            <a:ext cx="39739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Gunakan aliran pekerjaan untuk menghitung sumber daya manusia yang dibutuhkan dan mencari urutan yang benar dari suatu operasi.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24388" y="5217403"/>
            <a:ext cx="40047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Sesuaikan desain dan tata letak kantor dengan aliran kerja.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64727" y="5982185"/>
            <a:ext cx="3726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Latih karyawan untuk melaksanakan sebuah sistem.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47" y="12751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447" y="22787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447" y="331850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447" y="552052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12213" y="12751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12213" y="261767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6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12213" y="386544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7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12213" y="499730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8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12213" y="581290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9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24" name="Elbow Connector 23"/>
          <p:cNvCxnSpPr>
            <a:stCxn id="8" idx="3"/>
            <a:endCxn id="18" idx="1"/>
          </p:cNvCxnSpPr>
          <p:nvPr/>
        </p:nvCxnSpPr>
        <p:spPr>
          <a:xfrm flipV="1">
            <a:off x="3505200" y="1736831"/>
            <a:ext cx="1107013" cy="4245355"/>
          </a:xfrm>
          <a:prstGeom prst="bentConnector3">
            <a:avLst>
              <a:gd name="adj1" fmla="val 59718"/>
            </a:avLst>
          </a:prstGeom>
          <a:ln w="38100">
            <a:solidFill>
              <a:srgbClr val="00206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45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6" y="1541023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Menetapkan 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Kebijakan dan Tujuan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8600" y="2264297"/>
            <a:ext cx="49530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 smtClean="0">
                <a:latin typeface="Calibri" panose="020F0502020204030204" pitchFamily="34" charset="0"/>
              </a:rPr>
              <a:t>Penetapan </a:t>
            </a:r>
            <a:r>
              <a:rPr lang="en-US" sz="2000" dirty="0">
                <a:latin typeface="Calibri" panose="020F0502020204030204" pitchFamily="34" charset="0"/>
              </a:rPr>
              <a:t>tujuan dan kebijakan harus menjawab beberapa pertanyaan berikut: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Informasi apa </a:t>
            </a:r>
            <a:r>
              <a:rPr lang="en-US" sz="2000" dirty="0">
                <a:latin typeface="Calibri" panose="020F0502020204030204" pitchFamily="34" charset="0"/>
              </a:rPr>
              <a:t>yang akan disediakan dan untuk siapa;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Apakah ada </a:t>
            </a:r>
            <a:r>
              <a:rPr lang="en-US" sz="2000" dirty="0">
                <a:latin typeface="Calibri" panose="020F0502020204030204" pitchFamily="34" charset="0"/>
              </a:rPr>
              <a:t>peluang untuk mengurangi biaya;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Berapakah tingkat </a:t>
            </a:r>
            <a:r>
              <a:rPr lang="en-US" sz="2000" dirty="0">
                <a:latin typeface="Calibri" panose="020F0502020204030204" pitchFamily="34" charset="0"/>
              </a:rPr>
              <a:t>pertumbuhan yang diharapkan dari informasi;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Apakah mekanisasi </a:t>
            </a:r>
            <a:r>
              <a:rPr lang="en-US" sz="2000" dirty="0">
                <a:latin typeface="Calibri" panose="020F0502020204030204" pitchFamily="34" charset="0"/>
              </a:rPr>
              <a:t>dapat dilakukan;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Seberapa besar </a:t>
            </a:r>
            <a:r>
              <a:rPr lang="en-US" sz="2000" dirty="0">
                <a:latin typeface="Calibri" panose="020F0502020204030204" pitchFamily="34" charset="0"/>
              </a:rPr>
              <a:t>tingkat persaingan.  </a:t>
            </a:r>
          </a:p>
          <a:p>
            <a:pPr>
              <a:spcBef>
                <a:spcPts val="600"/>
              </a:spcBef>
            </a:pP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0421" y="2264297"/>
            <a:ext cx="2884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Penetapan tujuan merupakan dasar dari perencanaan sebuah sistem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264586" y="2323419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711388" y="2323419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6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6" y="1541023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Mendefinisikan batas sistem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6621" y="2209800"/>
            <a:ext cx="24786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Calibri" panose="020F0502020204030204" pitchFamily="34" charset="0"/>
              </a:rPr>
              <a:t>Batasan-batasan ini memberikan kerangka kerja kepada sistem untuk beroperasi. </a:t>
            </a:r>
            <a:endParaRPr lang="id-ID" sz="2000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3556337"/>
            <a:ext cx="320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Batasan-batasan yang ditetapkan tergantung pada tujuan dan konten sistem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190564" y="4738788"/>
            <a:ext cx="39534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Calibri" panose="020F0502020204030204" pitchFamily="34" charset="0"/>
              </a:rPr>
              <a:t>Dalam beberapa kasus, saran dan keinginan spesifik dari manajer puncak dikomunikasikan kepada perancang sistem</a:t>
            </a:r>
          </a:p>
        </p:txBody>
      </p:sp>
      <p:sp>
        <p:nvSpPr>
          <p:cNvPr id="10" name="Oval 9"/>
          <p:cNvSpPr/>
          <p:nvPr/>
        </p:nvSpPr>
        <p:spPr>
          <a:xfrm>
            <a:off x="300571" y="2274301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810435" y="3617687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96117" y="4846320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6" y="1541023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Pengumpulan data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2492" y="2560184"/>
            <a:ext cx="448670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ASPEK PENTING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Jenis data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Sumber data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Waktu pengumpulan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Pendekatan pengumpulan data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2492" y="4419600"/>
            <a:ext cx="829670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PENDEKATAN PENGUMPULAN DATA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dari </a:t>
            </a:r>
            <a:r>
              <a:rPr lang="en-US" sz="2000" dirty="0">
                <a:latin typeface="Calibri" panose="020F0502020204030204" pitchFamily="34" charset="0"/>
              </a:rPr>
              <a:t>awal asal dokumen menuju ke akhir penggunaan </a:t>
            </a:r>
            <a:r>
              <a:rPr lang="en-US" sz="2000" dirty="0" smtClean="0">
                <a:latin typeface="Calibri" panose="020F0502020204030204" pitchFamily="34" charset="0"/>
              </a:rPr>
              <a:t>dokumen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dari </a:t>
            </a:r>
            <a:r>
              <a:rPr lang="id-ID" sz="2000" dirty="0">
                <a:latin typeface="Calibri" panose="020F0502020204030204" pitchFamily="34" charset="0"/>
              </a:rPr>
              <a:t>akhir penggunaan dokumen bergerak mundur ke awal </a:t>
            </a:r>
            <a:r>
              <a:rPr lang="id-ID" sz="2000" dirty="0" smtClean="0">
                <a:latin typeface="Calibri" panose="020F0502020204030204" pitchFamily="34" charset="0"/>
              </a:rPr>
              <a:t>dokumen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</a:rPr>
              <a:t>diawali dari suatu titik di antara asal dokumen dan akhir penggunaan dokumen, kemudian bergerak maju </a:t>
            </a:r>
            <a:r>
              <a:rPr lang="en-US" sz="2000" dirty="0" smtClean="0">
                <a:latin typeface="Calibri" panose="020F0502020204030204" pitchFamily="34" charset="0"/>
              </a:rPr>
              <a:t>ke akhir dokumen atau </a:t>
            </a:r>
            <a:r>
              <a:rPr lang="en-US" sz="2000" dirty="0">
                <a:latin typeface="Calibri" panose="020F0502020204030204" pitchFamily="34" charset="0"/>
              </a:rPr>
              <a:t>mundur ke awal dokumen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799" y="1506707"/>
            <a:ext cx="425375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SUMBER DATA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n-NO" sz="2000" dirty="0">
                <a:latin typeface="Calibri" panose="020F0502020204030204" pitchFamily="34" charset="0"/>
              </a:rPr>
              <a:t>Bagan struktur organisasi dan pedoman </a:t>
            </a:r>
            <a:r>
              <a:rPr lang="nn-NO" sz="2000" dirty="0" smtClean="0">
                <a:latin typeface="Calibri" panose="020F0502020204030204" pitchFamily="34" charset="0"/>
              </a:rPr>
              <a:t>organisasi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Aliran sistem dan informasi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Data akuntansi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Pengamatan kerja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Wawancara dengan supervisor dan karyawan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81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491446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Pengorganisasian  informasi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4572000"/>
            <a:ext cx="448670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PENYAJIAN GRAFIS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</a:rPr>
              <a:t>flow charts, 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process </a:t>
            </a:r>
            <a:r>
              <a:rPr lang="en-US" sz="2000" dirty="0">
                <a:latin typeface="Calibri" panose="020F0502020204030204" pitchFamily="34" charset="0"/>
              </a:rPr>
              <a:t>charts, 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operation </a:t>
            </a:r>
            <a:r>
              <a:rPr lang="en-US" sz="2000" dirty="0">
                <a:latin typeface="Calibri" panose="020F0502020204030204" pitchFamily="34" charset="0"/>
              </a:rPr>
              <a:t>charts, dan 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work </a:t>
            </a:r>
            <a:r>
              <a:rPr lang="en-US" sz="2000" dirty="0">
                <a:latin typeface="Calibri" panose="020F0502020204030204" pitchFamily="34" charset="0"/>
              </a:rPr>
              <a:t>distribution charts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492" y="2342787"/>
            <a:ext cx="425375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CARA PENGORGANIASIAN DATA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n-NO" sz="2000" dirty="0">
                <a:latin typeface="Calibri" panose="020F0502020204030204" pitchFamily="34" charset="0"/>
              </a:rPr>
              <a:t>Berdasarkan tujuan </a:t>
            </a:r>
            <a:endParaRPr lang="id-ID" sz="2000" dirty="0" smtClean="0"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Berdasarkan unit kerja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Berdasarkan masukan dan luaran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Berdasarkan proses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anose="020F0502020204030204" pitchFamily="34" charset="0"/>
              </a:rPr>
              <a:t>Berdasarkan masalah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491446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Evaluasi Informasi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195105"/>
            <a:ext cx="3733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Analisis biaya-manfaat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 dilakukan karena sistem yang dirancang harus mudah digunakan serta hemat biaya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3933315"/>
            <a:ext cx="37336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Dimungkinkan untuk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mendapatkan data yang akurat tentang biaya dan produktivitas karyawan secara kuantitatif, melalui pengambilan sampel untuk menentukan keakuratan dokumen sumber dan kehandalan laporan dan catatan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0906" y="2199587"/>
            <a:ext cx="388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Beberapa evaluasi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sampai batas tertentu, tergantung pada penilaian dan keyakinan individu, karena beberapa informasi mungkin berisi unsur-unsur yang tidak terukur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30905" y="3933315"/>
            <a:ext cx="37977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sangat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dipengaruhi oleh faktor-faktor yang beroperasi di luar organisasi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9387" y="2266278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69387" y="4013664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26105" y="2266278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26105" y="4007513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5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6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491446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Menentukan lokasi sistem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195105"/>
            <a:ext cx="3733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Lokasi sistem ditentukan oleh desain sistem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81236" y="3241070"/>
            <a:ext cx="37336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 yang dikumpulkan mengenai prosedur dan sistem, memberikan fakta-fakta tentang kualitas dan kuantitas pekerjaan yang telah dilakukan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0906" y="5257800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Memperhitungkan kemungkinan 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perubahan masa depan (misalnya penggunaan mesin kantor baru) dalam mengembangkan sebuah sistem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9387" y="2266278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36223" y="3241070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26105" y="5324491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Pengembangan Sistem Kantor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116332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7</a:t>
            </a:r>
            <a:endParaRPr lang="en-US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387" y="1491446"/>
            <a:ext cx="804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Penerapan Sistem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195105"/>
            <a:ext cx="3733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yang telah direncanakan, perlu dikomunikasikan kepada karyawan di semua tingkatan. 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9269" y="3420070"/>
            <a:ext cx="3733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Perubahan sistem dapat mengakibatkan perubahan metode kerja dan meningkatkan mekanisasi. 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0906" y="4800600"/>
            <a:ext cx="3886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Diperlukan pelatihan 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karyawan mengenai metode baru tersebut dan membeli mesin-mesin baru serta melatih atau merekrut karyawan baru untuk menjalankan mesin-mesin tersebut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9387" y="2266278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14256" y="3420070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26105" y="4867291"/>
            <a:ext cx="304800" cy="33528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6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Integrasi </a:t>
            </a:r>
            <a:r>
              <a:rPr lang="id-ID" dirty="0" smtClean="0"/>
              <a:t>Sistem Kantor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445567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PENGERTIAN 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INTEGRASI SISTEM</a:t>
            </a:r>
            <a:endParaRPr lang="en-US" sz="2400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Upaya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menyatukan berbagai sistem yang ada di kantor untuk mendapatkan satu sistem 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10200" y="2971800"/>
            <a:ext cx="403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KEUNTUNGAN</a:t>
            </a:r>
            <a:endParaRPr lang="en-US" sz="2400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Koordinasi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Efisiensi operasi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Optimalisasi tujuan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10200" y="4731693"/>
            <a:ext cx="403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KERUGIAN</a:t>
            </a:r>
            <a:endParaRPr lang="en-US" sz="2400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Pekerjaan tidak efektif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Duplikasi pekerjaan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Penggunaan kertas </a:t>
            </a:r>
            <a:r>
              <a:rPr lang="id-ID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 yang tidak perlu</a:t>
            </a:r>
            <a:endParaRPr lang="id-ID" sz="24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4812" y="2971800"/>
            <a:ext cx="403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LANGKAH-LANGKAH</a:t>
            </a:r>
            <a:endParaRPr lang="en-US" sz="2400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Penyusunan rencana sistem </a:t>
            </a:r>
            <a:r>
              <a:rPr lang="id-ID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Menetapkan aliran informasi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47700" y="2743200"/>
            <a:ext cx="7848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92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Revisi Sistem Kantor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1600200"/>
            <a:ext cx="36575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id-ID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keterbatasan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Seiring </a:t>
            </a:r>
            <a:r>
              <a:rPr lang="nn-NO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 perkembangan waktu, kegunaannya akan semakin menyusut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5400" y="1600200"/>
            <a:ext cx="3429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 rangka </a:t>
            </a:r>
            <a:r>
              <a:rPr lang="id-ID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membuat sistem yang lebih efektif dan untuk memperoleh manfaat terbaik dari sistem, diperlukan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 sistem tersebut secara </a:t>
            </a:r>
            <a:r>
              <a:rPr lang="id-ID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terus </a:t>
            </a:r>
            <a:r>
              <a:rPr lang="id-ID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menerus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150658" y="2076137"/>
            <a:ext cx="762000" cy="371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2907" y="4015839"/>
            <a:ext cx="869869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PERTANYAAN REVISI SISTEM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Siapa yang membutuhkan informasi</a:t>
            </a:r>
            <a:r>
              <a:rPr lang="id-ID" sz="2000" dirty="0" smtClean="0">
                <a:latin typeface="Calibri" panose="020F0502020204030204" pitchFamily="34" charset="0"/>
              </a:rPr>
              <a:t> ?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Jenis informasi apa yang dibutuhkan</a:t>
            </a:r>
            <a:r>
              <a:rPr lang="id-ID" sz="2000" dirty="0" smtClean="0">
                <a:latin typeface="Calibri" panose="020F0502020204030204" pitchFamily="34" charset="0"/>
              </a:rPr>
              <a:t> ?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Dalam bentuk apa dan bagaimana aliran informasi yang dibutuhkan</a:t>
            </a:r>
            <a:r>
              <a:rPr lang="id-ID" sz="2000" dirty="0" smtClean="0">
                <a:latin typeface="Calibri" panose="020F0502020204030204" pitchFamily="34" charset="0"/>
              </a:rPr>
              <a:t> ?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Adakah kendala biaya dalam menyediakan informasi</a:t>
            </a:r>
            <a:r>
              <a:rPr lang="id-ID" sz="2000" dirty="0" smtClean="0">
                <a:latin typeface="Calibri" panose="020F0502020204030204" pitchFamily="34" charset="0"/>
              </a:rPr>
              <a:t> ?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Siapa yang akan merevisi sistem</a:t>
            </a:r>
            <a:r>
              <a:rPr lang="id-ID" sz="2000" dirty="0" smtClean="0">
                <a:latin typeface="Calibri" panose="020F0502020204030204" pitchFamily="34" charset="0"/>
              </a:rPr>
              <a:t> ?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61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327654" y="5943600"/>
            <a:ext cx="5797296" cy="914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Terima kasih......</a:t>
            </a:r>
            <a:endParaRPr lang="en-US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</a:t>
            </a:r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88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2489</TotalTime>
  <Words>1304</Words>
  <Application>Microsoft Office PowerPoint</Application>
  <PresentationFormat>On-screen Show (4:3)</PresentationFormat>
  <Paragraphs>229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Brush Script MT</vt:lpstr>
      <vt:lpstr>Calibri</vt:lpstr>
      <vt:lpstr>Times New Roman</vt:lpstr>
      <vt:lpstr>Tw Cen MT</vt:lpstr>
      <vt:lpstr>Wingdings</vt:lpstr>
      <vt:lpstr>Wingdings 2</vt:lpstr>
      <vt:lpstr>3_Median</vt:lpstr>
      <vt:lpstr>PowerPoint Presentation</vt:lpstr>
      <vt:lpstr>PowerPoint Presentation</vt:lpstr>
      <vt:lpstr>Urgensi Sistem Kantor </vt:lpstr>
      <vt:lpstr>Pengertian Sistem Kantor </vt:lpstr>
      <vt:lpstr>Kesimpulan Pengertian Sistem Kantor </vt:lpstr>
      <vt:lpstr>Karakteristik Sistem Kantor </vt:lpstr>
      <vt:lpstr>Tujuan Sistem Kantor </vt:lpstr>
      <vt:lpstr>Tujuan Sistem Kantor </vt:lpstr>
      <vt:lpstr>Tujuan Sistem Kantor </vt:lpstr>
      <vt:lpstr>Tujuan Sistem Kantor </vt:lpstr>
      <vt:lpstr>Kelebihan Sistem Kantor </vt:lpstr>
      <vt:lpstr>Keterbatasan Sistem Kantor </vt:lpstr>
      <vt:lpstr>Prinsip Pengembangan Sistem Kantor </vt:lpstr>
      <vt:lpstr>Teknik Mengembangkan Sistem Kantor </vt:lpstr>
      <vt:lpstr>Tahapan Pengembangan Sistem Kantor </vt:lpstr>
      <vt:lpstr>Tahapan Pengembangan Sistem Kantor </vt:lpstr>
      <vt:lpstr>Tahapan Pengembangan Sistem Kantor </vt:lpstr>
      <vt:lpstr>Tahapan Pengembangan Sistem Kantor </vt:lpstr>
      <vt:lpstr>Tahapan Pengembangan Sistem Kantor </vt:lpstr>
      <vt:lpstr>Tahapan Pengembangan Sistem Kantor </vt:lpstr>
      <vt:lpstr>Tahapan Pengembangan Sistem Kantor </vt:lpstr>
      <vt:lpstr>Integrasi Sistem Kantor </vt:lpstr>
      <vt:lpstr>Revisi Sistem Kantor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Rasto</dc:creator>
  <cp:lastModifiedBy>axioo</cp:lastModifiedBy>
  <cp:revision>335</cp:revision>
  <dcterms:created xsi:type="dcterms:W3CDTF">2014-03-25T00:40:50Z</dcterms:created>
  <dcterms:modified xsi:type="dcterms:W3CDTF">2015-09-28T06:02:34Z</dcterms:modified>
</cp:coreProperties>
</file>