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20" r:id="rId2"/>
    <p:sldId id="327" r:id="rId3"/>
    <p:sldId id="295" r:id="rId4"/>
    <p:sldId id="328" r:id="rId5"/>
    <p:sldId id="329" r:id="rId6"/>
    <p:sldId id="330" r:id="rId7"/>
    <p:sldId id="331" r:id="rId8"/>
    <p:sldId id="332" r:id="rId9"/>
    <p:sldId id="334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2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915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9E4F7-C8BB-4722-A789-96E746AB037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70B32-1817-406C-8E0F-44F9179F36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3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8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23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43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53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3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16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65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25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8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91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32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4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81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05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9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3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8" r:id="rId3"/>
    <p:sldLayoutId id="2147483667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276600" y="5334000"/>
            <a:ext cx="6232398" cy="12620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4375"/>
            <a:r>
              <a:rPr lang="id-I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Perkantoran </a:t>
            </a:r>
          </a:p>
          <a:p>
            <a:pPr indent="271463"/>
            <a:r>
              <a:rPr lang="id-I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sebagai Cabang </a:t>
            </a:r>
          </a:p>
          <a:p>
            <a:r>
              <a:rPr lang="id-I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Ilmu Manajemen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02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419600" y="1447800"/>
            <a:ext cx="4572000" cy="5105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</a:t>
            </a:r>
            <a:r>
              <a:rPr lang="id-ID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anajemen Perkantoran sebagai Cabang Imu Manajemen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Akar Ilmu Manajemen Perkantoran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Eksistensi informasi dalam organisasi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Eksistensi informasi dalam manajemen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id-ID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Pengertian Manajemen </a:t>
            </a: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Perkantoran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Ruang Lingkup Manajemen Perkantoran 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429125" y="30480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</a:rPr>
              <a:t>Materi</a:t>
            </a:r>
            <a:r>
              <a:rPr lang="id-ID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– 02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3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Akar Ilmu 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" name="Group 1"/>
          <p:cNvGrpSpPr>
            <a:grpSpLocks noChangeAspect="1"/>
          </p:cNvGrpSpPr>
          <p:nvPr/>
        </p:nvGrpSpPr>
        <p:grpSpPr bwMode="auto">
          <a:xfrm>
            <a:off x="533400" y="1524000"/>
            <a:ext cx="8305800" cy="2895600"/>
            <a:chOff x="1335" y="2800"/>
            <a:chExt cx="6360" cy="2895"/>
          </a:xfrm>
        </p:grpSpPr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1335" y="4885"/>
              <a:ext cx="2160" cy="8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itchFamily="34" charset="0"/>
                </a:rPr>
                <a:t>Office Management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335" y="2800"/>
              <a:ext cx="2160" cy="810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itchFamily="34" charset="0"/>
                </a:rPr>
                <a:t>Management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4305" y="4885"/>
              <a:ext cx="3390" cy="81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itchFamily="34" charset="0"/>
                </a:rPr>
                <a:t>Scientific Office Management 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itchFamily="34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itchFamily="34" charset="0"/>
                </a:rPr>
                <a:t>(William Henry </a:t>
              </a: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Leffingwell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, 1917)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305" y="2800"/>
              <a:ext cx="3390" cy="81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Scientific Management </a:t>
              </a:r>
              <a:b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</a:b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(</a:t>
              </a:r>
              <a:r>
                <a:rPr kumimoji="0" 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Frederick Winslow Taylor, 1911)</a:t>
              </a:r>
              <a:endParaRPr kumimoji="0" lang="id-ID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3" name="AutoShape 5"/>
            <p:cNvSpPr>
              <a:spLocks noChangeShapeType="1"/>
            </p:cNvSpPr>
            <p:nvPr/>
          </p:nvSpPr>
          <p:spPr bwMode="auto">
            <a:xfrm>
              <a:off x="2415" y="3610"/>
              <a:ext cx="1" cy="1275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</a:endParaRPr>
            </a:p>
          </p:txBody>
        </p:sp>
        <p:sp>
          <p:nvSpPr>
            <p:cNvPr id="14" name="AutoShape 4"/>
            <p:cNvSpPr>
              <a:spLocks noChangeShapeType="1"/>
            </p:cNvSpPr>
            <p:nvPr/>
          </p:nvSpPr>
          <p:spPr bwMode="auto">
            <a:xfrm>
              <a:off x="6000" y="3610"/>
              <a:ext cx="1" cy="12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olid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</a:endParaRPr>
            </a:p>
          </p:txBody>
        </p:sp>
        <p:sp>
          <p:nvSpPr>
            <p:cNvPr id="15" name="AutoShape 3"/>
            <p:cNvSpPr>
              <a:spLocks noChangeShapeType="1"/>
            </p:cNvSpPr>
            <p:nvPr/>
          </p:nvSpPr>
          <p:spPr bwMode="auto">
            <a:xfrm>
              <a:off x="3495" y="3205"/>
              <a:ext cx="81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</a:endParaRPr>
            </a:p>
          </p:txBody>
        </p:sp>
        <p:sp>
          <p:nvSpPr>
            <p:cNvPr id="16" name="AutoShape 2"/>
            <p:cNvSpPr>
              <a:spLocks noChangeShapeType="1"/>
            </p:cNvSpPr>
            <p:nvPr/>
          </p:nvSpPr>
          <p:spPr bwMode="auto">
            <a:xfrm>
              <a:off x="3495" y="5290"/>
              <a:ext cx="81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533400" y="4572000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Office Management as that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branch of management </a:t>
            </a: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which is concerned with the services of obtaining, recording and analyzing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information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of planning and of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communicating</a:t>
            </a: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by means of which the management of a business safeguards its assets, promotes its affairs and achieve its objectives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05600" y="2438400"/>
            <a:ext cx="220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Nanda, J.K. (2006). </a:t>
            </a:r>
            <a:r>
              <a:rPr lang="en-US" i="1" dirty="0" smtClean="0">
                <a:latin typeface="Calibri" panose="020F0502020204030204" pitchFamily="34" charset="0"/>
              </a:rPr>
              <a:t>Management Thought</a:t>
            </a:r>
            <a:r>
              <a:rPr lang="en-US" dirty="0" smtClean="0">
                <a:latin typeface="Calibri" panose="020F0502020204030204" pitchFamily="34" charset="0"/>
              </a:rPr>
              <a:t>.  </a:t>
            </a:r>
            <a:r>
              <a:rPr lang="en-US" dirty="0" err="1" smtClean="0">
                <a:latin typeface="Calibri" panose="020F0502020204030204" pitchFamily="34" charset="0"/>
              </a:rPr>
              <a:t>Sarup</a:t>
            </a:r>
            <a:r>
              <a:rPr lang="en-US" dirty="0" smtClean="0">
                <a:latin typeface="Calibri" panose="020F0502020204030204" pitchFamily="34" charset="0"/>
              </a:rPr>
              <a:t> &amp; Sons., h. 88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09800" y="2362200"/>
            <a:ext cx="220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The Institute of Administrative Management, (</a:t>
            </a:r>
            <a:r>
              <a:rPr lang="en-US" dirty="0" err="1" smtClean="0">
                <a:latin typeface="Calibri" panose="020F0502020204030204" pitchFamily="34" charset="0"/>
              </a:rPr>
              <a:t>Rao</a:t>
            </a:r>
            <a:r>
              <a:rPr lang="en-US" dirty="0" smtClean="0">
                <a:latin typeface="Calibri" panose="020F0502020204030204" pitchFamily="34" charset="0"/>
              </a:rPr>
              <a:t>, M.E.T. (2000:16)</a:t>
            </a: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>
                <a:solidFill>
                  <a:schemeClr val="tx1"/>
                </a:solidFill>
              </a:rPr>
              <a:t>Eksistensi Informasi dalam Organisasi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582412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Organization as an Open System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0500" y="6379941"/>
            <a:ext cx="876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Calibri" panose="020F0502020204030204" pitchFamily="34" charset="0"/>
              </a:rPr>
              <a:t>Robbins, S.P., Coulter, M. (2010). </a:t>
            </a:r>
            <a:r>
              <a:rPr lang="en-US" sz="1200" i="1" dirty="0" smtClean="0">
                <a:latin typeface="Calibri" panose="020F0502020204030204" pitchFamily="34" charset="0"/>
              </a:rPr>
              <a:t>Management</a:t>
            </a:r>
            <a:r>
              <a:rPr lang="en-US" sz="1200" dirty="0" smtClean="0">
                <a:latin typeface="Calibri" panose="020F0502020204030204" pitchFamily="34" charset="0"/>
              </a:rPr>
              <a:t>. 11</a:t>
            </a:r>
            <a:r>
              <a:rPr lang="en-US" sz="1200" baseline="30000" dirty="0" smtClean="0">
                <a:latin typeface="Calibri" panose="020F0502020204030204" pitchFamily="34" charset="0"/>
              </a:rPr>
              <a:t>th</a:t>
            </a:r>
            <a:r>
              <a:rPr lang="en-US" sz="1200" dirty="0" smtClean="0">
                <a:latin typeface="Calibri" panose="020F0502020204030204" pitchFamily="34" charset="0"/>
              </a:rPr>
              <a:t> Edition.</a:t>
            </a:r>
            <a:r>
              <a:rPr lang="id-ID" sz="1200" dirty="0" smtClean="0">
                <a:latin typeface="Calibri" panose="020F0502020204030204" pitchFamily="34" charset="0"/>
              </a:rPr>
              <a:t> </a:t>
            </a:r>
            <a:r>
              <a:rPr lang="en-US" sz="1200" dirty="0" smtClean="0">
                <a:latin typeface="Calibri" panose="020F0502020204030204" pitchFamily="34" charset="0"/>
              </a:rPr>
              <a:t>Pearson Education. h.36</a:t>
            </a: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963" y="1429820"/>
            <a:ext cx="82200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344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>
                <a:solidFill>
                  <a:schemeClr val="tx1"/>
                </a:solidFill>
              </a:rPr>
              <a:t>Eksistensi Informasi dalam Organisasi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667047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Open-Systems Perspective of Organizations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" y="6211669"/>
            <a:ext cx="876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Calibri" panose="020F0502020204030204" pitchFamily="34" charset="0"/>
              </a:rPr>
              <a:t>Mcshane</a:t>
            </a:r>
            <a:r>
              <a:rPr lang="en-US" sz="1200" dirty="0" smtClean="0">
                <a:latin typeface="Calibri" panose="020F0502020204030204" pitchFamily="34" charset="0"/>
              </a:rPr>
              <a:t>, S.L., </a:t>
            </a:r>
            <a:r>
              <a:rPr lang="en-US" sz="1200" dirty="0" err="1" smtClean="0">
                <a:latin typeface="Calibri" panose="020F0502020204030204" pitchFamily="34" charset="0"/>
              </a:rPr>
              <a:t>Glinow</a:t>
            </a:r>
            <a:r>
              <a:rPr lang="en-US" sz="1200" dirty="0" smtClean="0">
                <a:latin typeface="Calibri" panose="020F0502020204030204" pitchFamily="34" charset="0"/>
              </a:rPr>
              <a:t>, M.A.V., (2009). </a:t>
            </a:r>
            <a:r>
              <a:rPr lang="en-US" sz="1200" i="1" dirty="0" smtClean="0">
                <a:latin typeface="Calibri" panose="020F0502020204030204" pitchFamily="34" charset="0"/>
              </a:rPr>
              <a:t>Organizational Behavior. McGraw Hill.</a:t>
            </a:r>
            <a:r>
              <a:rPr lang="en-US" sz="1200" dirty="0" smtClean="0">
                <a:latin typeface="Calibri" panose="020F0502020204030204" pitchFamily="34" charset="0"/>
              </a:rPr>
              <a:t>, h.8</a:t>
            </a: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48125" t="44000" r="8750" b="10000"/>
          <a:stretch>
            <a:fillRect/>
          </a:stretch>
        </p:blipFill>
        <p:spPr bwMode="auto">
          <a:xfrm>
            <a:off x="1352550" y="1498600"/>
            <a:ext cx="643890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2395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>
                <a:solidFill>
                  <a:schemeClr val="tx1"/>
                </a:solidFill>
              </a:rPr>
              <a:t>Eksistensi Informasi dalam Organisasi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5719656"/>
            <a:ext cx="8839200" cy="57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 Organizational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0500" y="61722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Calibri" panose="020F0502020204030204" pitchFamily="34" charset="0"/>
              </a:rPr>
              <a:t>Chaffey, D., Wood, S., (2005). Business Information Management: </a:t>
            </a:r>
            <a:r>
              <a:rPr lang="id-ID" sz="1200" dirty="0" smtClean="0">
                <a:latin typeface="Calibri" panose="020F0502020204030204" pitchFamily="34" charset="0"/>
              </a:rPr>
              <a:t/>
            </a:r>
            <a:br>
              <a:rPr lang="id-ID" sz="1200" dirty="0" smtClean="0">
                <a:latin typeface="Calibri" panose="020F0502020204030204" pitchFamily="34" charset="0"/>
              </a:rPr>
            </a:br>
            <a:r>
              <a:rPr lang="en-US" sz="1200" dirty="0" smtClean="0">
                <a:latin typeface="Calibri" panose="020F0502020204030204" pitchFamily="34" charset="0"/>
              </a:rPr>
              <a:t>Improving Performance Using Information Systems. Prentice Hall., h. 27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31250" t="20000" r="11250" b="24000"/>
          <a:stretch>
            <a:fillRect/>
          </a:stretch>
        </p:blipFill>
        <p:spPr bwMode="auto">
          <a:xfrm>
            <a:off x="1066800" y="1440516"/>
            <a:ext cx="701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07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>
                <a:solidFill>
                  <a:schemeClr val="tx1"/>
                </a:solidFill>
              </a:rPr>
              <a:t>Eksistensi Informasi </a:t>
            </a:r>
            <a:r>
              <a:rPr lang="id-ID" sz="3200" dirty="0" smtClean="0">
                <a:solidFill>
                  <a:schemeClr val="tx1"/>
                </a:solidFill>
              </a:rPr>
              <a:t/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dalam Perspektif Manajemen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11875" t="22000" r="12500" b="27000"/>
          <a:stretch>
            <a:fillRect/>
          </a:stretch>
        </p:blipFill>
        <p:spPr bwMode="auto">
          <a:xfrm>
            <a:off x="0" y="14859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52400" y="54102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 Process of Management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" y="6211669"/>
            <a:ext cx="876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Calibri" panose="020F0502020204030204" pitchFamily="34" charset="0"/>
              </a:rPr>
              <a:t>Daft, R.L., (2007). </a:t>
            </a:r>
            <a:r>
              <a:rPr lang="en-US" sz="1200" i="1" dirty="0" smtClean="0">
                <a:latin typeface="Calibri" panose="020F0502020204030204" pitchFamily="34" charset="0"/>
              </a:rPr>
              <a:t>Management</a:t>
            </a:r>
            <a:r>
              <a:rPr lang="en-US" sz="1200" dirty="0" smtClean="0">
                <a:latin typeface="Calibri" panose="020F0502020204030204" pitchFamily="34" charset="0"/>
              </a:rPr>
              <a:t>. 8</a:t>
            </a:r>
            <a:r>
              <a:rPr lang="en-US" sz="1200" baseline="30000" dirty="0" smtClean="0">
                <a:latin typeface="Calibri" panose="020F0502020204030204" pitchFamily="34" charset="0"/>
              </a:rPr>
              <a:t>th</a:t>
            </a:r>
            <a:r>
              <a:rPr lang="en-US" sz="1200" dirty="0" smtClean="0">
                <a:latin typeface="Calibri" panose="020F0502020204030204" pitchFamily="34" charset="0"/>
              </a:rPr>
              <a:t> Edition. Thomson. h 8</a:t>
            </a:r>
          </a:p>
        </p:txBody>
      </p:sp>
    </p:spTree>
    <p:extLst>
      <p:ext uri="{BB962C8B-B14F-4D97-AF65-F5344CB8AC3E}">
        <p14:creationId xmlns:p14="http://schemas.microsoft.com/office/powerpoint/2010/main" val="16141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>
                <a:solidFill>
                  <a:schemeClr val="tx1"/>
                </a:solidFill>
              </a:rPr>
              <a:t>Eksistensi Informasi </a:t>
            </a:r>
            <a:br>
              <a:rPr lang="id-ID" sz="3200" dirty="0">
                <a:solidFill>
                  <a:schemeClr val="tx1"/>
                </a:solidFill>
              </a:rPr>
            </a:br>
            <a:r>
              <a:rPr lang="id-ID" sz="3200" dirty="0">
                <a:solidFill>
                  <a:schemeClr val="tx1"/>
                </a:solidFill>
              </a:rPr>
              <a:t>dalam Perspektif Manajemen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1396642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Basic Managerial Function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21166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Griffin , R.E.,  Moorhead, G.  (2013). </a:t>
            </a:r>
            <a:r>
              <a:rPr lang="en-US" sz="1200" i="1" dirty="0" smtClean="0"/>
              <a:t>Organizational Behavior Managing People and Organizations</a:t>
            </a:r>
            <a:r>
              <a:rPr lang="en-US" sz="1200" dirty="0" smtClean="0"/>
              <a:t>. </a:t>
            </a:r>
            <a:r>
              <a:rPr lang="id-ID" sz="1200" dirty="0" smtClean="0"/>
              <a:t/>
            </a:r>
            <a:br>
              <a:rPr lang="id-ID" sz="1200" dirty="0" smtClean="0"/>
            </a:br>
            <a:r>
              <a:rPr lang="en-US" sz="1200" dirty="0" smtClean="0"/>
              <a:t>Cengage Learning., h.8</a:t>
            </a:r>
            <a:endParaRPr lang="en-US" sz="1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36875" t="24000" r="19896" b="16000"/>
          <a:stretch>
            <a:fillRect/>
          </a:stretch>
        </p:blipFill>
        <p:spPr bwMode="auto">
          <a:xfrm>
            <a:off x="2662237" y="1295400"/>
            <a:ext cx="6324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9252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Pengertian 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6211669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Calibri" panose="020F0502020204030204" pitchFamily="34" charset="0"/>
              </a:rPr>
              <a:t>Arora</a:t>
            </a:r>
            <a:r>
              <a:rPr lang="en-US" sz="1200" dirty="0" smtClean="0">
                <a:latin typeface="Calibri" panose="020F0502020204030204" pitchFamily="34" charset="0"/>
              </a:rPr>
              <a:t>,  S.P. (2009). </a:t>
            </a:r>
            <a:r>
              <a:rPr lang="en-US" sz="1200" i="1" dirty="0" smtClean="0">
                <a:latin typeface="Calibri" panose="020F0502020204030204" pitchFamily="34" charset="0"/>
              </a:rPr>
              <a:t>Office Organisation And Management</a:t>
            </a:r>
            <a:r>
              <a:rPr lang="en-US" sz="1200" dirty="0" smtClean="0">
                <a:latin typeface="Calibri" panose="020F0502020204030204" pitchFamily="34" charset="0"/>
              </a:rPr>
              <a:t>.  2</a:t>
            </a:r>
            <a:r>
              <a:rPr lang="en-US" sz="1200" baseline="30000" dirty="0" smtClean="0">
                <a:latin typeface="Calibri" panose="020F0502020204030204" pitchFamily="34" charset="0"/>
              </a:rPr>
              <a:t>nd</a:t>
            </a:r>
            <a:r>
              <a:rPr lang="en-US" sz="1200" dirty="0" smtClean="0">
                <a:latin typeface="Calibri" panose="020F0502020204030204" pitchFamily="34" charset="0"/>
              </a:rPr>
              <a:t> Edition.  </a:t>
            </a:r>
            <a:r>
              <a:rPr lang="id-ID" sz="1200" dirty="0" smtClean="0">
                <a:latin typeface="Calibri" panose="020F0502020204030204" pitchFamily="34" charset="0"/>
              </a:rPr>
              <a:t/>
            </a:r>
            <a:br>
              <a:rPr lang="id-ID" sz="1200" dirty="0" smtClean="0">
                <a:latin typeface="Calibri" panose="020F0502020204030204" pitchFamily="34" charset="0"/>
              </a:rPr>
            </a:br>
            <a:r>
              <a:rPr lang="en-US" sz="1200" dirty="0" err="1" smtClean="0">
                <a:latin typeface="Calibri" panose="020F0502020204030204" pitchFamily="34" charset="0"/>
              </a:rPr>
              <a:t>Verlag</a:t>
            </a:r>
            <a:r>
              <a:rPr lang="en-US" sz="1200" dirty="0" smtClean="0">
                <a:latin typeface="Calibri" panose="020F0502020204030204" pitchFamily="34" charset="0"/>
              </a:rPr>
              <a:t> Vikas Publishing House </a:t>
            </a:r>
            <a:r>
              <a:rPr lang="en-US" sz="1200" dirty="0" err="1" smtClean="0">
                <a:latin typeface="Calibri" panose="020F0502020204030204" pitchFamily="34" charset="0"/>
              </a:rPr>
              <a:t>Pvt</a:t>
            </a:r>
            <a:r>
              <a:rPr lang="en-US" sz="1200" dirty="0" smtClean="0">
                <a:latin typeface="Calibri" panose="020F0502020204030204" pitchFamily="34" charset="0"/>
              </a:rPr>
              <a:t> Ltd., h. 16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3299898"/>
            <a:ext cx="883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The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information management </a:t>
            </a:r>
            <a:r>
              <a:rPr lang="en-US" sz="2800" dirty="0" smtClean="0">
                <a:latin typeface="Calibri" panose="020F0502020204030204" pitchFamily="34" charset="0"/>
              </a:rPr>
              <a:t>or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office management </a:t>
            </a:r>
            <a:r>
              <a:rPr lang="en-US" sz="2800" dirty="0" smtClean="0">
                <a:latin typeface="Calibri" panose="020F0502020204030204" pitchFamily="34" charset="0"/>
              </a:rPr>
              <a:t>can thus be defined as a task of planning, coordinating, motivating the efforts of others towards the specific objectives in the office and in conformity with the over-all </a:t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>objectives of the organization </a:t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[George R. Terry]</a:t>
            </a:r>
            <a:endParaRPr lang="en-US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53000" y="1651280"/>
            <a:ext cx="3886200" cy="14478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Office </a:t>
            </a:r>
            <a:b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Management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57700" y="1689380"/>
            <a:ext cx="228600" cy="13716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1651280"/>
            <a:ext cx="3886200" cy="14478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Information Management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3179645"/>
            <a:ext cx="91440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37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Pengertian 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1458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E.C. Eyre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2956817"/>
            <a:ext cx="64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Office management as being concerned with providing a service of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communication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records</a:t>
            </a:r>
            <a:r>
              <a:rPr lang="en-US" sz="2800" dirty="0">
                <a:latin typeface="Calibri" panose="020F0502020204030204" pitchFamily="34" charset="0"/>
              </a:rPr>
              <a:t> and of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safeguarding assets</a:t>
            </a:r>
            <a:r>
              <a:rPr lang="en-US" sz="28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5791200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</a:rPr>
              <a:t>Rao, M.E.T. (2000). </a:t>
            </a:r>
            <a:r>
              <a:rPr lang="en-US" sz="1600" i="1" dirty="0">
                <a:latin typeface="Calibri" panose="020F0502020204030204" pitchFamily="34" charset="0"/>
              </a:rPr>
              <a:t>Office Organization and Management</a:t>
            </a:r>
            <a:r>
              <a:rPr lang="en-US" sz="1600" dirty="0">
                <a:latin typeface="Calibri" panose="020F0502020204030204" pitchFamily="34" charset="0"/>
              </a:rPr>
              <a:t>. </a:t>
            </a:r>
            <a:r>
              <a:rPr lang="id-ID" sz="1600" dirty="0" smtClean="0">
                <a:latin typeface="Calibri" panose="020F0502020204030204" pitchFamily="34" charset="0"/>
              </a:rPr>
              <a:t/>
            </a:r>
            <a:br>
              <a:rPr lang="id-ID" sz="1600" dirty="0" smtClean="0">
                <a:latin typeface="Calibri" panose="020F0502020204030204" pitchFamily="34" charset="0"/>
              </a:rPr>
            </a:br>
            <a:r>
              <a:rPr lang="en-US" sz="1600" dirty="0" smtClean="0">
                <a:latin typeface="Calibri" panose="020F0502020204030204" pitchFamily="34" charset="0"/>
              </a:rPr>
              <a:t>New </a:t>
            </a:r>
            <a:r>
              <a:rPr lang="en-US" sz="1600" dirty="0">
                <a:latin typeface="Calibri" panose="020F0502020204030204" pitchFamily="34" charset="0"/>
              </a:rPr>
              <a:t>Delhi: Atlantic Publishers and Distributors, h. 16</a:t>
            </a:r>
          </a:p>
        </p:txBody>
      </p:sp>
    </p:spTree>
    <p:extLst>
      <p:ext uri="{BB962C8B-B14F-4D97-AF65-F5344CB8AC3E}">
        <p14:creationId xmlns:p14="http://schemas.microsoft.com/office/powerpoint/2010/main" val="103938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Pengertian 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1656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P.W. Betts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2228195"/>
            <a:ext cx="6400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Office management as the effective application of all the managerial skills towards achieving the objectives associated with the office function of providing appropriate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information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and a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communication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network to all sectors of the </a:t>
            </a:r>
            <a:r>
              <a:rPr lang="en-US" sz="2800" dirty="0" smtClean="0">
                <a:latin typeface="Calibri" panose="020F0502020204030204" pitchFamily="34" charset="0"/>
              </a:rPr>
              <a:t>organization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5791200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</a:rPr>
              <a:t>Rao, M.E.T. (2000). </a:t>
            </a:r>
            <a:r>
              <a:rPr lang="en-US" sz="1600" i="1" dirty="0">
                <a:latin typeface="Calibri" panose="020F0502020204030204" pitchFamily="34" charset="0"/>
              </a:rPr>
              <a:t>Office Organization and Management</a:t>
            </a:r>
            <a:r>
              <a:rPr lang="en-US" sz="1600" dirty="0">
                <a:latin typeface="Calibri" panose="020F0502020204030204" pitchFamily="34" charset="0"/>
              </a:rPr>
              <a:t>. </a:t>
            </a:r>
            <a:r>
              <a:rPr lang="id-ID" sz="1600" dirty="0" smtClean="0">
                <a:latin typeface="Calibri" panose="020F0502020204030204" pitchFamily="34" charset="0"/>
              </a:rPr>
              <a:t/>
            </a:r>
            <a:br>
              <a:rPr lang="id-ID" sz="1600" dirty="0" smtClean="0">
                <a:latin typeface="Calibri" panose="020F0502020204030204" pitchFamily="34" charset="0"/>
              </a:rPr>
            </a:br>
            <a:r>
              <a:rPr lang="en-US" sz="1600" dirty="0" smtClean="0">
                <a:latin typeface="Calibri" panose="020F0502020204030204" pitchFamily="34" charset="0"/>
              </a:rPr>
              <a:t>New </a:t>
            </a:r>
            <a:r>
              <a:rPr lang="en-US" sz="1600" dirty="0">
                <a:latin typeface="Calibri" panose="020F0502020204030204" pitchFamily="34" charset="0"/>
              </a:rPr>
              <a:t>Delhi: Atlantic Publishers and Distributors, h. 16</a:t>
            </a:r>
          </a:p>
        </p:txBody>
      </p:sp>
    </p:spTree>
    <p:extLst>
      <p:ext uri="{BB962C8B-B14F-4D97-AF65-F5344CB8AC3E}">
        <p14:creationId xmlns:p14="http://schemas.microsoft.com/office/powerpoint/2010/main" val="32374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Pengertian 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31" y="1371600"/>
            <a:ext cx="7721339" cy="517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3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Ruang Lingkup Kajian </a:t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00312" y="1423987"/>
            <a:ext cx="6324600" cy="49847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anose="020F0502020204030204" pitchFamily="34" charset="0"/>
              </a:rPr>
              <a:t>Objek studi dari suatu ilmu</a:t>
            </a:r>
            <a:endParaRPr lang="en-US" sz="2800" dirty="0" smtClean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1447801"/>
            <a:ext cx="228600" cy="1828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447800"/>
            <a:ext cx="2133600" cy="18288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anose="020F0502020204030204" pitchFamily="34" charset="0"/>
                <a:ea typeface="Times New Roman" pitchFamily="18" charset="0"/>
                <a:cs typeface="Calibri" pitchFamily="34" charset="0"/>
              </a:rPr>
              <a:t>Kausa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 Material</a:t>
            </a:r>
            <a:endParaRPr lang="en-US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0312" y="3748086"/>
            <a:ext cx="6477000" cy="768351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Struktur, esensi, atau pola yang terkandung dalam suatu objek studi</a:t>
            </a:r>
            <a:endParaRPr lang="en-US" sz="2800" dirty="0" smtClean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3733800"/>
            <a:ext cx="228600" cy="266699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33800"/>
            <a:ext cx="2133600" cy="18288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  <a:ea typeface="Times New Roman" pitchFamily="18" charset="0"/>
                <a:cs typeface="Calibri" pitchFamily="34" charset="0"/>
              </a:rPr>
              <a:t>Kausa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 Formal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438400" y="1981200"/>
            <a:ext cx="67056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33649" y="2151062"/>
            <a:ext cx="6324600" cy="83819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fontAlgn="base">
              <a:spcBef>
                <a:spcPts val="120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Office 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as information and communication </a:t>
            </a: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center</a:t>
            </a:r>
            <a:endParaRPr lang="en-US" sz="2800" dirty="0" smtClean="0"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33649" y="4756146"/>
            <a:ext cx="6324600" cy="1644653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id-ID" sz="2800" dirty="0">
                <a:solidFill>
                  <a:srgbClr val="0070C0"/>
                </a:solidFill>
                <a:latin typeface="Calibri" panose="020F0502020204030204" pitchFamily="34" charset="0"/>
              </a:rPr>
              <a:t>Office activities:</a:t>
            </a:r>
          </a:p>
          <a:p>
            <a:pPr marL="542925"/>
            <a:r>
              <a:rPr lang="id-ID" sz="2800" dirty="0">
                <a:solidFill>
                  <a:srgbClr val="0070C0"/>
                </a:solidFill>
                <a:latin typeface="Calibri" panose="020F0502020204030204" pitchFamily="34" charset="0"/>
              </a:rPr>
              <a:t>Office Information</a:t>
            </a:r>
          </a:p>
          <a:p>
            <a:pPr marL="542925"/>
            <a:r>
              <a:rPr lang="id-ID" sz="2800" dirty="0">
                <a:solidFill>
                  <a:srgbClr val="0070C0"/>
                </a:solidFill>
                <a:latin typeface="Calibri" panose="020F0502020204030204" pitchFamily="34" charset="0"/>
              </a:rPr>
              <a:t>Office Communication</a:t>
            </a:r>
          </a:p>
          <a:p>
            <a:pPr marL="542925"/>
            <a:r>
              <a:rPr lang="id-ID" sz="2800" dirty="0">
                <a:solidFill>
                  <a:srgbClr val="0070C0"/>
                </a:solidFill>
                <a:latin typeface="Calibri" panose="020F0502020204030204" pitchFamily="34" charset="0"/>
              </a:rPr>
              <a:t>Office Technology</a:t>
            </a:r>
            <a:endParaRPr lang="en-US" sz="2800" dirty="0" smtClean="0">
              <a:latin typeface="Calibri" panose="020F050202020403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438400" y="4643437"/>
            <a:ext cx="67056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29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Ruang Lingkup Kajian </a:t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72" y="1371600"/>
            <a:ext cx="782445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6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Ruang Lingkup Kajian </a:t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112" y="1295400"/>
            <a:ext cx="6755777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Ruang Lingkup Kajian </a:t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1371600"/>
            <a:ext cx="7696200" cy="51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id-ID" sz="3200" dirty="0" smtClean="0">
                <a:solidFill>
                  <a:schemeClr val="tx1"/>
                </a:solidFill>
              </a:rPr>
              <a:t>Ruang Lingkup Kajian </a:t>
            </a:r>
            <a:br>
              <a:rPr lang="id-ID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Manajemen Perkantoran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71600"/>
            <a:ext cx="7772400" cy="51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327654" y="5943600"/>
            <a:ext cx="5797296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Terima kasih......</a:t>
            </a:r>
            <a:endParaRPr lang="en-US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02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4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3062</TotalTime>
  <Words>468</Words>
  <Application>Microsoft Office PowerPoint</Application>
  <PresentationFormat>On-screen Show (4:3)</PresentationFormat>
  <Paragraphs>79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Brush Script MT</vt:lpstr>
      <vt:lpstr>Calibri</vt:lpstr>
      <vt:lpstr>Times New Roman</vt:lpstr>
      <vt:lpstr>Tw Cen MT</vt:lpstr>
      <vt:lpstr>Wingdings</vt:lpstr>
      <vt:lpstr>Wingdings 2</vt:lpstr>
      <vt:lpstr>Median</vt:lpstr>
      <vt:lpstr>PowerPoint Presentation</vt:lpstr>
      <vt:lpstr>PowerPoint Presentation</vt:lpstr>
      <vt:lpstr>Akar Ilmu Manajemen Perkantoran</vt:lpstr>
      <vt:lpstr>Eksistensi Informasi dalam Organisasi</vt:lpstr>
      <vt:lpstr>Eksistensi Informasi dalam Organisasi</vt:lpstr>
      <vt:lpstr>Eksistensi Informasi dalam Organisasi</vt:lpstr>
      <vt:lpstr>Eksistensi Informasi  dalam Perspektif Manajemen</vt:lpstr>
      <vt:lpstr>Eksistensi Informasi  dalam Perspektif Manajemen</vt:lpstr>
      <vt:lpstr>Pengertian Manajemen Perkantoran</vt:lpstr>
      <vt:lpstr>Pengertian Manajemen Perkantoran</vt:lpstr>
      <vt:lpstr>Pengertian Manajemen Perkantoran</vt:lpstr>
      <vt:lpstr>Pengertian Manajemen Perkantoran</vt:lpstr>
      <vt:lpstr>Ruang Lingkup Kajian  Manajemen Perkantoran</vt:lpstr>
      <vt:lpstr>Ruang Lingkup Kajian  Manajemen Perkantoran</vt:lpstr>
      <vt:lpstr>Ruang Lingkup Kajian  Manajemen Perkantoran</vt:lpstr>
      <vt:lpstr>Ruang Lingkup Kajian  Manajemen Perkantoran</vt:lpstr>
      <vt:lpstr>Ruang Lingkup Kajian  Manajemen Perkantoran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</dc:creator>
  <cp:lastModifiedBy>axioo</cp:lastModifiedBy>
  <cp:revision>256</cp:revision>
  <dcterms:created xsi:type="dcterms:W3CDTF">2014-05-01T06:51:24Z</dcterms:created>
  <dcterms:modified xsi:type="dcterms:W3CDTF">2015-09-13T17:00:13Z</dcterms:modified>
</cp:coreProperties>
</file>