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320" r:id="rId2"/>
    <p:sldId id="327" r:id="rId3"/>
    <p:sldId id="328" r:id="rId4"/>
    <p:sldId id="295" r:id="rId5"/>
    <p:sldId id="321" r:id="rId6"/>
    <p:sldId id="322" r:id="rId7"/>
    <p:sldId id="323" r:id="rId8"/>
    <p:sldId id="324" r:id="rId9"/>
    <p:sldId id="325" r:id="rId10"/>
    <p:sldId id="294" r:id="rId11"/>
    <p:sldId id="301" r:id="rId12"/>
    <p:sldId id="32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915" autoAdjust="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105107-F8C2-4713-8DA0-D49DC9E47D35}" type="doc">
      <dgm:prSet loTypeId="urn:microsoft.com/office/officeart/2005/8/layout/matrix1" loCatId="matrix" qsTypeId="urn:microsoft.com/office/officeart/2005/8/quickstyle/simple3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9ABE008C-A120-4C0C-BEDF-E3AAE03B6948}">
      <dgm:prSet phldrT="[Text]" custT="1"/>
      <dgm:spPr/>
      <dgm:t>
        <a:bodyPr/>
        <a:lstStyle/>
        <a:p>
          <a:r>
            <a:rPr lang="en-US" sz="2400" dirty="0" smtClean="0"/>
            <a:t>Unit </a:t>
          </a:r>
          <a:r>
            <a:rPr lang="en-US" sz="2400" dirty="0" err="1" smtClean="0"/>
            <a:t>Bisnis</a:t>
          </a:r>
          <a:r>
            <a:rPr lang="en-US" sz="2400" dirty="0" smtClean="0"/>
            <a:t> A</a:t>
          </a:r>
          <a:endParaRPr lang="en-US" sz="2400" dirty="0"/>
        </a:p>
      </dgm:t>
    </dgm:pt>
    <dgm:pt modelId="{525BF155-80A8-4AF1-BE90-01C0E28E26BD}" type="parTrans" cxnId="{5A536370-2D2E-4200-9F2F-82ACD2A4AFAD}">
      <dgm:prSet/>
      <dgm:spPr/>
      <dgm:t>
        <a:bodyPr/>
        <a:lstStyle/>
        <a:p>
          <a:endParaRPr lang="en-US" sz="2400"/>
        </a:p>
      </dgm:t>
    </dgm:pt>
    <dgm:pt modelId="{8F2DF1CE-5267-4A69-882C-CB1D51292648}" type="sibTrans" cxnId="{5A536370-2D2E-4200-9F2F-82ACD2A4AFAD}">
      <dgm:prSet/>
      <dgm:spPr/>
      <dgm:t>
        <a:bodyPr/>
        <a:lstStyle/>
        <a:p>
          <a:endParaRPr lang="en-US" sz="2400"/>
        </a:p>
      </dgm:t>
    </dgm:pt>
    <dgm:pt modelId="{16342B93-2192-44F8-B9EA-F5C59A4B430E}">
      <dgm:prSet phldrT="[Text]" custT="1"/>
      <dgm:spPr/>
      <dgm:t>
        <a:bodyPr/>
        <a:lstStyle/>
        <a:p>
          <a:r>
            <a:rPr lang="en-US" sz="2400" dirty="0" smtClean="0"/>
            <a:t>Unit </a:t>
          </a:r>
          <a:r>
            <a:rPr lang="en-US" sz="2400" dirty="0" err="1" smtClean="0"/>
            <a:t>Bisnis</a:t>
          </a:r>
          <a:r>
            <a:rPr lang="en-US" sz="2400" dirty="0" smtClean="0"/>
            <a:t> C</a:t>
          </a:r>
          <a:endParaRPr lang="en-US" sz="2400" dirty="0"/>
        </a:p>
      </dgm:t>
    </dgm:pt>
    <dgm:pt modelId="{3297E586-DF4F-42F4-82DE-6D631E1D3AE1}" type="parTrans" cxnId="{CFB88B92-C7DC-47F7-9E33-D9EA448BB386}">
      <dgm:prSet/>
      <dgm:spPr/>
      <dgm:t>
        <a:bodyPr/>
        <a:lstStyle/>
        <a:p>
          <a:endParaRPr lang="en-US" sz="2400"/>
        </a:p>
      </dgm:t>
    </dgm:pt>
    <dgm:pt modelId="{F05C855F-A49E-4482-BF11-8ECDB149B37E}" type="sibTrans" cxnId="{CFB88B92-C7DC-47F7-9E33-D9EA448BB386}">
      <dgm:prSet/>
      <dgm:spPr/>
      <dgm:t>
        <a:bodyPr/>
        <a:lstStyle/>
        <a:p>
          <a:endParaRPr lang="en-US" sz="2400"/>
        </a:p>
      </dgm:t>
    </dgm:pt>
    <dgm:pt modelId="{1AB6693A-984A-4A4A-9E32-15AD9427E058}">
      <dgm:prSet phldrT="[Text]" custT="1"/>
      <dgm:spPr/>
      <dgm:t>
        <a:bodyPr/>
        <a:lstStyle/>
        <a:p>
          <a:r>
            <a:rPr lang="en-US" sz="2400" dirty="0" smtClean="0"/>
            <a:t>Unit </a:t>
          </a:r>
          <a:r>
            <a:rPr lang="en-US" sz="2400" dirty="0" err="1" smtClean="0"/>
            <a:t>Bisnis</a:t>
          </a:r>
          <a:r>
            <a:rPr lang="en-US" sz="2400" dirty="0" smtClean="0"/>
            <a:t> B</a:t>
          </a:r>
          <a:endParaRPr lang="en-US" sz="2400" dirty="0"/>
        </a:p>
      </dgm:t>
    </dgm:pt>
    <dgm:pt modelId="{640CEDF4-25FD-47C1-B1C8-EAC93F689414}" type="parTrans" cxnId="{818324CA-166B-4A9E-B02B-968DD82B4BE3}">
      <dgm:prSet/>
      <dgm:spPr/>
      <dgm:t>
        <a:bodyPr/>
        <a:lstStyle/>
        <a:p>
          <a:endParaRPr lang="en-US" sz="2400"/>
        </a:p>
      </dgm:t>
    </dgm:pt>
    <dgm:pt modelId="{2D8454AD-0478-43F0-B37B-8625C089702C}" type="sibTrans" cxnId="{818324CA-166B-4A9E-B02B-968DD82B4BE3}">
      <dgm:prSet/>
      <dgm:spPr/>
      <dgm:t>
        <a:bodyPr/>
        <a:lstStyle/>
        <a:p>
          <a:endParaRPr lang="en-US" sz="2400"/>
        </a:p>
      </dgm:t>
    </dgm:pt>
    <dgm:pt modelId="{F1BF31F1-19BF-483D-8D8E-B0AAD3D7ABCA}">
      <dgm:prSet phldrT="[Text]" custT="1"/>
      <dgm:spPr/>
      <dgm:t>
        <a:bodyPr/>
        <a:lstStyle/>
        <a:p>
          <a:r>
            <a:rPr lang="en-US" sz="2400" dirty="0" smtClean="0"/>
            <a:t>Unit </a:t>
          </a:r>
          <a:r>
            <a:rPr lang="en-US" sz="2400" dirty="0" err="1" smtClean="0"/>
            <a:t>Bisnis</a:t>
          </a:r>
          <a:r>
            <a:rPr lang="en-US" sz="2400" dirty="0" smtClean="0"/>
            <a:t> …</a:t>
          </a:r>
          <a:endParaRPr lang="en-US" sz="2400" dirty="0"/>
        </a:p>
      </dgm:t>
    </dgm:pt>
    <dgm:pt modelId="{E296C1CD-C339-4727-9BDC-8221A5962421}" type="parTrans" cxnId="{0E4BEB56-0C78-4CAA-A4A0-09D794B06109}">
      <dgm:prSet/>
      <dgm:spPr/>
      <dgm:t>
        <a:bodyPr/>
        <a:lstStyle/>
        <a:p>
          <a:endParaRPr lang="en-US" sz="2400"/>
        </a:p>
      </dgm:t>
    </dgm:pt>
    <dgm:pt modelId="{64727894-8842-4262-8639-5D70F7FFFD25}" type="sibTrans" cxnId="{0E4BEB56-0C78-4CAA-A4A0-09D794B06109}">
      <dgm:prSet/>
      <dgm:spPr/>
      <dgm:t>
        <a:bodyPr/>
        <a:lstStyle/>
        <a:p>
          <a:endParaRPr lang="en-US" sz="2400"/>
        </a:p>
      </dgm:t>
    </dgm:pt>
    <dgm:pt modelId="{8E9CD3E4-C6E9-4ADE-BD3F-6EB739F74190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2400" dirty="0" smtClean="0">
              <a:solidFill>
                <a:schemeClr val="bg1"/>
              </a:solidFill>
            </a:rPr>
            <a:t>KANTOR</a:t>
          </a:r>
          <a:endParaRPr lang="en-US" sz="2400" dirty="0">
            <a:solidFill>
              <a:schemeClr val="bg1"/>
            </a:solidFill>
          </a:endParaRPr>
        </a:p>
      </dgm:t>
    </dgm:pt>
    <dgm:pt modelId="{081AE487-8AF0-47A5-BE87-B6E708C1ABA8}" type="sibTrans" cxnId="{72C0013B-B56B-4303-ACF0-00BC42990660}">
      <dgm:prSet/>
      <dgm:spPr/>
      <dgm:t>
        <a:bodyPr/>
        <a:lstStyle/>
        <a:p>
          <a:endParaRPr lang="en-US" sz="2400"/>
        </a:p>
      </dgm:t>
    </dgm:pt>
    <dgm:pt modelId="{03457340-0817-4354-9D04-6C850096040F}" type="parTrans" cxnId="{72C0013B-B56B-4303-ACF0-00BC42990660}">
      <dgm:prSet/>
      <dgm:spPr/>
      <dgm:t>
        <a:bodyPr/>
        <a:lstStyle/>
        <a:p>
          <a:endParaRPr lang="en-US" sz="2400"/>
        </a:p>
      </dgm:t>
    </dgm:pt>
    <dgm:pt modelId="{E079C06E-0DF2-499E-B30C-41829F490EE7}" type="pres">
      <dgm:prSet presAssocID="{3C105107-F8C2-4713-8DA0-D49DC9E47D35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959D0F8-FA29-4932-BC40-F239F79ABC40}" type="pres">
      <dgm:prSet presAssocID="{3C105107-F8C2-4713-8DA0-D49DC9E47D35}" presName="matrix" presStyleCnt="0"/>
      <dgm:spPr/>
    </dgm:pt>
    <dgm:pt modelId="{0D067F42-1CF9-48FB-96E7-AD6D2EC864EB}" type="pres">
      <dgm:prSet presAssocID="{3C105107-F8C2-4713-8DA0-D49DC9E47D35}" presName="tile1" presStyleLbl="node1" presStyleIdx="0" presStyleCnt="4"/>
      <dgm:spPr/>
      <dgm:t>
        <a:bodyPr/>
        <a:lstStyle/>
        <a:p>
          <a:endParaRPr lang="en-US"/>
        </a:p>
      </dgm:t>
    </dgm:pt>
    <dgm:pt modelId="{730D93DB-1497-41A3-8FFB-B18866CE416C}" type="pres">
      <dgm:prSet presAssocID="{3C105107-F8C2-4713-8DA0-D49DC9E47D3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8BCB01-D43E-477A-8F6E-CAB3D875F03E}" type="pres">
      <dgm:prSet presAssocID="{3C105107-F8C2-4713-8DA0-D49DC9E47D35}" presName="tile2" presStyleLbl="node1" presStyleIdx="1" presStyleCnt="4"/>
      <dgm:spPr/>
      <dgm:t>
        <a:bodyPr/>
        <a:lstStyle/>
        <a:p>
          <a:endParaRPr lang="en-US"/>
        </a:p>
      </dgm:t>
    </dgm:pt>
    <dgm:pt modelId="{5554ACE9-12B6-44EC-BC9C-FEAC2208939A}" type="pres">
      <dgm:prSet presAssocID="{3C105107-F8C2-4713-8DA0-D49DC9E47D3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4419CB-D767-4351-A929-58A8824666AC}" type="pres">
      <dgm:prSet presAssocID="{3C105107-F8C2-4713-8DA0-D49DC9E47D35}" presName="tile3" presStyleLbl="node1" presStyleIdx="2" presStyleCnt="4"/>
      <dgm:spPr/>
      <dgm:t>
        <a:bodyPr/>
        <a:lstStyle/>
        <a:p>
          <a:endParaRPr lang="en-US"/>
        </a:p>
      </dgm:t>
    </dgm:pt>
    <dgm:pt modelId="{B7063CD7-FB82-49A7-80F6-0615B0D1E0C9}" type="pres">
      <dgm:prSet presAssocID="{3C105107-F8C2-4713-8DA0-D49DC9E47D3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2FF680-5FF6-4511-8E40-4152A2915EFF}" type="pres">
      <dgm:prSet presAssocID="{3C105107-F8C2-4713-8DA0-D49DC9E47D35}" presName="tile4" presStyleLbl="node1" presStyleIdx="3" presStyleCnt="4" custLinFactNeighborX="11111" custLinFactNeighborY="834"/>
      <dgm:spPr/>
      <dgm:t>
        <a:bodyPr/>
        <a:lstStyle/>
        <a:p>
          <a:endParaRPr lang="en-US"/>
        </a:p>
      </dgm:t>
    </dgm:pt>
    <dgm:pt modelId="{AD75114D-79F2-4462-A1A0-B8F5568AAE6B}" type="pres">
      <dgm:prSet presAssocID="{3C105107-F8C2-4713-8DA0-D49DC9E47D3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39B6B6-753D-4FC4-AF48-3FE0A7E4F5B0}" type="pres">
      <dgm:prSet presAssocID="{3C105107-F8C2-4713-8DA0-D49DC9E47D35}" presName="centerTile" presStyleLbl="fgShp" presStyleIdx="0" presStyleCnt="1" custScaleX="13580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C239BDF0-9A47-4C54-94B4-297651C7844E}" type="presOf" srcId="{F1BF31F1-19BF-483D-8D8E-B0AAD3D7ABCA}" destId="{F82FF680-5FF6-4511-8E40-4152A2915EFF}" srcOrd="0" destOrd="0" presId="urn:microsoft.com/office/officeart/2005/8/layout/matrix1"/>
    <dgm:cxn modelId="{681B3463-2451-4FEC-96E2-5D14B623B3C3}" type="presOf" srcId="{16342B93-2192-44F8-B9EA-F5C59A4B430E}" destId="{FA8BCB01-D43E-477A-8F6E-CAB3D875F03E}" srcOrd="0" destOrd="0" presId="urn:microsoft.com/office/officeart/2005/8/layout/matrix1"/>
    <dgm:cxn modelId="{4D26F40B-CCC6-4822-AC15-1A064EE4D347}" type="presOf" srcId="{9ABE008C-A120-4C0C-BEDF-E3AAE03B6948}" destId="{730D93DB-1497-41A3-8FFB-B18866CE416C}" srcOrd="1" destOrd="0" presId="urn:microsoft.com/office/officeart/2005/8/layout/matrix1"/>
    <dgm:cxn modelId="{818324CA-166B-4A9E-B02B-968DD82B4BE3}" srcId="{8E9CD3E4-C6E9-4ADE-BD3F-6EB739F74190}" destId="{1AB6693A-984A-4A4A-9E32-15AD9427E058}" srcOrd="2" destOrd="0" parTransId="{640CEDF4-25FD-47C1-B1C8-EAC93F689414}" sibTransId="{2D8454AD-0478-43F0-B37B-8625C089702C}"/>
    <dgm:cxn modelId="{69330F21-3487-48E5-A5EB-0C0DACA7957B}" type="presOf" srcId="{F1BF31F1-19BF-483D-8D8E-B0AAD3D7ABCA}" destId="{AD75114D-79F2-4462-A1A0-B8F5568AAE6B}" srcOrd="1" destOrd="0" presId="urn:microsoft.com/office/officeart/2005/8/layout/matrix1"/>
    <dgm:cxn modelId="{FB531105-494F-43BE-958E-F67FB0A7D01B}" type="presOf" srcId="{9ABE008C-A120-4C0C-BEDF-E3AAE03B6948}" destId="{0D067F42-1CF9-48FB-96E7-AD6D2EC864EB}" srcOrd="0" destOrd="0" presId="urn:microsoft.com/office/officeart/2005/8/layout/matrix1"/>
    <dgm:cxn modelId="{0E4BEB56-0C78-4CAA-A4A0-09D794B06109}" srcId="{8E9CD3E4-C6E9-4ADE-BD3F-6EB739F74190}" destId="{F1BF31F1-19BF-483D-8D8E-B0AAD3D7ABCA}" srcOrd="3" destOrd="0" parTransId="{E296C1CD-C339-4727-9BDC-8221A5962421}" sibTransId="{64727894-8842-4262-8639-5D70F7FFFD25}"/>
    <dgm:cxn modelId="{AAA18F4C-4917-4713-A6EB-BAEE7972E5CC}" type="presOf" srcId="{8E9CD3E4-C6E9-4ADE-BD3F-6EB739F74190}" destId="{D539B6B6-753D-4FC4-AF48-3FE0A7E4F5B0}" srcOrd="0" destOrd="0" presId="urn:microsoft.com/office/officeart/2005/8/layout/matrix1"/>
    <dgm:cxn modelId="{CFB88B92-C7DC-47F7-9E33-D9EA448BB386}" srcId="{8E9CD3E4-C6E9-4ADE-BD3F-6EB739F74190}" destId="{16342B93-2192-44F8-B9EA-F5C59A4B430E}" srcOrd="1" destOrd="0" parTransId="{3297E586-DF4F-42F4-82DE-6D631E1D3AE1}" sibTransId="{F05C855F-A49E-4482-BF11-8ECDB149B37E}"/>
    <dgm:cxn modelId="{0E89E32A-AEB9-4FD9-BB31-E41C56315080}" type="presOf" srcId="{1AB6693A-984A-4A4A-9E32-15AD9427E058}" destId="{B7063CD7-FB82-49A7-80F6-0615B0D1E0C9}" srcOrd="1" destOrd="0" presId="urn:microsoft.com/office/officeart/2005/8/layout/matrix1"/>
    <dgm:cxn modelId="{15497357-6E8B-4278-BF4B-A417377C907C}" type="presOf" srcId="{3C105107-F8C2-4713-8DA0-D49DC9E47D35}" destId="{E079C06E-0DF2-499E-B30C-41829F490EE7}" srcOrd="0" destOrd="0" presId="urn:microsoft.com/office/officeart/2005/8/layout/matrix1"/>
    <dgm:cxn modelId="{DDFDF29B-0432-4352-919F-C320FBA3D9A7}" type="presOf" srcId="{16342B93-2192-44F8-B9EA-F5C59A4B430E}" destId="{5554ACE9-12B6-44EC-BC9C-FEAC2208939A}" srcOrd="1" destOrd="0" presId="urn:microsoft.com/office/officeart/2005/8/layout/matrix1"/>
    <dgm:cxn modelId="{5C087EDC-C861-4355-9D74-7B9C7F965207}" type="presOf" srcId="{1AB6693A-984A-4A4A-9E32-15AD9427E058}" destId="{114419CB-D767-4351-A929-58A8824666AC}" srcOrd="0" destOrd="0" presId="urn:microsoft.com/office/officeart/2005/8/layout/matrix1"/>
    <dgm:cxn modelId="{72C0013B-B56B-4303-ACF0-00BC42990660}" srcId="{3C105107-F8C2-4713-8DA0-D49DC9E47D35}" destId="{8E9CD3E4-C6E9-4ADE-BD3F-6EB739F74190}" srcOrd="0" destOrd="0" parTransId="{03457340-0817-4354-9D04-6C850096040F}" sibTransId="{081AE487-8AF0-47A5-BE87-B6E708C1ABA8}"/>
    <dgm:cxn modelId="{5A536370-2D2E-4200-9F2F-82ACD2A4AFAD}" srcId="{8E9CD3E4-C6E9-4ADE-BD3F-6EB739F74190}" destId="{9ABE008C-A120-4C0C-BEDF-E3AAE03B6948}" srcOrd="0" destOrd="0" parTransId="{525BF155-80A8-4AF1-BE90-01C0E28E26BD}" sibTransId="{8F2DF1CE-5267-4A69-882C-CB1D51292648}"/>
    <dgm:cxn modelId="{BE221775-BAAE-40D5-9869-C9CD6FA520F1}" type="presParOf" srcId="{E079C06E-0DF2-499E-B30C-41829F490EE7}" destId="{F959D0F8-FA29-4932-BC40-F239F79ABC40}" srcOrd="0" destOrd="0" presId="urn:microsoft.com/office/officeart/2005/8/layout/matrix1"/>
    <dgm:cxn modelId="{F284637A-53BA-4B48-B231-85C88CE1A94E}" type="presParOf" srcId="{F959D0F8-FA29-4932-BC40-F239F79ABC40}" destId="{0D067F42-1CF9-48FB-96E7-AD6D2EC864EB}" srcOrd="0" destOrd="0" presId="urn:microsoft.com/office/officeart/2005/8/layout/matrix1"/>
    <dgm:cxn modelId="{7B634DCC-8913-43F8-BB03-55D021B17C10}" type="presParOf" srcId="{F959D0F8-FA29-4932-BC40-F239F79ABC40}" destId="{730D93DB-1497-41A3-8FFB-B18866CE416C}" srcOrd="1" destOrd="0" presId="urn:microsoft.com/office/officeart/2005/8/layout/matrix1"/>
    <dgm:cxn modelId="{DAE76B9C-CE58-4C16-80CE-3D5F33BC6765}" type="presParOf" srcId="{F959D0F8-FA29-4932-BC40-F239F79ABC40}" destId="{FA8BCB01-D43E-477A-8F6E-CAB3D875F03E}" srcOrd="2" destOrd="0" presId="urn:microsoft.com/office/officeart/2005/8/layout/matrix1"/>
    <dgm:cxn modelId="{57D956AE-D7A6-45AC-B397-875BD1B78A09}" type="presParOf" srcId="{F959D0F8-FA29-4932-BC40-F239F79ABC40}" destId="{5554ACE9-12B6-44EC-BC9C-FEAC2208939A}" srcOrd="3" destOrd="0" presId="urn:microsoft.com/office/officeart/2005/8/layout/matrix1"/>
    <dgm:cxn modelId="{385766E3-9901-41C7-AAF8-71406B269608}" type="presParOf" srcId="{F959D0F8-FA29-4932-BC40-F239F79ABC40}" destId="{114419CB-D767-4351-A929-58A8824666AC}" srcOrd="4" destOrd="0" presId="urn:microsoft.com/office/officeart/2005/8/layout/matrix1"/>
    <dgm:cxn modelId="{E67D2E1B-D04D-4EC4-8641-96DB9A3C4F7B}" type="presParOf" srcId="{F959D0F8-FA29-4932-BC40-F239F79ABC40}" destId="{B7063CD7-FB82-49A7-80F6-0615B0D1E0C9}" srcOrd="5" destOrd="0" presId="urn:microsoft.com/office/officeart/2005/8/layout/matrix1"/>
    <dgm:cxn modelId="{849D71B3-4004-41C9-85E9-988E8A102230}" type="presParOf" srcId="{F959D0F8-FA29-4932-BC40-F239F79ABC40}" destId="{F82FF680-5FF6-4511-8E40-4152A2915EFF}" srcOrd="6" destOrd="0" presId="urn:microsoft.com/office/officeart/2005/8/layout/matrix1"/>
    <dgm:cxn modelId="{E4F5A9D8-C3E5-4DB2-98D5-69EE96D4A641}" type="presParOf" srcId="{F959D0F8-FA29-4932-BC40-F239F79ABC40}" destId="{AD75114D-79F2-4462-A1A0-B8F5568AAE6B}" srcOrd="7" destOrd="0" presId="urn:microsoft.com/office/officeart/2005/8/layout/matrix1"/>
    <dgm:cxn modelId="{C374DF15-D885-4952-9585-B07587D56047}" type="presParOf" srcId="{E079C06E-0DF2-499E-B30C-41829F490EE7}" destId="{D539B6B6-753D-4FC4-AF48-3FE0A7E4F5B0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067F42-1CF9-48FB-96E7-AD6D2EC864EB}">
      <dsp:nvSpPr>
        <dsp:cNvPr id="0" name=""/>
        <dsp:cNvSpPr/>
      </dsp:nvSpPr>
      <dsp:spPr>
        <a:xfrm rot="16200000">
          <a:off x="57150" y="-57150"/>
          <a:ext cx="2057400" cy="2171700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Unit </a:t>
          </a:r>
          <a:r>
            <a:rPr lang="en-US" sz="2400" kern="1200" dirty="0" err="1" smtClean="0"/>
            <a:t>Bisnis</a:t>
          </a:r>
          <a:r>
            <a:rPr lang="en-US" sz="2400" kern="1200" dirty="0" smtClean="0"/>
            <a:t> A</a:t>
          </a:r>
          <a:endParaRPr lang="en-US" sz="2400" kern="1200" dirty="0"/>
        </a:p>
      </dsp:txBody>
      <dsp:txXfrm rot="5400000">
        <a:off x="0" y="0"/>
        <a:ext cx="2171700" cy="1543050"/>
      </dsp:txXfrm>
    </dsp:sp>
    <dsp:sp modelId="{FA8BCB01-D43E-477A-8F6E-CAB3D875F03E}">
      <dsp:nvSpPr>
        <dsp:cNvPr id="0" name=""/>
        <dsp:cNvSpPr/>
      </dsp:nvSpPr>
      <dsp:spPr>
        <a:xfrm>
          <a:off x="2171700" y="0"/>
          <a:ext cx="2171700" cy="2057400"/>
        </a:xfrm>
        <a:prstGeom prst="round1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Unit </a:t>
          </a:r>
          <a:r>
            <a:rPr lang="en-US" sz="2400" kern="1200" dirty="0" err="1" smtClean="0"/>
            <a:t>Bisnis</a:t>
          </a:r>
          <a:r>
            <a:rPr lang="en-US" sz="2400" kern="1200" dirty="0" smtClean="0"/>
            <a:t> C</a:t>
          </a:r>
          <a:endParaRPr lang="en-US" sz="2400" kern="1200" dirty="0"/>
        </a:p>
      </dsp:txBody>
      <dsp:txXfrm>
        <a:off x="2171700" y="0"/>
        <a:ext cx="2171700" cy="1543050"/>
      </dsp:txXfrm>
    </dsp:sp>
    <dsp:sp modelId="{114419CB-D767-4351-A929-58A8824666AC}">
      <dsp:nvSpPr>
        <dsp:cNvPr id="0" name=""/>
        <dsp:cNvSpPr/>
      </dsp:nvSpPr>
      <dsp:spPr>
        <a:xfrm rot="10800000">
          <a:off x="0" y="2057400"/>
          <a:ext cx="2171700" cy="2057400"/>
        </a:xfrm>
        <a:prstGeom prst="round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Unit </a:t>
          </a:r>
          <a:r>
            <a:rPr lang="en-US" sz="2400" kern="1200" dirty="0" err="1" smtClean="0"/>
            <a:t>Bisnis</a:t>
          </a:r>
          <a:r>
            <a:rPr lang="en-US" sz="2400" kern="1200" dirty="0" smtClean="0"/>
            <a:t> B</a:t>
          </a:r>
          <a:endParaRPr lang="en-US" sz="2400" kern="1200" dirty="0"/>
        </a:p>
      </dsp:txBody>
      <dsp:txXfrm rot="10800000">
        <a:off x="0" y="2571750"/>
        <a:ext cx="2171700" cy="1543050"/>
      </dsp:txXfrm>
    </dsp:sp>
    <dsp:sp modelId="{F82FF680-5FF6-4511-8E40-4152A2915EFF}">
      <dsp:nvSpPr>
        <dsp:cNvPr id="0" name=""/>
        <dsp:cNvSpPr/>
      </dsp:nvSpPr>
      <dsp:spPr>
        <a:xfrm rot="5400000">
          <a:off x="2228850" y="2000249"/>
          <a:ext cx="2057400" cy="2171700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Unit </a:t>
          </a:r>
          <a:r>
            <a:rPr lang="en-US" sz="2400" kern="1200" dirty="0" err="1" smtClean="0"/>
            <a:t>Bisnis</a:t>
          </a:r>
          <a:r>
            <a:rPr lang="en-US" sz="2400" kern="1200" dirty="0" smtClean="0"/>
            <a:t> …</a:t>
          </a:r>
          <a:endParaRPr lang="en-US" sz="2400" kern="1200" dirty="0"/>
        </a:p>
      </dsp:txBody>
      <dsp:txXfrm rot="-5400000">
        <a:off x="2171700" y="2571749"/>
        <a:ext cx="2171700" cy="1543050"/>
      </dsp:txXfrm>
    </dsp:sp>
    <dsp:sp modelId="{D539B6B6-753D-4FC4-AF48-3FE0A7E4F5B0}">
      <dsp:nvSpPr>
        <dsp:cNvPr id="0" name=""/>
        <dsp:cNvSpPr/>
      </dsp:nvSpPr>
      <dsp:spPr>
        <a:xfrm>
          <a:off x="1286930" y="1543049"/>
          <a:ext cx="1769540" cy="1028700"/>
        </a:xfrm>
        <a:prstGeom prst="roundRect">
          <a:avLst/>
        </a:prstGeom>
        <a:solidFill>
          <a:srgbClr val="002060"/>
        </a:solidFill>
        <a:ln w="1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bg1"/>
              </a:solidFill>
            </a:rPr>
            <a:t>KANTOR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1337147" y="1593266"/>
        <a:ext cx="1669106" cy="9282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59E4F7-C8BB-4722-A789-96E746AB037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270B32-1817-406C-8E0F-44F9179F36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031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70B32-1817-406C-8E0F-44F9179F36B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685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70B32-1817-406C-8E0F-44F9179F36B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697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70B32-1817-406C-8E0F-44F9179F36B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7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70B32-1817-406C-8E0F-44F9179F36B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309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70B32-1817-406C-8E0F-44F9179F36B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0915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70B32-1817-406C-8E0F-44F9179F36B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768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2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idx="1"/>
          </p:nvPr>
        </p:nvSpPr>
        <p:spPr>
          <a:xfrm>
            <a:off x="152400" y="1369198"/>
            <a:ext cx="8839200" cy="518400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819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137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52400" y="1369198"/>
            <a:ext cx="8839200" cy="518400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8" r:id="rId3"/>
    <p:sldLayoutId id="2147483667" r:id="rId4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3327654" y="5681662"/>
            <a:ext cx="5797296" cy="9144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42913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Kantor sebagai Pusat </a:t>
            </a:r>
            <a:b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Informasi dan Komunikasi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4572000" y="0"/>
            <a:ext cx="2038350" cy="4572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 – 01 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2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419600" y="4191000"/>
            <a:ext cx="4572000" cy="22860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Kantor sebagai Pusat </a:t>
            </a:r>
            <a:b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Informasi dan Komunikasi</a:t>
            </a:r>
            <a:endParaRPr lang="id-ID" sz="28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d-ID" sz="24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Pengertian Kantor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d-ID" sz="24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Urgensi Kantor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d-ID" sz="24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Aktivitas Kantor</a:t>
            </a:r>
            <a:endParaRPr lang="en-US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4429125" y="304800"/>
            <a:ext cx="2038350" cy="4572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2400" dirty="0">
                <a:solidFill>
                  <a:schemeClr val="tx1"/>
                </a:solidFill>
                <a:latin typeface="Calibri" panose="020F0502020204030204" pitchFamily="34" charset="0"/>
              </a:rPr>
              <a:t>Materi</a:t>
            </a:r>
            <a:r>
              <a:rPr lang="id-ID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– 01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37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200" y="2514600"/>
            <a:ext cx="2743200" cy="8382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ARTI SEMPIT</a:t>
            </a:r>
            <a:endParaRPr lang="en-US" sz="28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10200" y="2514600"/>
            <a:ext cx="2743200" cy="8382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ARTI LUAS</a:t>
            </a:r>
            <a:endParaRPr lang="en-US" sz="28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8200" y="3429000"/>
            <a:ext cx="2743200" cy="25146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Tempat</a:t>
            </a:r>
            <a:r>
              <a:rPr lang="en-US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melaksanakan</a:t>
            </a:r>
            <a:r>
              <a:rPr lang="en-US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kegiatan</a:t>
            </a:r>
            <a:r>
              <a:rPr lang="en-US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administratif</a:t>
            </a:r>
            <a:endParaRPr lang="en-US" sz="28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10200" y="3429000"/>
            <a:ext cx="2743200" cy="25146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sz="2800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Penyedia</a:t>
            </a:r>
            <a:r>
              <a:rPr lang="en-US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layanan</a:t>
            </a:r>
            <a:r>
              <a:rPr lang="en-US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informasi</a:t>
            </a:r>
            <a:r>
              <a:rPr lang="en-US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dan</a:t>
            </a:r>
            <a:r>
              <a:rPr lang="en-US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komunikasi</a:t>
            </a:r>
            <a:endParaRPr lang="en-US" sz="28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971800" y="1447800"/>
            <a:ext cx="2819400" cy="2819400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KANTOR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Pengertian Kantor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34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3810000" y="3230563"/>
            <a:ext cx="5334000" cy="2660650"/>
          </a:xfrm>
          <a:ln>
            <a:noFill/>
          </a:ln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800" dirty="0" smtClean="0">
                <a:latin typeface="Calibri" panose="020F0502020204030204" pitchFamily="34" charset="0"/>
              </a:rPr>
              <a:t>Office as a collection of departments carrying out clerical work. </a:t>
            </a:r>
            <a:r>
              <a:rPr lang="en-US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[Robert. C.]</a:t>
            </a:r>
          </a:p>
        </p:txBody>
      </p:sp>
      <p:sp>
        <p:nvSpPr>
          <p:cNvPr id="2" name="Rectangle 1"/>
          <p:cNvSpPr/>
          <p:nvPr/>
        </p:nvSpPr>
        <p:spPr>
          <a:xfrm>
            <a:off x="36763" y="1554718"/>
            <a:ext cx="33922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Tempat 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melaksanakan </a:t>
            </a:r>
            <a:r>
              <a:rPr lang="en-US" sz="28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kegiatan 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administratif</a:t>
            </a:r>
            <a:endParaRPr lang="en-US" sz="28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52400" y="2508825"/>
            <a:ext cx="32766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Pengertian Kantor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3810000" y="3230563"/>
            <a:ext cx="5334000" cy="2660650"/>
          </a:xfrm>
          <a:ln>
            <a:noFill/>
          </a:ln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800" dirty="0">
                <a:latin typeface="Calibri" panose="020F0502020204030204" pitchFamily="34" charset="0"/>
              </a:rPr>
              <a:t>Office is a place where clerical operations are carried on. It is not a more place but a place with various activities. </a:t>
            </a:r>
            <a:r>
              <a:rPr lang="en-US" sz="2800" dirty="0">
                <a:solidFill>
                  <a:srgbClr val="0070C0"/>
                </a:solidFill>
                <a:latin typeface="Calibri" panose="020F0502020204030204" pitchFamily="34" charset="0"/>
              </a:rPr>
              <a:t>[</a:t>
            </a:r>
            <a:r>
              <a:rPr lang="en-US" sz="2800" dirty="0" err="1">
                <a:solidFill>
                  <a:srgbClr val="0070C0"/>
                </a:solidFill>
                <a:latin typeface="Calibri" panose="020F0502020204030204" pitchFamily="34" charset="0"/>
              </a:rPr>
              <a:t>Denyer</a:t>
            </a:r>
            <a:r>
              <a:rPr lang="en-US" sz="2800" dirty="0">
                <a:solidFill>
                  <a:srgbClr val="0070C0"/>
                </a:solidFill>
                <a:latin typeface="Calibri" panose="020F0502020204030204" pitchFamily="34" charset="0"/>
              </a:rPr>
              <a:t>]</a:t>
            </a:r>
          </a:p>
        </p:txBody>
      </p:sp>
      <p:sp>
        <p:nvSpPr>
          <p:cNvPr id="2" name="Rectangle 1"/>
          <p:cNvSpPr/>
          <p:nvPr/>
        </p:nvSpPr>
        <p:spPr>
          <a:xfrm>
            <a:off x="36763" y="1554718"/>
            <a:ext cx="33922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Tempat 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melaksanakan </a:t>
            </a:r>
            <a:r>
              <a:rPr lang="en-US" sz="28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kegiatan 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administratif</a:t>
            </a:r>
            <a:endParaRPr lang="en-US" sz="28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52400" y="2508825"/>
            <a:ext cx="32766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Pengertian Kantor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8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3810000" y="3230563"/>
            <a:ext cx="5334000" cy="2660650"/>
          </a:xfrm>
          <a:ln>
            <a:noFill/>
          </a:ln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800" dirty="0">
                <a:latin typeface="Calibri" panose="020F0502020204030204" pitchFamily="34" charset="0"/>
              </a:rPr>
              <a:t>The office describes any place set aside for work of a clerical nature by whatever name it may be called. </a:t>
            </a:r>
            <a:br>
              <a:rPr lang="en-US" sz="2800" dirty="0">
                <a:latin typeface="Calibri" panose="020F0502020204030204" pitchFamily="34" charset="0"/>
              </a:rPr>
            </a:br>
            <a:r>
              <a:rPr lang="en-US" sz="2800" dirty="0">
                <a:solidFill>
                  <a:srgbClr val="0070C0"/>
                </a:solidFill>
                <a:latin typeface="Calibri" panose="020F0502020204030204" pitchFamily="34" charset="0"/>
              </a:rPr>
              <a:t>[L. Hall]</a:t>
            </a:r>
          </a:p>
        </p:txBody>
      </p:sp>
      <p:sp>
        <p:nvSpPr>
          <p:cNvPr id="2" name="Rectangle 1"/>
          <p:cNvSpPr/>
          <p:nvPr/>
        </p:nvSpPr>
        <p:spPr>
          <a:xfrm>
            <a:off x="36763" y="1554718"/>
            <a:ext cx="33922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Tempat 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melaksanakan </a:t>
            </a:r>
            <a:r>
              <a:rPr lang="en-US" sz="28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kegiatan 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administratif</a:t>
            </a:r>
            <a:endParaRPr lang="en-US" sz="28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52400" y="2508825"/>
            <a:ext cx="32766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Pengertian Kantor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60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3810000" y="3230563"/>
            <a:ext cx="5334000" cy="2660650"/>
          </a:xfrm>
          <a:ln>
            <a:noFill/>
          </a:ln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800" dirty="0">
                <a:latin typeface="Calibri" panose="020F0502020204030204" pitchFamily="34" charset="0"/>
              </a:rPr>
              <a:t>An office is a place in which the affairs of a business or an organization are carried out. </a:t>
            </a:r>
            <a:r>
              <a:rPr lang="en-US" sz="2800" dirty="0">
                <a:solidFill>
                  <a:srgbClr val="0070C0"/>
                </a:solidFill>
                <a:latin typeface="Calibri" panose="020F0502020204030204" pitchFamily="34" charset="0"/>
              </a:rPr>
              <a:t>[</a:t>
            </a:r>
            <a:r>
              <a:rPr lang="en-US" sz="2800" dirty="0" err="1">
                <a:solidFill>
                  <a:srgbClr val="0070C0"/>
                </a:solidFill>
                <a:latin typeface="Calibri" panose="020F0502020204030204" pitchFamily="34" charset="0"/>
              </a:rPr>
              <a:t>Oliverio</a:t>
            </a:r>
            <a:r>
              <a:rPr lang="en-US" sz="2800" dirty="0">
                <a:solidFill>
                  <a:srgbClr val="0070C0"/>
                </a:solidFill>
                <a:latin typeface="Calibri" panose="020F0502020204030204" pitchFamily="34" charset="0"/>
              </a:rPr>
              <a:t>, ME., </a:t>
            </a:r>
            <a:r>
              <a:rPr lang="en-US" sz="2800" dirty="0" err="1">
                <a:solidFill>
                  <a:srgbClr val="0070C0"/>
                </a:solidFill>
                <a:latin typeface="Calibri" panose="020F0502020204030204" pitchFamily="34" charset="0"/>
              </a:rPr>
              <a:t>Pasewark</a:t>
            </a:r>
            <a:r>
              <a:rPr lang="en-US" sz="2800" dirty="0">
                <a:solidFill>
                  <a:srgbClr val="0070C0"/>
                </a:solidFill>
                <a:latin typeface="Calibri" panose="020F0502020204030204" pitchFamily="34" charset="0"/>
              </a:rPr>
              <a:t>, WR., White, BR.]</a:t>
            </a:r>
          </a:p>
        </p:txBody>
      </p:sp>
      <p:sp>
        <p:nvSpPr>
          <p:cNvPr id="2" name="Rectangle 1"/>
          <p:cNvSpPr/>
          <p:nvPr/>
        </p:nvSpPr>
        <p:spPr>
          <a:xfrm>
            <a:off x="36763" y="1554718"/>
            <a:ext cx="33922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Tempat 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melaksanakan </a:t>
            </a:r>
            <a:r>
              <a:rPr lang="en-US" sz="28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kegiatan 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administratif</a:t>
            </a:r>
            <a:endParaRPr lang="en-US" sz="28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52400" y="2508825"/>
            <a:ext cx="32766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Pengertian Kantor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68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3810000" y="3230563"/>
            <a:ext cx="5334000" cy="2660650"/>
          </a:xfrm>
          <a:ln>
            <a:noFill/>
          </a:ln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800" dirty="0">
                <a:latin typeface="Calibri" panose="020F0502020204030204" pitchFamily="34" charset="0"/>
              </a:rPr>
              <a:t>Office as a term which is used to provide and maintain an effective information service through an established communication network. </a:t>
            </a:r>
            <a:r>
              <a:rPr lang="en-US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[</a:t>
            </a:r>
            <a:r>
              <a:rPr lang="en-US" sz="2800" dirty="0">
                <a:solidFill>
                  <a:srgbClr val="0070C0"/>
                </a:solidFill>
                <a:latin typeface="Calibri" panose="020F0502020204030204" pitchFamily="34" charset="0"/>
              </a:rPr>
              <a:t>P.W. Betts]</a:t>
            </a:r>
          </a:p>
        </p:txBody>
      </p:sp>
      <p:sp>
        <p:nvSpPr>
          <p:cNvPr id="2" name="Rectangle 1"/>
          <p:cNvSpPr/>
          <p:nvPr/>
        </p:nvSpPr>
        <p:spPr>
          <a:xfrm>
            <a:off x="36763" y="1554718"/>
            <a:ext cx="33922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Penyedia informasi dan komunikasi</a:t>
            </a:r>
            <a:endParaRPr lang="en-US" sz="28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52400" y="2508825"/>
            <a:ext cx="32766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Pengertian Kantor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18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3810000" y="3230563"/>
            <a:ext cx="5334000" cy="2660650"/>
          </a:xfrm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Calibri" panose="020F0502020204030204" pitchFamily="34" charset="0"/>
              </a:rPr>
              <a:t>The purpose of an office has been defined as the providing of a service of communication and record. </a:t>
            </a:r>
            <a:r>
              <a:rPr lang="en-US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[</a:t>
            </a:r>
            <a:r>
              <a:rPr lang="en-US" sz="2800" dirty="0">
                <a:solidFill>
                  <a:srgbClr val="0070C0"/>
                </a:solidFill>
                <a:latin typeface="Calibri" panose="020F0502020204030204" pitchFamily="34" charset="0"/>
              </a:rPr>
              <a:t>Mills and </a:t>
            </a:r>
            <a:r>
              <a:rPr lang="en-US" sz="2800" dirty="0" err="1">
                <a:solidFill>
                  <a:srgbClr val="0070C0"/>
                </a:solidFill>
                <a:latin typeface="Calibri" panose="020F0502020204030204" pitchFamily="34" charset="0"/>
              </a:rPr>
              <a:t>Standingford</a:t>
            </a:r>
            <a:r>
              <a:rPr lang="en-US" sz="2800" dirty="0">
                <a:solidFill>
                  <a:srgbClr val="0070C0"/>
                </a:solidFill>
                <a:latin typeface="Calibri" panose="020F0502020204030204" pitchFamily="34" charset="0"/>
              </a:rPr>
              <a:t>]</a:t>
            </a:r>
          </a:p>
        </p:txBody>
      </p:sp>
      <p:sp>
        <p:nvSpPr>
          <p:cNvPr id="2" name="Rectangle 1"/>
          <p:cNvSpPr/>
          <p:nvPr/>
        </p:nvSpPr>
        <p:spPr>
          <a:xfrm>
            <a:off x="36763" y="1554718"/>
            <a:ext cx="33922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Penyedia informasi dan komunikasi</a:t>
            </a:r>
            <a:endParaRPr lang="en-US" sz="28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52400" y="2508825"/>
            <a:ext cx="32766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14400" y="355600"/>
            <a:ext cx="8077200" cy="381000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Pengertian Kantor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11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5" name="Diagram 24"/>
          <p:cNvGraphicFramePr/>
          <p:nvPr>
            <p:extLst>
              <p:ext uri="{D42A27DB-BD31-4B8C-83A1-F6EECF244321}">
                <p14:modId xmlns:p14="http://schemas.microsoft.com/office/powerpoint/2010/main" val="1250909440"/>
              </p:ext>
            </p:extLst>
          </p:nvPr>
        </p:nvGraphicFramePr>
        <p:xfrm>
          <a:off x="152399" y="1905000"/>
          <a:ext cx="4343401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" name="Rectangle 25"/>
          <p:cNvSpPr/>
          <p:nvPr/>
        </p:nvSpPr>
        <p:spPr>
          <a:xfrm>
            <a:off x="4495801" y="1338372"/>
            <a:ext cx="441959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Office is the centre of an organization. </a:t>
            </a:r>
            <a:r>
              <a:rPr lang="en-US" sz="2800" dirty="0" smtClean="0">
                <a:solidFill>
                  <a:srgbClr val="0070C0"/>
                </a:solidFill>
              </a:rPr>
              <a:t>[</a:t>
            </a:r>
            <a:r>
              <a:rPr lang="en-US" sz="2800" dirty="0" err="1" smtClean="0">
                <a:solidFill>
                  <a:srgbClr val="0070C0"/>
                </a:solidFill>
              </a:rPr>
              <a:t>Balachandran</a:t>
            </a:r>
            <a:r>
              <a:rPr lang="en-US" sz="2800" dirty="0" smtClean="0">
                <a:solidFill>
                  <a:srgbClr val="0070C0"/>
                </a:solidFill>
              </a:rPr>
              <a:t>, V., </a:t>
            </a:r>
            <a:r>
              <a:rPr lang="en-US" sz="2800" dirty="0" err="1" smtClean="0">
                <a:solidFill>
                  <a:srgbClr val="0070C0"/>
                </a:solidFill>
              </a:rPr>
              <a:t>Chandrasekaran</a:t>
            </a:r>
            <a:r>
              <a:rPr lang="en-US" sz="2800" dirty="0" smtClean="0">
                <a:solidFill>
                  <a:srgbClr val="0070C0"/>
                </a:solidFill>
              </a:rPr>
              <a:t>, V., 2009:1]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495801" y="3276600"/>
            <a:ext cx="44195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An office is to a business what the mainspring is to a watch </a:t>
            </a:r>
            <a:r>
              <a:rPr lang="en-US" sz="2800" dirty="0" smtClean="0">
                <a:solidFill>
                  <a:srgbClr val="0070C0"/>
                </a:solidFill>
              </a:rPr>
              <a:t>[Bhatia, R.C., 2007:2]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495801" y="4876800"/>
            <a:ext cx="4267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An office is the nerve centre of the whole undertaking </a:t>
            </a:r>
            <a:r>
              <a:rPr lang="en-US" sz="2800" dirty="0" smtClean="0">
                <a:solidFill>
                  <a:srgbClr val="0070C0"/>
                </a:solidFill>
              </a:rPr>
              <a:t>[</a:t>
            </a:r>
            <a:r>
              <a:rPr lang="en-US" sz="2800" dirty="0" err="1" smtClean="0">
                <a:solidFill>
                  <a:srgbClr val="0070C0"/>
                </a:solidFill>
              </a:rPr>
              <a:t>Rao</a:t>
            </a:r>
            <a:r>
              <a:rPr lang="en-US" sz="2800" dirty="0" smtClean="0">
                <a:solidFill>
                  <a:srgbClr val="0070C0"/>
                </a:solidFill>
              </a:rPr>
              <a:t>, M.E.T., 2000:1]</a:t>
            </a:r>
          </a:p>
        </p:txBody>
      </p:sp>
      <p:sp>
        <p:nvSpPr>
          <p:cNvPr id="29" name="Oval 28"/>
          <p:cNvSpPr/>
          <p:nvPr/>
        </p:nvSpPr>
        <p:spPr>
          <a:xfrm>
            <a:off x="1295400" y="2971800"/>
            <a:ext cx="2057400" cy="1981200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KANTOR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solidFill>
                  <a:schemeClr val="tx1"/>
                </a:solidFill>
              </a:rPr>
              <a:t>Urgensi Kantor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4572000" y="3154254"/>
            <a:ext cx="4191001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72000" y="4724400"/>
            <a:ext cx="4191001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572000" y="6248400"/>
            <a:ext cx="4191001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Isosceles Triangle 8"/>
          <p:cNvSpPr/>
          <p:nvPr/>
        </p:nvSpPr>
        <p:spPr>
          <a:xfrm>
            <a:off x="457200" y="1468767"/>
            <a:ext cx="8305800" cy="1488745"/>
          </a:xfrm>
          <a:prstGeom prst="triangle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id-ID" sz="2000" dirty="0" smtClean="0">
              <a:latin typeface="+mj-lt"/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000" dirty="0" smtClean="0">
                <a:latin typeface="+mj-lt"/>
                <a:ea typeface="Times New Roman"/>
                <a:cs typeface="Times New Roman"/>
              </a:rPr>
              <a:t>Menerima,</a:t>
            </a:r>
            <a:br>
              <a:rPr lang="en-US" sz="2000" dirty="0" smtClean="0">
                <a:latin typeface="+mj-lt"/>
                <a:ea typeface="Times New Roman"/>
                <a:cs typeface="Times New Roman"/>
              </a:rPr>
            </a:br>
            <a:r>
              <a:rPr lang="en-US" sz="2000" dirty="0" smtClean="0">
                <a:latin typeface="+mj-lt"/>
                <a:ea typeface="Times New Roman"/>
                <a:cs typeface="Times New Roman"/>
              </a:rPr>
              <a:t>Merekam, Mengolah, serta</a:t>
            </a:r>
            <a:br>
              <a:rPr lang="en-US" sz="2000" dirty="0" smtClean="0">
                <a:latin typeface="+mj-lt"/>
                <a:ea typeface="Times New Roman"/>
                <a:cs typeface="Times New Roman"/>
              </a:rPr>
            </a:br>
            <a:r>
              <a:rPr lang="en-US" sz="2000" dirty="0" smtClean="0">
                <a:latin typeface="+mj-lt"/>
                <a:ea typeface="Times New Roman"/>
                <a:cs typeface="Times New Roman"/>
              </a:rPr>
              <a:t>Mendistribusikan data dan Informasi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000" dirty="0" smtClean="0">
                <a:latin typeface="+mj-lt"/>
                <a:ea typeface="Times New Roman"/>
                <a:cs typeface="Times New Roman"/>
              </a:rPr>
              <a:t> </a:t>
            </a:r>
          </a:p>
          <a:p>
            <a:pPr algn="ctr"/>
            <a:r>
              <a:rPr lang="en-US" sz="2000" dirty="0" smtClean="0">
                <a:latin typeface="+mj-lt"/>
              </a:rPr>
              <a:t> </a:t>
            </a:r>
            <a:endParaRPr lang="en-US" sz="2000" dirty="0">
              <a:latin typeface="+mj-lt"/>
            </a:endParaRPr>
          </a:p>
        </p:txBody>
      </p:sp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1066800" y="2966112"/>
            <a:ext cx="7086600" cy="457200"/>
          </a:xfrm>
          <a:prstGeom prst="rect">
            <a:avLst/>
          </a:prstGeom>
          <a:solidFill>
            <a:srgbClr val="C00000"/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cs typeface="Arial" pitchFamily="34" charset="0"/>
              </a:rPr>
              <a:t>AKTIVITAS</a:t>
            </a:r>
            <a:r>
              <a:rPr kumimoji="0" lang="en-US" sz="240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cs typeface="Arial" pitchFamily="34" charset="0"/>
              </a:rPr>
              <a:t>UTAMA</a:t>
            </a:r>
            <a:endParaRPr kumimoji="0" lang="en-US" sz="40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1295400" y="3469944"/>
            <a:ext cx="6705600" cy="2514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Pelaksanaan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fungsi-fungsi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manajemen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Sistem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prosedur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kantor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Formulir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kantor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Personel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kantor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Ketersediaan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alat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tulis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kantor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Ketersediaan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peralatan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furnitur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mesin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kantor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Keamanan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asset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Hubungan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masyarakat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533400" y="6019800"/>
            <a:ext cx="8305800" cy="457200"/>
          </a:xfrm>
          <a:prstGeom prst="rect">
            <a:avLst/>
          </a:prstGeom>
          <a:solidFill>
            <a:srgbClr val="002060"/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cs typeface="Arial" pitchFamily="34" charset="0"/>
              </a:rPr>
              <a:t>AKTIVITAS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cs typeface="Arial" pitchFamily="34" charset="0"/>
              </a:rPr>
              <a:t>PENDUKUNG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solidFill>
                  <a:schemeClr val="tx1"/>
                </a:solidFill>
              </a:rPr>
              <a:t>Aktivitas Kantor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3327654" y="5943600"/>
            <a:ext cx="5797296" cy="9144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pitchFamily="66" charset="0"/>
              </a:rPr>
              <a:t>Terima kasih......</a:t>
            </a:r>
            <a:endParaRPr lang="en-US" sz="5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ush Script MT" panose="03060802040406070304" pitchFamily="66" charset="0"/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4572000" y="0"/>
            <a:ext cx="2038350" cy="4572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 – 01 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435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3026</TotalTime>
  <Words>328</Words>
  <Application>Microsoft Office PowerPoint</Application>
  <PresentationFormat>On-screen Show (4:3)</PresentationFormat>
  <Paragraphs>64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Brush Script MT</vt:lpstr>
      <vt:lpstr>Calibri</vt:lpstr>
      <vt:lpstr>Times New Roman</vt:lpstr>
      <vt:lpstr>Tw Cen MT</vt:lpstr>
      <vt:lpstr>Wingdings</vt:lpstr>
      <vt:lpstr>Wingdings 2</vt:lpstr>
      <vt:lpstr>Median</vt:lpstr>
      <vt:lpstr>PowerPoint Presentation</vt:lpstr>
      <vt:lpstr>PowerPoint Presentation</vt:lpstr>
      <vt:lpstr>Pengertian Kantor</vt:lpstr>
      <vt:lpstr>Pengertian Kantor</vt:lpstr>
      <vt:lpstr>Pengertian Kantor</vt:lpstr>
      <vt:lpstr>Pengertian Kantor</vt:lpstr>
      <vt:lpstr>Pengertian Kantor</vt:lpstr>
      <vt:lpstr>Pengertian Kantor</vt:lpstr>
      <vt:lpstr>Pengertian Kantor</vt:lpstr>
      <vt:lpstr>Urgensi Kantor</vt:lpstr>
      <vt:lpstr>Aktivitas Kantor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Rasto</dc:creator>
  <cp:lastModifiedBy>axioo</cp:lastModifiedBy>
  <cp:revision>246</cp:revision>
  <dcterms:created xsi:type="dcterms:W3CDTF">2014-05-01T06:51:24Z</dcterms:created>
  <dcterms:modified xsi:type="dcterms:W3CDTF">2015-09-13T22:59:42Z</dcterms:modified>
</cp:coreProperties>
</file>