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6"/>
  </p:notesMasterIdLst>
  <p:handoutMasterIdLst>
    <p:handoutMasterId r:id="rId17"/>
  </p:handoutMasterIdLst>
  <p:sldIdLst>
    <p:sldId id="256" r:id="rId2"/>
    <p:sldId id="401" r:id="rId3"/>
    <p:sldId id="403" r:id="rId4"/>
    <p:sldId id="409" r:id="rId5"/>
    <p:sldId id="411" r:id="rId6"/>
    <p:sldId id="412" r:id="rId7"/>
    <p:sldId id="405" r:id="rId8"/>
    <p:sldId id="413" r:id="rId9"/>
    <p:sldId id="418" r:id="rId10"/>
    <p:sldId id="406" r:id="rId11"/>
    <p:sldId id="415" r:id="rId12"/>
    <p:sldId id="417" r:id="rId13"/>
    <p:sldId id="407" r:id="rId14"/>
    <p:sldId id="408" r:id="rId15"/>
  </p:sldIdLst>
  <p:sldSz cx="9144000" cy="6858000" type="screen4x3"/>
  <p:notesSz cx="6858000" cy="9240838"/>
  <p:defaultTextStyle>
    <a:defPPr>
      <a:defRPr lang="en-US"/>
    </a:defPPr>
    <a:lvl1pPr algn="l" rtl="0" fontAlgn="base">
      <a:spcBef>
        <a:spcPct val="0"/>
      </a:spcBef>
      <a:spcAft>
        <a:spcPct val="0"/>
      </a:spcAft>
      <a:defRPr sz="3100" b="1" kern="1200">
        <a:solidFill>
          <a:schemeClr val="tx1"/>
        </a:solidFill>
        <a:latin typeface="Times New Roman" pitchFamily="18" charset="0"/>
        <a:ea typeface="+mn-ea"/>
        <a:cs typeface="+mn-cs"/>
      </a:defRPr>
    </a:lvl1pPr>
    <a:lvl2pPr marL="457200" algn="l" rtl="0" fontAlgn="base">
      <a:spcBef>
        <a:spcPct val="0"/>
      </a:spcBef>
      <a:spcAft>
        <a:spcPct val="0"/>
      </a:spcAft>
      <a:defRPr sz="3100" b="1" kern="1200">
        <a:solidFill>
          <a:schemeClr val="tx1"/>
        </a:solidFill>
        <a:latin typeface="Times New Roman" pitchFamily="18" charset="0"/>
        <a:ea typeface="+mn-ea"/>
        <a:cs typeface="+mn-cs"/>
      </a:defRPr>
    </a:lvl2pPr>
    <a:lvl3pPr marL="914400" algn="l" rtl="0" fontAlgn="base">
      <a:spcBef>
        <a:spcPct val="0"/>
      </a:spcBef>
      <a:spcAft>
        <a:spcPct val="0"/>
      </a:spcAft>
      <a:defRPr sz="3100" b="1" kern="1200">
        <a:solidFill>
          <a:schemeClr val="tx1"/>
        </a:solidFill>
        <a:latin typeface="Times New Roman" pitchFamily="18" charset="0"/>
        <a:ea typeface="+mn-ea"/>
        <a:cs typeface="+mn-cs"/>
      </a:defRPr>
    </a:lvl3pPr>
    <a:lvl4pPr marL="1371600" algn="l" rtl="0" fontAlgn="base">
      <a:spcBef>
        <a:spcPct val="0"/>
      </a:spcBef>
      <a:spcAft>
        <a:spcPct val="0"/>
      </a:spcAft>
      <a:defRPr sz="3100" b="1" kern="1200">
        <a:solidFill>
          <a:schemeClr val="tx1"/>
        </a:solidFill>
        <a:latin typeface="Times New Roman" pitchFamily="18" charset="0"/>
        <a:ea typeface="+mn-ea"/>
        <a:cs typeface="+mn-cs"/>
      </a:defRPr>
    </a:lvl4pPr>
    <a:lvl5pPr marL="1828800" algn="l" rtl="0" fontAlgn="base">
      <a:spcBef>
        <a:spcPct val="0"/>
      </a:spcBef>
      <a:spcAft>
        <a:spcPct val="0"/>
      </a:spcAft>
      <a:defRPr sz="3100" b="1" kern="1200">
        <a:solidFill>
          <a:schemeClr val="tx1"/>
        </a:solidFill>
        <a:latin typeface="Times New Roman" pitchFamily="18" charset="0"/>
        <a:ea typeface="+mn-ea"/>
        <a:cs typeface="+mn-cs"/>
      </a:defRPr>
    </a:lvl5pPr>
    <a:lvl6pPr marL="2286000" algn="l" defTabSz="914400" rtl="0" eaLnBrk="1" latinLnBrk="0" hangingPunct="1">
      <a:defRPr sz="3100" b="1" kern="1200">
        <a:solidFill>
          <a:schemeClr val="tx1"/>
        </a:solidFill>
        <a:latin typeface="Times New Roman" pitchFamily="18" charset="0"/>
        <a:ea typeface="+mn-ea"/>
        <a:cs typeface="+mn-cs"/>
      </a:defRPr>
    </a:lvl6pPr>
    <a:lvl7pPr marL="2743200" algn="l" defTabSz="914400" rtl="0" eaLnBrk="1" latinLnBrk="0" hangingPunct="1">
      <a:defRPr sz="3100" b="1" kern="1200">
        <a:solidFill>
          <a:schemeClr val="tx1"/>
        </a:solidFill>
        <a:latin typeface="Times New Roman" pitchFamily="18" charset="0"/>
        <a:ea typeface="+mn-ea"/>
        <a:cs typeface="+mn-cs"/>
      </a:defRPr>
    </a:lvl7pPr>
    <a:lvl8pPr marL="3200400" algn="l" defTabSz="914400" rtl="0" eaLnBrk="1" latinLnBrk="0" hangingPunct="1">
      <a:defRPr sz="3100" b="1" kern="1200">
        <a:solidFill>
          <a:schemeClr val="tx1"/>
        </a:solidFill>
        <a:latin typeface="Times New Roman" pitchFamily="18" charset="0"/>
        <a:ea typeface="+mn-ea"/>
        <a:cs typeface="+mn-cs"/>
      </a:defRPr>
    </a:lvl8pPr>
    <a:lvl9pPr marL="3657600" algn="l" defTabSz="914400" rtl="0" eaLnBrk="1" latinLnBrk="0" hangingPunct="1">
      <a:defRPr sz="31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33CCFF"/>
    <a:srgbClr val="969696"/>
    <a:srgbClr val="FFFFF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51" autoAdjust="0"/>
    <p:restoredTop sz="93573" autoAdjust="0"/>
  </p:normalViewPr>
  <p:slideViewPr>
    <p:cSldViewPr>
      <p:cViewPr>
        <p:scale>
          <a:sx n="50" d="100"/>
          <a:sy n="50" d="100"/>
        </p:scale>
        <p:origin x="-2088" y="-786"/>
      </p:cViewPr>
      <p:guideLst>
        <p:guide orient="horz" pos="2161"/>
        <p:guide pos="2881"/>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44" d="100"/>
          <a:sy n="44" d="100"/>
        </p:scale>
        <p:origin x="-954" y="-108"/>
      </p:cViewPr>
      <p:guideLst>
        <p:guide orient="horz" pos="2911"/>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smtClean="0"/>
            </a:lvl1pPr>
          </a:lstStyle>
          <a:p>
            <a:pPr>
              <a:defRPr/>
            </a:pPr>
            <a:endParaRPr lang="en-US" dirty="0"/>
          </a:p>
        </p:txBody>
      </p:sp>
      <p:sp>
        <p:nvSpPr>
          <p:cNvPr id="43011" name="Rectangle 3"/>
          <p:cNvSpPr>
            <a:spLocks noGrp="1" noChangeArrowheads="1"/>
          </p:cNvSpPr>
          <p:nvPr>
            <p:ph type="dt" sz="quarter" idx="1"/>
          </p:nvPr>
        </p:nvSpPr>
        <p:spPr bwMode="auto">
          <a:xfrm>
            <a:off x="3886200"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smtClean="0"/>
            </a:lvl1pPr>
          </a:lstStyle>
          <a:p>
            <a:pPr>
              <a:defRPr/>
            </a:pPr>
            <a:endParaRPr lang="en-US" dirty="0"/>
          </a:p>
        </p:txBody>
      </p:sp>
      <p:sp>
        <p:nvSpPr>
          <p:cNvPr id="43012" name="Rectangle 4"/>
          <p:cNvSpPr>
            <a:spLocks noGrp="1" noChangeArrowheads="1"/>
          </p:cNvSpPr>
          <p:nvPr>
            <p:ph type="ftr" sz="quarter" idx="2"/>
          </p:nvPr>
        </p:nvSpPr>
        <p:spPr bwMode="auto">
          <a:xfrm>
            <a:off x="0" y="8777288"/>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smtClean="0"/>
            </a:lvl1pPr>
          </a:lstStyle>
          <a:p>
            <a:pPr>
              <a:defRPr/>
            </a:pPr>
            <a:endParaRPr lang="en-US" dirty="0"/>
          </a:p>
        </p:txBody>
      </p:sp>
      <p:sp>
        <p:nvSpPr>
          <p:cNvPr id="43013" name="Rectangle 5"/>
          <p:cNvSpPr>
            <a:spLocks noGrp="1" noChangeArrowheads="1"/>
          </p:cNvSpPr>
          <p:nvPr>
            <p:ph type="sldNum" sz="quarter" idx="3"/>
          </p:nvPr>
        </p:nvSpPr>
        <p:spPr bwMode="auto">
          <a:xfrm>
            <a:off x="3886200" y="8777288"/>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smtClean="0"/>
            </a:lvl1pPr>
          </a:lstStyle>
          <a:p>
            <a:pPr>
              <a:defRPr/>
            </a:pPr>
            <a:fld id="{CCFA3D2A-8031-414A-BDAA-5801C3EE3A75}"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1714"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smtClean="0"/>
            </a:lvl1pPr>
          </a:lstStyle>
          <a:p>
            <a:pPr>
              <a:defRPr/>
            </a:pPr>
            <a:endParaRPr lang="en-US" dirty="0"/>
          </a:p>
        </p:txBody>
      </p:sp>
      <p:sp>
        <p:nvSpPr>
          <p:cNvPr id="371715" name="Rectangle 3"/>
          <p:cNvSpPr>
            <a:spLocks noGrp="1" noChangeArrowheads="1"/>
          </p:cNvSpPr>
          <p:nvPr>
            <p:ph type="dt" idx="1"/>
          </p:nvPr>
        </p:nvSpPr>
        <p:spPr bwMode="auto">
          <a:xfrm>
            <a:off x="3886200"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smtClean="0"/>
            </a:lvl1pPr>
          </a:lstStyle>
          <a:p>
            <a:pPr>
              <a:defRPr/>
            </a:pPr>
            <a:endParaRPr lang="en-US" dirty="0"/>
          </a:p>
        </p:txBody>
      </p:sp>
      <p:sp>
        <p:nvSpPr>
          <p:cNvPr id="116740" name="Rectangle 4"/>
          <p:cNvSpPr>
            <a:spLocks noGrp="1" noRot="1" noChangeAspect="1" noChangeArrowheads="1" noTextEdit="1"/>
          </p:cNvSpPr>
          <p:nvPr>
            <p:ph type="sldImg" idx="2"/>
          </p:nvPr>
        </p:nvSpPr>
        <p:spPr bwMode="auto">
          <a:xfrm>
            <a:off x="1120775" y="693738"/>
            <a:ext cx="4618038" cy="3463925"/>
          </a:xfrm>
          <a:prstGeom prst="rect">
            <a:avLst/>
          </a:prstGeom>
          <a:noFill/>
          <a:ln w="9525">
            <a:solidFill>
              <a:srgbClr val="000000"/>
            </a:solidFill>
            <a:miter lim="800000"/>
            <a:headEnd/>
            <a:tailEnd/>
          </a:ln>
        </p:spPr>
      </p:sp>
      <p:sp>
        <p:nvSpPr>
          <p:cNvPr id="371717" name="Rectangle 5"/>
          <p:cNvSpPr>
            <a:spLocks noGrp="1" noChangeArrowheads="1"/>
          </p:cNvSpPr>
          <p:nvPr>
            <p:ph type="body" sz="quarter" idx="3"/>
          </p:nvPr>
        </p:nvSpPr>
        <p:spPr bwMode="auto">
          <a:xfrm>
            <a:off x="685800" y="4389438"/>
            <a:ext cx="54864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1718" name="Rectangle 6"/>
          <p:cNvSpPr>
            <a:spLocks noGrp="1" noChangeArrowheads="1"/>
          </p:cNvSpPr>
          <p:nvPr>
            <p:ph type="ftr" sz="quarter" idx="4"/>
          </p:nvPr>
        </p:nvSpPr>
        <p:spPr bwMode="auto">
          <a:xfrm>
            <a:off x="0" y="8777288"/>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smtClean="0"/>
            </a:lvl1pPr>
          </a:lstStyle>
          <a:p>
            <a:pPr>
              <a:defRPr/>
            </a:pPr>
            <a:endParaRPr lang="en-US" dirty="0"/>
          </a:p>
        </p:txBody>
      </p:sp>
      <p:sp>
        <p:nvSpPr>
          <p:cNvPr id="371719" name="Rectangle 7"/>
          <p:cNvSpPr>
            <a:spLocks noGrp="1" noChangeArrowheads="1"/>
          </p:cNvSpPr>
          <p:nvPr>
            <p:ph type="sldNum" sz="quarter" idx="5"/>
          </p:nvPr>
        </p:nvSpPr>
        <p:spPr bwMode="auto">
          <a:xfrm>
            <a:off x="3886200" y="8777288"/>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smtClean="0"/>
            </a:lvl1pPr>
          </a:lstStyle>
          <a:p>
            <a:pPr>
              <a:defRPr/>
            </a:pPr>
            <a:fld id="{E3756693-9FC8-4EEB-AF09-03C8B4707625}"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latar belakang rektor"/>
          <p:cNvPicPr>
            <a:picLocks noChangeAspect="1" noChangeArrowheads="1"/>
          </p:cNvPicPr>
          <p:nvPr userDrawn="1"/>
        </p:nvPicPr>
        <p:blipFill>
          <a:blip r:embed="rId2"/>
          <a:srcRect l="5788" r="8824" b="9218"/>
          <a:stretch>
            <a:fillRect/>
          </a:stretch>
        </p:blipFill>
        <p:spPr bwMode="auto">
          <a:xfrm>
            <a:off x="0" y="0"/>
            <a:ext cx="9144000" cy="6867525"/>
          </a:xfrm>
          <a:prstGeom prst="rect">
            <a:avLst/>
          </a:prstGeom>
          <a:noFill/>
          <a:ln w="9525">
            <a:noFill/>
            <a:miter lim="800000"/>
            <a:headEnd/>
            <a:tailEnd/>
          </a:ln>
        </p:spPr>
      </p:pic>
      <p:sp>
        <p:nvSpPr>
          <p:cNvPr id="612355" name="Rectangle 3"/>
          <p:cNvSpPr>
            <a:spLocks noGrp="1" noChangeArrowheads="1"/>
          </p:cNvSpPr>
          <p:nvPr>
            <p:ph type="ctrTitle"/>
          </p:nvPr>
        </p:nvSpPr>
        <p:spPr>
          <a:xfrm>
            <a:off x="685800" y="2130425"/>
            <a:ext cx="7772400" cy="1470025"/>
          </a:xfrm>
          <a:noFill/>
        </p:spPr>
        <p:txBody>
          <a:bodyPr rIns="91418"/>
          <a:lstStyle>
            <a:lvl1pPr>
              <a:defRPr/>
            </a:lvl1pPr>
          </a:lstStyle>
          <a:p>
            <a:r>
              <a:rPr lang="en-US"/>
              <a:t>Click to edit Master title style</a:t>
            </a:r>
          </a:p>
        </p:txBody>
      </p:sp>
      <p:sp>
        <p:nvSpPr>
          <p:cNvPr id="612356"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18" tIns="45709" rIns="91418" bIns="45709" numCol="1" anchor="t" anchorCtr="0" compatLnSpc="1">
            <a:prstTxWarp prst="textNoShape">
              <a:avLst/>
            </a:prstTxWarp>
          </a:bodyPr>
          <a:lstStyle>
            <a:lvl1pPr>
              <a:defRPr sz="1400" b="0">
                <a:latin typeface="Arial" charset="0"/>
              </a:defRPr>
            </a:lvl1pPr>
          </a:lstStyle>
          <a:p>
            <a:endParaRPr lang="en-US" dirty="0"/>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18" tIns="45709" rIns="91418" bIns="45709" numCol="1" anchor="t" anchorCtr="0" compatLnSpc="1">
            <a:prstTxWarp prst="textNoShape">
              <a:avLst/>
            </a:prstTxWarp>
          </a:bodyPr>
          <a:lstStyle>
            <a:lvl1pPr algn="ctr">
              <a:defRPr sz="1400" b="0">
                <a:latin typeface="Arial" charset="0"/>
              </a:defRPr>
            </a:lvl1pPr>
          </a:lstStyle>
          <a:p>
            <a:endParaRPr lang="en-US" dirty="0"/>
          </a:p>
        </p:txBody>
      </p:sp>
      <p:sp>
        <p:nvSpPr>
          <p:cNvPr id="7" name="Slide Number Placeholder 6"/>
          <p:cNvSpPr>
            <a:spLocks noGrp="1" noChangeArrowheads="1"/>
          </p:cNvSpPr>
          <p:nvPr>
            <p:ph type="sldNum" sz="quarter" idx="12"/>
          </p:nvPr>
        </p:nvSpPr>
        <p:spPr bwMode="auto">
          <a:xfrm>
            <a:off x="6553200" y="6245225"/>
            <a:ext cx="2133600" cy="476250"/>
          </a:xfrm>
          <a:prstGeom prst="rect">
            <a:avLst/>
          </a:prstGeom>
          <a:ln>
            <a:miter lim="800000"/>
            <a:headEnd/>
            <a:tailEnd/>
          </a:ln>
        </p:spPr>
        <p:txBody>
          <a:bodyPr vert="horz" wrap="square" lIns="91418" tIns="45709" rIns="91418" bIns="45709" numCol="1" anchor="t" anchorCtr="0" compatLnSpc="1">
            <a:prstTxWarp prst="textNoShape">
              <a:avLst/>
            </a:prstTxWarp>
          </a:bodyPr>
          <a:lstStyle>
            <a:lvl1pPr algn="r">
              <a:defRPr sz="1400" b="0">
                <a:latin typeface="Arial" charset="0"/>
              </a:defRPr>
            </a:lvl1pPr>
          </a:lstStyle>
          <a:p>
            <a:fld id="{BDBF9BA0-6241-40A5-9845-4EAEDCA12068}"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1219200" y="1066800"/>
            <a:ext cx="38862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5257800" y="1066800"/>
            <a:ext cx="38862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629400"/>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0" y="0"/>
            <a:ext cx="6705600" cy="6629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latar belakang rektor"/>
          <p:cNvPicPr>
            <a:picLocks noChangeAspect="1" noChangeArrowheads="1"/>
          </p:cNvPicPr>
          <p:nvPr userDrawn="1"/>
        </p:nvPicPr>
        <p:blipFill>
          <a:blip r:embed="rId13"/>
          <a:srcRect l="5788" r="8824" b="9218"/>
          <a:stretch>
            <a:fillRect/>
          </a:stretch>
        </p:blipFill>
        <p:spPr bwMode="auto">
          <a:xfrm>
            <a:off x="0" y="0"/>
            <a:ext cx="9144000" cy="6867525"/>
          </a:xfrm>
          <a:prstGeom prst="rect">
            <a:avLst/>
          </a:prstGeom>
          <a:noFill/>
          <a:ln w="9525">
            <a:noFill/>
            <a:miter lim="800000"/>
            <a:headEnd/>
            <a:tailEnd/>
          </a:ln>
        </p:spPr>
      </p:pic>
      <p:sp>
        <p:nvSpPr>
          <p:cNvPr id="8195" name="Rectangle 3"/>
          <p:cNvSpPr>
            <a:spLocks noGrp="1" noChangeArrowheads="1"/>
          </p:cNvSpPr>
          <p:nvPr>
            <p:ph type="title"/>
          </p:nvPr>
        </p:nvSpPr>
        <p:spPr bwMode="auto">
          <a:xfrm>
            <a:off x="0" y="0"/>
            <a:ext cx="9144000" cy="914400"/>
          </a:xfrm>
          <a:prstGeom prst="rect">
            <a:avLst/>
          </a:prstGeom>
          <a:gradFill rotWithShape="1">
            <a:gsLst>
              <a:gs pos="0">
                <a:srgbClr val="000000"/>
              </a:gs>
              <a:gs pos="100000">
                <a:srgbClr val="00FF99">
                  <a:alpha val="0"/>
                </a:srgbClr>
              </a:gs>
            </a:gsLst>
            <a:lin ang="0" scaled="1"/>
          </a:gradFill>
          <a:ln w="9525">
            <a:noFill/>
            <a:miter lim="800000"/>
            <a:headEnd/>
            <a:tailEnd/>
          </a:ln>
        </p:spPr>
        <p:txBody>
          <a:bodyPr vert="horz" wrap="square" lIns="91418" tIns="45709" rIns="548508" bIns="45709" numCol="1" anchor="ctr" anchorCtr="0" compatLnSpc="1">
            <a:prstTxWarp prst="textNoShape">
              <a:avLst/>
            </a:prstTxWarp>
          </a:bodyPr>
          <a:lstStyle/>
          <a:p>
            <a:pPr lvl="0"/>
            <a:r>
              <a:rPr lang="en-US" smtClean="0"/>
              <a:t>Click to edit Master title style</a:t>
            </a:r>
          </a:p>
        </p:txBody>
      </p:sp>
      <p:sp>
        <p:nvSpPr>
          <p:cNvPr id="8196" name="Rectangle 4"/>
          <p:cNvSpPr>
            <a:spLocks noGrp="1" noChangeArrowheads="1"/>
          </p:cNvSpPr>
          <p:nvPr>
            <p:ph type="body" idx="1"/>
          </p:nvPr>
        </p:nvSpPr>
        <p:spPr bwMode="auto">
          <a:xfrm>
            <a:off x="1219200" y="1066800"/>
            <a:ext cx="7924800" cy="5562600"/>
          </a:xfrm>
          <a:prstGeom prst="rect">
            <a:avLst/>
          </a:prstGeom>
          <a:noFill/>
          <a:ln w="9525">
            <a:noFill/>
            <a:miter lim="800000"/>
            <a:headEnd/>
            <a:tailEnd/>
          </a:ln>
        </p:spPr>
        <p:txBody>
          <a:bodyPr vert="horz" wrap="square" lIns="91418" tIns="45709" rIns="91418" bIns="4570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905"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r" defTabSz="912813" rtl="0" eaLnBrk="0" fontAlgn="base" hangingPunct="0">
        <a:spcBef>
          <a:spcPct val="0"/>
        </a:spcBef>
        <a:spcAft>
          <a:spcPct val="0"/>
        </a:spcAft>
        <a:defRPr sz="2800" b="1">
          <a:solidFill>
            <a:schemeClr val="bg1"/>
          </a:solidFill>
          <a:latin typeface="+mj-lt"/>
          <a:ea typeface="+mj-ea"/>
          <a:cs typeface="+mj-cs"/>
        </a:defRPr>
      </a:lvl1pPr>
      <a:lvl2pPr algn="r" defTabSz="912813" rtl="0" eaLnBrk="0" fontAlgn="base" hangingPunct="0">
        <a:spcBef>
          <a:spcPct val="0"/>
        </a:spcBef>
        <a:spcAft>
          <a:spcPct val="0"/>
        </a:spcAft>
        <a:defRPr sz="2800" b="1">
          <a:solidFill>
            <a:schemeClr val="bg1"/>
          </a:solidFill>
          <a:latin typeface="Arial" charset="0"/>
          <a:cs typeface="Arial" charset="0"/>
        </a:defRPr>
      </a:lvl2pPr>
      <a:lvl3pPr algn="r" defTabSz="912813" rtl="0" eaLnBrk="0" fontAlgn="base" hangingPunct="0">
        <a:spcBef>
          <a:spcPct val="0"/>
        </a:spcBef>
        <a:spcAft>
          <a:spcPct val="0"/>
        </a:spcAft>
        <a:defRPr sz="2800" b="1">
          <a:solidFill>
            <a:schemeClr val="bg1"/>
          </a:solidFill>
          <a:latin typeface="Arial" charset="0"/>
          <a:cs typeface="Arial" charset="0"/>
        </a:defRPr>
      </a:lvl3pPr>
      <a:lvl4pPr algn="r" defTabSz="912813" rtl="0" eaLnBrk="0" fontAlgn="base" hangingPunct="0">
        <a:spcBef>
          <a:spcPct val="0"/>
        </a:spcBef>
        <a:spcAft>
          <a:spcPct val="0"/>
        </a:spcAft>
        <a:defRPr sz="2800" b="1">
          <a:solidFill>
            <a:schemeClr val="bg1"/>
          </a:solidFill>
          <a:latin typeface="Arial" charset="0"/>
          <a:cs typeface="Arial" charset="0"/>
        </a:defRPr>
      </a:lvl4pPr>
      <a:lvl5pPr algn="r" defTabSz="912813" rtl="0" eaLnBrk="0" fontAlgn="base" hangingPunct="0">
        <a:spcBef>
          <a:spcPct val="0"/>
        </a:spcBef>
        <a:spcAft>
          <a:spcPct val="0"/>
        </a:spcAft>
        <a:defRPr sz="2800" b="1">
          <a:solidFill>
            <a:schemeClr val="bg1"/>
          </a:solidFill>
          <a:latin typeface="Arial" charset="0"/>
          <a:cs typeface="Arial" charset="0"/>
        </a:defRPr>
      </a:lvl5pPr>
      <a:lvl6pPr marL="457200" algn="r" defTabSz="912813" rtl="0" fontAlgn="base">
        <a:spcBef>
          <a:spcPct val="0"/>
        </a:spcBef>
        <a:spcAft>
          <a:spcPct val="0"/>
        </a:spcAft>
        <a:defRPr sz="2800" b="1">
          <a:solidFill>
            <a:schemeClr val="bg1"/>
          </a:solidFill>
          <a:latin typeface="Arial" charset="0"/>
          <a:cs typeface="Arial" charset="0"/>
        </a:defRPr>
      </a:lvl6pPr>
      <a:lvl7pPr marL="914400" algn="r" defTabSz="912813" rtl="0" fontAlgn="base">
        <a:spcBef>
          <a:spcPct val="0"/>
        </a:spcBef>
        <a:spcAft>
          <a:spcPct val="0"/>
        </a:spcAft>
        <a:defRPr sz="2800" b="1">
          <a:solidFill>
            <a:schemeClr val="bg1"/>
          </a:solidFill>
          <a:latin typeface="Arial" charset="0"/>
          <a:cs typeface="Arial" charset="0"/>
        </a:defRPr>
      </a:lvl7pPr>
      <a:lvl8pPr marL="1371600" algn="r" defTabSz="912813" rtl="0" fontAlgn="base">
        <a:spcBef>
          <a:spcPct val="0"/>
        </a:spcBef>
        <a:spcAft>
          <a:spcPct val="0"/>
        </a:spcAft>
        <a:defRPr sz="2800" b="1">
          <a:solidFill>
            <a:schemeClr val="bg1"/>
          </a:solidFill>
          <a:latin typeface="Arial" charset="0"/>
          <a:cs typeface="Arial" charset="0"/>
        </a:defRPr>
      </a:lvl8pPr>
      <a:lvl9pPr marL="1828800" algn="r" defTabSz="912813" rtl="0" fontAlgn="base">
        <a:spcBef>
          <a:spcPct val="0"/>
        </a:spcBef>
        <a:spcAft>
          <a:spcPct val="0"/>
        </a:spcAft>
        <a:defRPr sz="2800" b="1">
          <a:solidFill>
            <a:schemeClr val="bg1"/>
          </a:solidFill>
          <a:latin typeface="Arial" charset="0"/>
          <a:cs typeface="Arial" charset="0"/>
        </a:defRPr>
      </a:lvl9pPr>
    </p:titleStyle>
    <p:bodyStyle>
      <a:lvl1pPr marL="342900" indent="-342900" algn="l" defTabSz="912813" rtl="0" eaLnBrk="0" fontAlgn="base" hangingPunct="0">
        <a:spcBef>
          <a:spcPct val="45000"/>
        </a:spcBef>
        <a:spcAft>
          <a:spcPct val="0"/>
        </a:spcAft>
        <a:buChar char="•"/>
        <a:defRPr sz="2000" b="1">
          <a:solidFill>
            <a:schemeClr val="tx1"/>
          </a:solidFill>
          <a:latin typeface="+mn-lt"/>
          <a:ea typeface="+mn-ea"/>
          <a:cs typeface="+mn-cs"/>
        </a:defRPr>
      </a:lvl1pPr>
      <a:lvl2pPr marL="742950" indent="-285750" algn="l" defTabSz="912813" rtl="0" eaLnBrk="0" fontAlgn="base" hangingPunct="0">
        <a:spcBef>
          <a:spcPct val="45000"/>
        </a:spcBef>
        <a:spcAft>
          <a:spcPct val="0"/>
        </a:spcAft>
        <a:buChar char="–"/>
        <a:defRPr sz="2800" b="1">
          <a:solidFill>
            <a:schemeClr val="tx1"/>
          </a:solidFill>
          <a:latin typeface="+mn-lt"/>
          <a:cs typeface="+mn-cs"/>
        </a:defRPr>
      </a:lvl2pPr>
      <a:lvl3pPr marL="1143000" indent="-230188" algn="l" defTabSz="912813" rtl="0" eaLnBrk="0" fontAlgn="base" hangingPunct="0">
        <a:spcBef>
          <a:spcPct val="45000"/>
        </a:spcBef>
        <a:spcAft>
          <a:spcPct val="0"/>
        </a:spcAft>
        <a:buChar char="•"/>
        <a:defRPr sz="1600" b="1">
          <a:solidFill>
            <a:schemeClr val="tx1"/>
          </a:solidFill>
          <a:latin typeface="+mn-lt"/>
          <a:cs typeface="+mn-cs"/>
        </a:defRPr>
      </a:lvl3pPr>
      <a:lvl4pPr marL="1600200" indent="-228600" algn="l" defTabSz="912813" rtl="0" eaLnBrk="0" fontAlgn="base" hangingPunct="0">
        <a:spcBef>
          <a:spcPct val="45000"/>
        </a:spcBef>
        <a:spcAft>
          <a:spcPct val="0"/>
        </a:spcAft>
        <a:buChar char="–"/>
        <a:defRPr sz="1400" b="1">
          <a:solidFill>
            <a:schemeClr val="tx1"/>
          </a:solidFill>
          <a:latin typeface="+mn-lt"/>
          <a:cs typeface="+mn-cs"/>
        </a:defRPr>
      </a:lvl4pPr>
      <a:lvl5pPr marL="2057400" indent="-228600" algn="l" defTabSz="912813" rtl="0" eaLnBrk="0" fontAlgn="base" hangingPunct="0">
        <a:spcBef>
          <a:spcPct val="45000"/>
        </a:spcBef>
        <a:spcAft>
          <a:spcPct val="0"/>
        </a:spcAft>
        <a:buChar char="»"/>
        <a:defRPr sz="1400" b="1">
          <a:solidFill>
            <a:schemeClr val="tx1"/>
          </a:solidFill>
          <a:latin typeface="+mn-lt"/>
          <a:cs typeface="+mn-cs"/>
        </a:defRPr>
      </a:lvl5pPr>
      <a:lvl6pPr marL="2514600" indent="-228600" algn="l" defTabSz="912813" rtl="0" fontAlgn="base">
        <a:spcBef>
          <a:spcPct val="45000"/>
        </a:spcBef>
        <a:spcAft>
          <a:spcPct val="0"/>
        </a:spcAft>
        <a:buChar char="»"/>
        <a:defRPr sz="1400" b="1">
          <a:solidFill>
            <a:schemeClr val="tx1"/>
          </a:solidFill>
          <a:latin typeface="+mn-lt"/>
          <a:cs typeface="+mn-cs"/>
        </a:defRPr>
      </a:lvl6pPr>
      <a:lvl7pPr marL="2971800" indent="-228600" algn="l" defTabSz="912813" rtl="0" fontAlgn="base">
        <a:spcBef>
          <a:spcPct val="45000"/>
        </a:spcBef>
        <a:spcAft>
          <a:spcPct val="0"/>
        </a:spcAft>
        <a:buChar char="»"/>
        <a:defRPr sz="1400" b="1">
          <a:solidFill>
            <a:schemeClr val="tx1"/>
          </a:solidFill>
          <a:latin typeface="+mn-lt"/>
          <a:cs typeface="+mn-cs"/>
        </a:defRPr>
      </a:lvl7pPr>
      <a:lvl8pPr marL="3429000" indent="-228600" algn="l" defTabSz="912813" rtl="0" fontAlgn="base">
        <a:spcBef>
          <a:spcPct val="45000"/>
        </a:spcBef>
        <a:spcAft>
          <a:spcPct val="0"/>
        </a:spcAft>
        <a:buChar char="»"/>
        <a:defRPr sz="1400" b="1">
          <a:solidFill>
            <a:schemeClr val="tx1"/>
          </a:solidFill>
          <a:latin typeface="+mn-lt"/>
          <a:cs typeface="+mn-cs"/>
        </a:defRPr>
      </a:lvl8pPr>
      <a:lvl9pPr marL="3886200" indent="-228600" algn="l" defTabSz="912813" rtl="0" fontAlgn="base">
        <a:spcBef>
          <a:spcPct val="45000"/>
        </a:spcBef>
        <a:spcAft>
          <a:spcPct val="0"/>
        </a:spcAft>
        <a:buChar char="»"/>
        <a:defRPr sz="1400" b="1">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WordArt 7"/>
          <p:cNvSpPr>
            <a:spLocks noChangeArrowheads="1" noChangeShapeType="1" noTextEdit="1"/>
          </p:cNvSpPr>
          <p:nvPr/>
        </p:nvSpPr>
        <p:spPr bwMode="auto">
          <a:xfrm>
            <a:off x="1042988" y="765175"/>
            <a:ext cx="7065962" cy="1057275"/>
          </a:xfrm>
          <a:prstGeom prst="rect">
            <a:avLst/>
          </a:prstGeom>
        </p:spPr>
        <p:txBody>
          <a:bodyPr wrap="none" fromWordArt="1">
            <a:prstTxWarp prst="textPlain">
              <a:avLst>
                <a:gd name="adj" fmla="val 50000"/>
              </a:avLst>
            </a:prstTxWarp>
            <a:scene3d>
              <a:camera prst="orthographicFront"/>
              <a:lightRig rig="threePt" dir="t"/>
            </a:scene3d>
            <a:sp3d extrusionH="57150">
              <a:bevelT w="82550" h="38100" prst="coolSlant"/>
            </a:sp3d>
          </a:bodyPr>
          <a:lstStyle/>
          <a:p>
            <a:pPr algn="ctr"/>
            <a:r>
              <a:rPr lang="en-US" sz="3600" kern="1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Arial Black"/>
              </a:rPr>
              <a:t>Sistem Informasi Manajemen</a:t>
            </a:r>
          </a:p>
        </p:txBody>
      </p:sp>
      <p:sp>
        <p:nvSpPr>
          <p:cNvPr id="2060" name="Rectangle 12"/>
          <p:cNvSpPr>
            <a:spLocks noGrp="1" noChangeArrowheads="1"/>
          </p:cNvSpPr>
          <p:nvPr>
            <p:ph type="ctrTitle"/>
          </p:nvPr>
        </p:nvSpPr>
        <p:spPr/>
        <p:txBody>
          <a:bodyPr/>
          <a:lstStyle/>
          <a:p>
            <a:pPr algn="ctr" eaLnBrk="1" hangingPunct="1">
              <a:defRPr/>
            </a:pPr>
            <a:r>
              <a:rPr lang="id-ID" sz="2400" dirty="0" smtClean="0">
                <a:solidFill>
                  <a:schemeClr val="tx1"/>
                </a:solidFill>
                <a:effectLst>
                  <a:outerShdw blurRad="38100" dist="38100" dir="2700000" algn="tl">
                    <a:srgbClr val="C0C0C0"/>
                  </a:outerShdw>
                </a:effectLst>
              </a:rPr>
              <a:t>Oleh: </a:t>
            </a:r>
            <a:br>
              <a:rPr lang="id-ID" sz="2400" dirty="0" smtClean="0">
                <a:solidFill>
                  <a:schemeClr val="tx1"/>
                </a:solidFill>
                <a:effectLst>
                  <a:outerShdw blurRad="38100" dist="38100" dir="2700000" algn="tl">
                    <a:srgbClr val="C0C0C0"/>
                  </a:outerShdw>
                </a:effectLst>
              </a:rPr>
            </a:br>
            <a:r>
              <a:rPr lang="id-ID" sz="2400" dirty="0" smtClean="0">
                <a:solidFill>
                  <a:schemeClr val="tx1"/>
                </a:solidFill>
                <a:effectLst>
                  <a:outerShdw blurRad="38100" dist="38100" dir="2700000" algn="tl">
                    <a:srgbClr val="C0C0C0"/>
                  </a:outerShdw>
                </a:effectLst>
              </a:rPr>
              <a:t>Drs. Edi Suryadi, M.Si.</a:t>
            </a:r>
            <a:br>
              <a:rPr lang="id-ID" sz="2400" dirty="0" smtClean="0">
                <a:solidFill>
                  <a:schemeClr val="tx1"/>
                </a:solidFill>
                <a:effectLst>
                  <a:outerShdw blurRad="38100" dist="38100" dir="2700000" algn="tl">
                    <a:srgbClr val="C0C0C0"/>
                  </a:outerShdw>
                </a:effectLst>
              </a:rPr>
            </a:br>
            <a:r>
              <a:rPr lang="id-ID" sz="2400" dirty="0" smtClean="0">
                <a:solidFill>
                  <a:schemeClr val="tx1"/>
                </a:solidFill>
                <a:effectLst>
                  <a:outerShdw blurRad="38100" dist="38100" dir="2700000" algn="tl">
                    <a:srgbClr val="C0C0C0"/>
                  </a:outerShdw>
                </a:effectLst>
              </a:rPr>
              <a:t>Rasto, S.Pd., M.Pd.</a:t>
            </a:r>
            <a:endParaRPr lang="en-GB" sz="2400" dirty="0" smtClean="0">
              <a:solidFill>
                <a:schemeClr val="tx1"/>
              </a:solidFill>
              <a:effectLst>
                <a:outerShdw blurRad="38100" dist="38100" dir="2700000" algn="tl">
                  <a:srgbClr val="C0C0C0"/>
                </a:outerShdw>
              </a:effectLst>
            </a:endParaRPr>
          </a:p>
        </p:txBody>
      </p:sp>
      <p:sp>
        <p:nvSpPr>
          <p:cNvPr id="2061" name="Rectangle 13"/>
          <p:cNvSpPr>
            <a:spLocks noChangeArrowheads="1"/>
          </p:cNvSpPr>
          <p:nvPr/>
        </p:nvSpPr>
        <p:spPr bwMode="auto">
          <a:xfrm>
            <a:off x="0" y="4724400"/>
            <a:ext cx="9144000" cy="1470025"/>
          </a:xfrm>
          <a:prstGeom prst="rect">
            <a:avLst/>
          </a:prstGeom>
          <a:noFill/>
          <a:ln w="9525">
            <a:noFill/>
            <a:miter lim="800000"/>
            <a:headEnd/>
            <a:tailEnd/>
          </a:ln>
          <a:effectLst/>
        </p:spPr>
        <p:txBody>
          <a:bodyPr lIns="91418" tIns="45709" rIns="91418" bIns="45709" anchor="ctr"/>
          <a:lstStyle/>
          <a:p>
            <a:pPr algn="ctr" defTabSz="912813">
              <a:defRPr/>
            </a:pPr>
            <a:r>
              <a:rPr lang="id-ID" sz="2000" dirty="0">
                <a:effectLst>
                  <a:outerShdw blurRad="38100" dist="38100" dir="2700000" algn="tl">
                    <a:srgbClr val="C0C0C0"/>
                  </a:outerShdw>
                </a:effectLst>
                <a:latin typeface="Arial" charset="0"/>
              </a:rPr>
              <a:t>PROGRAM STUDI PENDIDIKAN MANAJEMEN PERKANTORAN</a:t>
            </a:r>
            <a:br>
              <a:rPr lang="id-ID" sz="2000" dirty="0">
                <a:effectLst>
                  <a:outerShdw blurRad="38100" dist="38100" dir="2700000" algn="tl">
                    <a:srgbClr val="C0C0C0"/>
                  </a:outerShdw>
                </a:effectLst>
                <a:latin typeface="Arial" charset="0"/>
              </a:rPr>
            </a:br>
            <a:r>
              <a:rPr lang="en-US" sz="2000" dirty="0" smtClean="0">
                <a:effectLst>
                  <a:outerShdw blurRad="38100" dist="38100" dir="2700000" algn="tl">
                    <a:srgbClr val="C0C0C0"/>
                  </a:outerShdw>
                </a:effectLst>
                <a:latin typeface="Arial" charset="0"/>
              </a:rPr>
              <a:t>FAKULTAS PENDIDIKAN EKONOMI DAN BISNIS</a:t>
            </a:r>
            <a:r>
              <a:rPr lang="id-ID" sz="2000" dirty="0">
                <a:effectLst>
                  <a:outerShdw blurRad="38100" dist="38100" dir="2700000" algn="tl">
                    <a:srgbClr val="C0C0C0"/>
                  </a:outerShdw>
                </a:effectLst>
                <a:latin typeface="Arial" charset="0"/>
              </a:rPr>
              <a:t/>
            </a:r>
            <a:br>
              <a:rPr lang="id-ID" sz="2000" dirty="0">
                <a:effectLst>
                  <a:outerShdw blurRad="38100" dist="38100" dir="2700000" algn="tl">
                    <a:srgbClr val="C0C0C0"/>
                  </a:outerShdw>
                </a:effectLst>
                <a:latin typeface="Arial" charset="0"/>
              </a:rPr>
            </a:br>
            <a:r>
              <a:rPr lang="id-ID" sz="2000" dirty="0">
                <a:effectLst>
                  <a:outerShdw blurRad="38100" dist="38100" dir="2700000" algn="tl">
                    <a:srgbClr val="C0C0C0"/>
                  </a:outerShdw>
                </a:effectLst>
                <a:latin typeface="Arial" charset="0"/>
              </a:rPr>
              <a:t>UNIVERSITAS PENDIDIKAN INDONESIA</a:t>
            </a:r>
            <a:br>
              <a:rPr lang="id-ID" sz="2000" dirty="0">
                <a:effectLst>
                  <a:outerShdw blurRad="38100" dist="38100" dir="2700000" algn="tl">
                    <a:srgbClr val="C0C0C0"/>
                  </a:outerShdw>
                </a:effectLst>
                <a:latin typeface="Arial" charset="0"/>
              </a:rPr>
            </a:br>
            <a:endParaRPr lang="en-GB" sz="2000" dirty="0">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130425"/>
            <a:ext cx="9144000" cy="1470025"/>
          </a:xfrm>
        </p:spPr>
        <p:txBody>
          <a:bodyPr/>
          <a:lstStyle/>
          <a:p>
            <a:pPr algn="ctr"/>
            <a:r>
              <a:rPr lang="en-US" sz="4800" dirty="0" smtClean="0">
                <a:solidFill>
                  <a:srgbClr val="FFFF00"/>
                </a:solidFill>
                <a:effectLst>
                  <a:outerShdw blurRad="38100" dist="38100" dir="2700000" algn="tl">
                    <a:srgbClr val="000000">
                      <a:alpha val="43137"/>
                    </a:srgbClr>
                  </a:outerShdw>
                </a:effectLst>
              </a:rPr>
              <a:t>RUANG LINGKUP KAJIAN</a:t>
            </a:r>
            <a:r>
              <a:rPr lang="en-US" sz="4800" dirty="0" smtClean="0">
                <a:effectLst>
                  <a:outerShdw blurRad="38100" dist="38100" dir="2700000" algn="tl">
                    <a:srgbClr val="000000">
                      <a:alpha val="43137"/>
                    </a:srgbClr>
                  </a:outerShdw>
                </a:effectLst>
              </a:rPr>
              <a:t/>
            </a:r>
            <a:br>
              <a:rPr lang="en-US" sz="4800" dirty="0" smtClean="0">
                <a:effectLst>
                  <a:outerShdw blurRad="38100" dist="38100" dir="2700000" algn="tl">
                    <a:srgbClr val="000000">
                      <a:alpha val="43137"/>
                    </a:srgbClr>
                  </a:outerShdw>
                </a:effectLst>
              </a:rPr>
            </a:br>
            <a:r>
              <a:rPr lang="en-US" sz="4800" dirty="0" smtClean="0">
                <a:effectLst>
                  <a:outerShdw blurRad="38100" dist="38100" dir="2700000" algn="tl">
                    <a:srgbClr val="000000">
                      <a:alpha val="43137"/>
                    </a:srgbClr>
                  </a:outerShdw>
                </a:effectLst>
              </a:rPr>
              <a:t>MANAJEMEN INFORMASI </a:t>
            </a:r>
            <a:br>
              <a:rPr lang="en-US" sz="4800" dirty="0" smtClean="0">
                <a:effectLst>
                  <a:outerShdw blurRad="38100" dist="38100" dir="2700000" algn="tl">
                    <a:srgbClr val="000000">
                      <a:alpha val="43137"/>
                    </a:srgbClr>
                  </a:outerShdw>
                </a:effectLst>
              </a:rPr>
            </a:br>
            <a:endParaRPr lang="en-US" sz="4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666750"/>
          </a:xfrm>
        </p:spPr>
        <p:txBody>
          <a:bodyPr/>
          <a:lstStyle/>
          <a:p>
            <a:pPr algn="ctr" eaLnBrk="1" hangingPunct="1"/>
            <a:r>
              <a:rPr lang="en-US" sz="3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RUANG LINGKUP</a:t>
            </a:r>
          </a:p>
        </p:txBody>
      </p:sp>
      <p:pic>
        <p:nvPicPr>
          <p:cNvPr id="18" name="Picture 17"/>
          <p:cNvPicPr/>
          <p:nvPr/>
        </p:nvPicPr>
        <p:blipFill>
          <a:blip r:embed="rId2"/>
          <a:srcRect/>
          <a:stretch>
            <a:fillRect/>
          </a:stretch>
        </p:blipFill>
        <p:spPr bwMode="auto">
          <a:xfrm>
            <a:off x="214282" y="785794"/>
            <a:ext cx="8786842" cy="585791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87363" y="201613"/>
            <a:ext cx="8229600" cy="739775"/>
          </a:xfrm>
        </p:spPr>
        <p:txBody>
          <a:bodyPr/>
          <a:lstStyle/>
          <a:p>
            <a:pPr algn="ctr" eaLnBrk="1" hangingPunct="1"/>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SISTEM STRATEGY (ISS)</a:t>
            </a:r>
          </a:p>
        </p:txBody>
      </p:sp>
      <p:sp>
        <p:nvSpPr>
          <p:cNvPr id="4" name="Content Placeholder 3"/>
          <p:cNvSpPr>
            <a:spLocks noGrp="1"/>
          </p:cNvSpPr>
          <p:nvPr>
            <p:ph idx="1"/>
          </p:nvPr>
        </p:nvSpPr>
        <p:spPr>
          <a:xfrm>
            <a:off x="357158" y="1066800"/>
            <a:ext cx="8429684" cy="2933704"/>
          </a:xfrm>
        </p:spPr>
        <p:txBody>
          <a:bodyPr/>
          <a:lstStyle/>
          <a:p>
            <a:pPr marL="0" indent="0" algn="just">
              <a:buNone/>
            </a:pPr>
            <a:r>
              <a:rPr lang="en-US" sz="36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ISS</a:t>
            </a:r>
            <a:r>
              <a:rPr lang="en-US" sz="3600" b="0"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3600" b="0" dirty="0" smtClean="0">
                <a:latin typeface="Times New Roman" pitchFamily="18" charset="0"/>
                <a:cs typeface="Times New Roman" pitchFamily="18" charset="0"/>
              </a:rPr>
              <a:t>berkaitan dengan bagaimana mendefinisikan kebutuhan informasi yang mendukung kebutuhan organisasi secara umum, untuk menjamin terjadinya “</a:t>
            </a:r>
            <a:r>
              <a:rPr lang="en-US" sz="3600" b="0" i="1" dirty="0" smtClean="0">
                <a:latin typeface="Times New Roman" pitchFamily="18" charset="0"/>
                <a:cs typeface="Times New Roman" pitchFamily="18" charset="0"/>
              </a:rPr>
              <a:t>the flow of information</a:t>
            </a:r>
            <a:r>
              <a:rPr lang="en-US" sz="3600" b="0" dirty="0" smtClean="0">
                <a:latin typeface="Times New Roman" pitchFamily="18" charset="0"/>
                <a:cs typeface="Times New Roman" pitchFamily="18" charset="0"/>
              </a:rPr>
              <a:t>” yang efektif dan berkualitas.</a:t>
            </a:r>
          </a:p>
          <a:p>
            <a:pPr marL="0" indent="0" algn="just">
              <a:buNone/>
            </a:pPr>
            <a:endParaRPr lang="en-US" sz="3600" b="0" dirty="0" smtClean="0">
              <a:latin typeface="Times New Roman" pitchFamily="18" charset="0"/>
              <a:cs typeface="Times New Roman" pitchFamily="18" charset="0"/>
            </a:endParaRPr>
          </a:p>
        </p:txBody>
      </p:sp>
      <p:sp>
        <p:nvSpPr>
          <p:cNvPr id="5" name="Down Arrow 4"/>
          <p:cNvSpPr/>
          <p:nvPr/>
        </p:nvSpPr>
        <p:spPr bwMode="auto">
          <a:xfrm>
            <a:off x="4000496" y="4071942"/>
            <a:ext cx="1071570" cy="928694"/>
          </a:xfrm>
          <a:prstGeom prst="downArrow">
            <a:avLst/>
          </a:prstGeom>
          <a:solidFill>
            <a:schemeClr val="accent1"/>
          </a:solidFill>
          <a:ln w="12700" cap="sq" cmpd="sng" algn="ctr">
            <a:solidFill>
              <a:schemeClr val="tx1"/>
            </a:solidFill>
            <a:prstDash val="solid"/>
            <a:miter lim="800000"/>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92188" rtl="0" eaLnBrk="1" fontAlgn="base" latinLnBrk="0" hangingPunct="1">
              <a:lnSpc>
                <a:spcPct val="100000"/>
              </a:lnSpc>
              <a:spcBef>
                <a:spcPct val="0"/>
              </a:spcBef>
              <a:spcAft>
                <a:spcPct val="0"/>
              </a:spcAft>
              <a:buClrTx/>
              <a:buSzTx/>
              <a:buFontTx/>
              <a:buNone/>
              <a:tabLst/>
            </a:pPr>
            <a:endParaRPr kumimoji="0" lang="en-US" sz="3100" b="1" i="0" u="none" strike="noStrike" cap="none" normalizeH="0" baseline="0" dirty="0" smtClean="0">
              <a:ln>
                <a:noFill/>
              </a:ln>
              <a:solidFill>
                <a:schemeClr val="tx1"/>
              </a:solidFill>
              <a:effectLst/>
              <a:latin typeface="Times New Roman" pitchFamily="18" charset="0"/>
            </a:endParaRPr>
          </a:p>
        </p:txBody>
      </p:sp>
      <p:sp>
        <p:nvSpPr>
          <p:cNvPr id="6" name="Content Placeholder 3"/>
          <p:cNvSpPr txBox="1">
            <a:spLocks/>
          </p:cNvSpPr>
          <p:nvPr/>
        </p:nvSpPr>
        <p:spPr bwMode="auto">
          <a:xfrm>
            <a:off x="357158" y="5143512"/>
            <a:ext cx="8429684" cy="1071570"/>
          </a:xfrm>
          <a:prstGeom prst="rect">
            <a:avLst/>
          </a:prstGeom>
          <a:noFill/>
          <a:ln w="9525">
            <a:noFill/>
            <a:miter lim="800000"/>
            <a:headEnd/>
            <a:tailEnd/>
          </a:ln>
        </p:spPr>
        <p:txBody>
          <a:bodyPr vert="horz" wrap="square" lIns="91418" tIns="45709" rIns="91418" bIns="45709" numCol="1" anchor="t" anchorCtr="0" compatLnSpc="1">
            <a:prstTxWarp prst="textNoShape">
              <a:avLst/>
            </a:prstTxWarp>
          </a:bodyPr>
          <a:lstStyle/>
          <a:p>
            <a:pPr marL="0" marR="0" lvl="0" indent="0" algn="just" defTabSz="912813" rtl="0" eaLnBrk="0" fontAlgn="base" latinLnBrk="0" hangingPunct="0">
              <a:lnSpc>
                <a:spcPct val="100000"/>
              </a:lnSpc>
              <a:spcBef>
                <a:spcPts val="0"/>
              </a:spcBef>
              <a:spcAft>
                <a:spcPct val="0"/>
              </a:spcAft>
              <a:buClrTx/>
              <a:buSzTx/>
              <a:buFontTx/>
              <a:buNone/>
              <a:tabLst/>
              <a:defRPr/>
            </a:pPr>
            <a:r>
              <a:rPr kumimoji="0" lang="en-US" sz="36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rPr>
              <a:t>Setiap organisasi memiliki kebutuhan informasi yang unik.</a:t>
            </a:r>
          </a:p>
          <a:p>
            <a:pPr marL="0" marR="0" lvl="0" indent="0" algn="just" defTabSz="912813" rtl="0" eaLnBrk="0" fontAlgn="base" latinLnBrk="0" hangingPunct="0">
              <a:lnSpc>
                <a:spcPct val="100000"/>
              </a:lnSpc>
              <a:spcBef>
                <a:spcPct val="45000"/>
              </a:spcBef>
              <a:spcAft>
                <a:spcPct val="0"/>
              </a:spcAft>
              <a:buClrTx/>
              <a:buSzTx/>
              <a:buFontTx/>
              <a:buNone/>
              <a:tabLst/>
              <a:defRPr/>
            </a:pPr>
            <a:r>
              <a:rPr kumimoji="0" lang="en-US" sz="3600" b="0" i="0" u="none" strike="noStrike" kern="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3600" b="0" i="0" u="none" strike="noStrike" kern="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87363" y="201613"/>
            <a:ext cx="8229600" cy="739775"/>
          </a:xfrm>
        </p:spPr>
        <p:txBody>
          <a:bodyPr/>
          <a:lstStyle/>
          <a:p>
            <a:pPr algn="ctr" eaLnBrk="1" hangingPunct="1"/>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ASPEK-ASPEK KEUNIKAN INFORMASI</a:t>
            </a:r>
          </a:p>
        </p:txBody>
      </p:sp>
      <p:sp>
        <p:nvSpPr>
          <p:cNvPr id="5" name="Content Placeholder 4"/>
          <p:cNvSpPr>
            <a:spLocks noGrp="1"/>
          </p:cNvSpPr>
          <p:nvPr>
            <p:ph idx="1"/>
          </p:nvPr>
        </p:nvSpPr>
        <p:spPr>
          <a:xfrm>
            <a:off x="285720" y="1066800"/>
            <a:ext cx="8572560" cy="5562600"/>
          </a:xfrm>
        </p:spPr>
        <p:txBody>
          <a:bodyPr/>
          <a:lstStyle/>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Jenis dan karakteristik informasi</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Relevansi informasi yang dihasilkan</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Kecepatan alir informasi dari satu bagian ke bagian lain dalam organisasi</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Keakuratan informasi</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Target nilai ekonomis informasi yang diperoleh</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Batasan biaya yang harus dikeluarkan dalam pengolahan informasi</a:t>
            </a:r>
          </a:p>
          <a:p>
            <a:pPr marL="514350" indent="-514350" algn="just">
              <a:spcBef>
                <a:spcPts val="1200"/>
              </a:spcBef>
              <a:buFont typeface="+mj-lt"/>
              <a:buAutoNum type="arabicPeriod"/>
            </a:pPr>
            <a:r>
              <a:rPr lang="en-US" sz="3000" b="0" dirty="0" smtClean="0">
                <a:latin typeface="Times New Roman" pitchFamily="18" charset="0"/>
                <a:cs typeface="Times New Roman" pitchFamily="18" charset="0"/>
              </a:rPr>
              <a:t>Struktur para pengguna informasi</a:t>
            </a:r>
            <a:endParaRPr lang="en-US" sz="30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87362" y="201613"/>
            <a:ext cx="8442355" cy="604837"/>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TECHNOLOGY STRATEGY (ITS)</a:t>
            </a:r>
          </a:p>
        </p:txBody>
      </p:sp>
      <p:sp>
        <p:nvSpPr>
          <p:cNvPr id="4" name="Content Placeholder 3"/>
          <p:cNvSpPr>
            <a:spLocks noGrp="1"/>
          </p:cNvSpPr>
          <p:nvPr>
            <p:ph idx="1"/>
          </p:nvPr>
        </p:nvSpPr>
        <p:spPr>
          <a:xfrm>
            <a:off x="285720" y="1066800"/>
            <a:ext cx="8572560" cy="5562600"/>
          </a:xfrm>
        </p:spPr>
        <p:txBody>
          <a:bodyPr/>
          <a:lstStyle/>
          <a:p>
            <a:pPr marL="514350" indent="-514350" algn="just">
              <a:buFont typeface="+mj-lt"/>
              <a:buAutoNum type="arabicPeriod"/>
            </a:pPr>
            <a:r>
              <a:rPr lang="en-US" sz="3200" b="0" dirty="0" smtClean="0">
                <a:latin typeface="Times New Roman" pitchFamily="18" charset="0"/>
                <a:cs typeface="Times New Roman" pitchFamily="18" charset="0"/>
              </a:rPr>
              <a:t>Komponen utama yang dibutuhkan untuk menghasilkan sebuah sistem informasi yang efektif dan efisien adalah teknologi informasi. </a:t>
            </a:r>
          </a:p>
          <a:p>
            <a:pPr marL="514350" indent="-514350" algn="just">
              <a:buFont typeface="+mj-lt"/>
              <a:buAutoNum type="arabicPeriod"/>
            </a:pPr>
            <a:r>
              <a:rPr lang="en-US" sz="3200" b="0" dirty="0" smtClean="0">
                <a:latin typeface="Times New Roman" pitchFamily="18" charset="0"/>
                <a:cs typeface="Times New Roman" pitchFamily="18" charset="0"/>
              </a:rPr>
              <a:t>Teknologi informasi merupakan sebuah domain dari produk-produk hasil perkembangan ilmu komputer dan telekomunikasi</a:t>
            </a:r>
            <a:endParaRPr lang="en-US" sz="32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87362" y="201613"/>
            <a:ext cx="8442355" cy="604837"/>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BEBERAPA ALASAN PERLUNYA ITS</a:t>
            </a:r>
          </a:p>
        </p:txBody>
      </p:sp>
      <p:sp>
        <p:nvSpPr>
          <p:cNvPr id="4" name="Content Placeholder 3"/>
          <p:cNvSpPr>
            <a:spLocks noGrp="1"/>
          </p:cNvSpPr>
          <p:nvPr>
            <p:ph idx="1"/>
          </p:nvPr>
        </p:nvSpPr>
        <p:spPr>
          <a:xfrm>
            <a:off x="357158" y="1066800"/>
            <a:ext cx="8501122" cy="5562600"/>
          </a:xfrm>
        </p:spPr>
        <p:txBody>
          <a:bodyPr/>
          <a:lstStyle/>
          <a:p>
            <a:pPr lvl="0" algn="just"/>
            <a:r>
              <a:rPr lang="en-US" sz="3200" b="0" dirty="0" smtClean="0">
                <a:latin typeface="Times New Roman" pitchFamily="18" charset="0"/>
                <a:cs typeface="Times New Roman" pitchFamily="18" charset="0"/>
              </a:rPr>
              <a:t>Perkembangan teknologi informasi sedemikian cepatnya (tumbuh secara eksponensial) sehingga usia suatu produk tertentu sangat pendek karena tergantikan dengan versi yang baru yang lebih baik;</a:t>
            </a:r>
          </a:p>
          <a:p>
            <a:pPr lvl="0" algn="just"/>
            <a:r>
              <a:rPr lang="en-US" sz="3200" b="0" dirty="0" smtClean="0">
                <a:latin typeface="Times New Roman" pitchFamily="18" charset="0"/>
                <a:cs typeface="Times New Roman" pitchFamily="18" charset="0"/>
              </a:rPr>
              <a:t>Untuk satu jenis kelas produk, terdapat beribu-ribu vendor yang menjualnya dengan kelebihan dan kekurangan kualitas produk dan pelayanan yang dimiliki;</a:t>
            </a:r>
          </a:p>
          <a:p>
            <a:pPr algn="just"/>
            <a:endParaRPr lang="en-US" sz="32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87362" y="201613"/>
            <a:ext cx="8442355" cy="604837"/>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BEBERAPA ALASAN PERLUNYA ITS</a:t>
            </a:r>
          </a:p>
        </p:txBody>
      </p:sp>
      <p:sp>
        <p:nvSpPr>
          <p:cNvPr id="4" name="Content Placeholder 3"/>
          <p:cNvSpPr>
            <a:spLocks noGrp="1"/>
          </p:cNvSpPr>
          <p:nvPr>
            <p:ph idx="1"/>
          </p:nvPr>
        </p:nvSpPr>
        <p:spPr>
          <a:xfrm>
            <a:off x="357158" y="1066800"/>
            <a:ext cx="8786842" cy="5562600"/>
          </a:xfrm>
        </p:spPr>
        <p:txBody>
          <a:bodyPr/>
          <a:lstStyle/>
          <a:p>
            <a:pPr lvl="0" algn="just"/>
            <a:r>
              <a:rPr lang="en-US" sz="3200" b="0" dirty="0" smtClean="0">
                <a:latin typeface="Times New Roman" pitchFamily="18" charset="0"/>
                <a:cs typeface="Times New Roman" pitchFamily="18" charset="0"/>
              </a:rPr>
              <a:t>Sistem teknologi informasi terdiri dari ratusan komponen berbeda yang disatu sisi saling independen, sementara di sisi lain memiliki ketergantungan yang sangat tinggi;</a:t>
            </a:r>
          </a:p>
          <a:p>
            <a:pPr lvl="0" algn="just"/>
            <a:r>
              <a:rPr lang="en-US" sz="3200" b="0" dirty="0" smtClean="0">
                <a:latin typeface="Times New Roman" pitchFamily="18" charset="0"/>
                <a:cs typeface="Times New Roman" pitchFamily="18" charset="0"/>
              </a:rPr>
              <a:t>Perusahaan dapat melihat infrastruktur teknologi informasi ini dari berbagai sudut pendekatan, seperti teknologi informasi sebagai </a:t>
            </a:r>
            <a:r>
              <a:rPr lang="en-US" sz="3200" b="0" i="1" dirty="0" smtClean="0">
                <a:latin typeface="Times New Roman" pitchFamily="18" charset="0"/>
                <a:cs typeface="Times New Roman" pitchFamily="18" charset="0"/>
              </a:rPr>
              <a:t>cost center</a:t>
            </a:r>
            <a:r>
              <a:rPr lang="en-US" sz="3200" b="0" dirty="0" smtClean="0">
                <a:latin typeface="Times New Roman" pitchFamily="18" charset="0"/>
                <a:cs typeface="Times New Roman" pitchFamily="18" charset="0"/>
              </a:rPr>
              <a:t>, </a:t>
            </a:r>
            <a:r>
              <a:rPr lang="en-US" sz="3200" b="0" i="1" dirty="0" smtClean="0">
                <a:latin typeface="Times New Roman" pitchFamily="18" charset="0"/>
                <a:cs typeface="Times New Roman" pitchFamily="18" charset="0"/>
              </a:rPr>
              <a:t>profit center</a:t>
            </a:r>
            <a:r>
              <a:rPr lang="en-US" sz="3200" b="0" dirty="0" smtClean="0">
                <a:latin typeface="Times New Roman" pitchFamily="18" charset="0"/>
                <a:cs typeface="Times New Roman" pitchFamily="18" charset="0"/>
              </a:rPr>
              <a:t>, </a:t>
            </a:r>
            <a:r>
              <a:rPr lang="en-US" sz="3200" b="0" i="1" dirty="0" smtClean="0">
                <a:latin typeface="Times New Roman" pitchFamily="18" charset="0"/>
                <a:cs typeface="Times New Roman" pitchFamily="18" charset="0"/>
              </a:rPr>
              <a:t>investment center</a:t>
            </a:r>
            <a:r>
              <a:rPr lang="en-US" sz="3200" b="0" dirty="0" smtClean="0">
                <a:latin typeface="Times New Roman" pitchFamily="18" charset="0"/>
                <a:cs typeface="Times New Roman" pitchFamily="18" charset="0"/>
              </a:rPr>
              <a:t>, atau </a:t>
            </a:r>
            <a:r>
              <a:rPr lang="en-US" sz="3200" b="0" i="1" dirty="0" smtClean="0">
                <a:latin typeface="Times New Roman" pitchFamily="18" charset="0"/>
                <a:cs typeface="Times New Roman" pitchFamily="18" charset="0"/>
              </a:rPr>
              <a:t>service center</a:t>
            </a:r>
            <a:r>
              <a:rPr lang="en-US" sz="3200" b="0" dirty="0" smtClean="0">
                <a:latin typeface="Times New Roman" pitchFamily="18" charset="0"/>
                <a:cs typeface="Times New Roman" pitchFamily="18" charset="0"/>
              </a:rPr>
              <a:t> yang masing-masing memiliki cara penanganan yang berbeda;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87362" y="201613"/>
            <a:ext cx="8442355" cy="604837"/>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BEBERAPA ALASAN PERLUNYA ITS</a:t>
            </a:r>
          </a:p>
        </p:txBody>
      </p:sp>
      <p:sp>
        <p:nvSpPr>
          <p:cNvPr id="4" name="Content Placeholder 3"/>
          <p:cNvSpPr>
            <a:spLocks noGrp="1"/>
          </p:cNvSpPr>
          <p:nvPr>
            <p:ph idx="1"/>
          </p:nvPr>
        </p:nvSpPr>
        <p:spPr>
          <a:xfrm>
            <a:off x="357158" y="1066800"/>
            <a:ext cx="8786842" cy="5562600"/>
          </a:xfrm>
        </p:spPr>
        <p:txBody>
          <a:bodyPr/>
          <a:lstStyle/>
          <a:p>
            <a:pPr marL="0" indent="0" algn="just">
              <a:buNone/>
            </a:pPr>
            <a:r>
              <a:rPr lang="en-US" sz="3200" b="0" dirty="0" smtClean="0">
                <a:latin typeface="Times New Roman" pitchFamily="18" charset="0"/>
                <a:cs typeface="Times New Roman" pitchFamily="18" charset="0"/>
              </a:rPr>
              <a:t>Teknologi informasi yang dibangun harus secara signifikan menjawab kebutuhan akan informasi yang telah didefinisikan pada ISS dengan catatan tetap mempertimbangkan keterbatasan perusahaan (misalnya biaya investasi dan kemampuan sumber daya manusia);</a:t>
            </a:r>
          </a:p>
          <a:p>
            <a:pPr lvl="0" algn="just"/>
            <a:endParaRPr lang="en-US" sz="3200" b="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600075"/>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MANAGEMENT STRATEGY (IMS)</a:t>
            </a:r>
          </a:p>
        </p:txBody>
      </p:sp>
      <p:sp>
        <p:nvSpPr>
          <p:cNvPr id="4" name="Content Placeholder 3"/>
          <p:cNvSpPr>
            <a:spLocks noGrp="1"/>
          </p:cNvSpPr>
          <p:nvPr>
            <p:ph idx="1"/>
          </p:nvPr>
        </p:nvSpPr>
        <p:spPr>
          <a:xfrm>
            <a:off x="214282" y="1066800"/>
            <a:ext cx="8572560" cy="2505076"/>
          </a:xfrm>
        </p:spPr>
        <p:txBody>
          <a:bodyPr/>
          <a:lstStyle/>
          <a:p>
            <a:pPr marL="0" indent="0" algn="just">
              <a:buNone/>
            </a:pPr>
            <a:r>
              <a:rPr lang="en-US" sz="3600" b="0" dirty="0" smtClean="0">
                <a:latin typeface="Times New Roman" pitchFamily="18" charset="0"/>
                <a:cs typeface="Times New Roman" pitchFamily="18" charset="0"/>
              </a:rPr>
              <a:t>IMS berkaitan dengan strategi menentukan orang atau unit organisasi yang akan menangani sistem informasi dalam organisasi.</a:t>
            </a:r>
            <a:endParaRPr lang="en-US" sz="36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600075"/>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MANAGEMENT STRATEGY (IMS)</a:t>
            </a:r>
          </a:p>
        </p:txBody>
      </p:sp>
      <p:sp>
        <p:nvSpPr>
          <p:cNvPr id="4" name="Content Placeholder 3"/>
          <p:cNvSpPr>
            <a:spLocks noGrp="1"/>
          </p:cNvSpPr>
          <p:nvPr>
            <p:ph idx="1"/>
          </p:nvPr>
        </p:nvSpPr>
        <p:spPr>
          <a:xfrm>
            <a:off x="214282" y="1066800"/>
            <a:ext cx="8572560" cy="4791092"/>
          </a:xfrm>
        </p:spPr>
        <p:txBody>
          <a:bodyPr/>
          <a:lstStyle/>
          <a:p>
            <a:pPr marL="0" indent="0" algn="just">
              <a:buNone/>
            </a:pPr>
            <a:r>
              <a:rPr lang="en-US" sz="3600" b="0" dirty="0" smtClean="0">
                <a:latin typeface="Times New Roman" pitchFamily="18" charset="0"/>
                <a:cs typeface="Times New Roman" pitchFamily="18" charset="0"/>
              </a:rPr>
              <a:t>IMS menjabarkan strategi organisasi agar target pembentukan sebuah sistem informasi yang handal dengan menggunakan teknologi informasi yang ada dapat diterapkan secara operasional baik untuk jangka pendek, jangka menengah, dan jangka panjang, sejalan dengan tumbuhnya organisasi di masa mendatang.</a:t>
            </a:r>
            <a:endParaRPr lang="en-US" sz="3600" b="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57158" y="1066800"/>
            <a:ext cx="8786842" cy="5562600"/>
          </a:xfrm>
        </p:spPr>
        <p:txBody>
          <a:bodyPr/>
          <a:lstStyle/>
          <a:p>
            <a:pPr marL="0" lvl="0" indent="0" algn="just">
              <a:buNone/>
            </a:pPr>
            <a:r>
              <a:rPr lang="en-US" sz="3200" b="0" dirty="0" smtClean="0">
                <a:latin typeface="Times New Roman" pitchFamily="18" charset="0"/>
                <a:cs typeface="Times New Roman" pitchFamily="18" charset="0"/>
              </a:rPr>
              <a:t>Tekanan strategi di sini tidak hanya pada siapa yang akan bertanggung jawab terhadap implementasi sistem informasi, tetapi lebih jauh lagi pada bagaimana sistem yang telah dibangun dapat dipelihara dan dikembangkan di kemudian hari.</a:t>
            </a:r>
            <a:endParaRPr lang="en-US" sz="3200" b="0" dirty="0">
              <a:latin typeface="Times New Roman" pitchFamily="18" charset="0"/>
              <a:cs typeface="Times New Roman" pitchFamily="18" charset="0"/>
            </a:endParaRPr>
          </a:p>
        </p:txBody>
      </p:sp>
      <p:sp>
        <p:nvSpPr>
          <p:cNvPr id="6" name="Rectangle 2"/>
          <p:cNvSpPr>
            <a:spLocks noGrp="1" noChangeArrowheads="1"/>
          </p:cNvSpPr>
          <p:nvPr>
            <p:ph type="title"/>
          </p:nvPr>
        </p:nvSpPr>
        <p:spPr>
          <a:xfrm>
            <a:off x="457200" y="274638"/>
            <a:ext cx="8229600" cy="600075"/>
          </a:xfrm>
        </p:spPr>
        <p:txBody>
          <a:bodyPr/>
          <a:lstStyle/>
          <a:p>
            <a:pPr algn="ctr" eaLnBrk="1" hangingPunct="1"/>
            <a:r>
              <a:rPr lang="en-US" sz="2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MANAGEMENT STRATEGY (IMS)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600075"/>
          </a:xfrm>
        </p:spPr>
        <p:txBody>
          <a:bodyPr/>
          <a:lstStyle/>
          <a:p>
            <a:pPr algn="ctr" eaLnBrk="1" hangingPunct="1"/>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KESIMPULAN</a:t>
            </a:r>
          </a:p>
        </p:txBody>
      </p:sp>
      <p:sp>
        <p:nvSpPr>
          <p:cNvPr id="43011" name="Rectangle 3"/>
          <p:cNvSpPr>
            <a:spLocks noGrp="1" noChangeArrowheads="1"/>
          </p:cNvSpPr>
          <p:nvPr>
            <p:ph type="body" idx="1"/>
          </p:nvPr>
        </p:nvSpPr>
        <p:spPr>
          <a:xfrm>
            <a:off x="457200" y="1285860"/>
            <a:ext cx="8229600" cy="5235590"/>
          </a:xfrm>
        </p:spPr>
        <p:txBody>
          <a:bodyPr/>
          <a:lstStyle/>
          <a:p>
            <a:pPr algn="just" eaLnBrk="1" hangingPunct="1"/>
            <a:r>
              <a:rPr lang="en-US" sz="3200" dirty="0" smtClean="0">
                <a:effectLst>
                  <a:outerShdw blurRad="38100" dist="38100" dir="2700000" algn="tl">
                    <a:srgbClr val="000000">
                      <a:alpha val="43137"/>
                    </a:srgbClr>
                  </a:outerShdw>
                </a:effectLst>
              </a:rPr>
              <a:t>ISS menekankan pada hubungan antara informasi dan kebutuhan bisnis organisasi. </a:t>
            </a:r>
          </a:p>
          <a:p>
            <a:pPr algn="just" eaLnBrk="1" hangingPunct="1"/>
            <a:r>
              <a:rPr lang="en-US" sz="3200" dirty="0" smtClean="0">
                <a:effectLst>
                  <a:outerShdw blurRad="38100" dist="38100" dir="2700000" algn="tl">
                    <a:srgbClr val="000000">
                      <a:alpha val="43137"/>
                    </a:srgbClr>
                  </a:outerShdw>
                </a:effectLst>
              </a:rPr>
              <a:t>ITS fokus pada teknologi yang harus dimiliki dan dikembangkan organisasi. </a:t>
            </a:r>
          </a:p>
          <a:p>
            <a:pPr algn="just" eaLnBrk="1" hangingPunct="1"/>
            <a:r>
              <a:rPr lang="en-US" sz="3200" dirty="0" smtClean="0">
                <a:effectLst>
                  <a:outerShdw blurRad="38100" dist="38100" dir="2700000" algn="tl">
                    <a:srgbClr val="000000">
                      <a:alpha val="43137"/>
                    </a:srgbClr>
                  </a:outerShdw>
                </a:effectLst>
              </a:rPr>
              <a:t>IMS berorientasi pada teknik manajemen yang akan dipergunakan organisasi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28596" y="285728"/>
            <a:ext cx="8231187" cy="503238"/>
          </a:xfrm>
        </p:spPr>
        <p:txBody>
          <a:bodyPr/>
          <a:lstStyle/>
          <a:p>
            <a:pPr algn="ctr" eaLnBrk="1" hangingPunct="1"/>
            <a:r>
              <a:rPr lang="en-US" sz="3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PARADIGMA MI</a:t>
            </a:r>
          </a:p>
        </p:txBody>
      </p:sp>
      <p:grpSp>
        <p:nvGrpSpPr>
          <p:cNvPr id="2" name="Group 50"/>
          <p:cNvGrpSpPr>
            <a:grpSpLocks/>
          </p:cNvGrpSpPr>
          <p:nvPr/>
        </p:nvGrpSpPr>
        <p:grpSpPr bwMode="auto">
          <a:xfrm>
            <a:off x="487363" y="1749425"/>
            <a:ext cx="8169275" cy="3392488"/>
            <a:chOff x="420" y="1117"/>
            <a:chExt cx="5550" cy="2138"/>
          </a:xfrm>
          <a:solidFill>
            <a:schemeClr val="accent3">
              <a:lumMod val="95000"/>
            </a:schemeClr>
          </a:solidFill>
        </p:grpSpPr>
        <p:sp>
          <p:nvSpPr>
            <p:cNvPr id="38916" name="Rectangle 5"/>
            <p:cNvSpPr>
              <a:spLocks noChangeArrowheads="1"/>
            </p:cNvSpPr>
            <p:nvPr/>
          </p:nvSpPr>
          <p:spPr bwMode="auto">
            <a:xfrm>
              <a:off x="420" y="1124"/>
              <a:ext cx="862" cy="356"/>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LINGK.</a:t>
              </a:r>
            </a:p>
            <a:p>
              <a:pPr algn="ctr" defTabSz="992188"/>
              <a:r>
                <a:rPr lang="en-US" sz="1300" b="0" dirty="0">
                  <a:latin typeface="Arial" charset="0"/>
                </a:rPr>
                <a:t>ORGANISASI</a:t>
              </a:r>
            </a:p>
          </p:txBody>
        </p:sp>
        <p:sp>
          <p:nvSpPr>
            <p:cNvPr id="38917" name="Rectangle 6"/>
            <p:cNvSpPr>
              <a:spLocks noChangeArrowheads="1"/>
            </p:cNvSpPr>
            <p:nvPr/>
          </p:nvSpPr>
          <p:spPr bwMode="auto">
            <a:xfrm>
              <a:off x="1516" y="1124"/>
              <a:ext cx="1080" cy="356"/>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OBYEK STUDI</a:t>
              </a:r>
            </a:p>
            <a:p>
              <a:pPr algn="ctr" defTabSz="992188"/>
              <a:r>
                <a:rPr lang="en-US" sz="1300" b="0" dirty="0" smtClean="0">
                  <a:latin typeface="Arial" charset="0"/>
                </a:rPr>
                <a:t>MI</a:t>
              </a:r>
              <a:endParaRPr lang="en-US" sz="1300" b="0" dirty="0">
                <a:latin typeface="Arial" charset="0"/>
              </a:endParaRPr>
            </a:p>
          </p:txBody>
        </p:sp>
        <p:sp>
          <p:nvSpPr>
            <p:cNvPr id="38918" name="Rectangle 7"/>
            <p:cNvSpPr>
              <a:spLocks noChangeArrowheads="1"/>
            </p:cNvSpPr>
            <p:nvPr/>
          </p:nvSpPr>
          <p:spPr bwMode="auto">
            <a:xfrm>
              <a:off x="3846" y="1124"/>
              <a:ext cx="846" cy="356"/>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OUT COMES</a:t>
              </a:r>
            </a:p>
            <a:p>
              <a:pPr algn="ctr" defTabSz="992188"/>
              <a:r>
                <a:rPr lang="en-US" sz="1300" b="0" dirty="0">
                  <a:latin typeface="Arial" charset="0"/>
                </a:rPr>
                <a:t>MANAJER</a:t>
              </a:r>
            </a:p>
          </p:txBody>
        </p:sp>
        <p:sp>
          <p:nvSpPr>
            <p:cNvPr id="38919" name="Rectangle 15"/>
            <p:cNvSpPr>
              <a:spLocks noChangeArrowheads="1"/>
            </p:cNvSpPr>
            <p:nvPr/>
          </p:nvSpPr>
          <p:spPr bwMode="auto">
            <a:xfrm>
              <a:off x="2696" y="1124"/>
              <a:ext cx="1044" cy="356"/>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OUT COMES </a:t>
              </a:r>
            </a:p>
            <a:p>
              <a:pPr algn="ctr" defTabSz="992188"/>
              <a:r>
                <a:rPr lang="en-US" sz="1300" b="0" dirty="0" smtClean="0">
                  <a:latin typeface="Arial" charset="0"/>
                </a:rPr>
                <a:t>MI</a:t>
              </a:r>
              <a:endParaRPr lang="en-US" sz="1300" b="0" dirty="0">
                <a:latin typeface="Arial" charset="0"/>
              </a:endParaRPr>
            </a:p>
          </p:txBody>
        </p:sp>
        <p:sp>
          <p:nvSpPr>
            <p:cNvPr id="38920" name="Rectangle 20"/>
            <p:cNvSpPr>
              <a:spLocks noChangeArrowheads="1"/>
            </p:cNvSpPr>
            <p:nvPr/>
          </p:nvSpPr>
          <p:spPr bwMode="auto">
            <a:xfrm>
              <a:off x="1351" y="1758"/>
              <a:ext cx="1310" cy="1037"/>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marL="582613" indent="-582613" defTabSz="992188"/>
              <a:r>
                <a:rPr lang="en-US" sz="1300" b="0" dirty="0">
                  <a:latin typeface="Arial" charset="0"/>
                </a:rPr>
                <a:t>PENGELOLAAN DAN</a:t>
              </a:r>
            </a:p>
            <a:p>
              <a:pPr marL="582613" indent="-582613" defTabSz="992188"/>
              <a:r>
                <a:rPr lang="en-US" sz="1300" b="0" dirty="0">
                  <a:latin typeface="Arial" charset="0"/>
                </a:rPr>
                <a:t>PENGKORDINASIAN</a:t>
              </a:r>
            </a:p>
            <a:p>
              <a:pPr marL="582613" indent="-582613" defTabSz="992188"/>
              <a:r>
                <a:rPr lang="en-US" sz="1300" b="0" dirty="0">
                  <a:latin typeface="Arial" charset="0"/>
                </a:rPr>
                <a:t>INFORMASI:</a:t>
              </a:r>
            </a:p>
            <a:p>
              <a:pPr marL="582613" indent="-582613" defTabSz="992188"/>
              <a:r>
                <a:rPr lang="en-US" sz="1300" b="0" dirty="0">
                  <a:latin typeface="Arial" charset="0"/>
                </a:rPr>
                <a:t>1. IS. STRATEGY(ISS)</a:t>
              </a:r>
            </a:p>
            <a:p>
              <a:pPr marL="582613" indent="-582613" defTabSz="992188"/>
              <a:r>
                <a:rPr lang="en-US" sz="1300" b="0" dirty="0">
                  <a:latin typeface="Arial" charset="0"/>
                </a:rPr>
                <a:t>2. IT. STRATEGY(ITS)</a:t>
              </a:r>
            </a:p>
            <a:p>
              <a:pPr marL="582613" indent="-582613" defTabSz="992188"/>
              <a:r>
                <a:rPr lang="en-US" sz="1300" b="0" dirty="0">
                  <a:latin typeface="Arial" charset="0"/>
                </a:rPr>
                <a:t>3. IM. STRATEGY(IMS)</a:t>
              </a:r>
            </a:p>
          </p:txBody>
        </p:sp>
        <p:sp>
          <p:nvSpPr>
            <p:cNvPr id="38921" name="Rectangle 22"/>
            <p:cNvSpPr>
              <a:spLocks noChangeArrowheads="1"/>
            </p:cNvSpPr>
            <p:nvPr/>
          </p:nvSpPr>
          <p:spPr bwMode="auto">
            <a:xfrm>
              <a:off x="2715" y="1756"/>
              <a:ext cx="1115" cy="1039"/>
            </a:xfrm>
            <a:prstGeom prst="rect">
              <a:avLst/>
            </a:prstGeom>
            <a:grpFill/>
            <a:ln w="12700" cap="sq">
              <a:solidFill>
                <a:schemeClr val="tx1"/>
              </a:solidFill>
              <a:miter lim="800000"/>
              <a:headEnd type="none" w="sm" len="sm"/>
              <a:tailEnd type="none" w="sm" len="sm"/>
            </a:ln>
          </p:spPr>
          <p:txBody>
            <a:bodyPr wrap="none" lIns="116584" tIns="58292" rIns="116584" bIns="58292" anchor="ctr"/>
            <a:lstStyle/>
            <a:p>
              <a:pPr defTabSz="992188">
                <a:buFontTx/>
                <a:buChar char="•"/>
              </a:pPr>
              <a:r>
                <a:rPr lang="en-US" sz="1300" b="0" dirty="0">
                  <a:latin typeface="Arial" charset="0"/>
                </a:rPr>
                <a:t> </a:t>
              </a:r>
              <a:r>
                <a:rPr lang="en-US" sz="1300" b="0" dirty="0" smtClean="0">
                  <a:latin typeface="Arial" charset="0"/>
                </a:rPr>
                <a:t>MI </a:t>
              </a:r>
              <a:r>
                <a:rPr lang="en-US" sz="1300" b="0" dirty="0">
                  <a:latin typeface="Arial" charset="0"/>
                </a:rPr>
                <a:t>SDM</a:t>
              </a:r>
            </a:p>
            <a:p>
              <a:pPr defTabSz="992188">
                <a:buFontTx/>
                <a:buChar char="•"/>
              </a:pPr>
              <a:r>
                <a:rPr lang="en-US" sz="1300" b="0" dirty="0">
                  <a:latin typeface="Arial" charset="0"/>
                </a:rPr>
                <a:t> </a:t>
              </a:r>
              <a:r>
                <a:rPr lang="en-US" sz="1300" b="0" dirty="0" smtClean="0">
                  <a:latin typeface="Arial" charset="0"/>
                </a:rPr>
                <a:t>MI </a:t>
              </a:r>
              <a:r>
                <a:rPr lang="en-US" sz="1300" b="0" dirty="0">
                  <a:latin typeface="Arial" charset="0"/>
                </a:rPr>
                <a:t>KEUANGAN</a:t>
              </a:r>
            </a:p>
            <a:p>
              <a:pPr defTabSz="992188">
                <a:buFontTx/>
                <a:buChar char="•"/>
              </a:pPr>
              <a:r>
                <a:rPr lang="en-US" sz="1300" b="0" dirty="0">
                  <a:latin typeface="Arial" charset="0"/>
                </a:rPr>
                <a:t> </a:t>
              </a:r>
              <a:r>
                <a:rPr lang="en-US" sz="1300" b="0" dirty="0" smtClean="0">
                  <a:latin typeface="Arial" charset="0"/>
                </a:rPr>
                <a:t>MI </a:t>
              </a:r>
              <a:r>
                <a:rPr lang="en-US" sz="1300" b="0" dirty="0">
                  <a:latin typeface="Arial" charset="0"/>
                </a:rPr>
                <a:t>PRODUKSI</a:t>
              </a:r>
            </a:p>
            <a:p>
              <a:pPr defTabSz="992188">
                <a:buFontTx/>
                <a:buChar char="•"/>
              </a:pPr>
              <a:r>
                <a:rPr lang="en-US" sz="1300" b="0" dirty="0">
                  <a:latin typeface="Arial" charset="0"/>
                </a:rPr>
                <a:t> </a:t>
              </a:r>
              <a:r>
                <a:rPr lang="en-US" sz="1300" b="0" dirty="0" smtClean="0">
                  <a:latin typeface="Arial" charset="0"/>
                </a:rPr>
                <a:t>MI </a:t>
              </a:r>
              <a:r>
                <a:rPr lang="en-US" sz="1300" b="0" dirty="0">
                  <a:latin typeface="Arial" charset="0"/>
                </a:rPr>
                <a:t>PEMASARAN</a:t>
              </a:r>
            </a:p>
            <a:p>
              <a:pPr defTabSz="992188">
                <a:buFontTx/>
                <a:buChar char="•"/>
              </a:pPr>
              <a:r>
                <a:rPr lang="en-US" sz="1300" b="0" dirty="0">
                  <a:latin typeface="Arial" charset="0"/>
                </a:rPr>
                <a:t> </a:t>
              </a:r>
              <a:r>
                <a:rPr lang="en-US" sz="1300" b="0" dirty="0" smtClean="0">
                  <a:latin typeface="Arial" charset="0"/>
                </a:rPr>
                <a:t>MI AKUNTANSI</a:t>
              </a:r>
              <a:endParaRPr lang="en-US" sz="1300" b="0" dirty="0">
                <a:latin typeface="Arial" charset="0"/>
              </a:endParaRPr>
            </a:p>
            <a:p>
              <a:pPr defTabSz="992188"/>
              <a:endParaRPr lang="en-US" sz="1300" b="0" dirty="0">
                <a:latin typeface="Arial" charset="0"/>
              </a:endParaRPr>
            </a:p>
          </p:txBody>
        </p:sp>
        <p:sp>
          <p:nvSpPr>
            <p:cNvPr id="38922" name="Oval 26"/>
            <p:cNvSpPr>
              <a:spLocks noChangeArrowheads="1"/>
            </p:cNvSpPr>
            <p:nvPr/>
          </p:nvSpPr>
          <p:spPr bwMode="auto">
            <a:xfrm>
              <a:off x="3921" y="1756"/>
              <a:ext cx="907" cy="1039"/>
            </a:xfrm>
            <a:prstGeom prst="ellipse">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EFEKTIVTAS</a:t>
              </a:r>
            </a:p>
            <a:p>
              <a:pPr algn="ctr" defTabSz="992188"/>
              <a:r>
                <a:rPr lang="en-US" sz="1300" b="0" dirty="0">
                  <a:latin typeface="Arial" charset="0"/>
                </a:rPr>
                <a:t>PENGAMBILAN</a:t>
              </a:r>
            </a:p>
            <a:p>
              <a:pPr algn="ctr" defTabSz="992188"/>
              <a:r>
                <a:rPr lang="en-US" sz="1300" b="0" dirty="0">
                  <a:latin typeface="Arial" charset="0"/>
                </a:rPr>
                <a:t>KEPUTUSAN</a:t>
              </a:r>
            </a:p>
          </p:txBody>
        </p:sp>
        <p:sp>
          <p:nvSpPr>
            <p:cNvPr id="38923" name="Oval 27"/>
            <p:cNvSpPr>
              <a:spLocks noChangeArrowheads="1"/>
            </p:cNvSpPr>
            <p:nvPr/>
          </p:nvSpPr>
          <p:spPr bwMode="auto">
            <a:xfrm>
              <a:off x="428" y="1756"/>
              <a:ext cx="876" cy="1039"/>
            </a:xfrm>
            <a:prstGeom prst="ellipse">
              <a:avLst/>
            </a:prstGeom>
            <a:grpFill/>
            <a:ln w="12700" cap="sq">
              <a:solidFill>
                <a:schemeClr val="tx1"/>
              </a:solidFill>
              <a:miter lim="800000"/>
              <a:headEnd type="none" w="sm" len="sm"/>
              <a:tailEnd type="none" w="sm" len="sm"/>
            </a:ln>
          </p:spPr>
          <p:txBody>
            <a:bodyPr wrap="none" lIns="116584" tIns="58292" rIns="116584" bIns="58292" anchor="ctr"/>
            <a:lstStyle/>
            <a:p>
              <a:pPr algn="ctr" defTabSz="992188"/>
              <a:r>
                <a:rPr lang="en-US" sz="1300" b="0" dirty="0">
                  <a:latin typeface="Arial" charset="0"/>
                </a:rPr>
                <a:t>INTERNAL</a:t>
              </a:r>
            </a:p>
            <a:p>
              <a:pPr algn="ctr" defTabSz="992188"/>
              <a:r>
                <a:rPr lang="en-US" sz="1300" b="0" dirty="0">
                  <a:latin typeface="Arial" charset="0"/>
                </a:rPr>
                <a:t>EKSTERNAL</a:t>
              </a:r>
            </a:p>
          </p:txBody>
        </p:sp>
        <p:sp>
          <p:nvSpPr>
            <p:cNvPr id="38924" name="AutoShape 35"/>
            <p:cNvSpPr>
              <a:spLocks noChangeArrowheads="1"/>
            </p:cNvSpPr>
            <p:nvPr/>
          </p:nvSpPr>
          <p:spPr bwMode="auto">
            <a:xfrm>
              <a:off x="639" y="1525"/>
              <a:ext cx="404" cy="174"/>
            </a:xfrm>
            <a:prstGeom prst="downArrow">
              <a:avLst>
                <a:gd name="adj1" fmla="val 50000"/>
                <a:gd name="adj2" fmla="val 25000"/>
              </a:avLst>
            </a:prstGeom>
            <a:grpFill/>
            <a:ln w="12700" cap="sq">
              <a:solidFill>
                <a:schemeClr val="tx1"/>
              </a:solidFill>
              <a:miter lim="800000"/>
              <a:headEnd type="none" w="sm" len="sm"/>
              <a:tailEnd type="none" w="sm" len="sm"/>
            </a:ln>
          </p:spPr>
          <p:txBody>
            <a:bodyPr wrap="none" anchor="ctr"/>
            <a:lstStyle/>
            <a:p>
              <a:endParaRPr lang="id-ID" b="0"/>
            </a:p>
          </p:txBody>
        </p:sp>
        <p:sp>
          <p:nvSpPr>
            <p:cNvPr id="38925" name="AutoShape 36"/>
            <p:cNvSpPr>
              <a:spLocks noChangeArrowheads="1"/>
            </p:cNvSpPr>
            <p:nvPr/>
          </p:nvSpPr>
          <p:spPr bwMode="auto">
            <a:xfrm>
              <a:off x="4147" y="1525"/>
              <a:ext cx="403" cy="174"/>
            </a:xfrm>
            <a:prstGeom prst="downArrow">
              <a:avLst>
                <a:gd name="adj1" fmla="val 50000"/>
                <a:gd name="adj2" fmla="val 25000"/>
              </a:avLst>
            </a:prstGeom>
            <a:grpFill/>
            <a:ln w="12700" cap="sq">
              <a:solidFill>
                <a:schemeClr val="tx1"/>
              </a:solidFill>
              <a:miter lim="800000"/>
              <a:headEnd type="none" w="sm" len="sm"/>
              <a:tailEnd type="none" w="sm" len="sm"/>
            </a:ln>
          </p:spPr>
          <p:txBody>
            <a:bodyPr wrap="none" anchor="ctr"/>
            <a:lstStyle/>
            <a:p>
              <a:endParaRPr lang="id-ID" b="0"/>
            </a:p>
          </p:txBody>
        </p:sp>
        <p:sp>
          <p:nvSpPr>
            <p:cNvPr id="38926" name="AutoShape 37"/>
            <p:cNvSpPr>
              <a:spLocks noChangeArrowheads="1"/>
            </p:cNvSpPr>
            <p:nvPr/>
          </p:nvSpPr>
          <p:spPr bwMode="auto">
            <a:xfrm>
              <a:off x="3088" y="1525"/>
              <a:ext cx="405" cy="174"/>
            </a:xfrm>
            <a:prstGeom prst="downArrow">
              <a:avLst>
                <a:gd name="adj1" fmla="val 50000"/>
                <a:gd name="adj2" fmla="val 25000"/>
              </a:avLst>
            </a:prstGeom>
            <a:grpFill/>
            <a:ln w="12700" cap="sq">
              <a:solidFill>
                <a:schemeClr val="tx1"/>
              </a:solidFill>
              <a:miter lim="800000"/>
              <a:headEnd type="none" w="sm" len="sm"/>
              <a:tailEnd type="none" w="sm" len="sm"/>
            </a:ln>
          </p:spPr>
          <p:txBody>
            <a:bodyPr wrap="none" anchor="ctr"/>
            <a:lstStyle/>
            <a:p>
              <a:endParaRPr lang="id-ID" b="0"/>
            </a:p>
          </p:txBody>
        </p:sp>
        <p:sp>
          <p:nvSpPr>
            <p:cNvPr id="38927" name="AutoShape 38"/>
            <p:cNvSpPr>
              <a:spLocks noChangeArrowheads="1"/>
            </p:cNvSpPr>
            <p:nvPr/>
          </p:nvSpPr>
          <p:spPr bwMode="auto">
            <a:xfrm>
              <a:off x="1834" y="1525"/>
              <a:ext cx="403" cy="174"/>
            </a:xfrm>
            <a:prstGeom prst="downArrow">
              <a:avLst>
                <a:gd name="adj1" fmla="val 50000"/>
                <a:gd name="adj2" fmla="val 25000"/>
              </a:avLst>
            </a:prstGeom>
            <a:grpFill/>
            <a:ln w="12700" cap="sq">
              <a:solidFill>
                <a:schemeClr val="tx1"/>
              </a:solidFill>
              <a:miter lim="800000"/>
              <a:headEnd type="none" w="sm" len="sm"/>
              <a:tailEnd type="none" w="sm" len="sm"/>
            </a:ln>
          </p:spPr>
          <p:txBody>
            <a:bodyPr wrap="none" anchor="ctr"/>
            <a:lstStyle/>
            <a:p>
              <a:endParaRPr lang="id-ID" b="0"/>
            </a:p>
          </p:txBody>
        </p:sp>
        <p:grpSp>
          <p:nvGrpSpPr>
            <p:cNvPr id="3" name="Group 34"/>
            <p:cNvGrpSpPr>
              <a:grpSpLocks/>
            </p:cNvGrpSpPr>
            <p:nvPr/>
          </p:nvGrpSpPr>
          <p:grpSpPr bwMode="auto">
            <a:xfrm>
              <a:off x="881" y="2795"/>
              <a:ext cx="4536" cy="460"/>
              <a:chOff x="637" y="2199"/>
              <a:chExt cx="3175" cy="363"/>
            </a:xfrm>
            <a:grpFill/>
          </p:grpSpPr>
          <p:sp>
            <p:nvSpPr>
              <p:cNvPr id="38935" name="Line 30"/>
              <p:cNvSpPr>
                <a:spLocks noChangeShapeType="1"/>
              </p:cNvSpPr>
              <p:nvPr/>
            </p:nvSpPr>
            <p:spPr bwMode="auto">
              <a:xfrm>
                <a:off x="637" y="2562"/>
                <a:ext cx="3175" cy="0"/>
              </a:xfrm>
              <a:prstGeom prst="line">
                <a:avLst/>
              </a:prstGeom>
              <a:grpFill/>
              <a:ln w="12700">
                <a:solidFill>
                  <a:schemeClr val="tx1"/>
                </a:solidFill>
                <a:prstDash val="dashDot"/>
                <a:miter lim="800000"/>
                <a:headEnd/>
                <a:tailEnd type="none" w="sm" len="sm"/>
              </a:ln>
            </p:spPr>
            <p:txBody>
              <a:bodyPr wrap="none"/>
              <a:lstStyle/>
              <a:p>
                <a:endParaRPr lang="en-US" b="0" dirty="0"/>
              </a:p>
            </p:txBody>
          </p:sp>
          <p:sp>
            <p:nvSpPr>
              <p:cNvPr id="38936" name="Line 31"/>
              <p:cNvSpPr>
                <a:spLocks noChangeShapeType="1"/>
              </p:cNvSpPr>
              <p:nvPr/>
            </p:nvSpPr>
            <p:spPr bwMode="auto">
              <a:xfrm flipV="1">
                <a:off x="3812" y="2199"/>
                <a:ext cx="0" cy="363"/>
              </a:xfrm>
              <a:prstGeom prst="line">
                <a:avLst/>
              </a:prstGeom>
              <a:grpFill/>
              <a:ln w="12700">
                <a:solidFill>
                  <a:schemeClr val="tx1"/>
                </a:solidFill>
                <a:prstDash val="dashDot"/>
                <a:miter lim="800000"/>
                <a:headEnd/>
                <a:tailEnd type="none" w="sm" len="sm"/>
              </a:ln>
            </p:spPr>
            <p:txBody>
              <a:bodyPr wrap="none"/>
              <a:lstStyle/>
              <a:p>
                <a:endParaRPr lang="en-US" b="0" dirty="0"/>
              </a:p>
            </p:txBody>
          </p:sp>
          <p:sp>
            <p:nvSpPr>
              <p:cNvPr id="38937" name="Line 32"/>
              <p:cNvSpPr>
                <a:spLocks noChangeShapeType="1"/>
              </p:cNvSpPr>
              <p:nvPr/>
            </p:nvSpPr>
            <p:spPr bwMode="auto">
              <a:xfrm flipV="1">
                <a:off x="637" y="2199"/>
                <a:ext cx="0" cy="363"/>
              </a:xfrm>
              <a:prstGeom prst="line">
                <a:avLst/>
              </a:prstGeom>
              <a:grpFill/>
              <a:ln w="12700">
                <a:solidFill>
                  <a:schemeClr val="tx1"/>
                </a:solidFill>
                <a:prstDash val="dashDot"/>
                <a:miter lim="800000"/>
                <a:headEnd/>
                <a:tailEnd type="triangle" w="med" len="med"/>
              </a:ln>
            </p:spPr>
            <p:txBody>
              <a:bodyPr wrap="none"/>
              <a:lstStyle/>
              <a:p>
                <a:endParaRPr lang="en-US" b="0" dirty="0"/>
              </a:p>
            </p:txBody>
          </p:sp>
        </p:grpSp>
        <p:sp>
          <p:nvSpPr>
            <p:cNvPr id="38929" name="Line 39"/>
            <p:cNvSpPr>
              <a:spLocks noChangeShapeType="1"/>
            </p:cNvSpPr>
            <p:nvPr/>
          </p:nvSpPr>
          <p:spPr bwMode="auto">
            <a:xfrm flipV="1">
              <a:off x="3240" y="2795"/>
              <a:ext cx="0" cy="460"/>
            </a:xfrm>
            <a:prstGeom prst="line">
              <a:avLst/>
            </a:prstGeom>
            <a:grpFill/>
            <a:ln w="12700">
              <a:solidFill>
                <a:schemeClr val="tx1"/>
              </a:solidFill>
              <a:prstDash val="dash"/>
              <a:miter lim="800000"/>
              <a:headEnd/>
              <a:tailEnd type="triangle" w="med" len="med"/>
            </a:ln>
          </p:spPr>
          <p:txBody>
            <a:bodyPr wrap="none"/>
            <a:lstStyle/>
            <a:p>
              <a:endParaRPr lang="en-US" b="0" dirty="0"/>
            </a:p>
          </p:txBody>
        </p:sp>
        <p:sp>
          <p:nvSpPr>
            <p:cNvPr id="38930" name="Line 40"/>
            <p:cNvSpPr>
              <a:spLocks noChangeShapeType="1"/>
            </p:cNvSpPr>
            <p:nvPr/>
          </p:nvSpPr>
          <p:spPr bwMode="auto">
            <a:xfrm flipV="1">
              <a:off x="2015" y="2795"/>
              <a:ext cx="0" cy="460"/>
            </a:xfrm>
            <a:prstGeom prst="line">
              <a:avLst/>
            </a:prstGeom>
            <a:grpFill/>
            <a:ln w="12700">
              <a:solidFill>
                <a:schemeClr val="tx1"/>
              </a:solidFill>
              <a:prstDash val="dash"/>
              <a:miter lim="800000"/>
              <a:headEnd/>
              <a:tailEnd type="triangle" w="med" len="med"/>
            </a:ln>
          </p:spPr>
          <p:txBody>
            <a:bodyPr wrap="none"/>
            <a:lstStyle/>
            <a:p>
              <a:endParaRPr lang="en-US" b="0" dirty="0"/>
            </a:p>
          </p:txBody>
        </p:sp>
        <p:sp>
          <p:nvSpPr>
            <p:cNvPr id="38931" name="Rectangle 44"/>
            <p:cNvSpPr>
              <a:spLocks noChangeArrowheads="1"/>
            </p:cNvSpPr>
            <p:nvPr/>
          </p:nvSpPr>
          <p:spPr bwMode="auto">
            <a:xfrm>
              <a:off x="4994" y="1117"/>
              <a:ext cx="861" cy="363"/>
            </a:xfrm>
            <a:prstGeom prst="rect">
              <a:avLst/>
            </a:prstGeom>
            <a:grpFill/>
            <a:ln w="12700" cap="sq">
              <a:solidFill>
                <a:schemeClr val="tx1"/>
              </a:solidFill>
              <a:miter lim="800000"/>
              <a:headEnd type="none" w="sm" len="sm"/>
              <a:tailEnd type="none" w="sm" len="sm"/>
            </a:ln>
          </p:spPr>
          <p:txBody>
            <a:bodyPr wrap="none" lIns="85316" tIns="42658" rIns="85316" bIns="42658" anchor="ctr"/>
            <a:lstStyle/>
            <a:p>
              <a:pPr algn="ctr" defTabSz="992188"/>
              <a:r>
                <a:rPr lang="en-US" sz="1300" b="0" dirty="0">
                  <a:latin typeface="Arial" charset="0"/>
                </a:rPr>
                <a:t>OUT COMES</a:t>
              </a:r>
            </a:p>
            <a:p>
              <a:pPr algn="ctr" defTabSz="992188"/>
              <a:r>
                <a:rPr lang="en-US" sz="1300" b="0" dirty="0">
                  <a:latin typeface="Arial" charset="0"/>
                </a:rPr>
                <a:t>ORGANISASI</a:t>
              </a:r>
            </a:p>
          </p:txBody>
        </p:sp>
        <p:sp>
          <p:nvSpPr>
            <p:cNvPr id="38932" name="AutoShape 46"/>
            <p:cNvSpPr>
              <a:spLocks noChangeArrowheads="1"/>
            </p:cNvSpPr>
            <p:nvPr/>
          </p:nvSpPr>
          <p:spPr bwMode="auto">
            <a:xfrm>
              <a:off x="4881" y="1736"/>
              <a:ext cx="1089" cy="1134"/>
            </a:xfrm>
            <a:prstGeom prst="star8">
              <a:avLst>
                <a:gd name="adj" fmla="val 38250"/>
              </a:avLst>
            </a:prstGeom>
            <a:grpFill/>
            <a:ln w="12700" cap="sq">
              <a:solidFill>
                <a:schemeClr val="tx1"/>
              </a:solidFill>
              <a:miter lim="800000"/>
              <a:headEnd type="none" w="sm" len="sm"/>
              <a:tailEnd type="none" w="sm" len="sm"/>
            </a:ln>
          </p:spPr>
          <p:txBody>
            <a:bodyPr wrap="none" lIns="85316" tIns="42658" rIns="85316" bIns="42658" anchor="ctr"/>
            <a:lstStyle/>
            <a:p>
              <a:pPr algn="ctr" defTabSz="992188"/>
              <a:r>
                <a:rPr lang="en-US" sz="1300" b="0" dirty="0">
                  <a:latin typeface="Arial" charset="0"/>
                </a:rPr>
                <a:t>EFEKTIVITAS</a:t>
              </a:r>
            </a:p>
            <a:p>
              <a:pPr algn="ctr" defTabSz="992188"/>
              <a:r>
                <a:rPr lang="en-US" sz="1300" b="0" dirty="0">
                  <a:latin typeface="Arial" charset="0"/>
                </a:rPr>
                <a:t>ORGANISASI</a:t>
              </a:r>
            </a:p>
          </p:txBody>
        </p:sp>
        <p:sp>
          <p:nvSpPr>
            <p:cNvPr id="38933" name="AutoShape 48"/>
            <p:cNvSpPr>
              <a:spLocks noChangeArrowheads="1"/>
            </p:cNvSpPr>
            <p:nvPr/>
          </p:nvSpPr>
          <p:spPr bwMode="auto">
            <a:xfrm>
              <a:off x="5220" y="1525"/>
              <a:ext cx="403" cy="174"/>
            </a:xfrm>
            <a:prstGeom prst="downArrow">
              <a:avLst>
                <a:gd name="adj1" fmla="val 50000"/>
                <a:gd name="adj2" fmla="val 25000"/>
              </a:avLst>
            </a:prstGeom>
            <a:grpFill/>
            <a:ln w="12700" cap="sq">
              <a:solidFill>
                <a:schemeClr val="tx1"/>
              </a:solidFill>
              <a:miter lim="800000"/>
              <a:headEnd type="none" w="sm" len="sm"/>
              <a:tailEnd type="none" w="sm" len="sm"/>
            </a:ln>
          </p:spPr>
          <p:txBody>
            <a:bodyPr wrap="none" anchor="ctr"/>
            <a:lstStyle/>
            <a:p>
              <a:endParaRPr lang="id-ID" b="0"/>
            </a:p>
          </p:txBody>
        </p:sp>
        <p:sp>
          <p:nvSpPr>
            <p:cNvPr id="38934" name="Line 49"/>
            <p:cNvSpPr>
              <a:spLocks noChangeShapeType="1"/>
            </p:cNvSpPr>
            <p:nvPr/>
          </p:nvSpPr>
          <p:spPr bwMode="auto">
            <a:xfrm flipV="1">
              <a:off x="4374" y="2795"/>
              <a:ext cx="0" cy="460"/>
            </a:xfrm>
            <a:prstGeom prst="line">
              <a:avLst/>
            </a:prstGeom>
            <a:grpFill/>
            <a:ln w="12700">
              <a:solidFill>
                <a:schemeClr val="tx1"/>
              </a:solidFill>
              <a:prstDash val="dash"/>
              <a:miter lim="800000"/>
              <a:headEnd/>
              <a:tailEnd type="triangle" w="med" len="med"/>
            </a:ln>
          </p:spPr>
          <p:txBody>
            <a:bodyPr wrap="none"/>
            <a:lstStyle/>
            <a:p>
              <a:endParaRPr lang="en-US" b="0" dirty="0"/>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921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921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Employee Orientation</Template>
  <TotalTime>2943</TotalTime>
  <Words>495</Words>
  <Application>Microsoft PowerPoint</Application>
  <PresentationFormat>On-screen Show (4:3)</PresentationFormat>
  <Paragraphs>67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Oleh:  Drs. Edi Suryadi, M.Si. Rasto, S.Pd., M.Pd.</vt:lpstr>
      <vt:lpstr>RUANG LINGKUP KAJIAN MANAJEMEN INFORMASI  </vt:lpstr>
      <vt:lpstr>RUANG LINGKUP</vt:lpstr>
      <vt:lpstr>INFORMATION SISTEM STRATEGY (ISS)</vt:lpstr>
      <vt:lpstr>ASPEK-ASPEK KEUNIKAN INFORMASI</vt:lpstr>
      <vt:lpstr>INFORMATION TECHNOLOGY STRATEGY (ITS)</vt:lpstr>
      <vt:lpstr>BEBERAPA ALASAN PERLUNYA ITS</vt:lpstr>
      <vt:lpstr>BEBERAPA ALASAN PERLUNYA ITS</vt:lpstr>
      <vt:lpstr>BEBERAPA ALASAN PERLUNYA ITS</vt:lpstr>
      <vt:lpstr>INFORMATION MANAGEMENT STRATEGY (IMS)</vt:lpstr>
      <vt:lpstr>INFORMATION MANAGEMENT STRATEGY (IMS)</vt:lpstr>
      <vt:lpstr>INFORMATION MANAGEMENT STRATEGY (IMS)</vt:lpstr>
      <vt:lpstr>KESIMPULAN</vt:lpstr>
      <vt:lpstr>PARADIGMA MI</vt:lpstr>
    </vt:vector>
  </TitlesOfParts>
  <Company>UPI Bandung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POLITEKNIK KOMPUTER NIAGA LPKIA JURUSAN KOMPUTER PROGRAM STUDI MANAJEMEN INFORMATIKA</dc:title>
  <dc:creator>Nono Supriatna</dc:creator>
  <cp:lastModifiedBy>KAPRODI_MANPER</cp:lastModifiedBy>
  <cp:revision>230</cp:revision>
  <dcterms:created xsi:type="dcterms:W3CDTF">2002-10-01T22:18:47Z</dcterms:created>
  <dcterms:modified xsi:type="dcterms:W3CDTF">2012-12-13T10:34:09Z</dcterms:modified>
</cp:coreProperties>
</file>