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Override8.xml" ContentType="application/vnd.openxmlformats-officedocument.themeOverride+xml"/>
  <Default Extension="png" ContentType="image/png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  <p:sldMasterId id="2147483720" r:id="rId2"/>
  </p:sldMasterIdLst>
  <p:notesMasterIdLst>
    <p:notesMasterId r:id="rId21"/>
  </p:notesMasterIdLst>
  <p:handoutMasterIdLst>
    <p:handoutMasterId r:id="rId22"/>
  </p:handoutMasterIdLst>
  <p:sldIdLst>
    <p:sldId id="256" r:id="rId3"/>
    <p:sldId id="401" r:id="rId4"/>
    <p:sldId id="402" r:id="rId5"/>
    <p:sldId id="403" r:id="rId6"/>
    <p:sldId id="417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415" r:id="rId19"/>
    <p:sldId id="416" r:id="rId20"/>
  </p:sldIdLst>
  <p:sldSz cx="9144000" cy="6858000" type="screen4x3"/>
  <p:notesSz cx="6858000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CCFF"/>
    <a:srgbClr val="969696"/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51" autoAdjust="0"/>
    <p:restoredTop sz="93573" autoAdjust="0"/>
  </p:normalViewPr>
  <p:slideViewPr>
    <p:cSldViewPr>
      <p:cViewPr>
        <p:scale>
          <a:sx n="50" d="100"/>
          <a:sy n="50" d="100"/>
        </p:scale>
        <p:origin x="-2088" y="-786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954" y="-108"/>
      </p:cViewPr>
      <p:guideLst>
        <p:guide orient="horz" pos="291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CCFA3D2A-8031-414A-BDAA-5801C3EE3A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0775" y="693738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1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89438"/>
            <a:ext cx="54864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1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E3756693-9FC8-4EEB-AF09-03C8B4707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MPj039884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6477000" cy="485775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43400" y="228600"/>
            <a:ext cx="4495800" cy="2590800"/>
          </a:xfrm>
        </p:spPr>
        <p:txBody>
          <a:bodyPr/>
          <a:lstStyle>
            <a:lvl1pPr algn="r">
              <a:defRPr sz="4400">
                <a:latin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971800"/>
            <a:ext cx="4495800" cy="1752600"/>
          </a:xfrm>
        </p:spPr>
        <p:txBody>
          <a:bodyPr/>
          <a:lstStyle>
            <a:lvl1pPr marL="0" indent="0" algn="r">
              <a:buFontTx/>
              <a:buNone/>
              <a:defRPr>
                <a:latin typeface="Verdana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119F49-809C-49F7-B52E-C2ED9066FA39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28470-581B-4991-ADDD-ACDEC16627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F5D29-198D-4EAC-A07B-B3E24B57210D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ABCA9-7E37-4CBF-9C00-D434BDDB4F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91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4191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70FF29-2D8C-4F2A-9DC4-C91268AC0C76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45640C-EC41-4B24-BE82-FDE9CB1BCC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A5CBB3-F6E2-427E-86BD-365EB2CC2CF7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92661-708E-436B-979F-2980612C31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81A89F-0EC4-4C97-B205-38CD111AC88E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F370B-4D45-4E79-BC23-80225ED63F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6C72C-6963-4AD8-B328-3E7A6D154133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3E560-9FF3-431A-ABE2-C3712CE211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F7927C-BFEB-477A-BFCE-ACE11B500293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65DCD-E365-47E6-BF23-2B8CE4B74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A472AF-44CA-4E17-85D7-43B41609101D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52EDC-1B9B-4396-BA0C-5999253B0B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4D3CC4-D19D-4631-93A9-11A2D90D1418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464C6-CCB4-42D8-88D3-20F09F045D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28600"/>
            <a:ext cx="21336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2484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27A287-B69F-4C4D-AAD4-AC4E3F033C44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6F59E-FEEE-44C8-90BE-BBCBC864DA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tar belakang rektor"/>
          <p:cNvPicPr>
            <a:picLocks noChangeAspect="1" noChangeArrowheads="1"/>
          </p:cNvPicPr>
          <p:nvPr userDrawn="1"/>
        </p:nvPicPr>
        <p:blipFill>
          <a:blip r:embed="rId2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23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</p:spPr>
        <p:txBody>
          <a:bodyPr rIns="914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23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fld id="{BDBF9BA0-6241-40A5-9845-4EAEDCA120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MPj03988430000[1]"/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534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0066FF"/>
                </a:solidFill>
              </a:defRPr>
            </a:lvl1pPr>
          </a:lstStyle>
          <a:p>
            <a:fld id="{81B305C9-FE7C-4040-B846-4546568FEEB0}" type="datetime1">
              <a:rPr lang="en-US"/>
              <a:pPr/>
              <a:t>12/13/2012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5867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0066FF"/>
                </a:solidFill>
              </a:defRPr>
            </a:lvl1pPr>
          </a:lstStyle>
          <a:p>
            <a:r>
              <a:rPr lang="en-US"/>
              <a:t>Free template from www.brainybetty.com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0066FF"/>
                </a:solidFill>
              </a:defRPr>
            </a:lvl1pPr>
          </a:lstStyle>
          <a:p>
            <a:fld id="{F21E9F80-1F3F-4D06-8716-E32B3C2C3FC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•"/>
        <a:defRPr sz="2800" b="1">
          <a:solidFill>
            <a:srgbClr val="0066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–"/>
        <a:defRPr sz="2400" b="1">
          <a:solidFill>
            <a:srgbClr val="0066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•"/>
        <a:defRPr sz="2000" b="1">
          <a:solidFill>
            <a:srgbClr val="0066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–"/>
        <a:defRPr b="1">
          <a:solidFill>
            <a:srgbClr val="0066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»"/>
        <a:defRPr b="1">
          <a:solidFill>
            <a:srgbClr val="0066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»"/>
        <a:defRPr b="1">
          <a:solidFill>
            <a:srgbClr val="0066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»"/>
        <a:defRPr b="1">
          <a:solidFill>
            <a:srgbClr val="0066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»"/>
        <a:defRPr b="1">
          <a:solidFill>
            <a:srgbClr val="0066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66FF"/>
        </a:buClr>
        <a:buChar char="»"/>
        <a:defRPr b="1">
          <a:solidFill>
            <a:srgbClr val="0066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tar belakang rektor"/>
          <p:cNvPicPr>
            <a:picLocks noChangeAspect="1" noChangeArrowheads="1"/>
          </p:cNvPicPr>
          <p:nvPr userDrawn="1"/>
        </p:nvPicPr>
        <p:blipFill>
          <a:blip r:embed="rId13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00FF99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18" tIns="45709" rIns="54850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066800"/>
            <a:ext cx="7924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45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45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30188" algn="l" defTabSz="912813" rtl="0" eaLnBrk="0" fontAlgn="base" hangingPunct="0">
        <a:spcBef>
          <a:spcPct val="45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  <a:cs typeface="+mn-cs"/>
        </a:defRPr>
      </a:lvl3pPr>
      <a:lvl4pPr marL="1600200" indent="-228600" algn="l" defTabSz="912813" rtl="0" eaLnBrk="0" fontAlgn="base" hangingPunct="0">
        <a:spcBef>
          <a:spcPct val="45000"/>
        </a:spcBef>
        <a:spcAft>
          <a:spcPct val="0"/>
        </a:spcAft>
        <a:buChar char="–"/>
        <a:defRPr sz="1400" b="1">
          <a:solidFill>
            <a:schemeClr val="tx1"/>
          </a:solidFill>
          <a:latin typeface="+mn-lt"/>
          <a:cs typeface="+mn-cs"/>
        </a:defRPr>
      </a:lvl4pPr>
      <a:lvl5pPr marL="2057400" indent="-228600" algn="l" defTabSz="912813" rtl="0" eaLnBrk="0" fontAlgn="base" hangingPunct="0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5pPr>
      <a:lvl6pPr marL="25146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6pPr>
      <a:lvl7pPr marL="29718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7pPr>
      <a:lvl8pPr marL="34290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8pPr>
      <a:lvl9pPr marL="38862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7"/>
          <p:cNvSpPr>
            <a:spLocks noChangeArrowheads="1" noChangeShapeType="1" noTextEdit="1"/>
          </p:cNvSpPr>
          <p:nvPr/>
        </p:nvSpPr>
        <p:spPr bwMode="auto">
          <a:xfrm>
            <a:off x="1042988" y="765175"/>
            <a:ext cx="7065962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Sistem Informasi Manajemen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Oleh: </a:t>
            </a:r>
            <a:b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Drs. Edi Suryadi, M.Si.</a:t>
            </a:r>
            <a:b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Rasto, S.Pd., M.Pd.</a:t>
            </a:r>
            <a:endParaRPr lang="en-GB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724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8" tIns="45709" rIns="91418" bIns="45709" anchor="ctr"/>
          <a:lstStyle/>
          <a:p>
            <a:pPr algn="ctr" defTabSz="912813">
              <a:defRPr/>
            </a:pP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PROGRAM STUDI PENDIDIKAN MANAJEMEN PERKANTORAN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FAKULTAS PENDIDIKAN EKONOMI DAN BISNIS</a:t>
            </a: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UNIVERSITAS PENDIDIKAN INDONESIA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71472" y="228600"/>
            <a:ext cx="8267728" cy="162876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20700" indent="-520700" eaLnBrk="1" hangingPunct="1">
              <a:lnSpc>
                <a:spcPct val="80000"/>
              </a:lnSpc>
            </a:pPr>
            <a:r>
              <a:rPr lang="sv-SE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KONSEP PENGAMBILAN KEPUTUSAN BERBASIS INFORMASI</a:t>
            </a:r>
            <a:endParaRPr lang="en-US" sz="36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46081" y="285728"/>
            <a:ext cx="8855075" cy="65929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Pengertian Pengambilan Keputusan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</a:t>
            </a: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Tindakan memilih strategi atau aksi yang dapat memberikan solusi terbaik bagi suatu masalah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2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Hasil Pengambilan Keputusan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</a:t>
            </a: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Hasil pengambilan keputusan adalah KEPUTUSAN, yaitu alternatif/strategi terbaik yang dipilih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Kedudukan Keputusan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</a:t>
            </a: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Landasan aktivitas dalam suatu perusahaan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600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Fungsi  </a:t>
            </a: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Keputusan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900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</a:t>
            </a: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Untuk memecahkan berbagai masalah dalam perusahaan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29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1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2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285729"/>
            <a:ext cx="8855075" cy="66314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Pengertian Masalah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Kondisi yang memiliki potensi untuk menimbulkan kerugian luar biasa atau menghasilkan keuntungan luar biasa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endParaRPr lang="en-US" sz="1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Pengertian Pemecahan Masalah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Tindakan memberi respon terhadap masalah untuk menekan akibat buruknya atau memanfaatkan peluang keuntungannya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endParaRPr lang="en-US" sz="1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Pemecahan masalah akan efektif jika terlebih dahulu manajer membedakan antara GEJALA dan MASALAH. 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GEJALA adalah kondisi yang dihasilkan oleh masalah 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</a:pP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MASALAH </a:t>
            </a:r>
            <a:r>
              <a:rPr lang="en-US" sz="29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adalah penyebab </a:t>
            </a:r>
            <a:r>
              <a:rPr lang="en-US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dari suatu gejala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546100" y="909638"/>
            <a:ext cx="8051800" cy="54244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3d extrusionH="57150">
              <a:bevelT w="82550" h="38100" prst="coolSlant"/>
            </a:sp3d>
          </a:bodyPr>
          <a:lstStyle/>
          <a:p>
            <a:endParaRPr lang="en-US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019175" y="1401763"/>
            <a:ext cx="7105650" cy="4440237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58" y="228600"/>
            <a:ext cx="8534400" cy="414318"/>
          </a:xfrm>
        </p:spPr>
        <p:txBody>
          <a:bodyPr/>
          <a:lstStyle/>
          <a:p>
            <a:pPr algn="r"/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MEKANISME PENGAMBILAN KEPUTUSAN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2341563" y="2601913"/>
            <a:ext cx="1184275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r>
              <a:rPr lang="en-US" sz="1600"/>
              <a:t>Keputusan 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4687888" y="2601913"/>
            <a:ext cx="1185862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r>
              <a:rPr lang="en-US" sz="1600"/>
              <a:t>Informasi 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02425" y="2144713"/>
            <a:ext cx="142240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r>
              <a:rPr lang="en-US" sz="1600"/>
              <a:t>Informasi dan data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7177088" y="4114800"/>
            <a:ext cx="947737" cy="657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777875"/>
            <a:r>
              <a:rPr lang="en-US" sz="1600"/>
              <a:t>Sumber </a:t>
            </a:r>
          </a:p>
          <a:p>
            <a:pPr defTabSz="777875"/>
            <a:r>
              <a:rPr lang="en-US" sz="1600"/>
              <a:t>daya fisik</a:t>
            </a:r>
          </a:p>
        </p:txBody>
      </p:sp>
      <p:sp>
        <p:nvSpPr>
          <p:cNvPr id="66569" name="AutoShape 9"/>
          <p:cNvSpPr>
            <a:spLocks noChangeArrowheads="1"/>
          </p:cNvSpPr>
          <p:nvPr/>
        </p:nvSpPr>
        <p:spPr bwMode="auto">
          <a:xfrm>
            <a:off x="6702425" y="4852988"/>
            <a:ext cx="1422400" cy="496887"/>
          </a:xfrm>
          <a:prstGeom prst="rightArrow">
            <a:avLst>
              <a:gd name="adj1" fmla="val 50000"/>
              <a:gd name="adj2" fmla="val 71566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0" name="AutoShape 10"/>
          <p:cNvSpPr>
            <a:spLocks noChangeArrowheads="1"/>
          </p:cNvSpPr>
          <p:nvPr/>
        </p:nvSpPr>
        <p:spPr bwMode="auto">
          <a:xfrm>
            <a:off x="1966913" y="4572000"/>
            <a:ext cx="1420812" cy="987425"/>
          </a:xfrm>
          <a:prstGeom prst="flowChartInputOutpu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1000"/>
          </a:p>
          <a:p>
            <a:pPr algn="ctr" defTabSz="777875"/>
            <a:r>
              <a:rPr lang="en-US" sz="1600"/>
              <a:t>Sumber Daya Input</a:t>
            </a:r>
          </a:p>
        </p:txBody>
      </p:sp>
      <p:sp>
        <p:nvSpPr>
          <p:cNvPr id="66571" name="AutoShape 11"/>
          <p:cNvSpPr>
            <a:spLocks noChangeArrowheads="1"/>
          </p:cNvSpPr>
          <p:nvPr/>
        </p:nvSpPr>
        <p:spPr bwMode="auto">
          <a:xfrm>
            <a:off x="5657850" y="4572000"/>
            <a:ext cx="1419225" cy="987425"/>
          </a:xfrm>
          <a:prstGeom prst="flowChartInputOutpu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1200"/>
          </a:p>
          <a:p>
            <a:pPr algn="ctr" defTabSz="777875"/>
            <a:r>
              <a:rPr lang="en-US" sz="1600"/>
              <a:t>Sumber daya output</a:t>
            </a: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5756275" y="2638425"/>
            <a:ext cx="1182688" cy="714375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900"/>
          </a:p>
          <a:p>
            <a:pPr algn="ctr" defTabSz="777875"/>
            <a:r>
              <a:rPr lang="en-US" sz="1600"/>
              <a:t>Pengolah Informasi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>
            <a:off x="3217863" y="5137150"/>
            <a:ext cx="711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>
            <a:off x="5045075" y="5137150"/>
            <a:ext cx="711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3902075" y="4572000"/>
            <a:ext cx="1182688" cy="987425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1000"/>
          </a:p>
          <a:p>
            <a:pPr algn="ctr" defTabSz="777875"/>
            <a:r>
              <a:rPr lang="en-US" sz="1600"/>
              <a:t>Proses Transfor-masi</a:t>
            </a:r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 flipV="1">
            <a:off x="4533900" y="4083050"/>
            <a:ext cx="0" cy="493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 flipV="1">
            <a:off x="3151188" y="4097338"/>
            <a:ext cx="0" cy="4921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>
            <a:off x="3138488" y="4083050"/>
            <a:ext cx="3314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79" name="Line 19"/>
          <p:cNvSpPr>
            <a:spLocks noChangeShapeType="1"/>
          </p:cNvSpPr>
          <p:nvPr/>
        </p:nvSpPr>
        <p:spPr bwMode="auto">
          <a:xfrm flipV="1">
            <a:off x="6467475" y="3481388"/>
            <a:ext cx="0" cy="11080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0" name="Line 20"/>
          <p:cNvSpPr>
            <a:spLocks noChangeShapeType="1"/>
          </p:cNvSpPr>
          <p:nvPr/>
        </p:nvSpPr>
        <p:spPr bwMode="auto">
          <a:xfrm>
            <a:off x="4808538" y="2987675"/>
            <a:ext cx="9604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1" name="Line 21"/>
          <p:cNvSpPr>
            <a:spLocks noChangeShapeType="1"/>
          </p:cNvSpPr>
          <p:nvPr/>
        </p:nvSpPr>
        <p:spPr bwMode="auto">
          <a:xfrm flipV="1">
            <a:off x="6467475" y="1898650"/>
            <a:ext cx="0" cy="6159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2" name="Line 22"/>
          <p:cNvSpPr>
            <a:spLocks noChangeShapeType="1"/>
          </p:cNvSpPr>
          <p:nvPr/>
        </p:nvSpPr>
        <p:spPr bwMode="auto">
          <a:xfrm>
            <a:off x="4860925" y="1898650"/>
            <a:ext cx="1606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3" name="Line 23"/>
          <p:cNvSpPr>
            <a:spLocks noChangeShapeType="1"/>
          </p:cNvSpPr>
          <p:nvPr/>
        </p:nvSpPr>
        <p:spPr bwMode="auto">
          <a:xfrm flipV="1">
            <a:off x="4191000" y="2159000"/>
            <a:ext cx="0" cy="4635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3676650" y="1662113"/>
            <a:ext cx="1184275" cy="49688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900"/>
          </a:p>
          <a:p>
            <a:pPr algn="ctr" defTabSz="777875"/>
            <a:r>
              <a:rPr lang="en-US" sz="1600"/>
              <a:t>Standar</a:t>
            </a: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3624263" y="2638425"/>
            <a:ext cx="1184275" cy="714375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777875"/>
            <a:endParaRPr lang="en-US" sz="1600"/>
          </a:p>
          <a:p>
            <a:pPr algn="ctr" defTabSz="777875"/>
            <a:r>
              <a:rPr lang="en-US" sz="1600"/>
              <a:t>Manajemen </a:t>
            </a:r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>
            <a:off x="2676525" y="2987675"/>
            <a:ext cx="963613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7" name="Line 27"/>
          <p:cNvSpPr>
            <a:spLocks noChangeShapeType="1"/>
          </p:cNvSpPr>
          <p:nvPr/>
        </p:nvSpPr>
        <p:spPr bwMode="auto">
          <a:xfrm flipV="1">
            <a:off x="2703513" y="2965450"/>
            <a:ext cx="0" cy="1641475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8" name="Line 28"/>
          <p:cNvSpPr>
            <a:spLocks noChangeShapeType="1"/>
          </p:cNvSpPr>
          <p:nvPr/>
        </p:nvSpPr>
        <p:spPr bwMode="auto">
          <a:xfrm>
            <a:off x="2676525" y="3635375"/>
            <a:ext cx="3513138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89" name="Line 29"/>
          <p:cNvSpPr>
            <a:spLocks noChangeShapeType="1"/>
          </p:cNvSpPr>
          <p:nvPr/>
        </p:nvSpPr>
        <p:spPr bwMode="auto">
          <a:xfrm flipV="1">
            <a:off x="4164013" y="3622675"/>
            <a:ext cx="0" cy="930275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0" name="Line 30"/>
          <p:cNvSpPr>
            <a:spLocks noChangeShapeType="1"/>
          </p:cNvSpPr>
          <p:nvPr/>
        </p:nvSpPr>
        <p:spPr bwMode="auto">
          <a:xfrm flipV="1">
            <a:off x="6149975" y="3622675"/>
            <a:ext cx="0" cy="930275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1" name="AutoShape 31"/>
          <p:cNvSpPr>
            <a:spLocks noChangeArrowheads="1"/>
          </p:cNvSpPr>
          <p:nvPr/>
        </p:nvSpPr>
        <p:spPr bwMode="auto">
          <a:xfrm>
            <a:off x="6953250" y="2678113"/>
            <a:ext cx="1171575" cy="492125"/>
          </a:xfrm>
          <a:prstGeom prst="leftRightArrow">
            <a:avLst>
              <a:gd name="adj1" fmla="val 50000"/>
              <a:gd name="adj2" fmla="val 47613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2" name="AutoShape 32"/>
          <p:cNvSpPr>
            <a:spLocks noChangeArrowheads="1"/>
          </p:cNvSpPr>
          <p:nvPr/>
        </p:nvSpPr>
        <p:spPr bwMode="auto">
          <a:xfrm>
            <a:off x="1031875" y="4852988"/>
            <a:ext cx="947738" cy="496887"/>
          </a:xfrm>
          <a:prstGeom prst="rightArrow">
            <a:avLst>
              <a:gd name="adj1" fmla="val 50000"/>
              <a:gd name="adj2" fmla="val 47684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1111250" y="4114800"/>
            <a:ext cx="949325" cy="657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777875"/>
            <a:r>
              <a:rPr lang="en-US" sz="1600"/>
              <a:t>Sumber </a:t>
            </a:r>
          </a:p>
          <a:p>
            <a:pPr defTabSz="777875"/>
            <a:r>
              <a:rPr lang="en-US" sz="1600"/>
              <a:t>daya fisik</a:t>
            </a:r>
          </a:p>
        </p:txBody>
      </p:sp>
      <p:sp>
        <p:nvSpPr>
          <p:cNvPr id="66594" name="Rectangle 34"/>
          <p:cNvSpPr>
            <a:spLocks noChangeArrowheads="1"/>
          </p:cNvSpPr>
          <p:nvPr/>
        </p:nvSpPr>
        <p:spPr bwMode="auto">
          <a:xfrm>
            <a:off x="2768600" y="911225"/>
            <a:ext cx="3554413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18790" tIns="59395" rIns="118790" bIns="59395"/>
          <a:lstStyle/>
          <a:p>
            <a:pPr algn="ctr" defTabSz="777875"/>
            <a:r>
              <a:rPr lang="en-US" sz="1600"/>
              <a:t>Lingkungan</a:t>
            </a:r>
          </a:p>
        </p:txBody>
      </p:sp>
      <p:sp>
        <p:nvSpPr>
          <p:cNvPr id="66595" name="Rectangle 35"/>
          <p:cNvSpPr>
            <a:spLocks noChangeArrowheads="1"/>
          </p:cNvSpPr>
          <p:nvPr/>
        </p:nvSpPr>
        <p:spPr bwMode="auto">
          <a:xfrm>
            <a:off x="2768600" y="5843588"/>
            <a:ext cx="3554413" cy="49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18790" tIns="59395" rIns="118790" bIns="59395"/>
          <a:lstStyle/>
          <a:p>
            <a:pPr algn="ctr" defTabSz="777875"/>
            <a:r>
              <a:rPr lang="en-US" sz="1600"/>
              <a:t>Lingkungan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628632"/>
          </a:xfrm>
          <a:noFill/>
          <a:ln/>
        </p:spPr>
        <p:txBody>
          <a:bodyPr lIns="91348" tIns="45674" rIns="91348" bIns="45674"/>
          <a:lstStyle/>
          <a:p>
            <a:pPr algn="ct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KEGIATAN MANAJEAMEN</a:t>
            </a:r>
            <a:endParaRPr lang="en-US" sz="35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22313" y="684213"/>
            <a:ext cx="7943850" cy="5764212"/>
            <a:chOff x="344" y="339"/>
            <a:chExt cx="3787" cy="2858"/>
          </a:xfrm>
        </p:grpSpPr>
        <p:sp>
          <p:nvSpPr>
            <p:cNvPr id="53252" name="AutoShape 4"/>
            <p:cNvSpPr>
              <a:spLocks noChangeArrowheads="1"/>
            </p:cNvSpPr>
            <p:nvPr/>
          </p:nvSpPr>
          <p:spPr bwMode="auto">
            <a:xfrm>
              <a:off x="1499" y="339"/>
              <a:ext cx="2632" cy="2858"/>
            </a:xfrm>
            <a:prstGeom prst="flowChartExtra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18790" tIns="59395" rIns="118790" bIns="59395" anchor="ctr"/>
            <a:lstStyle/>
            <a:p>
              <a:pPr algn="ctr" defTabSz="1011238"/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53253" name="Line 5"/>
            <p:cNvSpPr>
              <a:spLocks noChangeShapeType="1"/>
            </p:cNvSpPr>
            <p:nvPr/>
          </p:nvSpPr>
          <p:spPr bwMode="auto">
            <a:xfrm>
              <a:off x="2225" y="1609"/>
              <a:ext cx="117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54" name="Line 6"/>
            <p:cNvSpPr>
              <a:spLocks noChangeShapeType="1"/>
            </p:cNvSpPr>
            <p:nvPr/>
          </p:nvSpPr>
          <p:spPr bwMode="auto">
            <a:xfrm>
              <a:off x="1877" y="2380"/>
              <a:ext cx="185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55" name="Text Box 7"/>
            <p:cNvSpPr txBox="1">
              <a:spLocks noChangeArrowheads="1"/>
            </p:cNvSpPr>
            <p:nvPr/>
          </p:nvSpPr>
          <p:spPr bwMode="auto">
            <a:xfrm>
              <a:off x="2246" y="1110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Atas </a:t>
              </a:r>
            </a:p>
          </p:txBody>
        </p:sp>
        <p:sp>
          <p:nvSpPr>
            <p:cNvPr id="53256" name="Text Box 8"/>
            <p:cNvSpPr txBox="1">
              <a:spLocks noChangeArrowheads="1"/>
            </p:cNvSpPr>
            <p:nvPr/>
          </p:nvSpPr>
          <p:spPr bwMode="auto">
            <a:xfrm>
              <a:off x="2246" y="1881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Menengah </a:t>
              </a:r>
            </a:p>
          </p:txBody>
        </p:sp>
        <p:sp>
          <p:nvSpPr>
            <p:cNvPr id="53257" name="Text Box 9"/>
            <p:cNvSpPr txBox="1">
              <a:spLocks noChangeArrowheads="1"/>
            </p:cNvSpPr>
            <p:nvPr/>
          </p:nvSpPr>
          <p:spPr bwMode="auto">
            <a:xfrm>
              <a:off x="2246" y="2562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Bawah </a:t>
              </a:r>
            </a:p>
          </p:txBody>
        </p:sp>
        <p:sp>
          <p:nvSpPr>
            <p:cNvPr id="53258" name="Text Box 10"/>
            <p:cNvSpPr txBox="1">
              <a:spLocks noChangeArrowheads="1"/>
            </p:cNvSpPr>
            <p:nvPr/>
          </p:nvSpPr>
          <p:spPr bwMode="auto">
            <a:xfrm>
              <a:off x="344" y="1110"/>
              <a:ext cx="1180" cy="41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 dirty="0" err="1"/>
                <a:t>Perencanaan</a:t>
              </a:r>
              <a:r>
                <a:rPr lang="en-US" sz="2300" b="1" dirty="0"/>
                <a:t> </a:t>
              </a:r>
              <a:r>
                <a:rPr lang="en-US" sz="2300" b="1" dirty="0" err="1" smtClean="0"/>
                <a:t>Stratejik</a:t>
              </a:r>
              <a:endParaRPr lang="en-US" sz="2300" b="1" dirty="0"/>
            </a:p>
          </p:txBody>
        </p:sp>
        <p:sp>
          <p:nvSpPr>
            <p:cNvPr id="53259" name="Text Box 11"/>
            <p:cNvSpPr txBox="1">
              <a:spLocks noChangeArrowheads="1"/>
            </p:cNvSpPr>
            <p:nvPr/>
          </p:nvSpPr>
          <p:spPr bwMode="auto">
            <a:xfrm>
              <a:off x="344" y="1881"/>
              <a:ext cx="1180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Pengendalian Manajemen</a:t>
              </a:r>
            </a:p>
          </p:txBody>
        </p:sp>
        <p:sp>
          <p:nvSpPr>
            <p:cNvPr id="53260" name="Text Box 12"/>
            <p:cNvSpPr txBox="1">
              <a:spLocks noChangeArrowheads="1"/>
            </p:cNvSpPr>
            <p:nvPr/>
          </p:nvSpPr>
          <p:spPr bwMode="auto">
            <a:xfrm>
              <a:off x="344" y="2562"/>
              <a:ext cx="1180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Pengendalian Operasi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25413" y="1071545"/>
            <a:ext cx="8855075" cy="581889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134484" tIns="67243" rIns="134484" bIns="67243">
            <a:spAutoFit/>
          </a:bodyPr>
          <a:lstStyle/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 dirty="0"/>
              <a:t>PERENCANAAN STRATEJIK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i="1" dirty="0"/>
              <a:t>	</a:t>
            </a:r>
            <a:r>
              <a:rPr lang="en-US" sz="3100" dirty="0"/>
              <a:t>Proses evaluasi lingkungan luar organisasi, penetapan tujuan organisasi, dan penentuan strategi-strategi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600" b="1" i="1" dirty="0"/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 dirty="0"/>
              <a:t>Tujuan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i="1" dirty="0"/>
              <a:t>	</a:t>
            </a:r>
            <a:r>
              <a:rPr lang="en-US" sz="3100" dirty="0"/>
              <a:t>Sesuatu yang ingin dicapai oleh organisasi berdasarkan visi manajemen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2100" dirty="0"/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 dirty="0"/>
              <a:t>Strategi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i="1" dirty="0"/>
              <a:t>	</a:t>
            </a:r>
            <a:r>
              <a:rPr lang="en-US" sz="3100" dirty="0"/>
              <a:t>tindakan yang harus dilakukan oleh organisasi untuk mencapai tujuan yang telah ditetapkan</a:t>
            </a:r>
          </a:p>
          <a:p>
            <a:pPr marL="392113" indent="-392113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3100" b="1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ct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KEGIATAN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125413" y="784225"/>
            <a:ext cx="8855075" cy="6303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/>
              <a:t>PENGENDALIAN MANAJEMEN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Sistem untuk meyakinkan bahwa organisasi telah menjalankan strategi yang sudah ditetapkan dengan efektif dan efisien.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Masing-masing manajemen bagian bertang-gung jawab mengendalikan penggunaan sumber daya dengan efektif dan efisien.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Pusat-pusat pertanggungjawaban </a:t>
            </a:r>
            <a:r>
              <a:rPr lang="en-US" sz="3100" i="1"/>
              <a:t>(responsi-bility center) </a:t>
            </a:r>
            <a:r>
              <a:rPr lang="en-US" sz="3100"/>
              <a:t>merupakan komponen dari sistem pengendalian manajemen, terdiri atas:</a:t>
            </a:r>
          </a:p>
          <a:p>
            <a:pPr marL="673100" lvl="1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Pusat biaya </a:t>
            </a:r>
            <a:r>
              <a:rPr lang="en-US" sz="3100" i="1"/>
              <a:t>(cost center)</a:t>
            </a:r>
            <a:r>
              <a:rPr lang="en-US" sz="3100"/>
              <a:t> </a:t>
            </a:r>
          </a:p>
          <a:p>
            <a:pPr marL="673100" lvl="1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Pusat laba </a:t>
            </a:r>
            <a:r>
              <a:rPr lang="en-US" sz="3100" i="1"/>
              <a:t>(profit center)</a:t>
            </a:r>
            <a:r>
              <a:rPr lang="en-US" sz="3100"/>
              <a:t>  </a:t>
            </a:r>
          </a:p>
          <a:p>
            <a:pPr marL="673100" lvl="1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Pusat investasi </a:t>
            </a:r>
            <a:r>
              <a:rPr lang="en-US" sz="3100" i="1"/>
              <a:t>(investment center)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i="1"/>
              <a:t>	</a:t>
            </a:r>
            <a:endParaRPr lang="en-US" sz="310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ct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KEGIATAN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25413" y="684213"/>
            <a:ext cx="8855075" cy="61341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/>
              <a:t>PENGENDALIAN MANAJEMEN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Dalam pengendalian manajemen terdapat proses yang menunjukkan apa yang harus dilakukan oleh manajer. Proses pengendalian manajemen terdiri atas: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2100"/>
          </a:p>
          <a:p>
            <a:pPr marL="1187450" lvl="1" indent="-514350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Pembuatan program kerja </a:t>
            </a:r>
            <a:r>
              <a:rPr lang="en-US" sz="3100" i="1"/>
              <a:t>(programming)</a:t>
            </a:r>
          </a:p>
          <a:p>
            <a:pPr marL="1187450" lvl="1" indent="-514350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Penyusunan Anggaran </a:t>
            </a:r>
            <a:r>
              <a:rPr lang="en-US" sz="3100" i="1"/>
              <a:t>(budgentting)</a:t>
            </a:r>
          </a:p>
          <a:p>
            <a:pPr marL="1187450" lvl="1" indent="-514350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Pelaksanaan dan Pengukuran </a:t>
            </a:r>
            <a:r>
              <a:rPr lang="en-US" sz="3100" i="1"/>
              <a:t>(operating   and measurement)</a:t>
            </a:r>
          </a:p>
          <a:p>
            <a:pPr marL="1187450" lvl="1" indent="-514350"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Char char="¥"/>
            </a:pPr>
            <a:r>
              <a:rPr lang="en-US" sz="3100"/>
              <a:t>Pelaopran dan Analisis </a:t>
            </a:r>
            <a:r>
              <a:rPr lang="en-US" sz="3100" i="1"/>
              <a:t>(reporting and analysis)</a:t>
            </a:r>
            <a:endParaRPr lang="en-US" sz="31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310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42852"/>
            <a:ext cx="8534400" cy="485756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KEGIATAN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150813" y="684213"/>
            <a:ext cx="8855075" cy="57927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/>
              <a:t>PENGENDALIAN OPERASI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Sistem untuk meyakinkan bahwa tiap-tiap tugas tertentu telah dilaksanakan secara efektif dan efisien.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31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Pengendalian operasi merupakan penerapan program yang telah ditetapkan pada pengendalian manajemen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31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Pengendalian operasi dilakukan di bawah pedoman proses pengendalian manajemen dan difokuskan pada tugas-tugas tingkat bawah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310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42852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KEGIATAN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KARAKTERISTIK KEGIATAN MANAJEMEN</a:t>
            </a:r>
            <a:endParaRPr lang="en-US" sz="30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46633"/>
            <a:ext cx="8556650" cy="5797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557194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KEPUTUSAN MANAJEAMEN</a:t>
            </a:r>
            <a:endParaRPr lang="en-US" sz="35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22313" y="684213"/>
            <a:ext cx="7943850" cy="5764212"/>
            <a:chOff x="344" y="339"/>
            <a:chExt cx="3787" cy="2858"/>
          </a:xfrm>
        </p:grpSpPr>
        <p:sp>
          <p:nvSpPr>
            <p:cNvPr id="59396" name="AutoShape 4"/>
            <p:cNvSpPr>
              <a:spLocks noChangeArrowheads="1"/>
            </p:cNvSpPr>
            <p:nvPr/>
          </p:nvSpPr>
          <p:spPr bwMode="auto">
            <a:xfrm>
              <a:off x="1499" y="339"/>
              <a:ext cx="2632" cy="2858"/>
            </a:xfrm>
            <a:prstGeom prst="flowChartExtra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18790" tIns="59395" rIns="118790" bIns="59395" anchor="ctr"/>
            <a:lstStyle/>
            <a:p>
              <a:pPr algn="ctr" defTabSz="1011238"/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59397" name="Line 5"/>
            <p:cNvSpPr>
              <a:spLocks noChangeShapeType="1"/>
            </p:cNvSpPr>
            <p:nvPr/>
          </p:nvSpPr>
          <p:spPr bwMode="auto">
            <a:xfrm>
              <a:off x="2225" y="1609"/>
              <a:ext cx="117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1877" y="2380"/>
              <a:ext cx="185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399" name="Text Box 7"/>
            <p:cNvSpPr txBox="1">
              <a:spLocks noChangeArrowheads="1"/>
            </p:cNvSpPr>
            <p:nvPr/>
          </p:nvSpPr>
          <p:spPr bwMode="auto">
            <a:xfrm>
              <a:off x="2246" y="1110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Atas </a:t>
              </a:r>
            </a:p>
          </p:txBody>
        </p:sp>
        <p:sp>
          <p:nvSpPr>
            <p:cNvPr id="59400" name="Text Box 8"/>
            <p:cNvSpPr txBox="1">
              <a:spLocks noChangeArrowheads="1"/>
            </p:cNvSpPr>
            <p:nvPr/>
          </p:nvSpPr>
          <p:spPr bwMode="auto">
            <a:xfrm>
              <a:off x="2246" y="1881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Menengah </a:t>
              </a:r>
            </a:p>
          </p:txBody>
        </p:sp>
        <p:sp>
          <p:nvSpPr>
            <p:cNvPr id="59401" name="Text Box 9"/>
            <p:cNvSpPr txBox="1">
              <a:spLocks noChangeArrowheads="1"/>
            </p:cNvSpPr>
            <p:nvPr/>
          </p:nvSpPr>
          <p:spPr bwMode="auto">
            <a:xfrm>
              <a:off x="2246" y="2562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Bawah </a:t>
              </a:r>
            </a:p>
          </p:txBody>
        </p:sp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344" y="1110"/>
              <a:ext cx="1180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Tidak Terstruktur</a:t>
              </a:r>
            </a:p>
          </p:txBody>
        </p:sp>
        <p:sp>
          <p:nvSpPr>
            <p:cNvPr id="59403" name="Text Box 11"/>
            <p:cNvSpPr txBox="1">
              <a:spLocks noChangeArrowheads="1"/>
            </p:cNvSpPr>
            <p:nvPr/>
          </p:nvSpPr>
          <p:spPr bwMode="auto">
            <a:xfrm>
              <a:off x="344" y="1881"/>
              <a:ext cx="1180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Semi Terstruktur</a:t>
              </a:r>
            </a:p>
          </p:txBody>
        </p:sp>
        <p:sp>
          <p:nvSpPr>
            <p:cNvPr id="59404" name="Text Box 12"/>
            <p:cNvSpPr txBox="1">
              <a:spLocks noChangeArrowheads="1"/>
            </p:cNvSpPr>
            <p:nvPr/>
          </p:nvSpPr>
          <p:spPr bwMode="auto">
            <a:xfrm>
              <a:off x="344" y="2562"/>
              <a:ext cx="118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Terstruktur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KARAKTERISTIK KEPUTUSAN MANAJEAMEN</a:t>
            </a:r>
            <a:endParaRPr lang="en-US" sz="30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857232"/>
            <a:ext cx="8628088" cy="5899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485756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INFORMASI MANAJEAMEN</a:t>
            </a:r>
            <a:endParaRPr lang="en-US" sz="35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5413" y="684213"/>
            <a:ext cx="8666162" cy="5764212"/>
            <a:chOff x="0" y="339"/>
            <a:chExt cx="4131" cy="2858"/>
          </a:xfrm>
        </p:grpSpPr>
        <p:sp>
          <p:nvSpPr>
            <p:cNvPr id="61444" name="AutoShape 4"/>
            <p:cNvSpPr>
              <a:spLocks noChangeArrowheads="1"/>
            </p:cNvSpPr>
            <p:nvPr/>
          </p:nvSpPr>
          <p:spPr bwMode="auto">
            <a:xfrm>
              <a:off x="1499" y="339"/>
              <a:ext cx="2632" cy="2858"/>
            </a:xfrm>
            <a:prstGeom prst="flowChartExtra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18790" tIns="59395" rIns="118790" bIns="59395" anchor="ctr"/>
            <a:lstStyle/>
            <a:p>
              <a:pPr algn="ctr" defTabSz="1011238"/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61445" name="Line 5"/>
            <p:cNvSpPr>
              <a:spLocks noChangeShapeType="1"/>
            </p:cNvSpPr>
            <p:nvPr/>
          </p:nvSpPr>
          <p:spPr bwMode="auto">
            <a:xfrm>
              <a:off x="2225" y="1609"/>
              <a:ext cx="117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46" name="Line 6"/>
            <p:cNvSpPr>
              <a:spLocks noChangeShapeType="1"/>
            </p:cNvSpPr>
            <p:nvPr/>
          </p:nvSpPr>
          <p:spPr bwMode="auto">
            <a:xfrm>
              <a:off x="1877" y="2380"/>
              <a:ext cx="185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47" name="Text Box 7"/>
            <p:cNvSpPr txBox="1">
              <a:spLocks noChangeArrowheads="1"/>
            </p:cNvSpPr>
            <p:nvPr/>
          </p:nvSpPr>
          <p:spPr bwMode="auto">
            <a:xfrm>
              <a:off x="2246" y="1110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Atas </a:t>
              </a:r>
            </a:p>
          </p:txBody>
        </p:sp>
        <p:sp>
          <p:nvSpPr>
            <p:cNvPr id="61448" name="Text Box 8"/>
            <p:cNvSpPr txBox="1">
              <a:spLocks noChangeArrowheads="1"/>
            </p:cNvSpPr>
            <p:nvPr/>
          </p:nvSpPr>
          <p:spPr bwMode="auto">
            <a:xfrm>
              <a:off x="2246" y="1881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Menengah </a:t>
              </a:r>
            </a:p>
          </p:txBody>
        </p:sp>
        <p:sp>
          <p:nvSpPr>
            <p:cNvPr id="61449" name="Text Box 9"/>
            <p:cNvSpPr txBox="1">
              <a:spLocks noChangeArrowheads="1"/>
            </p:cNvSpPr>
            <p:nvPr/>
          </p:nvSpPr>
          <p:spPr bwMode="auto">
            <a:xfrm>
              <a:off x="2246" y="2562"/>
              <a:ext cx="1180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100"/>
                <a:t>Manajemen </a:t>
              </a:r>
            </a:p>
            <a:p>
              <a:pPr algn="ctr" defTabSz="1011238"/>
              <a:r>
                <a:rPr lang="en-US" sz="2100"/>
                <a:t>Tingkat Bawah </a:t>
              </a:r>
            </a:p>
          </p:txBody>
        </p:sp>
        <p:sp>
          <p:nvSpPr>
            <p:cNvPr id="61450" name="Text Box 10"/>
            <p:cNvSpPr txBox="1">
              <a:spLocks noChangeArrowheads="1"/>
            </p:cNvSpPr>
            <p:nvPr/>
          </p:nvSpPr>
          <p:spPr bwMode="auto">
            <a:xfrm>
              <a:off x="0" y="1110"/>
              <a:ext cx="1726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Informasi Pemecahan Masalah</a:t>
              </a:r>
            </a:p>
          </p:txBody>
        </p:sp>
        <p:sp>
          <p:nvSpPr>
            <p:cNvPr id="61451" name="Text Box 11"/>
            <p:cNvSpPr txBox="1">
              <a:spLocks noChangeArrowheads="1"/>
            </p:cNvSpPr>
            <p:nvPr/>
          </p:nvSpPr>
          <p:spPr bwMode="auto">
            <a:xfrm>
              <a:off x="0" y="1821"/>
              <a:ext cx="1726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Informasi Pengarahan Perhatian</a:t>
              </a:r>
            </a:p>
          </p:txBody>
        </p:sp>
        <p:sp>
          <p:nvSpPr>
            <p:cNvPr id="61452" name="Text Box 12"/>
            <p:cNvSpPr txBox="1">
              <a:spLocks noChangeArrowheads="1"/>
            </p:cNvSpPr>
            <p:nvPr/>
          </p:nvSpPr>
          <p:spPr bwMode="auto">
            <a:xfrm>
              <a:off x="0" y="2562"/>
              <a:ext cx="1726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18790" tIns="59395" rIns="118790" bIns="59395">
              <a:spAutoFit/>
            </a:bodyPr>
            <a:lstStyle/>
            <a:p>
              <a:pPr algn="ctr" defTabSz="1011238"/>
              <a:r>
                <a:rPr lang="en-US" sz="2300" b="1"/>
                <a:t>Informasi Pengumpulan Data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50813" y="684213"/>
            <a:ext cx="8855075" cy="57800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/>
              <a:t>INFORMASI PENGUMPULAN DATA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 i="1"/>
              <a:t>(Scorekeping Information)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endParaRPr lang="en-US" sz="3100" b="1" i="1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Merupakan informasi berupa akumulasi atau pengumpulan data untuk menjawab pertanyaan: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/>
              <a:t>“</a:t>
            </a:r>
            <a:r>
              <a:rPr lang="en-US" sz="3100" b="1" i="1"/>
              <a:t>Am I doing well or badly?”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(Apakah saya sudah mengerjakan dengan baik atau belum?)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21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Informasi ini berguna bagi manajer bawah untuk mengevaluasi kinerja personil-personilnya.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42852"/>
            <a:ext cx="8534400" cy="485756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INFORMASI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50813" y="561975"/>
            <a:ext cx="8855075" cy="62214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 dirty="0"/>
              <a:t>INFORMASI PENGARAHAN PERHATIAN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 i="1" dirty="0"/>
              <a:t>(Attention Directing Information)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endParaRPr lang="en-US" sz="1200" b="1" i="1" dirty="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dirty="0"/>
              <a:t>Merupakan informasi untuk membantu manajemen memusatkan perhatian pada masalah-masalah yang menyimpang dan kesempatan-kesempatan yang dapat dilakukan.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dirty="0"/>
              <a:t>Informasi ini  untuk menjawab pertanyaan: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300" dirty="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 dirty="0"/>
              <a:t>“</a:t>
            </a:r>
            <a:r>
              <a:rPr lang="en-US" sz="3100" b="1" i="1" dirty="0"/>
              <a:t>What problem should I look into?”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dirty="0"/>
              <a:t>(Permasalahan apakah yang seharusnya saya amati?)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300" dirty="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dirty="0"/>
              <a:t>Informasi ini akan membantu manajer menengah untuk melihat penyimpangan yang terjadi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42852"/>
            <a:ext cx="8534400" cy="414318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INFORMASI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50813" y="839788"/>
            <a:ext cx="8855075" cy="5319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134484" tIns="67243" rIns="134484" bIns="67243">
            <a:spAutoFit/>
          </a:bodyPr>
          <a:lstStyle/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/>
              <a:t>INFORMASI PEMECAHAN MASALAH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r>
              <a:rPr lang="en-US" sz="3100" b="1" i="1"/>
              <a:t>(Problem Solving Information)</a:t>
            </a:r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endParaRPr lang="en-US" sz="1200" b="1" i="1"/>
          </a:p>
          <a:p>
            <a:pPr algn="just" defTabSz="1011238">
              <a:lnSpc>
                <a:spcPct val="80000"/>
              </a:lnSpc>
              <a:buFont typeface="Wingdings" pitchFamily="2" charset="2"/>
              <a:buNone/>
            </a:pPr>
            <a:endParaRPr lang="en-US" sz="1200" b="1" i="1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Merupakan informasi untuk membantu manajemen dalam pengambilan keputusan untuk memecahkan masalah yang dihadapi.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Informasi ini  untuk menjawab pertanyaan: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3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300"/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 b="1"/>
              <a:t>“</a:t>
            </a:r>
            <a:r>
              <a:rPr lang="en-US" sz="3100" b="1" i="1"/>
              <a:t>Of the several ways of doing the job, which is the best?” 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3100"/>
              <a:t>(Manakah yang terbaik dari beberapa cara melakukan pekerjaan?)</a:t>
            </a:r>
          </a:p>
          <a:p>
            <a:pPr algn="just" defTabSz="1011238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endParaRPr lang="en-US" sz="130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700070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TIPE INFORMASI MANAJEAMEN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534400" cy="857232"/>
          </a:xfrm>
          <a:noFill/>
          <a:ln/>
        </p:spPr>
        <p:txBody>
          <a:bodyPr lIns="91348" tIns="45674" rIns="91348" bIns="45674"/>
          <a:lstStyle/>
          <a:p>
            <a:pPr algn="r" defTabSz="704850"/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KARAKTERISTIK INFORMASI MANAJEAMEN</a:t>
            </a:r>
            <a:endParaRPr lang="en-US" sz="3000" b="1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8080061" cy="546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VIII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Employee Orientation</Template>
  <TotalTime>3035</TotalTime>
  <Words>451</Words>
  <Application>Microsoft PowerPoint</Application>
  <PresentationFormat>On-screen Show (4:3)</PresentationFormat>
  <Paragraphs>144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BusinessVIII</vt:lpstr>
      <vt:lpstr>Default Design</vt:lpstr>
      <vt:lpstr>Oleh:  Drs. Edi Suryadi, M.Si. Rasto, S.Pd., M.Pd.</vt:lpstr>
      <vt:lpstr>KONSEP PENGAMBILAN KEPUTUSAN BERBASIS INFORMASI</vt:lpstr>
      <vt:lpstr>Slide 3</vt:lpstr>
      <vt:lpstr>Slide 4</vt:lpstr>
      <vt:lpstr>MEKANISME PENGAMBILAN KEPUTUSAN</vt:lpstr>
      <vt:lpstr>TIPE KEGIATAN MANAJEAMEN</vt:lpstr>
      <vt:lpstr>TIPE KEGIATAN MANAJEAMEN</vt:lpstr>
      <vt:lpstr>TIPE KEGIATAN MANAJEAMEN</vt:lpstr>
      <vt:lpstr>TIPE KEGIATAN MANAJEAMEN</vt:lpstr>
      <vt:lpstr>TIPE KEGIATAN MANAJEAMEN</vt:lpstr>
      <vt:lpstr>KARAKTERISTIK KEGIATAN MANAJEMEN</vt:lpstr>
      <vt:lpstr>TIPE KEPUTUSAN MANAJEAMEN</vt:lpstr>
      <vt:lpstr>KARAKTERISTIK KEPUTUSAN MANAJEAMEN</vt:lpstr>
      <vt:lpstr>TIPE INFORMASI MANAJEAMEN</vt:lpstr>
      <vt:lpstr>TIPE INFORMASI MANAJEAMEN</vt:lpstr>
      <vt:lpstr>TIPE INFORMASI MANAJEAMEN</vt:lpstr>
      <vt:lpstr>TIPE INFORMASI MANAJEAMEN</vt:lpstr>
      <vt:lpstr>KARAKTERISTIK INFORMASI MANAJEAMEN</vt:lpstr>
    </vt:vector>
  </TitlesOfParts>
  <Company>UPI Bandung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POLITEKNIK KOMPUTER NIAGA LPKIA JURUSAN KOMPUTER PROGRAM STUDI MANAJEMEN INFORMATIKA</dc:title>
  <dc:creator>Nono Supriatna</dc:creator>
  <cp:lastModifiedBy>KAPRODI_MANPER</cp:lastModifiedBy>
  <cp:revision>233</cp:revision>
  <dcterms:created xsi:type="dcterms:W3CDTF">2002-10-01T22:18:47Z</dcterms:created>
  <dcterms:modified xsi:type="dcterms:W3CDTF">2012-12-13T10:34:38Z</dcterms:modified>
</cp:coreProperties>
</file>