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64" r:id="rId2"/>
    <p:sldMasterId id="2147483776" r:id="rId3"/>
  </p:sldMasterIdLst>
  <p:notesMasterIdLst>
    <p:notesMasterId r:id="rId51"/>
  </p:notesMasterIdLst>
  <p:handoutMasterIdLst>
    <p:handoutMasterId r:id="rId52"/>
  </p:handoutMasterIdLst>
  <p:sldIdLst>
    <p:sldId id="335" r:id="rId4"/>
    <p:sldId id="383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4" r:id="rId34"/>
    <p:sldId id="365" r:id="rId35"/>
    <p:sldId id="369" r:id="rId36"/>
    <p:sldId id="370" r:id="rId37"/>
    <p:sldId id="385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47" autoAdjust="0"/>
    <p:restoredTop sz="94660"/>
  </p:normalViewPr>
  <p:slideViewPr>
    <p:cSldViewPr>
      <p:cViewPr varScale="1">
        <p:scale>
          <a:sx n="83" d="100"/>
          <a:sy n="83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BB23A7-A0F9-4245-B24E-EFFAB8683B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17D486-DA7A-419C-8E6A-FFF2E620B3F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8850" y="686469"/>
            <a:ext cx="4940300" cy="3427625"/>
          </a:xfrm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tar belakang rektor"/>
          <p:cNvPicPr>
            <a:picLocks noChangeAspect="1" noChangeArrowheads="1"/>
          </p:cNvPicPr>
          <p:nvPr userDrawn="1"/>
        </p:nvPicPr>
        <p:blipFill>
          <a:blip r:embed="rId2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23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</p:spPr>
        <p:txBody>
          <a:bodyPr rIns="914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23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fld id="{BDBF9BA0-6241-40A5-9845-4EAEDCA120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Freeform 2"/>
          <p:cNvSpPr>
            <a:spLocks/>
          </p:cNvSpPr>
          <p:nvPr/>
        </p:nvSpPr>
        <p:spPr bwMode="blackWhite">
          <a:xfrm>
            <a:off x="20783" y="10376"/>
            <a:ext cx="8896003" cy="6782409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82095" tIns="41047" rIns="82095" bIns="41047"/>
          <a:lstStyle/>
          <a:p>
            <a:endParaRPr lang="en-US"/>
          </a:p>
        </p:txBody>
      </p:sp>
      <p:sp>
        <p:nvSpPr>
          <p:cNvPr id="66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2986" y="1510332"/>
            <a:ext cx="6398029" cy="227513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50324" y="4049288"/>
            <a:ext cx="6033654" cy="1004911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6355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1" y="6247347"/>
            <a:ext cx="1903615" cy="45799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6355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5586" y="6247347"/>
            <a:ext cx="2892829" cy="45799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6355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4586" y="6247347"/>
            <a:ext cx="1903615" cy="457990"/>
          </a:xfrm>
        </p:spPr>
        <p:txBody>
          <a:bodyPr/>
          <a:lstStyle>
            <a:lvl1pPr>
              <a:defRPr/>
            </a:lvl1pPr>
          </a:lstStyle>
          <a:p>
            <a:fld id="{BBB8DDB9-961B-48CC-81BD-1F19CB52610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3963" y="235666"/>
            <a:ext cx="3786448" cy="1777121"/>
            <a:chOff x="123" y="148"/>
            <a:chExt cx="2386" cy="1120"/>
          </a:xfrm>
        </p:grpSpPr>
        <p:sp>
          <p:nvSpPr>
            <p:cNvPr id="663561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3562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3563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663565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66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67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68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69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915102" y="4366472"/>
            <a:ext cx="745375" cy="1062716"/>
            <a:chOff x="4986" y="2752"/>
            <a:chExt cx="468" cy="667"/>
          </a:xfrm>
        </p:grpSpPr>
        <p:sp>
          <p:nvSpPr>
            <p:cNvPr id="663571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3572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3573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663575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76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77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78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579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63580" name="Freeform 28"/>
          <p:cNvSpPr>
            <a:spLocks/>
          </p:cNvSpPr>
          <p:nvPr/>
        </p:nvSpPr>
        <p:spPr bwMode="auto">
          <a:xfrm>
            <a:off x="901932" y="5054199"/>
            <a:ext cx="6808124" cy="7292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 lIns="82095" tIns="41047" rIns="82095" bIns="41047"/>
          <a:lstStyle/>
          <a:p>
            <a:endParaRPr lang="en-US"/>
          </a:p>
        </p:txBody>
      </p:sp>
      <p:sp>
        <p:nvSpPr>
          <p:cNvPr id="663581" name="Freeform 29"/>
          <p:cNvSpPr>
            <a:spLocks/>
          </p:cNvSpPr>
          <p:nvPr/>
        </p:nvSpPr>
        <p:spPr bwMode="auto">
          <a:xfrm>
            <a:off x="4077394" y="1931268"/>
            <a:ext cx="888076" cy="379435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 lIns="82095" tIns="41047" rIns="82095" bIns="41047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298D4-9EF1-46D9-83D9-B005EEC3BE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23" y="4406491"/>
            <a:ext cx="7772400" cy="1362114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823" y="2906535"/>
            <a:ext cx="7772400" cy="1499956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474" indent="0">
              <a:buNone/>
              <a:defRPr sz="1600"/>
            </a:lvl2pPr>
            <a:lvl3pPr marL="820948" indent="0">
              <a:buNone/>
              <a:defRPr sz="1400"/>
            </a:lvl3pPr>
            <a:lvl4pPr marL="1231422" indent="0">
              <a:buNone/>
              <a:defRPr sz="1300"/>
            </a:lvl4pPr>
            <a:lvl5pPr marL="1641897" indent="0">
              <a:buNone/>
              <a:defRPr sz="1300"/>
            </a:lvl5pPr>
            <a:lvl6pPr marL="2052371" indent="0">
              <a:buNone/>
              <a:defRPr sz="1300"/>
            </a:lvl6pPr>
            <a:lvl7pPr marL="2462845" indent="0">
              <a:buNone/>
              <a:defRPr sz="1300"/>
            </a:lvl7pPr>
            <a:lvl8pPr marL="2873319" indent="0">
              <a:buNone/>
              <a:defRPr sz="1300"/>
            </a:lvl8pPr>
            <a:lvl9pPr marL="328379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44CC0-C407-493C-90E7-D6C0B69AD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1" y="1830480"/>
            <a:ext cx="3780905" cy="36579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9709" y="1830480"/>
            <a:ext cx="3782291" cy="36579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E1FE0-B89A-4017-A692-01D9541CA9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202"/>
            <a:ext cx="8229600" cy="11427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528"/>
            <a:ext cx="4039985" cy="63881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474" indent="0">
              <a:buNone/>
              <a:defRPr sz="1800" b="1"/>
            </a:lvl2pPr>
            <a:lvl3pPr marL="820948" indent="0">
              <a:buNone/>
              <a:defRPr sz="1600" b="1"/>
            </a:lvl3pPr>
            <a:lvl4pPr marL="1231422" indent="0">
              <a:buNone/>
              <a:defRPr sz="1400" b="1"/>
            </a:lvl4pPr>
            <a:lvl5pPr marL="1641897" indent="0">
              <a:buNone/>
              <a:defRPr sz="1400" b="1"/>
            </a:lvl5pPr>
            <a:lvl6pPr marL="2052371" indent="0">
              <a:buNone/>
              <a:defRPr sz="1400" b="1"/>
            </a:lvl6pPr>
            <a:lvl7pPr marL="2462845" indent="0">
              <a:buNone/>
              <a:defRPr sz="1400" b="1"/>
            </a:lvl7pPr>
            <a:lvl8pPr marL="2873319" indent="0">
              <a:buNone/>
              <a:defRPr sz="1400" b="1"/>
            </a:lvl8pPr>
            <a:lvl9pPr marL="3283793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344"/>
            <a:ext cx="4039985" cy="395146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30" y="1535528"/>
            <a:ext cx="4041370" cy="63881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474" indent="0">
              <a:buNone/>
              <a:defRPr sz="1800" b="1"/>
            </a:lvl2pPr>
            <a:lvl3pPr marL="820948" indent="0">
              <a:buNone/>
              <a:defRPr sz="1600" b="1"/>
            </a:lvl3pPr>
            <a:lvl4pPr marL="1231422" indent="0">
              <a:buNone/>
              <a:defRPr sz="1400" b="1"/>
            </a:lvl4pPr>
            <a:lvl5pPr marL="1641897" indent="0">
              <a:buNone/>
              <a:defRPr sz="1400" b="1"/>
            </a:lvl5pPr>
            <a:lvl6pPr marL="2052371" indent="0">
              <a:buNone/>
              <a:defRPr sz="1400" b="1"/>
            </a:lvl6pPr>
            <a:lvl7pPr marL="2462845" indent="0">
              <a:buNone/>
              <a:defRPr sz="1400" b="1"/>
            </a:lvl7pPr>
            <a:lvl8pPr marL="2873319" indent="0">
              <a:buNone/>
              <a:defRPr sz="1400" b="1"/>
            </a:lvl8pPr>
            <a:lvl9pPr marL="3283793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30" y="2174344"/>
            <a:ext cx="4041370" cy="395146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EFD23-9AC7-4A36-B886-3ABAD84F1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40067-3AB4-491D-8E8F-0044FE7510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10DFB-4CA0-4918-A8F5-5E04B4B007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2719"/>
            <a:ext cx="3007822" cy="1162021"/>
          </a:xfr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473" y="272719"/>
            <a:ext cx="5112327" cy="585308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4740"/>
            <a:ext cx="3007822" cy="4691068"/>
          </a:xfrm>
        </p:spPr>
        <p:txBody>
          <a:bodyPr/>
          <a:lstStyle>
            <a:lvl1pPr marL="0" indent="0">
              <a:buNone/>
              <a:defRPr sz="1300"/>
            </a:lvl1pPr>
            <a:lvl2pPr marL="410474" indent="0">
              <a:buNone/>
              <a:defRPr sz="1100"/>
            </a:lvl2pPr>
            <a:lvl3pPr marL="820948" indent="0">
              <a:buNone/>
              <a:defRPr sz="900"/>
            </a:lvl3pPr>
            <a:lvl4pPr marL="1231422" indent="0">
              <a:buNone/>
              <a:defRPr sz="800"/>
            </a:lvl4pPr>
            <a:lvl5pPr marL="1641897" indent="0">
              <a:buNone/>
              <a:defRPr sz="800"/>
            </a:lvl5pPr>
            <a:lvl6pPr marL="2052371" indent="0">
              <a:buNone/>
              <a:defRPr sz="800"/>
            </a:lvl6pPr>
            <a:lvl7pPr marL="2462845" indent="0">
              <a:buNone/>
              <a:defRPr sz="800"/>
            </a:lvl7pPr>
            <a:lvl8pPr marL="2873319" indent="0">
              <a:buNone/>
              <a:defRPr sz="800"/>
            </a:lvl8pPr>
            <a:lvl9pPr marL="3283793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FC8BC-9650-4A59-8F4C-AA8EF3B162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78" y="4800749"/>
            <a:ext cx="5486400" cy="566189"/>
          </a:xfr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78" y="612137"/>
            <a:ext cx="5486400" cy="4115985"/>
          </a:xfrm>
        </p:spPr>
        <p:txBody>
          <a:bodyPr/>
          <a:lstStyle>
            <a:lvl1pPr marL="0" indent="0">
              <a:buNone/>
              <a:defRPr sz="2900"/>
            </a:lvl1pPr>
            <a:lvl2pPr marL="410474" indent="0">
              <a:buNone/>
              <a:defRPr sz="2500"/>
            </a:lvl2pPr>
            <a:lvl3pPr marL="820948" indent="0">
              <a:buNone/>
              <a:defRPr sz="2200"/>
            </a:lvl3pPr>
            <a:lvl4pPr marL="1231422" indent="0">
              <a:buNone/>
              <a:defRPr sz="1800"/>
            </a:lvl4pPr>
            <a:lvl5pPr marL="1641897" indent="0">
              <a:buNone/>
              <a:defRPr sz="1800"/>
            </a:lvl5pPr>
            <a:lvl6pPr marL="2052371" indent="0">
              <a:buNone/>
              <a:defRPr sz="1800"/>
            </a:lvl6pPr>
            <a:lvl7pPr marL="2462845" indent="0">
              <a:buNone/>
              <a:defRPr sz="1800"/>
            </a:lvl7pPr>
            <a:lvl8pPr marL="2873319" indent="0">
              <a:buNone/>
              <a:defRPr sz="1800"/>
            </a:lvl8pPr>
            <a:lvl9pPr marL="3283793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78" y="5366937"/>
            <a:ext cx="5486400" cy="804818"/>
          </a:xfrm>
        </p:spPr>
        <p:txBody>
          <a:bodyPr/>
          <a:lstStyle>
            <a:lvl1pPr marL="0" indent="0">
              <a:buNone/>
              <a:defRPr sz="1300"/>
            </a:lvl1pPr>
            <a:lvl2pPr marL="410474" indent="0">
              <a:buNone/>
              <a:defRPr sz="1100"/>
            </a:lvl2pPr>
            <a:lvl3pPr marL="820948" indent="0">
              <a:buNone/>
              <a:defRPr sz="900"/>
            </a:lvl3pPr>
            <a:lvl4pPr marL="1231422" indent="0">
              <a:buNone/>
              <a:defRPr sz="800"/>
            </a:lvl4pPr>
            <a:lvl5pPr marL="1641897" indent="0">
              <a:buNone/>
              <a:defRPr sz="800"/>
            </a:lvl5pPr>
            <a:lvl6pPr marL="2052371" indent="0">
              <a:buNone/>
              <a:defRPr sz="800"/>
            </a:lvl6pPr>
            <a:lvl7pPr marL="2462845" indent="0">
              <a:buNone/>
              <a:defRPr sz="800"/>
            </a:lvl7pPr>
            <a:lvl8pPr marL="2873319" indent="0">
              <a:buNone/>
              <a:defRPr sz="800"/>
            </a:lvl8pPr>
            <a:lvl9pPr marL="3283793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70FA6-563F-4229-BA9E-932DA5FBA1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7FC3D-B5BD-4A9B-A688-64CD77C74D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8989" y="152664"/>
            <a:ext cx="1923011" cy="53358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664"/>
            <a:ext cx="5640185" cy="53358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B02D9-1223-42BC-B667-4035FE5365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6926" y="20752"/>
            <a:ext cx="9144001" cy="6858000"/>
            <a:chOff x="0" y="0"/>
            <a:chExt cx="5760" cy="4320"/>
          </a:xfrm>
        </p:grpSpPr>
        <p:sp>
          <p:nvSpPr>
            <p:cNvPr id="62361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2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3621" name="Freeform 5"/>
          <p:cNvSpPr>
            <a:spLocks/>
          </p:cNvSpPr>
          <p:nvPr/>
        </p:nvSpPr>
        <p:spPr bwMode="hidden">
          <a:xfrm>
            <a:off x="6241474" y="6269580"/>
            <a:ext cx="2895600" cy="609172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82085" tIns="41042" rIns="82085" bIns="41042"/>
          <a:lstStyle/>
          <a:p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-1386" y="6033915"/>
            <a:ext cx="7845830" cy="850765"/>
            <a:chOff x="0" y="3792"/>
            <a:chExt cx="4942" cy="536"/>
          </a:xfrm>
        </p:grpSpPr>
        <p:sp>
          <p:nvSpPr>
            <p:cNvPr id="62362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62362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62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62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62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62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363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27611" y="6022058"/>
            <a:ext cx="5684520" cy="849283"/>
            <a:chOff x="395" y="3793"/>
            <a:chExt cx="3581" cy="535"/>
          </a:xfrm>
        </p:grpSpPr>
        <p:sp>
          <p:nvSpPr>
            <p:cNvPr id="623632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33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34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35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36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37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363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8080"/>
            <a:ext cx="8229600" cy="173710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363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742"/>
            <a:ext cx="6400800" cy="1751925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23640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23641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90F704D-DA71-4E66-AA5B-D7E95B7D094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23642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354F1-7614-490A-B40A-7BB18D12D0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24" y="4406491"/>
            <a:ext cx="7772400" cy="1362114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824" y="2906535"/>
            <a:ext cx="7772400" cy="1499956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425" indent="0">
              <a:buNone/>
              <a:defRPr sz="1600"/>
            </a:lvl2pPr>
            <a:lvl3pPr marL="820850" indent="0">
              <a:buNone/>
              <a:defRPr sz="1400"/>
            </a:lvl3pPr>
            <a:lvl4pPr marL="1231274" indent="0">
              <a:buNone/>
              <a:defRPr sz="1300"/>
            </a:lvl4pPr>
            <a:lvl5pPr marL="1641700" indent="0">
              <a:buNone/>
              <a:defRPr sz="1300"/>
            </a:lvl5pPr>
            <a:lvl6pPr marL="2052125" indent="0">
              <a:buNone/>
              <a:defRPr sz="1300"/>
            </a:lvl6pPr>
            <a:lvl7pPr marL="2462549" indent="0">
              <a:buNone/>
              <a:defRPr sz="1300"/>
            </a:lvl7pPr>
            <a:lvl8pPr marL="2872973" indent="0">
              <a:buNone/>
              <a:defRPr sz="1300"/>
            </a:lvl8pPr>
            <a:lvl9pPr marL="3283398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2D1F9-88C3-479C-97AA-3447BCFEDA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744"/>
            <a:ext cx="4048298" cy="449542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502" y="1600744"/>
            <a:ext cx="4048298" cy="449542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5F130-C899-4DD5-862A-BF94097E8E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202"/>
            <a:ext cx="8229600" cy="11427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528"/>
            <a:ext cx="4039985" cy="63881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425" indent="0">
              <a:buNone/>
              <a:defRPr sz="1800" b="1"/>
            </a:lvl2pPr>
            <a:lvl3pPr marL="820850" indent="0">
              <a:buNone/>
              <a:defRPr sz="1600" b="1"/>
            </a:lvl3pPr>
            <a:lvl4pPr marL="1231274" indent="0">
              <a:buNone/>
              <a:defRPr sz="1400" b="1"/>
            </a:lvl4pPr>
            <a:lvl5pPr marL="1641700" indent="0">
              <a:buNone/>
              <a:defRPr sz="1400" b="1"/>
            </a:lvl5pPr>
            <a:lvl6pPr marL="2052125" indent="0">
              <a:buNone/>
              <a:defRPr sz="1400" b="1"/>
            </a:lvl6pPr>
            <a:lvl7pPr marL="2462549" indent="0">
              <a:buNone/>
              <a:defRPr sz="1400" b="1"/>
            </a:lvl7pPr>
            <a:lvl8pPr marL="2872973" indent="0">
              <a:buNone/>
              <a:defRPr sz="1400" b="1"/>
            </a:lvl8pPr>
            <a:lvl9pPr marL="3283398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345"/>
            <a:ext cx="4039985" cy="395146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30" y="1535528"/>
            <a:ext cx="4041370" cy="63881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425" indent="0">
              <a:buNone/>
              <a:defRPr sz="1800" b="1"/>
            </a:lvl2pPr>
            <a:lvl3pPr marL="820850" indent="0">
              <a:buNone/>
              <a:defRPr sz="1600" b="1"/>
            </a:lvl3pPr>
            <a:lvl4pPr marL="1231274" indent="0">
              <a:buNone/>
              <a:defRPr sz="1400" b="1"/>
            </a:lvl4pPr>
            <a:lvl5pPr marL="1641700" indent="0">
              <a:buNone/>
              <a:defRPr sz="1400" b="1"/>
            </a:lvl5pPr>
            <a:lvl6pPr marL="2052125" indent="0">
              <a:buNone/>
              <a:defRPr sz="1400" b="1"/>
            </a:lvl6pPr>
            <a:lvl7pPr marL="2462549" indent="0">
              <a:buNone/>
              <a:defRPr sz="1400" b="1"/>
            </a:lvl7pPr>
            <a:lvl8pPr marL="2872973" indent="0">
              <a:buNone/>
              <a:defRPr sz="1400" b="1"/>
            </a:lvl8pPr>
            <a:lvl9pPr marL="3283398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30" y="2174345"/>
            <a:ext cx="4041370" cy="395146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62CEA-E341-4BFB-81B2-732E191B7D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974F3-E15B-477D-AA99-7F2DF2BE9E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75A37-B2C7-45C8-8D81-D8DC29C918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2719"/>
            <a:ext cx="3007822" cy="116202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474" y="272719"/>
            <a:ext cx="5112327" cy="585308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4740"/>
            <a:ext cx="3007822" cy="4691068"/>
          </a:xfrm>
        </p:spPr>
        <p:txBody>
          <a:bodyPr/>
          <a:lstStyle>
            <a:lvl1pPr marL="0" indent="0">
              <a:buNone/>
              <a:defRPr sz="1300"/>
            </a:lvl1pPr>
            <a:lvl2pPr marL="410425" indent="0">
              <a:buNone/>
              <a:defRPr sz="1100"/>
            </a:lvl2pPr>
            <a:lvl3pPr marL="820850" indent="0">
              <a:buNone/>
              <a:defRPr sz="900"/>
            </a:lvl3pPr>
            <a:lvl4pPr marL="1231274" indent="0">
              <a:buNone/>
              <a:defRPr sz="800"/>
            </a:lvl4pPr>
            <a:lvl5pPr marL="1641700" indent="0">
              <a:buNone/>
              <a:defRPr sz="800"/>
            </a:lvl5pPr>
            <a:lvl6pPr marL="2052125" indent="0">
              <a:buNone/>
              <a:defRPr sz="800"/>
            </a:lvl6pPr>
            <a:lvl7pPr marL="2462549" indent="0">
              <a:buNone/>
              <a:defRPr sz="800"/>
            </a:lvl7pPr>
            <a:lvl8pPr marL="2872973" indent="0">
              <a:buNone/>
              <a:defRPr sz="800"/>
            </a:lvl8pPr>
            <a:lvl9pPr marL="3283398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D36A0-F4E6-47F9-BAD8-55E3DB2DD9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78" y="4800750"/>
            <a:ext cx="5486400" cy="56618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78" y="612138"/>
            <a:ext cx="5486400" cy="4115985"/>
          </a:xfrm>
        </p:spPr>
        <p:txBody>
          <a:bodyPr/>
          <a:lstStyle>
            <a:lvl1pPr marL="0" indent="0">
              <a:buNone/>
              <a:defRPr sz="2900"/>
            </a:lvl1pPr>
            <a:lvl2pPr marL="410425" indent="0">
              <a:buNone/>
              <a:defRPr sz="2500"/>
            </a:lvl2pPr>
            <a:lvl3pPr marL="820850" indent="0">
              <a:buNone/>
              <a:defRPr sz="2200"/>
            </a:lvl3pPr>
            <a:lvl4pPr marL="1231274" indent="0">
              <a:buNone/>
              <a:defRPr sz="1800"/>
            </a:lvl4pPr>
            <a:lvl5pPr marL="1641700" indent="0">
              <a:buNone/>
              <a:defRPr sz="1800"/>
            </a:lvl5pPr>
            <a:lvl6pPr marL="2052125" indent="0">
              <a:buNone/>
              <a:defRPr sz="1800"/>
            </a:lvl6pPr>
            <a:lvl7pPr marL="2462549" indent="0">
              <a:buNone/>
              <a:defRPr sz="1800"/>
            </a:lvl7pPr>
            <a:lvl8pPr marL="2872973" indent="0">
              <a:buNone/>
              <a:defRPr sz="1800"/>
            </a:lvl8pPr>
            <a:lvl9pPr marL="3283398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78" y="5366937"/>
            <a:ext cx="5486400" cy="804818"/>
          </a:xfrm>
        </p:spPr>
        <p:txBody>
          <a:bodyPr/>
          <a:lstStyle>
            <a:lvl1pPr marL="0" indent="0">
              <a:buNone/>
              <a:defRPr sz="1300"/>
            </a:lvl1pPr>
            <a:lvl2pPr marL="410425" indent="0">
              <a:buNone/>
              <a:defRPr sz="1100"/>
            </a:lvl2pPr>
            <a:lvl3pPr marL="820850" indent="0">
              <a:buNone/>
              <a:defRPr sz="900"/>
            </a:lvl3pPr>
            <a:lvl4pPr marL="1231274" indent="0">
              <a:buNone/>
              <a:defRPr sz="800"/>
            </a:lvl4pPr>
            <a:lvl5pPr marL="1641700" indent="0">
              <a:buNone/>
              <a:defRPr sz="800"/>
            </a:lvl5pPr>
            <a:lvl6pPr marL="2052125" indent="0">
              <a:buNone/>
              <a:defRPr sz="800"/>
            </a:lvl6pPr>
            <a:lvl7pPr marL="2462549" indent="0">
              <a:buNone/>
              <a:defRPr sz="800"/>
            </a:lvl7pPr>
            <a:lvl8pPr marL="2872973" indent="0">
              <a:buNone/>
              <a:defRPr sz="800"/>
            </a:lvl8pPr>
            <a:lvl9pPr marL="3283398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D8884-191C-42FF-90E9-9A27CE523A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106DE-6F13-4D63-88D3-A609C0628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28255"/>
            <a:ext cx="2057400" cy="58679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28255"/>
            <a:ext cx="6039197" cy="58679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AECCB-55DD-465A-9CE9-E59FB3241D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255"/>
            <a:ext cx="8229600" cy="58679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2" y="6248828"/>
            <a:ext cx="2895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fld id="{B6BACCB7-127C-48BF-A73E-4F04D20812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256"/>
            <a:ext cx="8229600" cy="11427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744"/>
            <a:ext cx="8229600" cy="449542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2" y="6248828"/>
            <a:ext cx="2895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fld id="{CF5032A3-F516-4AD7-84E2-102AC48F58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256"/>
            <a:ext cx="8229600" cy="11427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1" y="1600744"/>
            <a:ext cx="4048298" cy="44954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38502" y="1600744"/>
            <a:ext cx="4048298" cy="449542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2" y="6248828"/>
            <a:ext cx="2895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fld id="{90ADD512-DA08-439B-B733-D5BEE25459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256"/>
            <a:ext cx="8229600" cy="11427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744"/>
            <a:ext cx="8229600" cy="449542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2" y="6248828"/>
            <a:ext cx="2895600" cy="45650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828"/>
            <a:ext cx="2133600" cy="456508"/>
          </a:xfrm>
        </p:spPr>
        <p:txBody>
          <a:bodyPr/>
          <a:lstStyle>
            <a:lvl1pPr>
              <a:defRPr/>
            </a:lvl1pPr>
          </a:lstStyle>
          <a:p>
            <a:fld id="{7FED0692-F698-498F-87EA-581B2D4069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tar belakang rektor"/>
          <p:cNvPicPr>
            <a:picLocks noChangeAspect="1" noChangeArrowheads="1"/>
          </p:cNvPicPr>
          <p:nvPr userDrawn="1"/>
        </p:nvPicPr>
        <p:blipFill>
          <a:blip r:embed="rId13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00FF99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18" tIns="45709" rIns="54850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066800"/>
            <a:ext cx="7924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45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45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30188" algn="l" defTabSz="912813" rtl="0" eaLnBrk="0" fontAlgn="base" hangingPunct="0">
        <a:spcBef>
          <a:spcPct val="45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  <a:cs typeface="+mn-cs"/>
        </a:defRPr>
      </a:lvl3pPr>
      <a:lvl4pPr marL="1600200" indent="-228600" algn="l" defTabSz="912813" rtl="0" eaLnBrk="0" fontAlgn="base" hangingPunct="0">
        <a:spcBef>
          <a:spcPct val="45000"/>
        </a:spcBef>
        <a:spcAft>
          <a:spcPct val="0"/>
        </a:spcAft>
        <a:buChar char="–"/>
        <a:defRPr sz="1400" b="1">
          <a:solidFill>
            <a:schemeClr val="tx1"/>
          </a:solidFill>
          <a:latin typeface="+mn-lt"/>
          <a:cs typeface="+mn-cs"/>
        </a:defRPr>
      </a:lvl4pPr>
      <a:lvl5pPr marL="2057400" indent="-228600" algn="l" defTabSz="912813" rtl="0" eaLnBrk="0" fontAlgn="base" hangingPunct="0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5pPr>
      <a:lvl6pPr marL="25146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6pPr>
      <a:lvl7pPr marL="29718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7pPr>
      <a:lvl8pPr marL="34290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8pPr>
      <a:lvl9pPr marL="38862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Freeform 2"/>
          <p:cNvSpPr>
            <a:spLocks/>
          </p:cNvSpPr>
          <p:nvPr/>
        </p:nvSpPr>
        <p:spPr bwMode="auto">
          <a:xfrm rot="-3172564">
            <a:off x="7778178" y="-15362"/>
            <a:ext cx="1160539" cy="2086495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2095" tIns="41047" rIns="82095" bIns="41047"/>
          <a:lstStyle/>
          <a:p>
            <a:endParaRPr lang="en-US"/>
          </a:p>
        </p:txBody>
      </p:sp>
      <p:sp>
        <p:nvSpPr>
          <p:cNvPr id="6625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664"/>
            <a:ext cx="6870469" cy="16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7" tIns="44807" rIns="89617" bIns="4480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625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30480"/>
            <a:ext cx="7696200" cy="365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7" tIns="44807" rIns="89617" bIns="44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25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2986" y="6247347"/>
            <a:ext cx="1903615" cy="45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7" tIns="44807" rIns="89617" bIns="44807" numCol="1" anchor="t" anchorCtr="0" compatLnSpc="1">
            <a:prstTxWarp prst="textNoShape">
              <a:avLst/>
            </a:prstTxWarp>
          </a:bodyPr>
          <a:lstStyle>
            <a:lvl1pPr defTabSz="899338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625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5076" y="6247347"/>
            <a:ext cx="2898371" cy="45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7" tIns="44807" rIns="89617" bIns="44807" numCol="1" anchor="t" anchorCtr="0" compatLnSpc="1">
            <a:prstTxWarp prst="textNoShape">
              <a:avLst/>
            </a:prstTxWarp>
          </a:bodyPr>
          <a:lstStyle>
            <a:lvl1pPr algn="ctr" defTabSz="899338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625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070" y="6247347"/>
            <a:ext cx="1906385" cy="45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7" tIns="44807" rIns="89617" bIns="44807" numCol="1" anchor="t" anchorCtr="0" compatLnSpc="1">
            <a:prstTxWarp prst="textNoShape">
              <a:avLst/>
            </a:prstTxWarp>
          </a:bodyPr>
          <a:lstStyle>
            <a:lvl1pPr algn="r" defTabSz="899338">
              <a:defRPr sz="1400" b="0">
                <a:latin typeface="+mn-lt"/>
              </a:defRPr>
            </a:lvl1pPr>
          </a:lstStyle>
          <a:p>
            <a:fld id="{3245BC28-9DE8-4732-B9FE-EC11730816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62536" name="Freeform 8"/>
          <p:cNvSpPr>
            <a:spLocks/>
          </p:cNvSpPr>
          <p:nvPr/>
        </p:nvSpPr>
        <p:spPr bwMode="auto">
          <a:xfrm rot="-3172564">
            <a:off x="7868136" y="25043"/>
            <a:ext cx="1163504" cy="2097578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82095" tIns="41047" rIns="82095" bIns="41047"/>
          <a:lstStyle/>
          <a:p>
            <a:endParaRPr lang="en-US"/>
          </a:p>
        </p:txBody>
      </p:sp>
      <p:sp>
        <p:nvSpPr>
          <p:cNvPr id="662537" name="Freeform 9"/>
          <p:cNvSpPr>
            <a:spLocks/>
          </p:cNvSpPr>
          <p:nvPr/>
        </p:nvSpPr>
        <p:spPr bwMode="auto">
          <a:xfrm rot="-3172564">
            <a:off x="7830378" y="192680"/>
            <a:ext cx="1025661" cy="157110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lIns="82095" tIns="41047" rIns="82095" bIns="41047"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57" y="5540350"/>
            <a:ext cx="1790007" cy="1245023"/>
            <a:chOff x="5" y="3490"/>
            <a:chExt cx="1124" cy="785"/>
          </a:xfrm>
        </p:grpSpPr>
        <p:sp>
          <p:nvSpPr>
            <p:cNvPr id="66253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4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6255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5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5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255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255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255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6255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5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5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6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6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6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6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6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8679873" y="2115057"/>
            <a:ext cx="386541" cy="4310150"/>
            <a:chOff x="5468" y="1333"/>
            <a:chExt cx="243" cy="2714"/>
          </a:xfrm>
        </p:grpSpPr>
        <p:sp>
          <p:nvSpPr>
            <p:cNvPr id="66256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56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7319357" y="90413"/>
            <a:ext cx="2132214" cy="1911999"/>
            <a:chOff x="4610" y="57"/>
            <a:chExt cx="1344" cy="1204"/>
          </a:xfrm>
        </p:grpSpPr>
        <p:grpSp>
          <p:nvGrpSpPr>
            <p:cNvPr id="8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6257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6257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57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6258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2pPr>
      <a:lvl3pPr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3pPr>
      <a:lvl4pPr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4pPr>
      <a:lvl5pPr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5pPr>
      <a:lvl6pPr marL="410474"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6pPr>
      <a:lvl7pPr marL="820948"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7pPr>
      <a:lvl8pPr marL="1231422"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8pPr>
      <a:lvl9pPr marL="1641897" algn="ctr" defTabSz="8993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omic Sans MS" pitchFamily="66" charset="0"/>
        </a:defRPr>
      </a:lvl9pPr>
    </p:titleStyle>
    <p:bodyStyle>
      <a:lvl1pPr marL="336361" indent="-336361" algn="l" defTabSz="899338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29732" indent="-280776" algn="l" defTabSz="899338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20252" indent="-220915" algn="l" defTabSz="899338" rtl="0" fontAlgn="base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</a:defRPr>
      </a:lvl3pPr>
      <a:lvl4pPr marL="1567783" indent="-222340" algn="l" defTabSz="899338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019590" indent="-228041" algn="l" defTabSz="89933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430064" indent="-228041" algn="l" defTabSz="89933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2840539" indent="-228041" algn="l" defTabSz="89933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251013" indent="-228041" algn="l" defTabSz="89933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661487" indent="-228041" algn="l" defTabSz="89933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474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948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422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897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371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2845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319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3793" algn="l" defTabSz="82094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2259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59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2597" name="Freeform 5"/>
          <p:cNvSpPr>
            <a:spLocks/>
          </p:cNvSpPr>
          <p:nvPr/>
        </p:nvSpPr>
        <p:spPr bwMode="hidden">
          <a:xfrm>
            <a:off x="6248400" y="6262168"/>
            <a:ext cx="2895600" cy="610654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82085" tIns="41042" rIns="82085" bIns="41042"/>
          <a:lstStyle/>
          <a:p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019092"/>
            <a:ext cx="7848600" cy="858176"/>
            <a:chOff x="0" y="3792"/>
            <a:chExt cx="4944" cy="540"/>
          </a:xfrm>
        </p:grpSpPr>
        <p:sp>
          <p:nvSpPr>
            <p:cNvPr id="62259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622601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602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603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604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605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260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27611" y="6022058"/>
            <a:ext cx="5684520" cy="849283"/>
            <a:chOff x="395" y="3793"/>
            <a:chExt cx="3581" cy="535"/>
          </a:xfrm>
        </p:grpSpPr>
        <p:sp>
          <p:nvSpPr>
            <p:cNvPr id="622608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09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10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11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12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13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261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256"/>
            <a:ext cx="8229600" cy="114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2" rIns="91286" bIns="4564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2261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744"/>
            <a:ext cx="8229600" cy="4495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2" rIns="91286" bIns="456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2261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828"/>
            <a:ext cx="2133600" cy="45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2" rIns="91286" bIns="45642" numCol="1" anchor="b" anchorCtr="0" compatLnSpc="1">
            <a:prstTxWarp prst="textNoShape">
              <a:avLst/>
            </a:prstTxWarp>
          </a:bodyPr>
          <a:lstStyle>
            <a:lvl1pPr defTabSz="912055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2261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2" y="6248828"/>
            <a:ext cx="2895600" cy="45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2" rIns="91286" bIns="45642" numCol="1" anchor="b" anchorCtr="0" compatLnSpc="1">
            <a:prstTxWarp prst="textNoShape">
              <a:avLst/>
            </a:prstTxWarp>
          </a:bodyPr>
          <a:lstStyle>
            <a:lvl1pPr algn="ctr" defTabSz="912055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2261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828"/>
            <a:ext cx="2133600" cy="45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2" rIns="91286" bIns="45642" numCol="1" anchor="b" anchorCtr="0" compatLnSpc="1">
            <a:prstTxWarp prst="textNoShape">
              <a:avLst/>
            </a:prstTxWarp>
          </a:bodyPr>
          <a:lstStyle>
            <a:lvl1pPr algn="r" defTabSz="912055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7330D64-37A5-4D7F-8F0C-2AA42375C93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</p:sldLayoutIdLst>
  <p:timing>
    <p:tnLst>
      <p:par>
        <p:cTn id="1" dur="indefinite" restart="never" nodeType="tmRoot"/>
      </p:par>
    </p:tnLst>
  </p:timing>
  <p:txStyles>
    <p:titleStyle>
      <a:lvl1pPr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10425"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820850"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231274"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641700" algn="ctr" defTabSz="91205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3447" indent="-343447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471" indent="-285017" algn="l" defTabSz="912055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20" indent="-230864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372" indent="-229439" algn="l" defTabSz="912055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6400" indent="-228013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466825" indent="-228013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877250" indent="-228013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287675" indent="-228013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698099" indent="-228013" algn="l" defTabSz="912055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425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850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274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700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125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2549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973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3398" algn="l" defTabSz="82085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7"/>
          <p:cNvSpPr>
            <a:spLocks noChangeArrowheads="1" noChangeShapeType="1" noTextEdit="1"/>
          </p:cNvSpPr>
          <p:nvPr/>
        </p:nvSpPr>
        <p:spPr bwMode="auto">
          <a:xfrm>
            <a:off x="1042988" y="765175"/>
            <a:ext cx="7065962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1"/>
                  </a:outerShdw>
                </a:effectLst>
                <a:latin typeface="Arial Black"/>
              </a:rPr>
              <a:t>Sistem Informasi Manajemen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Oleh: </a:t>
            </a: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Drs</a:t>
            </a: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Edi Suryadi, M.Si.</a:t>
            </a:r>
            <a:b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Rasto, S.Pd., M.Pd.</a:t>
            </a:r>
            <a:endParaRPr lang="en-GB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724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8" tIns="45709" rIns="91418" bIns="45709" anchor="ctr"/>
          <a:lstStyle/>
          <a:p>
            <a:pPr algn="ctr" defTabSz="912813">
              <a:defRPr/>
            </a:pP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PROGRAM STUDI PENDIDIKAN MANAJEMEN PERKANTORAN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FAKULTAS PENDIDIKAN EKONOMI DAN BISNIS</a:t>
            </a: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UNIVERSITAS PENDIDIKAN INDONESIA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85750" y="3063875"/>
            <a:ext cx="8467725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18790" tIns="59395" rIns="118790" bIns="59395">
            <a:spAutoFit/>
          </a:bodyPr>
          <a:lstStyle/>
          <a:p>
            <a:pPr algn="ctr" defTabSz="1011238"/>
            <a:r>
              <a:rPr lang="en-US" sz="3100" b="1">
                <a:latin typeface="Times New Roman" pitchFamily="18" charset="0"/>
              </a:rPr>
              <a:t>KONSEP SISTEM</a:t>
            </a:r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481013" y="2147888"/>
            <a:ext cx="8277225" cy="2471737"/>
          </a:xfrm>
          <a:prstGeom prst="ellips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99258" y="269755"/>
            <a:ext cx="8229600" cy="760354"/>
          </a:xfrm>
        </p:spPr>
        <p:txBody>
          <a:bodyPr/>
          <a:lstStyle/>
          <a:p>
            <a:pPr marL="417551" indent="-417551" algn="l">
              <a:buFontTx/>
              <a:buAutoNum type="arabicPeriod"/>
            </a:pPr>
            <a:r>
              <a:rPr lang="en-US" sz="2400" b="1" dirty="0">
                <a:latin typeface="Stencil" pitchFamily="82" charset="0"/>
              </a:rPr>
              <a:t>KONSEP  SISTEM</a:t>
            </a:r>
            <a:br>
              <a:rPr lang="en-US" sz="2400" b="1" dirty="0">
                <a:latin typeface="Stencil" pitchFamily="82" charset="0"/>
              </a:rPr>
            </a:br>
            <a:r>
              <a:rPr lang="en-US" sz="2200" b="1" dirty="0">
                <a:latin typeface="Stencil" pitchFamily="82" charset="0"/>
              </a:rPr>
              <a:t>1.1 Pengertian Sistem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087584" y="976750"/>
            <a:ext cx="6529647" cy="5381758"/>
            <a:chOff x="785" y="659"/>
            <a:chExt cx="4713" cy="3631"/>
          </a:xfrm>
        </p:grpSpPr>
        <p:sp>
          <p:nvSpPr>
            <p:cNvPr id="384006" name="Oval 6"/>
            <p:cNvSpPr>
              <a:spLocks noChangeArrowheads="1"/>
            </p:cNvSpPr>
            <p:nvPr/>
          </p:nvSpPr>
          <p:spPr bwMode="auto">
            <a:xfrm>
              <a:off x="3464" y="659"/>
              <a:ext cx="1990" cy="1792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9674" tIns="64836" rIns="129674" bIns="64836" anchor="ctr"/>
            <a:lstStyle/>
            <a:p>
              <a:pPr algn="ctr" defTabSz="991860"/>
              <a:r>
                <a:rPr lang="en-US" sz="2500" dirty="0">
                  <a:latin typeface="Times New Roman" pitchFamily="18" charset="0"/>
                </a:rPr>
                <a:t>PENDEKATAN</a:t>
              </a:r>
            </a:p>
            <a:p>
              <a:pPr algn="ctr" defTabSz="991860"/>
              <a:r>
                <a:rPr lang="en-US" sz="2500" dirty="0">
                  <a:latin typeface="Times New Roman" pitchFamily="18" charset="0"/>
                </a:rPr>
                <a:t>PROSEDUR</a:t>
              </a:r>
            </a:p>
          </p:txBody>
        </p:sp>
        <p:sp>
          <p:nvSpPr>
            <p:cNvPr id="384008" name="Oval 8"/>
            <p:cNvSpPr>
              <a:spLocks noChangeArrowheads="1"/>
            </p:cNvSpPr>
            <p:nvPr/>
          </p:nvSpPr>
          <p:spPr bwMode="auto">
            <a:xfrm>
              <a:off x="3508" y="2498"/>
              <a:ext cx="1990" cy="1792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9674" tIns="64836" rIns="129674" bIns="64836" anchor="ctr"/>
            <a:lstStyle/>
            <a:p>
              <a:pPr algn="ctr" defTabSz="991860"/>
              <a:r>
                <a:rPr lang="en-US" sz="2500" dirty="0">
                  <a:latin typeface="Times New Roman" pitchFamily="18" charset="0"/>
                </a:rPr>
                <a:t>PENDEKATAN</a:t>
              </a:r>
            </a:p>
            <a:p>
              <a:pPr algn="ctr" defTabSz="991860"/>
              <a:r>
                <a:rPr lang="en-US" sz="2500" dirty="0">
                  <a:latin typeface="Times New Roman" pitchFamily="18" charset="0"/>
                </a:rPr>
                <a:t>KOMPONEN</a:t>
              </a:r>
            </a:p>
          </p:txBody>
        </p:sp>
        <p:sp>
          <p:nvSpPr>
            <p:cNvPr id="384011" name="AutoShape 11"/>
            <p:cNvSpPr>
              <a:spLocks noChangeArrowheads="1"/>
            </p:cNvSpPr>
            <p:nvPr/>
          </p:nvSpPr>
          <p:spPr bwMode="auto">
            <a:xfrm rot="-1561163">
              <a:off x="2330" y="1698"/>
              <a:ext cx="1185" cy="495"/>
            </a:xfrm>
            <a:prstGeom prst="rightArrow">
              <a:avLst>
                <a:gd name="adj1" fmla="val 50000"/>
                <a:gd name="adj2" fmla="val 59848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4014" name="AutoShape 14"/>
            <p:cNvSpPr>
              <a:spLocks noChangeArrowheads="1"/>
            </p:cNvSpPr>
            <p:nvPr/>
          </p:nvSpPr>
          <p:spPr bwMode="auto">
            <a:xfrm rot="1561163" flipH="1">
              <a:off x="2287" y="2868"/>
              <a:ext cx="1230" cy="495"/>
            </a:xfrm>
            <a:prstGeom prst="leftArrow">
              <a:avLst>
                <a:gd name="adj1" fmla="val 50000"/>
                <a:gd name="adj2" fmla="val 62121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4005" name="Oval 5"/>
            <p:cNvSpPr>
              <a:spLocks noChangeArrowheads="1"/>
            </p:cNvSpPr>
            <p:nvPr/>
          </p:nvSpPr>
          <p:spPr bwMode="auto">
            <a:xfrm>
              <a:off x="785" y="1771"/>
              <a:ext cx="1648" cy="1483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9674" tIns="64836" rIns="129674" bIns="64836" anchor="ctr"/>
            <a:lstStyle/>
            <a:p>
              <a:pPr algn="ctr" defTabSz="991860"/>
              <a:r>
                <a:rPr lang="en-US" sz="2500" dirty="0">
                  <a:latin typeface="Times New Roman" pitchFamily="18" charset="0"/>
                </a:rPr>
                <a:t>SISTEM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1" name="Rectangle 5"/>
          <p:cNvSpPr>
            <a:spLocks noChangeArrowheads="1"/>
          </p:cNvSpPr>
          <p:nvPr/>
        </p:nvSpPr>
        <p:spPr bwMode="auto">
          <a:xfrm>
            <a:off x="2" y="222325"/>
            <a:ext cx="8228215" cy="59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564" tIns="44780" rIns="89564" bIns="44780"/>
          <a:lstStyle/>
          <a:p>
            <a:pPr algn="ctr" defTabSz="911946"/>
            <a: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PENGERTIAN  SISTEM </a:t>
            </a:r>
            <a:b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7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Menurut Pendekatan </a:t>
            </a:r>
            <a: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PROSEDUR</a:t>
            </a:r>
          </a:p>
        </p:txBody>
      </p:sp>
      <p:sp>
        <p:nvSpPr>
          <p:cNvPr id="326663" name="Text Box 7"/>
          <p:cNvSpPr txBox="1">
            <a:spLocks noChangeArrowheads="1"/>
          </p:cNvSpPr>
          <p:nvPr/>
        </p:nvSpPr>
        <p:spPr bwMode="auto">
          <a:xfrm>
            <a:off x="649779" y="1596298"/>
            <a:ext cx="7919258" cy="325852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1770" tIns="65885" rIns="131770" bIns="65885">
            <a:spAutoFit/>
          </a:bodyPr>
          <a:lstStyle/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Kumpulan dari prosedur </a:t>
            </a:r>
            <a:r>
              <a:rPr lang="en-US" sz="2500" dirty="0" err="1"/>
              <a:t>prosedur</a:t>
            </a:r>
            <a:r>
              <a:rPr lang="en-US" sz="2500" dirty="0"/>
              <a:t> yang mempunyai tujuan tertentu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Serangkaian unsur yang membentuk prosedur untuk mencapai tujuan bersama dengan mengoperasikan data untuk menghasilkan informasi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Serangkaian prosedur dan metode yang terpadu oleh interaksi yang teratur sehingga membentuk suatu kesatuan yang utuh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Text Box 3"/>
          <p:cNvSpPr txBox="1">
            <a:spLocks noChangeArrowheads="1"/>
          </p:cNvSpPr>
          <p:nvPr/>
        </p:nvSpPr>
        <p:spPr bwMode="auto">
          <a:xfrm>
            <a:off x="289561" y="1323578"/>
            <a:ext cx="8375072" cy="313387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1770" tIns="65885" rIns="131770" bIns="65885">
            <a:spAutoFit/>
          </a:bodyPr>
          <a:lstStyle/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Kumpulan dari komponen yang saling berhubungan satu dengan yang lainnya membentuk satu kesatuan untuk mencapai tujuan tertentu.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Sekumpulan sub sistem yang saling berinteraksi dan bekerjasama sehingga membentuk satu kesatuan untuk mencapai tujuan bersama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2500" dirty="0"/>
              <a:t>Sekelompok objek atau satuan yang bergabung untuk membentuk suatu keseluruhan dan bekerja, berfungsi, atau bergerak interdependensi dan harmonis.</a:t>
            </a:r>
          </a:p>
        </p:txBody>
      </p:sp>
      <p:sp>
        <p:nvSpPr>
          <p:cNvPr id="399366" name="Rectangle 6"/>
          <p:cNvSpPr>
            <a:spLocks noChangeArrowheads="1"/>
          </p:cNvSpPr>
          <p:nvPr/>
        </p:nvSpPr>
        <p:spPr bwMode="auto">
          <a:xfrm>
            <a:off x="2" y="222325"/>
            <a:ext cx="8228215" cy="59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564" tIns="44780" rIns="89564" bIns="44780"/>
          <a:lstStyle/>
          <a:p>
            <a:pPr algn="ctr" defTabSz="899122"/>
            <a: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PENGERTIAN  SISTEM </a:t>
            </a:r>
            <a:b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7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Menurut Pendekatan </a:t>
            </a:r>
            <a:r>
              <a:rPr lang="en-US" sz="33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KOMPONEN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995057" y="806303"/>
            <a:ext cx="5278582" cy="4907465"/>
            <a:chOff x="1440" y="544"/>
            <a:chExt cx="3810" cy="3311"/>
          </a:xfrm>
        </p:grpSpPr>
        <p:sp>
          <p:nvSpPr>
            <p:cNvPr id="730116" name="Rectangle 4"/>
            <p:cNvSpPr>
              <a:spLocks noChangeArrowheads="1"/>
            </p:cNvSpPr>
            <p:nvPr/>
          </p:nvSpPr>
          <p:spPr bwMode="auto">
            <a:xfrm>
              <a:off x="2892" y="544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17" name="Rectangle 5"/>
            <p:cNvSpPr>
              <a:spLocks noChangeArrowheads="1"/>
            </p:cNvSpPr>
            <p:nvPr/>
          </p:nvSpPr>
          <p:spPr bwMode="auto">
            <a:xfrm>
              <a:off x="1440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18" name="Rectangle 6"/>
            <p:cNvSpPr>
              <a:spLocks noChangeArrowheads="1"/>
            </p:cNvSpPr>
            <p:nvPr/>
          </p:nvSpPr>
          <p:spPr bwMode="auto">
            <a:xfrm>
              <a:off x="2892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19" name="Rectangle 7"/>
            <p:cNvSpPr>
              <a:spLocks noChangeArrowheads="1"/>
            </p:cNvSpPr>
            <p:nvPr/>
          </p:nvSpPr>
          <p:spPr bwMode="auto">
            <a:xfrm>
              <a:off x="4479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21" name="Rectangle 9"/>
            <p:cNvSpPr>
              <a:spLocks noChangeArrowheads="1"/>
            </p:cNvSpPr>
            <p:nvPr/>
          </p:nvSpPr>
          <p:spPr bwMode="auto">
            <a:xfrm>
              <a:off x="4107" y="344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22" name="Rectangle 10"/>
            <p:cNvSpPr>
              <a:spLocks noChangeArrowheads="1"/>
            </p:cNvSpPr>
            <p:nvPr/>
          </p:nvSpPr>
          <p:spPr bwMode="auto">
            <a:xfrm>
              <a:off x="2892" y="248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23" name="Rectangle 11"/>
            <p:cNvSpPr>
              <a:spLocks noChangeArrowheads="1"/>
            </p:cNvSpPr>
            <p:nvPr/>
          </p:nvSpPr>
          <p:spPr bwMode="auto">
            <a:xfrm>
              <a:off x="2901" y="343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0124" name="Rectangle 12"/>
            <p:cNvSpPr>
              <a:spLocks noChangeArrowheads="1"/>
            </p:cNvSpPr>
            <p:nvPr/>
          </p:nvSpPr>
          <p:spPr bwMode="auto">
            <a:xfrm>
              <a:off x="1712" y="343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1758" y="1243"/>
              <a:ext cx="3084" cy="272"/>
              <a:chOff x="1758" y="1270"/>
              <a:chExt cx="3084" cy="272"/>
            </a:xfrm>
          </p:grpSpPr>
          <p:sp>
            <p:nvSpPr>
              <p:cNvPr id="730125" name="Line 13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30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0126" name="Line 14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0127" name="Line 15"/>
              <p:cNvSpPr>
                <a:spLocks noChangeShapeType="1"/>
              </p:cNvSpPr>
              <p:nvPr/>
            </p:nvSpPr>
            <p:spPr bwMode="auto">
              <a:xfrm>
                <a:off x="4842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30128" name="Line 16"/>
            <p:cNvSpPr>
              <a:spLocks noChangeShapeType="1"/>
            </p:cNvSpPr>
            <p:nvPr/>
          </p:nvSpPr>
          <p:spPr bwMode="auto">
            <a:xfrm>
              <a:off x="3291" y="962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30129" name="Line 17"/>
            <p:cNvSpPr>
              <a:spLocks noChangeShapeType="1"/>
            </p:cNvSpPr>
            <p:nvPr/>
          </p:nvSpPr>
          <p:spPr bwMode="auto">
            <a:xfrm>
              <a:off x="3291" y="1942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30130" name="Line 18"/>
            <p:cNvSpPr>
              <a:spLocks noChangeShapeType="1"/>
            </p:cNvSpPr>
            <p:nvPr/>
          </p:nvSpPr>
          <p:spPr bwMode="auto">
            <a:xfrm>
              <a:off x="3300" y="2885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2121" y="3175"/>
              <a:ext cx="2358" cy="272"/>
              <a:chOff x="1758" y="1270"/>
              <a:chExt cx="3084" cy="272"/>
            </a:xfrm>
          </p:grpSpPr>
          <p:sp>
            <p:nvSpPr>
              <p:cNvPr id="730133" name="Line 21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30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0134" name="Line 22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0135" name="Line 23"/>
              <p:cNvSpPr>
                <a:spLocks noChangeShapeType="1"/>
              </p:cNvSpPr>
              <p:nvPr/>
            </p:nvSpPr>
            <p:spPr bwMode="auto">
              <a:xfrm>
                <a:off x="4842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484" y="3629"/>
              <a:ext cx="1632" cy="0"/>
              <a:chOff x="2484" y="3629"/>
              <a:chExt cx="1632" cy="0"/>
            </a:xfrm>
          </p:grpSpPr>
          <p:sp>
            <p:nvSpPr>
              <p:cNvPr id="730153" name="Line 41"/>
              <p:cNvSpPr>
                <a:spLocks noChangeShapeType="1"/>
              </p:cNvSpPr>
              <p:nvPr/>
            </p:nvSpPr>
            <p:spPr bwMode="auto">
              <a:xfrm>
                <a:off x="2484" y="3629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30154" name="Line 42"/>
              <p:cNvSpPr>
                <a:spLocks noChangeShapeType="1"/>
              </p:cNvSpPr>
              <p:nvPr/>
            </p:nvSpPr>
            <p:spPr bwMode="auto">
              <a:xfrm>
                <a:off x="3663" y="3629"/>
                <a:ext cx="4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48"/>
            <p:cNvGrpSpPr>
              <a:grpSpLocks/>
            </p:cNvGrpSpPr>
            <p:nvPr/>
          </p:nvGrpSpPr>
          <p:grpSpPr bwMode="auto">
            <a:xfrm>
              <a:off x="1758" y="726"/>
              <a:ext cx="3130" cy="2994"/>
              <a:chOff x="1758" y="726"/>
              <a:chExt cx="3130" cy="2994"/>
            </a:xfrm>
          </p:grpSpPr>
          <p:sp>
            <p:nvSpPr>
              <p:cNvPr id="730139" name="Line 27"/>
              <p:cNvSpPr>
                <a:spLocks noChangeShapeType="1"/>
              </p:cNvSpPr>
              <p:nvPr/>
            </p:nvSpPr>
            <p:spPr bwMode="auto">
              <a:xfrm flipH="1">
                <a:off x="2121" y="726"/>
                <a:ext cx="1179" cy="29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7" name="Group 47"/>
              <p:cNvGrpSpPr>
                <a:grpSpLocks/>
              </p:cNvGrpSpPr>
              <p:nvPr/>
            </p:nvGrpSpPr>
            <p:grpSpPr bwMode="auto">
              <a:xfrm>
                <a:off x="1758" y="726"/>
                <a:ext cx="3130" cy="2994"/>
                <a:chOff x="1758" y="726"/>
                <a:chExt cx="3130" cy="2994"/>
              </a:xfrm>
            </p:grpSpPr>
            <p:sp>
              <p:nvSpPr>
                <p:cNvPr id="730140" name="Line 28"/>
                <p:cNvSpPr>
                  <a:spLocks noChangeShapeType="1"/>
                </p:cNvSpPr>
                <p:nvPr/>
              </p:nvSpPr>
              <p:spPr bwMode="auto">
                <a:xfrm>
                  <a:off x="3300" y="726"/>
                  <a:ext cx="1179" cy="299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30142" name="Line 30"/>
                <p:cNvSpPr>
                  <a:spLocks noChangeShapeType="1"/>
                </p:cNvSpPr>
                <p:nvPr/>
              </p:nvSpPr>
              <p:spPr bwMode="auto">
                <a:xfrm>
                  <a:off x="3300" y="1678"/>
                  <a:ext cx="1179" cy="19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3014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3300" y="1724"/>
                  <a:ext cx="1588" cy="19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8" name="Group 46"/>
                <p:cNvGrpSpPr>
                  <a:grpSpLocks/>
                </p:cNvGrpSpPr>
                <p:nvPr/>
              </p:nvGrpSpPr>
              <p:grpSpPr bwMode="auto">
                <a:xfrm>
                  <a:off x="1758" y="726"/>
                  <a:ext cx="3130" cy="2994"/>
                  <a:chOff x="1758" y="726"/>
                  <a:chExt cx="3130" cy="2994"/>
                </a:xfrm>
              </p:grpSpPr>
              <p:sp>
                <p:nvSpPr>
                  <p:cNvPr id="730137" name="Line 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58" y="726"/>
                    <a:ext cx="1542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38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300" y="726"/>
                    <a:ext cx="1588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1" name="Line 2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1678"/>
                    <a:ext cx="1179" cy="195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3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1542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5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1724"/>
                    <a:ext cx="2767" cy="190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6" name="Line 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79" y="1724"/>
                    <a:ext cx="409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7" name="Line 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55" y="1678"/>
                    <a:ext cx="1587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2676"/>
                    <a:ext cx="1134" cy="95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49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363" cy="190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5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2721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5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1497" cy="90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5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3255" y="2631"/>
                    <a:ext cx="1270" cy="108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56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211" y="1724"/>
                    <a:ext cx="68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730157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663" y="1724"/>
                    <a:ext cx="81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730163" name="Text Box 51"/>
          <p:cNvSpPr txBox="1">
            <a:spLocks noChangeArrowheads="1"/>
          </p:cNvSpPr>
          <p:nvPr/>
        </p:nvSpPr>
        <p:spPr bwMode="auto">
          <a:xfrm>
            <a:off x="1161013" y="324597"/>
            <a:ext cx="4152422" cy="46759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sz="2500" dirty="0">
                <a:latin typeface="Stencil" pitchFamily="82" charset="0"/>
              </a:rPr>
              <a:t>DEFINISI SISTEM </a:t>
            </a:r>
            <a:r>
              <a:rPr lang="en-US" b="0" dirty="0"/>
              <a:t>(Kesimpulan)</a:t>
            </a:r>
            <a:endParaRPr lang="en-US" b="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4725"/>
            <a:ext cx="8229600" cy="5781945"/>
          </a:xfrm>
        </p:spPr>
        <p:txBody>
          <a:bodyPr/>
          <a:lstStyle/>
          <a:p>
            <a:pPr>
              <a:buFontTx/>
              <a:buNone/>
            </a:pPr>
            <a:r>
              <a:rPr lang="en-US" sz="2500" dirty="0">
                <a:latin typeface="Stencil" pitchFamily="82" charset="0"/>
              </a:rPr>
              <a:t>KESIMPULAN</a:t>
            </a:r>
          </a:p>
          <a:p>
            <a:r>
              <a:rPr lang="en-US" sz="2500" dirty="0">
                <a:latin typeface="Stencil" pitchFamily="82" charset="0"/>
              </a:rPr>
              <a:t>Sistem:</a:t>
            </a:r>
          </a:p>
          <a:p>
            <a:pPr>
              <a:buFontTx/>
              <a:buNone/>
            </a:pPr>
            <a:r>
              <a:rPr lang="en-US" sz="2500" dirty="0">
                <a:latin typeface="Stencil" pitchFamily="82" charset="0"/>
              </a:rPr>
              <a:t>	</a:t>
            </a:r>
            <a:r>
              <a:rPr lang="en-US" sz="2500" dirty="0">
                <a:latin typeface="Century Gothic" pitchFamily="34" charset="0"/>
              </a:rPr>
              <a:t>Adalah serangkaian metode, prosedur, atau teknik (subsistem) yang disatukan oleh interaksi </a:t>
            </a:r>
            <a:r>
              <a:rPr lang="en-US" sz="2500" dirty="0" err="1">
                <a:latin typeface="Century Gothic" pitchFamily="34" charset="0"/>
              </a:rPr>
              <a:t>yg</a:t>
            </a:r>
            <a:r>
              <a:rPr lang="en-US" sz="2500" dirty="0">
                <a:latin typeface="Century Gothic" pitchFamily="34" charset="0"/>
              </a:rPr>
              <a:t> teratur sehingga membentuk suatu kesatuan </a:t>
            </a:r>
            <a:r>
              <a:rPr lang="en-US" sz="2500" dirty="0" err="1">
                <a:latin typeface="Century Gothic" pitchFamily="34" charset="0"/>
              </a:rPr>
              <a:t>yg</a:t>
            </a:r>
            <a:r>
              <a:rPr lang="en-US" sz="2500" dirty="0">
                <a:latin typeface="Century Gothic" pitchFamily="34" charset="0"/>
              </a:rPr>
              <a:t> terpadu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257"/>
            <a:ext cx="8229600" cy="465401"/>
          </a:xfrm>
        </p:spPr>
        <p:txBody>
          <a:bodyPr/>
          <a:lstStyle/>
          <a:p>
            <a:pPr algn="l"/>
            <a:r>
              <a:rPr lang="en-US" sz="2400" b="1" dirty="0">
                <a:latin typeface="Stencil" pitchFamily="82" charset="0"/>
              </a:rPr>
              <a:t>1.2 KARAKTERISTIK   SISTEM</a:t>
            </a: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361606" y="1210933"/>
            <a:ext cx="8420793" cy="5310614"/>
            <a:chOff x="533" y="817"/>
            <a:chExt cx="5625" cy="2494"/>
          </a:xfrm>
        </p:grpSpPr>
        <p:sp>
          <p:nvSpPr>
            <p:cNvPr id="327685" name="Oval 5"/>
            <p:cNvSpPr>
              <a:spLocks noChangeArrowheads="1"/>
            </p:cNvSpPr>
            <p:nvPr/>
          </p:nvSpPr>
          <p:spPr bwMode="auto">
            <a:xfrm>
              <a:off x="2493" y="1198"/>
              <a:ext cx="1724" cy="1542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2801" y="1633"/>
              <a:ext cx="1089" cy="907"/>
              <a:chOff x="2631" y="1515"/>
              <a:chExt cx="1479" cy="1173"/>
            </a:xfrm>
          </p:grpSpPr>
          <p:sp>
            <p:nvSpPr>
              <p:cNvPr id="327688" name="Oval 8"/>
              <p:cNvSpPr>
                <a:spLocks noChangeArrowheads="1"/>
              </p:cNvSpPr>
              <p:nvPr/>
            </p:nvSpPr>
            <p:spPr bwMode="auto">
              <a:xfrm>
                <a:off x="3129" y="2317"/>
                <a:ext cx="483" cy="371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129684" tIns="64842" rIns="129684" bIns="64842" anchor="ctr"/>
              <a:lstStyle/>
              <a:p>
                <a:pPr algn="ctr" defTabSz="991740"/>
                <a:r>
                  <a:rPr lang="en-US" sz="2300" dirty="0">
                    <a:latin typeface="Times New Roman" pitchFamily="18" charset="0"/>
                  </a:rPr>
                  <a:t>C</a:t>
                </a:r>
              </a:p>
            </p:txBody>
          </p:sp>
          <p:sp>
            <p:nvSpPr>
              <p:cNvPr id="327689" name="Oval 9"/>
              <p:cNvSpPr>
                <a:spLocks noChangeArrowheads="1"/>
              </p:cNvSpPr>
              <p:nvPr/>
            </p:nvSpPr>
            <p:spPr bwMode="auto">
              <a:xfrm>
                <a:off x="2631" y="1941"/>
                <a:ext cx="480" cy="370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129684" tIns="64842" rIns="129684" bIns="64842" anchor="ctr"/>
              <a:lstStyle/>
              <a:p>
                <a:pPr algn="ctr" defTabSz="991740"/>
                <a:r>
                  <a:rPr lang="en-US" sz="2300" dirty="0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327690" name="Oval 10"/>
              <p:cNvSpPr>
                <a:spLocks noChangeArrowheads="1"/>
              </p:cNvSpPr>
              <p:nvPr/>
            </p:nvSpPr>
            <p:spPr bwMode="auto">
              <a:xfrm>
                <a:off x="3627" y="1937"/>
                <a:ext cx="483" cy="369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129684" tIns="64842" rIns="129684" bIns="64842" anchor="ctr"/>
              <a:lstStyle/>
              <a:p>
                <a:pPr algn="ctr" defTabSz="991740"/>
                <a:r>
                  <a:rPr lang="en-US" sz="2300" dirty="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327691" name="Oval 11"/>
              <p:cNvSpPr>
                <a:spLocks noChangeArrowheads="1"/>
              </p:cNvSpPr>
              <p:nvPr/>
            </p:nvSpPr>
            <p:spPr bwMode="auto">
              <a:xfrm>
                <a:off x="3129" y="1515"/>
                <a:ext cx="483" cy="371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129684" tIns="64842" rIns="129684" bIns="64842" anchor="ctr"/>
              <a:lstStyle/>
              <a:p>
                <a:pPr algn="ctr" defTabSz="991740"/>
                <a:r>
                  <a:rPr lang="en-US" sz="2300" dirty="0">
                    <a:latin typeface="Times New Roman" pitchFamily="18" charset="0"/>
                  </a:rPr>
                  <a:t>A</a:t>
                </a:r>
              </a:p>
            </p:txBody>
          </p:sp>
          <p:sp>
            <p:nvSpPr>
              <p:cNvPr id="327696" name="Line 16"/>
              <p:cNvSpPr>
                <a:spLocks noChangeShapeType="1"/>
              </p:cNvSpPr>
              <p:nvPr/>
            </p:nvSpPr>
            <p:spPr bwMode="auto">
              <a:xfrm>
                <a:off x="3369" y="1886"/>
                <a:ext cx="0" cy="43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697" name="Line 17"/>
              <p:cNvSpPr>
                <a:spLocks noChangeShapeType="1"/>
              </p:cNvSpPr>
              <p:nvPr/>
            </p:nvSpPr>
            <p:spPr bwMode="auto">
              <a:xfrm flipH="1">
                <a:off x="3129" y="2132"/>
                <a:ext cx="48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698" name="Line 18"/>
              <p:cNvSpPr>
                <a:spLocks noChangeShapeType="1"/>
              </p:cNvSpPr>
              <p:nvPr/>
            </p:nvSpPr>
            <p:spPr bwMode="auto">
              <a:xfrm flipH="1">
                <a:off x="3025" y="1824"/>
                <a:ext cx="138" cy="125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00" name="Line 20"/>
              <p:cNvSpPr>
                <a:spLocks noChangeShapeType="1"/>
              </p:cNvSpPr>
              <p:nvPr/>
            </p:nvSpPr>
            <p:spPr bwMode="auto">
              <a:xfrm>
                <a:off x="3575" y="1824"/>
                <a:ext cx="137" cy="125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02" name="Line 22"/>
              <p:cNvSpPr>
                <a:spLocks noChangeShapeType="1"/>
              </p:cNvSpPr>
              <p:nvPr/>
            </p:nvSpPr>
            <p:spPr bwMode="auto">
              <a:xfrm flipV="1">
                <a:off x="3644" y="2317"/>
                <a:ext cx="206" cy="185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03" name="Line 23"/>
              <p:cNvSpPr>
                <a:spLocks noChangeShapeType="1"/>
              </p:cNvSpPr>
              <p:nvPr/>
            </p:nvSpPr>
            <p:spPr bwMode="auto">
              <a:xfrm>
                <a:off x="2945" y="2296"/>
                <a:ext cx="206" cy="24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327705" name="Rectangle 25"/>
            <p:cNvSpPr>
              <a:spLocks noChangeArrowheads="1"/>
            </p:cNvSpPr>
            <p:nvPr/>
          </p:nvSpPr>
          <p:spPr bwMode="auto">
            <a:xfrm>
              <a:off x="533" y="817"/>
              <a:ext cx="5625" cy="2494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07" name="Text Box 27"/>
            <p:cNvSpPr txBox="1">
              <a:spLocks noChangeArrowheads="1"/>
            </p:cNvSpPr>
            <p:nvPr/>
          </p:nvSpPr>
          <p:spPr bwMode="auto">
            <a:xfrm>
              <a:off x="918" y="1452"/>
              <a:ext cx="1063" cy="14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5. BATAS SISTEM</a:t>
              </a:r>
            </a:p>
          </p:txBody>
        </p:sp>
        <p:sp>
          <p:nvSpPr>
            <p:cNvPr id="327708" name="Text Box 28"/>
            <p:cNvSpPr txBox="1">
              <a:spLocks noChangeArrowheads="1"/>
            </p:cNvSpPr>
            <p:nvPr/>
          </p:nvSpPr>
          <p:spPr bwMode="auto">
            <a:xfrm>
              <a:off x="4371" y="907"/>
              <a:ext cx="1090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1. TUJUAN SISTEM</a:t>
              </a:r>
            </a:p>
          </p:txBody>
        </p:sp>
        <p:sp>
          <p:nvSpPr>
            <p:cNvPr id="327709" name="Text Box 29"/>
            <p:cNvSpPr txBox="1">
              <a:spLocks noChangeArrowheads="1"/>
            </p:cNvSpPr>
            <p:nvPr/>
          </p:nvSpPr>
          <p:spPr bwMode="auto">
            <a:xfrm>
              <a:off x="4389" y="1316"/>
              <a:ext cx="1662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2. LINGKUNGAN EKSTERNAL</a:t>
              </a:r>
            </a:p>
          </p:txBody>
        </p:sp>
        <p:sp>
          <p:nvSpPr>
            <p:cNvPr id="327710" name="Text Box 30"/>
            <p:cNvSpPr txBox="1">
              <a:spLocks noChangeArrowheads="1"/>
            </p:cNvSpPr>
            <p:nvPr/>
          </p:nvSpPr>
          <p:spPr bwMode="auto">
            <a:xfrm>
              <a:off x="4343" y="2575"/>
              <a:ext cx="1569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3. LINGKUNGAN INTERNAL</a:t>
              </a:r>
            </a:p>
          </p:txBody>
        </p:sp>
        <p:sp>
          <p:nvSpPr>
            <p:cNvPr id="327711" name="Text Box 31"/>
            <p:cNvSpPr txBox="1">
              <a:spLocks noChangeArrowheads="1"/>
            </p:cNvSpPr>
            <p:nvPr/>
          </p:nvSpPr>
          <p:spPr bwMode="auto">
            <a:xfrm>
              <a:off x="4328" y="2847"/>
              <a:ext cx="876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4. SUB SISTEM</a:t>
              </a:r>
            </a:p>
          </p:txBody>
        </p:sp>
        <p:sp>
          <p:nvSpPr>
            <p:cNvPr id="327712" name="Text Box 32"/>
            <p:cNvSpPr txBox="1">
              <a:spLocks noChangeArrowheads="1"/>
            </p:cNvSpPr>
            <p:nvPr/>
          </p:nvSpPr>
          <p:spPr bwMode="auto">
            <a:xfrm>
              <a:off x="851" y="2858"/>
              <a:ext cx="1296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7. HUBUNGAN SISTEM</a:t>
              </a:r>
            </a:p>
          </p:txBody>
        </p:sp>
        <p:sp>
          <p:nvSpPr>
            <p:cNvPr id="327714" name="Text Box 34"/>
            <p:cNvSpPr txBox="1">
              <a:spLocks noChangeArrowheads="1"/>
            </p:cNvSpPr>
            <p:nvPr/>
          </p:nvSpPr>
          <p:spPr bwMode="auto">
            <a:xfrm>
              <a:off x="851" y="2586"/>
              <a:ext cx="1123" cy="1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300" dirty="0">
                  <a:latin typeface="Times New Roman" pitchFamily="18" charset="0"/>
                </a:rPr>
                <a:t>6. HIRARKI SISTEM</a:t>
              </a:r>
            </a:p>
          </p:txBody>
        </p:sp>
        <p:sp>
          <p:nvSpPr>
            <p:cNvPr id="327718" name="AutoShape 38"/>
            <p:cNvSpPr>
              <a:spLocks noChangeArrowheads="1"/>
            </p:cNvSpPr>
            <p:nvPr/>
          </p:nvSpPr>
          <p:spPr bwMode="auto">
            <a:xfrm>
              <a:off x="1849" y="1724"/>
              <a:ext cx="635" cy="572"/>
            </a:xfrm>
            <a:prstGeom prst="rightArrow">
              <a:avLst>
                <a:gd name="adj1" fmla="val 50000"/>
                <a:gd name="adj2" fmla="val 27753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300" dirty="0">
                  <a:latin typeface="Times New Roman" pitchFamily="18" charset="0"/>
                </a:rPr>
                <a:t>8. INPUT</a:t>
              </a:r>
            </a:p>
          </p:txBody>
        </p:sp>
        <p:sp>
          <p:nvSpPr>
            <p:cNvPr id="327720" name="AutoShape 40"/>
            <p:cNvSpPr>
              <a:spLocks noChangeArrowheads="1"/>
            </p:cNvSpPr>
            <p:nvPr/>
          </p:nvSpPr>
          <p:spPr bwMode="auto">
            <a:xfrm>
              <a:off x="4253" y="1724"/>
              <a:ext cx="680" cy="572"/>
            </a:xfrm>
            <a:prstGeom prst="rightArrow">
              <a:avLst>
                <a:gd name="adj1" fmla="val 50000"/>
                <a:gd name="adj2" fmla="val 29720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300" dirty="0">
                  <a:latin typeface="Times New Roman" pitchFamily="18" charset="0"/>
                </a:rPr>
                <a:t>10. OUTPUT</a:t>
              </a:r>
            </a:p>
          </p:txBody>
        </p:sp>
        <p:sp>
          <p:nvSpPr>
            <p:cNvPr id="327723" name="Rectangle 43"/>
            <p:cNvSpPr>
              <a:spLocks noChangeArrowheads="1"/>
            </p:cNvSpPr>
            <p:nvPr/>
          </p:nvSpPr>
          <p:spPr bwMode="auto">
            <a:xfrm>
              <a:off x="2982" y="1352"/>
              <a:ext cx="726" cy="27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300" dirty="0">
                  <a:latin typeface="Times New Roman" pitchFamily="18" charset="0"/>
                </a:rPr>
                <a:t>9. PROSES</a:t>
              </a:r>
            </a:p>
          </p:txBody>
        </p:sp>
        <p:sp>
          <p:nvSpPr>
            <p:cNvPr id="327725" name="Line 45"/>
            <p:cNvSpPr>
              <a:spLocks noChangeShapeType="1"/>
            </p:cNvSpPr>
            <p:nvPr/>
          </p:nvSpPr>
          <p:spPr bwMode="auto">
            <a:xfrm>
              <a:off x="2030" y="1542"/>
              <a:ext cx="59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3754" y="2404"/>
              <a:ext cx="589" cy="272"/>
              <a:chOff x="3754" y="2404"/>
              <a:chExt cx="589" cy="272"/>
            </a:xfrm>
          </p:grpSpPr>
          <p:sp>
            <p:nvSpPr>
              <p:cNvPr id="327726" name="Line 46"/>
              <p:cNvSpPr>
                <a:spLocks noChangeShapeType="1"/>
              </p:cNvSpPr>
              <p:nvPr/>
            </p:nvSpPr>
            <p:spPr bwMode="auto">
              <a:xfrm flipH="1">
                <a:off x="3935" y="2676"/>
                <a:ext cx="40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27" name="Line 47"/>
              <p:cNvSpPr>
                <a:spLocks noChangeShapeType="1"/>
              </p:cNvSpPr>
              <p:nvPr/>
            </p:nvSpPr>
            <p:spPr bwMode="auto">
              <a:xfrm flipH="1" flipV="1">
                <a:off x="3754" y="2404"/>
                <a:ext cx="181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49"/>
            <p:cNvGrpSpPr>
              <a:grpSpLocks/>
            </p:cNvGrpSpPr>
            <p:nvPr/>
          </p:nvGrpSpPr>
          <p:grpSpPr bwMode="auto">
            <a:xfrm>
              <a:off x="3355" y="2540"/>
              <a:ext cx="997" cy="409"/>
              <a:chOff x="3754" y="2404"/>
              <a:chExt cx="589" cy="272"/>
            </a:xfrm>
          </p:grpSpPr>
          <p:sp>
            <p:nvSpPr>
              <p:cNvPr id="327730" name="Line 50"/>
              <p:cNvSpPr>
                <a:spLocks noChangeShapeType="1"/>
              </p:cNvSpPr>
              <p:nvPr/>
            </p:nvSpPr>
            <p:spPr bwMode="auto">
              <a:xfrm flipH="1">
                <a:off x="3935" y="2676"/>
                <a:ext cx="40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31" name="Line 51"/>
              <p:cNvSpPr>
                <a:spLocks noChangeShapeType="1"/>
              </p:cNvSpPr>
              <p:nvPr/>
            </p:nvSpPr>
            <p:spPr bwMode="auto">
              <a:xfrm flipH="1" flipV="1">
                <a:off x="3754" y="2404"/>
                <a:ext cx="181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327732" name="Line 52"/>
            <p:cNvSpPr>
              <a:spLocks noChangeShapeType="1"/>
            </p:cNvSpPr>
            <p:nvPr/>
          </p:nvSpPr>
          <p:spPr bwMode="auto">
            <a:xfrm flipH="1">
              <a:off x="4071" y="1406"/>
              <a:ext cx="318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27733" name="Text Box 53"/>
            <p:cNvSpPr txBox="1">
              <a:spLocks noChangeArrowheads="1"/>
            </p:cNvSpPr>
            <p:nvPr/>
          </p:nvSpPr>
          <p:spPr bwMode="auto">
            <a:xfrm>
              <a:off x="2937" y="890"/>
              <a:ext cx="675" cy="14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SISTEM X</a:t>
              </a:r>
            </a:p>
          </p:txBody>
        </p:sp>
        <p:sp>
          <p:nvSpPr>
            <p:cNvPr id="327734" name="Line 54"/>
            <p:cNvSpPr>
              <a:spLocks noChangeShapeType="1"/>
            </p:cNvSpPr>
            <p:nvPr/>
          </p:nvSpPr>
          <p:spPr bwMode="auto">
            <a:xfrm flipH="1">
              <a:off x="3844" y="998"/>
              <a:ext cx="54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6" name="Group 57"/>
            <p:cNvGrpSpPr>
              <a:grpSpLocks/>
            </p:cNvGrpSpPr>
            <p:nvPr/>
          </p:nvGrpSpPr>
          <p:grpSpPr bwMode="auto">
            <a:xfrm>
              <a:off x="2121" y="2359"/>
              <a:ext cx="952" cy="590"/>
              <a:chOff x="2121" y="2314"/>
              <a:chExt cx="998" cy="635"/>
            </a:xfrm>
          </p:grpSpPr>
          <p:sp>
            <p:nvSpPr>
              <p:cNvPr id="327735" name="Line 55"/>
              <p:cNvSpPr>
                <a:spLocks noChangeShapeType="1"/>
              </p:cNvSpPr>
              <p:nvPr/>
            </p:nvSpPr>
            <p:spPr bwMode="auto">
              <a:xfrm>
                <a:off x="2121" y="2949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36" name="Line 56"/>
              <p:cNvSpPr>
                <a:spLocks noChangeShapeType="1"/>
              </p:cNvSpPr>
              <p:nvPr/>
            </p:nvSpPr>
            <p:spPr bwMode="auto">
              <a:xfrm flipV="1">
                <a:off x="2484" y="2314"/>
                <a:ext cx="635" cy="635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58"/>
            <p:cNvGrpSpPr>
              <a:grpSpLocks/>
            </p:cNvGrpSpPr>
            <p:nvPr/>
          </p:nvGrpSpPr>
          <p:grpSpPr bwMode="auto">
            <a:xfrm>
              <a:off x="1939" y="2223"/>
              <a:ext cx="907" cy="454"/>
              <a:chOff x="2121" y="2314"/>
              <a:chExt cx="998" cy="635"/>
            </a:xfrm>
          </p:grpSpPr>
          <p:sp>
            <p:nvSpPr>
              <p:cNvPr id="327739" name="Line 59"/>
              <p:cNvSpPr>
                <a:spLocks noChangeShapeType="1"/>
              </p:cNvSpPr>
              <p:nvPr/>
            </p:nvSpPr>
            <p:spPr bwMode="auto">
              <a:xfrm>
                <a:off x="2121" y="2949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7740" name="Line 60"/>
              <p:cNvSpPr>
                <a:spLocks noChangeShapeType="1"/>
              </p:cNvSpPr>
              <p:nvPr/>
            </p:nvSpPr>
            <p:spPr bwMode="auto">
              <a:xfrm flipV="1">
                <a:off x="2484" y="2314"/>
                <a:ext cx="635" cy="635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373" y="294952"/>
            <a:ext cx="3330633" cy="646226"/>
          </a:xfrm>
        </p:spPr>
        <p:txBody>
          <a:bodyPr/>
          <a:lstStyle/>
          <a:p>
            <a:r>
              <a:rPr lang="en-US" sz="2500" dirty="0">
                <a:latin typeface="Stencil" pitchFamily="82" charset="0"/>
              </a:rPr>
              <a:t>2.2.1 Tujuan sistem</a:t>
            </a:r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104" y="941179"/>
            <a:ext cx="7668491" cy="5042342"/>
          </a:xfrm>
        </p:spPr>
        <p:txBody>
          <a:bodyPr/>
          <a:lstStyle/>
          <a:p>
            <a:r>
              <a:rPr lang="en-US" sz="2200" dirty="0">
                <a:latin typeface="Stencil" pitchFamily="82" charset="0"/>
              </a:rPr>
              <a:t>Target </a:t>
            </a:r>
            <a:r>
              <a:rPr lang="en-US" sz="2200" dirty="0" err="1">
                <a:latin typeface="Stencil" pitchFamily="82" charset="0"/>
              </a:rPr>
              <a:t>yg</a:t>
            </a:r>
            <a:r>
              <a:rPr lang="en-US" sz="2200" dirty="0">
                <a:latin typeface="Stencil" pitchFamily="82" charset="0"/>
              </a:rPr>
              <a:t> ingin dicapai oleh suatu sistem</a:t>
            </a:r>
          </a:p>
          <a:p>
            <a:r>
              <a:rPr lang="en-US" sz="2200" dirty="0">
                <a:latin typeface="Stencil" pitchFamily="82" charset="0"/>
              </a:rPr>
              <a:t>TUJUAN SISTEM: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1. HRS MEMILIKI KRITERIA: </a:t>
            </a:r>
            <a:r>
              <a:rPr lang="en-US" sz="2200" dirty="0" err="1">
                <a:latin typeface="Century Gothic" pitchFamily="34" charset="0"/>
              </a:rPr>
              <a:t>Sbg</a:t>
            </a:r>
            <a:r>
              <a:rPr lang="en-US" sz="2200" dirty="0">
                <a:latin typeface="Century Gothic" pitchFamily="34" charset="0"/>
              </a:rPr>
              <a:t> tolok ukur dalam menilai keberhasilan suatu sistem dan menjadi dasar dilakukannya suatu pengendalian sistem</a:t>
            </a:r>
            <a:endParaRPr lang="en-US" sz="2200" dirty="0">
              <a:latin typeface="Stencil" pitchFamily="82" charset="0"/>
            </a:endParaRP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2. hrs konkrit: </a:t>
            </a:r>
            <a:r>
              <a:rPr lang="en-US" sz="2200" dirty="0">
                <a:latin typeface="Century Gothic" pitchFamily="34" charset="0"/>
              </a:rPr>
              <a:t>Agar mudah untuk dicapai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</a:t>
            </a:r>
            <a:r>
              <a:rPr lang="en-US" sz="2200" dirty="0">
                <a:latin typeface="Stencil" pitchFamily="82" charset="0"/>
              </a:rPr>
              <a:t>3. Tidak boleh abstrak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Contoh: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Tujuan menjalankan mobil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sedang </a:t>
            </a:r>
            <a:r>
              <a:rPr lang="en-US" sz="2200" dirty="0" err="1">
                <a:latin typeface="Century Gothic" pitchFamily="34" charset="0"/>
              </a:rPr>
              <a:t>mobok</a:t>
            </a:r>
            <a:r>
              <a:rPr lang="en-US" sz="2200" dirty="0">
                <a:latin typeface="Century Gothic" pitchFamily="34" charset="0"/>
              </a:rPr>
              <a:t> akan lebih mudah dari tujuan membuat mobil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bagus.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Kriteria mobil mogok adalah jalan, sedangkan mobil bagus kriterianya relatif.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538030"/>
            <a:ext cx="7696200" cy="5558137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b="1" dirty="0">
                <a:latin typeface="Stencil" pitchFamily="82" charset="0"/>
              </a:rPr>
              <a:t>2.2.2 BATAS SISTEM</a:t>
            </a:r>
          </a:p>
          <a:p>
            <a:r>
              <a:rPr lang="en-US" sz="2200" dirty="0">
                <a:latin typeface="Stencil" pitchFamily="82" charset="0"/>
              </a:rPr>
              <a:t>GARIS ABSTRAKSI YG MEMISAHKAN ANTARA SISTEM DAN LINGKUNGAN</a:t>
            </a:r>
          </a:p>
          <a:p>
            <a:r>
              <a:rPr lang="en-US" sz="2200" dirty="0">
                <a:latin typeface="Stencil" pitchFamily="82" charset="0"/>
              </a:rPr>
              <a:t>BERSIFAT RELATIF BERGANTUNG PADA SITUASI DAN KONDISI</a:t>
            </a:r>
          </a:p>
          <a:p>
            <a:pPr>
              <a:buFontTx/>
              <a:buNone/>
            </a:pP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254"/>
            <a:ext cx="8229600" cy="646226"/>
          </a:xfrm>
        </p:spPr>
        <p:txBody>
          <a:bodyPr/>
          <a:lstStyle/>
          <a:p>
            <a:pPr algn="l"/>
            <a:r>
              <a:rPr lang="en-US" sz="2500" dirty="0">
                <a:latin typeface="Stencil" pitchFamily="82" charset="0"/>
              </a:rPr>
              <a:t>2.2.3 Subsistem</a:t>
            </a:r>
          </a:p>
        </p:txBody>
      </p:sp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38448" y="1142756"/>
            <a:ext cx="7856912" cy="4437616"/>
            <a:chOff x="533" y="771"/>
            <a:chExt cx="5670" cy="2994"/>
          </a:xfrm>
        </p:grpSpPr>
        <p:sp>
          <p:nvSpPr>
            <p:cNvPr id="625760" name="Rectangle 96"/>
            <p:cNvSpPr>
              <a:spLocks noChangeArrowheads="1"/>
            </p:cNvSpPr>
            <p:nvPr/>
          </p:nvSpPr>
          <p:spPr bwMode="auto">
            <a:xfrm>
              <a:off x="533" y="771"/>
              <a:ext cx="5670" cy="2994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1939" y="1134"/>
              <a:ext cx="952" cy="862"/>
              <a:chOff x="2592" y="1134"/>
              <a:chExt cx="1180" cy="1043"/>
            </a:xfrm>
          </p:grpSpPr>
          <p:sp>
            <p:nvSpPr>
              <p:cNvPr id="625668" name="Oval 4"/>
              <p:cNvSpPr>
                <a:spLocks noChangeArrowheads="1"/>
              </p:cNvSpPr>
              <p:nvPr/>
            </p:nvSpPr>
            <p:spPr bwMode="auto">
              <a:xfrm>
                <a:off x="3028" y="1216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A</a:t>
                </a:r>
              </a:p>
            </p:txBody>
          </p:sp>
          <p:sp>
            <p:nvSpPr>
              <p:cNvPr id="625670" name="Oval 6"/>
              <p:cNvSpPr>
                <a:spLocks noChangeArrowheads="1"/>
              </p:cNvSpPr>
              <p:nvPr/>
            </p:nvSpPr>
            <p:spPr bwMode="auto">
              <a:xfrm>
                <a:off x="268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E</a:t>
                </a:r>
              </a:p>
            </p:txBody>
          </p:sp>
          <p:sp>
            <p:nvSpPr>
              <p:cNvPr id="625671" name="Oval 7"/>
              <p:cNvSpPr>
                <a:spLocks noChangeArrowheads="1"/>
              </p:cNvSpPr>
              <p:nvPr/>
            </p:nvSpPr>
            <p:spPr bwMode="auto">
              <a:xfrm>
                <a:off x="337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625672" name="Oval 8"/>
              <p:cNvSpPr>
                <a:spLocks noChangeArrowheads="1"/>
              </p:cNvSpPr>
              <p:nvPr/>
            </p:nvSpPr>
            <p:spPr bwMode="auto">
              <a:xfrm>
                <a:off x="3028" y="1769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625673" name="Oval 9"/>
              <p:cNvSpPr>
                <a:spLocks noChangeArrowheads="1"/>
              </p:cNvSpPr>
              <p:nvPr/>
            </p:nvSpPr>
            <p:spPr bwMode="auto">
              <a:xfrm>
                <a:off x="2592" y="1134"/>
                <a:ext cx="1180" cy="1043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675" name="Line 11"/>
              <p:cNvSpPr>
                <a:spLocks noChangeShapeType="1"/>
              </p:cNvSpPr>
              <p:nvPr/>
            </p:nvSpPr>
            <p:spPr bwMode="auto">
              <a:xfrm>
                <a:off x="3182" y="1542"/>
                <a:ext cx="0" cy="22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76" name="Line 12"/>
              <p:cNvSpPr>
                <a:spLocks noChangeShapeType="1"/>
              </p:cNvSpPr>
              <p:nvPr/>
            </p:nvSpPr>
            <p:spPr bwMode="auto">
              <a:xfrm>
                <a:off x="3010" y="166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77" name="Line 13"/>
              <p:cNvSpPr>
                <a:spLocks noChangeShapeType="1"/>
              </p:cNvSpPr>
              <p:nvPr/>
            </p:nvSpPr>
            <p:spPr bwMode="auto">
              <a:xfrm flipH="1">
                <a:off x="2937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78" name="Line 14"/>
              <p:cNvSpPr>
                <a:spLocks noChangeShapeType="1"/>
              </p:cNvSpPr>
              <p:nvPr/>
            </p:nvSpPr>
            <p:spPr bwMode="auto">
              <a:xfrm>
                <a:off x="2937" y="1806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79" name="Line 15"/>
              <p:cNvSpPr>
                <a:spLocks noChangeShapeType="1"/>
              </p:cNvSpPr>
              <p:nvPr/>
            </p:nvSpPr>
            <p:spPr bwMode="auto">
              <a:xfrm>
                <a:off x="3345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80" name="Line 16"/>
              <p:cNvSpPr>
                <a:spLocks noChangeShapeType="1"/>
              </p:cNvSpPr>
              <p:nvPr/>
            </p:nvSpPr>
            <p:spPr bwMode="auto">
              <a:xfrm flipH="1">
                <a:off x="3354" y="1805"/>
                <a:ext cx="91" cy="9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3345" y="1134"/>
              <a:ext cx="952" cy="862"/>
              <a:chOff x="2592" y="1134"/>
              <a:chExt cx="1180" cy="1043"/>
            </a:xfrm>
          </p:grpSpPr>
          <p:sp>
            <p:nvSpPr>
              <p:cNvPr id="625683" name="Oval 19"/>
              <p:cNvSpPr>
                <a:spLocks noChangeArrowheads="1"/>
              </p:cNvSpPr>
              <p:nvPr/>
            </p:nvSpPr>
            <p:spPr bwMode="auto">
              <a:xfrm>
                <a:off x="3028" y="1216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B</a:t>
                </a:r>
                <a:r>
                  <a:rPr lang="en-US" sz="1600" dirty="0">
                    <a:latin typeface="Times New Roman" pitchFamily="18" charset="0"/>
                  </a:rPr>
                  <a:t>1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84" name="Oval 20"/>
              <p:cNvSpPr>
                <a:spLocks noChangeArrowheads="1"/>
              </p:cNvSpPr>
              <p:nvPr/>
            </p:nvSpPr>
            <p:spPr bwMode="auto">
              <a:xfrm>
                <a:off x="268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B</a:t>
                </a:r>
                <a:r>
                  <a:rPr lang="en-US" sz="1600" dirty="0">
                    <a:latin typeface="Times New Roman" pitchFamily="18" charset="0"/>
                  </a:rPr>
                  <a:t>4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85" name="Oval 21"/>
              <p:cNvSpPr>
                <a:spLocks noChangeArrowheads="1"/>
              </p:cNvSpPr>
              <p:nvPr/>
            </p:nvSpPr>
            <p:spPr bwMode="auto">
              <a:xfrm>
                <a:off x="337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B</a:t>
                </a:r>
                <a:r>
                  <a:rPr lang="en-US" sz="1600" dirty="0">
                    <a:latin typeface="Times New Roman" pitchFamily="18" charset="0"/>
                  </a:rPr>
                  <a:t>2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86" name="Oval 22"/>
              <p:cNvSpPr>
                <a:spLocks noChangeArrowheads="1"/>
              </p:cNvSpPr>
              <p:nvPr/>
            </p:nvSpPr>
            <p:spPr bwMode="auto">
              <a:xfrm>
                <a:off x="3028" y="1769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B</a:t>
                </a:r>
                <a:r>
                  <a:rPr lang="en-US" sz="1600" dirty="0">
                    <a:latin typeface="Times New Roman" pitchFamily="18" charset="0"/>
                  </a:rPr>
                  <a:t>3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87" name="Oval 23"/>
              <p:cNvSpPr>
                <a:spLocks noChangeArrowheads="1"/>
              </p:cNvSpPr>
              <p:nvPr/>
            </p:nvSpPr>
            <p:spPr bwMode="auto">
              <a:xfrm>
                <a:off x="2592" y="1134"/>
                <a:ext cx="1180" cy="1043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688" name="Line 24"/>
              <p:cNvSpPr>
                <a:spLocks noChangeShapeType="1"/>
              </p:cNvSpPr>
              <p:nvPr/>
            </p:nvSpPr>
            <p:spPr bwMode="auto">
              <a:xfrm>
                <a:off x="3182" y="1542"/>
                <a:ext cx="0" cy="22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89" name="Line 25"/>
              <p:cNvSpPr>
                <a:spLocks noChangeShapeType="1"/>
              </p:cNvSpPr>
              <p:nvPr/>
            </p:nvSpPr>
            <p:spPr bwMode="auto">
              <a:xfrm>
                <a:off x="3010" y="166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90" name="Line 26"/>
              <p:cNvSpPr>
                <a:spLocks noChangeShapeType="1"/>
              </p:cNvSpPr>
              <p:nvPr/>
            </p:nvSpPr>
            <p:spPr bwMode="auto">
              <a:xfrm flipH="1">
                <a:off x="2937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91" name="Line 27"/>
              <p:cNvSpPr>
                <a:spLocks noChangeShapeType="1"/>
              </p:cNvSpPr>
              <p:nvPr/>
            </p:nvSpPr>
            <p:spPr bwMode="auto">
              <a:xfrm>
                <a:off x="2937" y="1806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92" name="Line 28"/>
              <p:cNvSpPr>
                <a:spLocks noChangeShapeType="1"/>
              </p:cNvSpPr>
              <p:nvPr/>
            </p:nvSpPr>
            <p:spPr bwMode="auto">
              <a:xfrm>
                <a:off x="3345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693" name="Line 29"/>
              <p:cNvSpPr>
                <a:spLocks noChangeShapeType="1"/>
              </p:cNvSpPr>
              <p:nvPr/>
            </p:nvSpPr>
            <p:spPr bwMode="auto">
              <a:xfrm flipH="1">
                <a:off x="3354" y="1805"/>
                <a:ext cx="91" cy="9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30"/>
            <p:cNvGrpSpPr>
              <a:grpSpLocks/>
            </p:cNvGrpSpPr>
            <p:nvPr/>
          </p:nvGrpSpPr>
          <p:grpSpPr bwMode="auto">
            <a:xfrm>
              <a:off x="579" y="1134"/>
              <a:ext cx="952" cy="862"/>
              <a:chOff x="2592" y="1134"/>
              <a:chExt cx="1180" cy="1043"/>
            </a:xfrm>
          </p:grpSpPr>
          <p:sp>
            <p:nvSpPr>
              <p:cNvPr id="625695" name="Oval 31"/>
              <p:cNvSpPr>
                <a:spLocks noChangeArrowheads="1"/>
              </p:cNvSpPr>
              <p:nvPr/>
            </p:nvSpPr>
            <p:spPr bwMode="auto">
              <a:xfrm>
                <a:off x="3028" y="1216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E</a:t>
                </a:r>
                <a:r>
                  <a:rPr lang="en-US" sz="1600" dirty="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625696" name="Oval 32"/>
              <p:cNvSpPr>
                <a:spLocks noChangeArrowheads="1"/>
              </p:cNvSpPr>
              <p:nvPr/>
            </p:nvSpPr>
            <p:spPr bwMode="auto">
              <a:xfrm>
                <a:off x="268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E</a:t>
                </a:r>
                <a:r>
                  <a:rPr lang="en-US" sz="1600" dirty="0">
                    <a:latin typeface="Times New Roman" pitchFamily="18" charset="0"/>
                  </a:rPr>
                  <a:t>4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97" name="Oval 33"/>
              <p:cNvSpPr>
                <a:spLocks noChangeArrowheads="1"/>
              </p:cNvSpPr>
              <p:nvPr/>
            </p:nvSpPr>
            <p:spPr bwMode="auto">
              <a:xfrm>
                <a:off x="337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E</a:t>
                </a:r>
                <a:r>
                  <a:rPr lang="en-US" sz="1600" dirty="0"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625698" name="Oval 34"/>
              <p:cNvSpPr>
                <a:spLocks noChangeArrowheads="1"/>
              </p:cNvSpPr>
              <p:nvPr/>
            </p:nvSpPr>
            <p:spPr bwMode="auto">
              <a:xfrm>
                <a:off x="3028" y="1769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E</a:t>
                </a:r>
                <a:r>
                  <a:rPr lang="en-US" sz="1600" dirty="0">
                    <a:latin typeface="Times New Roman" pitchFamily="18" charset="0"/>
                  </a:rPr>
                  <a:t>3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699" name="Oval 35"/>
              <p:cNvSpPr>
                <a:spLocks noChangeArrowheads="1"/>
              </p:cNvSpPr>
              <p:nvPr/>
            </p:nvSpPr>
            <p:spPr bwMode="auto">
              <a:xfrm>
                <a:off x="2592" y="1134"/>
                <a:ext cx="1180" cy="1043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700" name="Line 36"/>
              <p:cNvSpPr>
                <a:spLocks noChangeShapeType="1"/>
              </p:cNvSpPr>
              <p:nvPr/>
            </p:nvSpPr>
            <p:spPr bwMode="auto">
              <a:xfrm>
                <a:off x="3182" y="1542"/>
                <a:ext cx="0" cy="22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01" name="Line 37"/>
              <p:cNvSpPr>
                <a:spLocks noChangeShapeType="1"/>
              </p:cNvSpPr>
              <p:nvPr/>
            </p:nvSpPr>
            <p:spPr bwMode="auto">
              <a:xfrm>
                <a:off x="3010" y="166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02" name="Line 38"/>
              <p:cNvSpPr>
                <a:spLocks noChangeShapeType="1"/>
              </p:cNvSpPr>
              <p:nvPr/>
            </p:nvSpPr>
            <p:spPr bwMode="auto">
              <a:xfrm flipH="1">
                <a:off x="2937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03" name="Line 39"/>
              <p:cNvSpPr>
                <a:spLocks noChangeShapeType="1"/>
              </p:cNvSpPr>
              <p:nvPr/>
            </p:nvSpPr>
            <p:spPr bwMode="auto">
              <a:xfrm>
                <a:off x="2937" y="1806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04" name="Line 40"/>
              <p:cNvSpPr>
                <a:spLocks noChangeShapeType="1"/>
              </p:cNvSpPr>
              <p:nvPr/>
            </p:nvSpPr>
            <p:spPr bwMode="auto">
              <a:xfrm>
                <a:off x="3345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05" name="Line 41"/>
              <p:cNvSpPr>
                <a:spLocks noChangeShapeType="1"/>
              </p:cNvSpPr>
              <p:nvPr/>
            </p:nvSpPr>
            <p:spPr bwMode="auto">
              <a:xfrm flipH="1">
                <a:off x="3354" y="1805"/>
                <a:ext cx="91" cy="9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42"/>
            <p:cNvGrpSpPr>
              <a:grpSpLocks/>
            </p:cNvGrpSpPr>
            <p:nvPr/>
          </p:nvGrpSpPr>
          <p:grpSpPr bwMode="auto">
            <a:xfrm>
              <a:off x="1939" y="2683"/>
              <a:ext cx="952" cy="862"/>
              <a:chOff x="2592" y="1134"/>
              <a:chExt cx="1180" cy="1043"/>
            </a:xfrm>
          </p:grpSpPr>
          <p:sp>
            <p:nvSpPr>
              <p:cNvPr id="625707" name="Oval 43"/>
              <p:cNvSpPr>
                <a:spLocks noChangeArrowheads="1"/>
              </p:cNvSpPr>
              <p:nvPr/>
            </p:nvSpPr>
            <p:spPr bwMode="auto">
              <a:xfrm>
                <a:off x="3028" y="1216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D</a:t>
                </a:r>
                <a:r>
                  <a:rPr lang="en-US" sz="1600" dirty="0">
                    <a:latin typeface="Times New Roman" pitchFamily="18" charset="0"/>
                  </a:rPr>
                  <a:t>1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708" name="Oval 44"/>
              <p:cNvSpPr>
                <a:spLocks noChangeArrowheads="1"/>
              </p:cNvSpPr>
              <p:nvPr/>
            </p:nvSpPr>
            <p:spPr bwMode="auto">
              <a:xfrm>
                <a:off x="268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D</a:t>
                </a:r>
                <a:r>
                  <a:rPr lang="en-US" sz="1600" dirty="0">
                    <a:latin typeface="Times New Roman" pitchFamily="18" charset="0"/>
                  </a:rPr>
                  <a:t>4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709" name="Oval 45"/>
              <p:cNvSpPr>
                <a:spLocks noChangeArrowheads="1"/>
              </p:cNvSpPr>
              <p:nvPr/>
            </p:nvSpPr>
            <p:spPr bwMode="auto">
              <a:xfrm>
                <a:off x="337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D</a:t>
                </a:r>
                <a:r>
                  <a:rPr lang="en-US" sz="1600" dirty="0">
                    <a:latin typeface="Times New Roman" pitchFamily="18" charset="0"/>
                  </a:rPr>
                  <a:t>2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710" name="Oval 46"/>
              <p:cNvSpPr>
                <a:spLocks noChangeArrowheads="1"/>
              </p:cNvSpPr>
              <p:nvPr/>
            </p:nvSpPr>
            <p:spPr bwMode="auto">
              <a:xfrm>
                <a:off x="3028" y="1769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D</a:t>
                </a:r>
                <a:r>
                  <a:rPr lang="en-US" sz="1600" dirty="0">
                    <a:latin typeface="Times New Roman" pitchFamily="18" charset="0"/>
                  </a:rPr>
                  <a:t>3</a:t>
                </a:r>
                <a:endParaRPr lang="en-US" dirty="0">
                  <a:latin typeface="Times New Roman" pitchFamily="18" charset="0"/>
                </a:endParaRPr>
              </a:p>
            </p:txBody>
          </p:sp>
          <p:sp>
            <p:nvSpPr>
              <p:cNvPr id="625711" name="Oval 47"/>
              <p:cNvSpPr>
                <a:spLocks noChangeArrowheads="1"/>
              </p:cNvSpPr>
              <p:nvPr/>
            </p:nvSpPr>
            <p:spPr bwMode="auto">
              <a:xfrm>
                <a:off x="2592" y="1134"/>
                <a:ext cx="1180" cy="1043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712" name="Line 48"/>
              <p:cNvSpPr>
                <a:spLocks noChangeShapeType="1"/>
              </p:cNvSpPr>
              <p:nvPr/>
            </p:nvSpPr>
            <p:spPr bwMode="auto">
              <a:xfrm>
                <a:off x="3182" y="1542"/>
                <a:ext cx="0" cy="22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13" name="Line 49"/>
              <p:cNvSpPr>
                <a:spLocks noChangeShapeType="1"/>
              </p:cNvSpPr>
              <p:nvPr/>
            </p:nvSpPr>
            <p:spPr bwMode="auto">
              <a:xfrm>
                <a:off x="3010" y="166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14" name="Line 50"/>
              <p:cNvSpPr>
                <a:spLocks noChangeShapeType="1"/>
              </p:cNvSpPr>
              <p:nvPr/>
            </p:nvSpPr>
            <p:spPr bwMode="auto">
              <a:xfrm flipH="1">
                <a:off x="2937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15" name="Line 51"/>
              <p:cNvSpPr>
                <a:spLocks noChangeShapeType="1"/>
              </p:cNvSpPr>
              <p:nvPr/>
            </p:nvSpPr>
            <p:spPr bwMode="auto">
              <a:xfrm>
                <a:off x="2937" y="1806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16" name="Line 52"/>
              <p:cNvSpPr>
                <a:spLocks noChangeShapeType="1"/>
              </p:cNvSpPr>
              <p:nvPr/>
            </p:nvSpPr>
            <p:spPr bwMode="auto">
              <a:xfrm>
                <a:off x="3345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17" name="Line 53"/>
              <p:cNvSpPr>
                <a:spLocks noChangeShapeType="1"/>
              </p:cNvSpPr>
              <p:nvPr/>
            </p:nvSpPr>
            <p:spPr bwMode="auto">
              <a:xfrm flipH="1">
                <a:off x="3354" y="1805"/>
                <a:ext cx="91" cy="9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54"/>
            <p:cNvGrpSpPr>
              <a:grpSpLocks/>
            </p:cNvGrpSpPr>
            <p:nvPr/>
          </p:nvGrpSpPr>
          <p:grpSpPr bwMode="auto">
            <a:xfrm>
              <a:off x="4860" y="1134"/>
              <a:ext cx="952" cy="862"/>
              <a:chOff x="2592" y="1134"/>
              <a:chExt cx="1180" cy="1043"/>
            </a:xfrm>
          </p:grpSpPr>
          <p:sp>
            <p:nvSpPr>
              <p:cNvPr id="625719" name="Oval 55"/>
              <p:cNvSpPr>
                <a:spLocks noChangeArrowheads="1"/>
              </p:cNvSpPr>
              <p:nvPr/>
            </p:nvSpPr>
            <p:spPr bwMode="auto">
              <a:xfrm>
                <a:off x="3028" y="1216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21</a:t>
                </a:r>
              </a:p>
            </p:txBody>
          </p:sp>
          <p:sp>
            <p:nvSpPr>
              <p:cNvPr id="625720" name="Oval 56"/>
              <p:cNvSpPr>
                <a:spLocks noChangeArrowheads="1"/>
              </p:cNvSpPr>
              <p:nvPr/>
            </p:nvSpPr>
            <p:spPr bwMode="auto">
              <a:xfrm>
                <a:off x="268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24</a:t>
                </a:r>
              </a:p>
            </p:txBody>
          </p:sp>
          <p:sp>
            <p:nvSpPr>
              <p:cNvPr id="625721" name="Oval 57"/>
              <p:cNvSpPr>
                <a:spLocks noChangeArrowheads="1"/>
              </p:cNvSpPr>
              <p:nvPr/>
            </p:nvSpPr>
            <p:spPr bwMode="auto">
              <a:xfrm>
                <a:off x="3373" y="1498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22</a:t>
                </a:r>
              </a:p>
            </p:txBody>
          </p:sp>
          <p:sp>
            <p:nvSpPr>
              <p:cNvPr id="625722" name="Oval 58"/>
              <p:cNvSpPr>
                <a:spLocks noChangeArrowheads="1"/>
              </p:cNvSpPr>
              <p:nvPr/>
            </p:nvSpPr>
            <p:spPr bwMode="auto">
              <a:xfrm>
                <a:off x="3028" y="1769"/>
                <a:ext cx="317" cy="317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dirty="0">
                    <a:latin typeface="Times New Roman" pitchFamily="18" charset="0"/>
                  </a:rPr>
                  <a:t>23</a:t>
                </a:r>
              </a:p>
            </p:txBody>
          </p:sp>
          <p:sp>
            <p:nvSpPr>
              <p:cNvPr id="625723" name="Oval 59"/>
              <p:cNvSpPr>
                <a:spLocks noChangeArrowheads="1"/>
              </p:cNvSpPr>
              <p:nvPr/>
            </p:nvSpPr>
            <p:spPr bwMode="auto">
              <a:xfrm>
                <a:off x="2592" y="1134"/>
                <a:ext cx="1180" cy="1043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724" name="Line 60"/>
              <p:cNvSpPr>
                <a:spLocks noChangeShapeType="1"/>
              </p:cNvSpPr>
              <p:nvPr/>
            </p:nvSpPr>
            <p:spPr bwMode="auto">
              <a:xfrm>
                <a:off x="3182" y="1542"/>
                <a:ext cx="0" cy="22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25" name="Line 61"/>
              <p:cNvSpPr>
                <a:spLocks noChangeShapeType="1"/>
              </p:cNvSpPr>
              <p:nvPr/>
            </p:nvSpPr>
            <p:spPr bwMode="auto">
              <a:xfrm>
                <a:off x="3010" y="166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26" name="Line 62"/>
              <p:cNvSpPr>
                <a:spLocks noChangeShapeType="1"/>
              </p:cNvSpPr>
              <p:nvPr/>
            </p:nvSpPr>
            <p:spPr bwMode="auto">
              <a:xfrm flipH="1">
                <a:off x="2937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27" name="Line 63"/>
              <p:cNvSpPr>
                <a:spLocks noChangeShapeType="1"/>
              </p:cNvSpPr>
              <p:nvPr/>
            </p:nvSpPr>
            <p:spPr bwMode="auto">
              <a:xfrm>
                <a:off x="2937" y="1806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28" name="Line 64"/>
              <p:cNvSpPr>
                <a:spLocks noChangeShapeType="1"/>
              </p:cNvSpPr>
              <p:nvPr/>
            </p:nvSpPr>
            <p:spPr bwMode="auto">
              <a:xfrm>
                <a:off x="3345" y="1452"/>
                <a:ext cx="91" cy="9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29" name="Line 65"/>
              <p:cNvSpPr>
                <a:spLocks noChangeShapeType="1"/>
              </p:cNvSpPr>
              <p:nvPr/>
            </p:nvSpPr>
            <p:spPr bwMode="auto">
              <a:xfrm flipH="1">
                <a:off x="3354" y="1805"/>
                <a:ext cx="91" cy="9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68"/>
            <p:cNvGrpSpPr>
              <a:grpSpLocks/>
            </p:cNvGrpSpPr>
            <p:nvPr/>
          </p:nvGrpSpPr>
          <p:grpSpPr bwMode="auto">
            <a:xfrm>
              <a:off x="1032" y="1134"/>
              <a:ext cx="1188" cy="871"/>
              <a:chOff x="1032" y="1134"/>
              <a:chExt cx="1188" cy="871"/>
            </a:xfrm>
          </p:grpSpPr>
          <p:sp>
            <p:nvSpPr>
              <p:cNvPr id="625730" name="Line 66"/>
              <p:cNvSpPr>
                <a:spLocks noChangeShapeType="1"/>
              </p:cNvSpPr>
              <p:nvPr/>
            </p:nvSpPr>
            <p:spPr bwMode="auto">
              <a:xfrm>
                <a:off x="1086" y="1134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31" name="Line 67"/>
              <p:cNvSpPr>
                <a:spLocks noChangeShapeType="1"/>
              </p:cNvSpPr>
              <p:nvPr/>
            </p:nvSpPr>
            <p:spPr bwMode="auto">
              <a:xfrm flipV="1">
                <a:off x="1032" y="1687"/>
                <a:ext cx="1179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71"/>
            <p:cNvGrpSpPr>
              <a:grpSpLocks/>
            </p:cNvGrpSpPr>
            <p:nvPr/>
          </p:nvGrpSpPr>
          <p:grpSpPr bwMode="auto">
            <a:xfrm>
              <a:off x="2611" y="1134"/>
              <a:ext cx="1143" cy="862"/>
              <a:chOff x="2611" y="1134"/>
              <a:chExt cx="1143" cy="862"/>
            </a:xfrm>
          </p:grpSpPr>
          <p:sp>
            <p:nvSpPr>
              <p:cNvPr id="625733" name="Line 69"/>
              <p:cNvSpPr>
                <a:spLocks noChangeShapeType="1"/>
              </p:cNvSpPr>
              <p:nvPr/>
            </p:nvSpPr>
            <p:spPr bwMode="auto">
              <a:xfrm flipH="1">
                <a:off x="2620" y="1134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34" name="Line 70"/>
              <p:cNvSpPr>
                <a:spLocks noChangeShapeType="1"/>
              </p:cNvSpPr>
              <p:nvPr/>
            </p:nvSpPr>
            <p:spPr bwMode="auto">
              <a:xfrm>
                <a:off x="2611" y="1678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72"/>
            <p:cNvGrpSpPr>
              <a:grpSpLocks/>
            </p:cNvGrpSpPr>
            <p:nvPr/>
          </p:nvGrpSpPr>
          <p:grpSpPr bwMode="auto">
            <a:xfrm>
              <a:off x="4108" y="1134"/>
              <a:ext cx="1143" cy="862"/>
              <a:chOff x="2611" y="1134"/>
              <a:chExt cx="1143" cy="862"/>
            </a:xfrm>
          </p:grpSpPr>
          <p:sp>
            <p:nvSpPr>
              <p:cNvPr id="625737" name="Line 73"/>
              <p:cNvSpPr>
                <a:spLocks noChangeShapeType="1"/>
              </p:cNvSpPr>
              <p:nvPr/>
            </p:nvSpPr>
            <p:spPr bwMode="auto">
              <a:xfrm flipH="1">
                <a:off x="2620" y="1134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38" name="Line 74"/>
              <p:cNvSpPr>
                <a:spLocks noChangeShapeType="1"/>
              </p:cNvSpPr>
              <p:nvPr/>
            </p:nvSpPr>
            <p:spPr bwMode="auto">
              <a:xfrm>
                <a:off x="2611" y="1678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75"/>
            <p:cNvGrpSpPr>
              <a:grpSpLocks/>
            </p:cNvGrpSpPr>
            <p:nvPr/>
          </p:nvGrpSpPr>
          <p:grpSpPr bwMode="auto">
            <a:xfrm rot="5400000">
              <a:off x="1841" y="1951"/>
              <a:ext cx="1143" cy="862"/>
              <a:chOff x="2611" y="1134"/>
              <a:chExt cx="1143" cy="862"/>
            </a:xfrm>
          </p:grpSpPr>
          <p:sp>
            <p:nvSpPr>
              <p:cNvPr id="625740" name="Line 76"/>
              <p:cNvSpPr>
                <a:spLocks noChangeShapeType="1"/>
              </p:cNvSpPr>
              <p:nvPr/>
            </p:nvSpPr>
            <p:spPr bwMode="auto">
              <a:xfrm flipH="1">
                <a:off x="2620" y="1134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741" name="Line 77"/>
              <p:cNvSpPr>
                <a:spLocks noChangeShapeType="1"/>
              </p:cNvSpPr>
              <p:nvPr/>
            </p:nvSpPr>
            <p:spPr bwMode="auto">
              <a:xfrm>
                <a:off x="2611" y="1678"/>
                <a:ext cx="1134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625742" name="Line 78"/>
            <p:cNvSpPr>
              <a:spLocks noChangeShapeType="1"/>
            </p:cNvSpPr>
            <p:nvPr/>
          </p:nvSpPr>
          <p:spPr bwMode="auto">
            <a:xfrm>
              <a:off x="5296" y="1996"/>
              <a:ext cx="0" cy="136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triangle" w="med" len="med"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3" name="Line 79"/>
            <p:cNvSpPr>
              <a:spLocks noChangeShapeType="1"/>
            </p:cNvSpPr>
            <p:nvPr/>
          </p:nvSpPr>
          <p:spPr bwMode="auto">
            <a:xfrm flipH="1" flipV="1">
              <a:off x="4253" y="1678"/>
              <a:ext cx="1043" cy="1679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4" name="Line 80"/>
            <p:cNvSpPr>
              <a:spLocks noChangeShapeType="1"/>
            </p:cNvSpPr>
            <p:nvPr/>
          </p:nvSpPr>
          <p:spPr bwMode="auto">
            <a:xfrm flipH="1" flipV="1">
              <a:off x="2846" y="1361"/>
              <a:ext cx="2450" cy="199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5" name="Line 81"/>
            <p:cNvSpPr>
              <a:spLocks noChangeShapeType="1"/>
            </p:cNvSpPr>
            <p:nvPr/>
          </p:nvSpPr>
          <p:spPr bwMode="auto">
            <a:xfrm flipV="1">
              <a:off x="5296" y="2540"/>
              <a:ext cx="589" cy="81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6" name="Line 82"/>
            <p:cNvSpPr>
              <a:spLocks noChangeShapeType="1"/>
            </p:cNvSpPr>
            <p:nvPr/>
          </p:nvSpPr>
          <p:spPr bwMode="auto">
            <a:xfrm flipH="1" flipV="1">
              <a:off x="2756" y="1905"/>
              <a:ext cx="1088" cy="149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7" name="Line 83"/>
            <p:cNvSpPr>
              <a:spLocks noChangeShapeType="1"/>
            </p:cNvSpPr>
            <p:nvPr/>
          </p:nvSpPr>
          <p:spPr bwMode="auto">
            <a:xfrm flipV="1">
              <a:off x="3844" y="2722"/>
              <a:ext cx="1270" cy="68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48" name="Line 84"/>
            <p:cNvSpPr>
              <a:spLocks noChangeShapeType="1"/>
            </p:cNvSpPr>
            <p:nvPr/>
          </p:nvSpPr>
          <p:spPr bwMode="auto">
            <a:xfrm flipV="1">
              <a:off x="3844" y="2722"/>
              <a:ext cx="182" cy="68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50" name="Arc 86"/>
            <p:cNvSpPr>
              <a:spLocks/>
            </p:cNvSpPr>
            <p:nvPr/>
          </p:nvSpPr>
          <p:spPr bwMode="auto">
            <a:xfrm rot="10800000" flipH="1">
              <a:off x="2211" y="1860"/>
              <a:ext cx="2042" cy="1678"/>
            </a:xfrm>
            <a:custGeom>
              <a:avLst/>
              <a:gdLst>
                <a:gd name="G0" fmla="+- 0 0 0"/>
                <a:gd name="G1" fmla="+- 21325 0 0"/>
                <a:gd name="G2" fmla="+- 21600 0 0"/>
                <a:gd name="T0" fmla="*/ 3438 w 21600"/>
                <a:gd name="T1" fmla="*/ 0 h 21325"/>
                <a:gd name="T2" fmla="*/ 21600 w 21600"/>
                <a:gd name="T3" fmla="*/ 21325 h 21325"/>
                <a:gd name="T4" fmla="*/ 0 w 21600"/>
                <a:gd name="T5" fmla="*/ 21325 h 2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325" fill="none" extrusionOk="0">
                  <a:moveTo>
                    <a:pt x="3437" y="0"/>
                  </a:moveTo>
                  <a:cubicBezTo>
                    <a:pt x="13905" y="1687"/>
                    <a:pt x="21600" y="10722"/>
                    <a:pt x="21600" y="21325"/>
                  </a:cubicBezTo>
                </a:path>
                <a:path w="21600" h="21325" stroke="0" extrusionOk="0">
                  <a:moveTo>
                    <a:pt x="3437" y="0"/>
                  </a:moveTo>
                  <a:cubicBezTo>
                    <a:pt x="13905" y="1687"/>
                    <a:pt x="21600" y="10722"/>
                    <a:pt x="21600" y="21325"/>
                  </a:cubicBezTo>
                  <a:lnTo>
                    <a:pt x="0" y="21325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751" name="Line 87"/>
            <p:cNvSpPr>
              <a:spLocks noChangeShapeType="1"/>
            </p:cNvSpPr>
            <p:nvPr/>
          </p:nvSpPr>
          <p:spPr bwMode="auto">
            <a:xfrm flipV="1">
              <a:off x="3663" y="1724"/>
              <a:ext cx="453" cy="72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52" name="Line 88"/>
            <p:cNvSpPr>
              <a:spLocks noChangeShapeType="1"/>
            </p:cNvSpPr>
            <p:nvPr/>
          </p:nvSpPr>
          <p:spPr bwMode="auto">
            <a:xfrm flipH="1" flipV="1">
              <a:off x="2801" y="1678"/>
              <a:ext cx="862" cy="77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753" name="Arc 89"/>
            <p:cNvSpPr>
              <a:spLocks/>
            </p:cNvSpPr>
            <p:nvPr/>
          </p:nvSpPr>
          <p:spPr bwMode="auto">
            <a:xfrm rot="10487557" flipH="1">
              <a:off x="5057" y="1725"/>
              <a:ext cx="783" cy="96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754" name="Text Box 90"/>
            <p:cNvSpPr txBox="1">
              <a:spLocks noChangeArrowheads="1"/>
            </p:cNvSpPr>
            <p:nvPr/>
          </p:nvSpPr>
          <p:spPr bwMode="auto">
            <a:xfrm>
              <a:off x="3345" y="2400"/>
              <a:ext cx="782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Sub sistem</a:t>
              </a:r>
            </a:p>
          </p:txBody>
        </p:sp>
        <p:sp>
          <p:nvSpPr>
            <p:cNvPr id="625755" name="Text Box 91"/>
            <p:cNvSpPr txBox="1">
              <a:spLocks noChangeArrowheads="1"/>
            </p:cNvSpPr>
            <p:nvPr/>
          </p:nvSpPr>
          <p:spPr bwMode="auto">
            <a:xfrm>
              <a:off x="3481" y="3398"/>
              <a:ext cx="887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Batas sistem</a:t>
              </a:r>
            </a:p>
          </p:txBody>
        </p:sp>
        <p:sp>
          <p:nvSpPr>
            <p:cNvPr id="625756" name="Text Box 92"/>
            <p:cNvSpPr txBox="1">
              <a:spLocks noChangeArrowheads="1"/>
            </p:cNvSpPr>
            <p:nvPr/>
          </p:nvSpPr>
          <p:spPr bwMode="auto">
            <a:xfrm>
              <a:off x="4837" y="3307"/>
              <a:ext cx="1267" cy="39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Lingkungan sistem</a:t>
              </a:r>
            </a:p>
            <a:p>
              <a:pPr defTabSz="991740"/>
              <a:r>
                <a:rPr lang="en-US" sz="1600" dirty="0">
                  <a:latin typeface="Times New Roman" pitchFamily="18" charset="0"/>
                </a:rPr>
                <a:t>Eksternal/internal</a:t>
              </a:r>
            </a:p>
          </p:txBody>
        </p:sp>
        <p:sp>
          <p:nvSpPr>
            <p:cNvPr id="625757" name="Text Box 93"/>
            <p:cNvSpPr txBox="1">
              <a:spLocks noChangeArrowheads="1"/>
            </p:cNvSpPr>
            <p:nvPr/>
          </p:nvSpPr>
          <p:spPr bwMode="auto">
            <a:xfrm>
              <a:off x="2061" y="817"/>
              <a:ext cx="807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SISTEM X</a:t>
              </a:r>
            </a:p>
          </p:txBody>
        </p:sp>
        <p:sp>
          <p:nvSpPr>
            <p:cNvPr id="625758" name="Text Box 94"/>
            <p:cNvSpPr txBox="1">
              <a:spLocks noChangeArrowheads="1"/>
            </p:cNvSpPr>
            <p:nvPr/>
          </p:nvSpPr>
          <p:spPr bwMode="auto">
            <a:xfrm>
              <a:off x="3391" y="817"/>
              <a:ext cx="799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SISTEM B</a:t>
              </a:r>
            </a:p>
          </p:txBody>
        </p:sp>
        <p:sp>
          <p:nvSpPr>
            <p:cNvPr id="625759" name="Text Box 95"/>
            <p:cNvSpPr txBox="1">
              <a:spLocks noChangeArrowheads="1"/>
            </p:cNvSpPr>
            <p:nvPr/>
          </p:nvSpPr>
          <p:spPr bwMode="auto">
            <a:xfrm>
              <a:off x="4949" y="817"/>
              <a:ext cx="908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600" dirty="0">
                  <a:latin typeface="Times New Roman" pitchFamily="18" charset="0"/>
                </a:rPr>
                <a:t>SISTEM B 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793" y="538028"/>
            <a:ext cx="7667105" cy="55951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ISTILAH YG DIGUNAKAN UNT. MENUNJUKKAN BAGIAN/KOMPONEN DARI SISTEM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Sistem/subsistem BERSIFAT RELATIF: </a:t>
            </a:r>
            <a:r>
              <a:rPr lang="en-US" sz="2200" dirty="0">
                <a:latin typeface="Century Gothic" pitchFamily="34" charset="0"/>
              </a:rPr>
              <a:t>Dalam konteks tertentu suatu sistem </a:t>
            </a:r>
            <a:r>
              <a:rPr lang="en-US" sz="2200" dirty="0" err="1">
                <a:latin typeface="Century Gothic" pitchFamily="34" charset="0"/>
              </a:rPr>
              <a:t>bisan</a:t>
            </a:r>
            <a:r>
              <a:rPr lang="en-US" sz="2200" dirty="0">
                <a:latin typeface="Century Gothic" pitchFamily="34" charset="0"/>
              </a:rPr>
              <a:t> menjadi sub sistem dari sistem lainnya (Lihat gambar).  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" y="228257"/>
            <a:ext cx="4211782" cy="578046"/>
          </a:xfrm>
        </p:spPr>
        <p:txBody>
          <a:bodyPr/>
          <a:lstStyle/>
          <a:p>
            <a:r>
              <a:rPr lang="en-US" sz="2600" dirty="0">
                <a:latin typeface="Stencil" pitchFamily="82" charset="0"/>
              </a:rPr>
              <a:t>2.2.4 Hubungan sistem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2015" y="874483"/>
            <a:ext cx="8229600" cy="5061610"/>
          </a:xfrm>
        </p:spPr>
        <p:txBody>
          <a:bodyPr/>
          <a:lstStyle/>
          <a:p>
            <a:r>
              <a:rPr lang="en-US" sz="2200" dirty="0">
                <a:latin typeface="Century Gothic" pitchFamily="34" charset="0"/>
              </a:rPr>
              <a:t>Menunjukkan hubungan antar sistem/subsistem baik secara vertikal/horizontal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29789" y="2017236"/>
            <a:ext cx="5278582" cy="4101163"/>
            <a:chOff x="1440" y="544"/>
            <a:chExt cx="3810" cy="3311"/>
          </a:xfrm>
        </p:grpSpPr>
        <p:sp>
          <p:nvSpPr>
            <p:cNvPr id="652293" name="Rectangle 5"/>
            <p:cNvSpPr>
              <a:spLocks noChangeArrowheads="1"/>
            </p:cNvSpPr>
            <p:nvPr/>
          </p:nvSpPr>
          <p:spPr bwMode="auto">
            <a:xfrm>
              <a:off x="2892" y="544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4" name="Rectangle 6"/>
            <p:cNvSpPr>
              <a:spLocks noChangeArrowheads="1"/>
            </p:cNvSpPr>
            <p:nvPr/>
          </p:nvSpPr>
          <p:spPr bwMode="auto">
            <a:xfrm>
              <a:off x="1440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5" name="Rectangle 7"/>
            <p:cNvSpPr>
              <a:spLocks noChangeArrowheads="1"/>
            </p:cNvSpPr>
            <p:nvPr/>
          </p:nvSpPr>
          <p:spPr bwMode="auto">
            <a:xfrm>
              <a:off x="2892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6" name="Rectangle 8"/>
            <p:cNvSpPr>
              <a:spLocks noChangeArrowheads="1"/>
            </p:cNvSpPr>
            <p:nvPr/>
          </p:nvSpPr>
          <p:spPr bwMode="auto">
            <a:xfrm>
              <a:off x="4479" y="1515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7" name="Rectangle 9"/>
            <p:cNvSpPr>
              <a:spLocks noChangeArrowheads="1"/>
            </p:cNvSpPr>
            <p:nvPr/>
          </p:nvSpPr>
          <p:spPr bwMode="auto">
            <a:xfrm>
              <a:off x="4107" y="344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8" name="Rectangle 10"/>
            <p:cNvSpPr>
              <a:spLocks noChangeArrowheads="1"/>
            </p:cNvSpPr>
            <p:nvPr/>
          </p:nvSpPr>
          <p:spPr bwMode="auto">
            <a:xfrm>
              <a:off x="2892" y="248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299" name="Rectangle 11"/>
            <p:cNvSpPr>
              <a:spLocks noChangeArrowheads="1"/>
            </p:cNvSpPr>
            <p:nvPr/>
          </p:nvSpPr>
          <p:spPr bwMode="auto">
            <a:xfrm>
              <a:off x="2901" y="343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2300" name="Rectangle 12"/>
            <p:cNvSpPr>
              <a:spLocks noChangeArrowheads="1"/>
            </p:cNvSpPr>
            <p:nvPr/>
          </p:nvSpPr>
          <p:spPr bwMode="auto">
            <a:xfrm>
              <a:off x="1712" y="3436"/>
              <a:ext cx="771" cy="409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758" y="1243"/>
              <a:ext cx="3084" cy="272"/>
              <a:chOff x="1758" y="1270"/>
              <a:chExt cx="3084" cy="272"/>
            </a:xfrm>
          </p:grpSpPr>
          <p:sp>
            <p:nvSpPr>
              <p:cNvPr id="652302" name="Line 14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30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2303" name="Line 15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2304" name="Line 16"/>
              <p:cNvSpPr>
                <a:spLocks noChangeShapeType="1"/>
              </p:cNvSpPr>
              <p:nvPr/>
            </p:nvSpPr>
            <p:spPr bwMode="auto">
              <a:xfrm>
                <a:off x="4842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652305" name="Line 17"/>
            <p:cNvSpPr>
              <a:spLocks noChangeShapeType="1"/>
            </p:cNvSpPr>
            <p:nvPr/>
          </p:nvSpPr>
          <p:spPr bwMode="auto">
            <a:xfrm>
              <a:off x="3291" y="962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2306" name="Line 18"/>
            <p:cNvSpPr>
              <a:spLocks noChangeShapeType="1"/>
            </p:cNvSpPr>
            <p:nvPr/>
          </p:nvSpPr>
          <p:spPr bwMode="auto">
            <a:xfrm>
              <a:off x="3291" y="1942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2307" name="Line 19"/>
            <p:cNvSpPr>
              <a:spLocks noChangeShapeType="1"/>
            </p:cNvSpPr>
            <p:nvPr/>
          </p:nvSpPr>
          <p:spPr bwMode="auto">
            <a:xfrm>
              <a:off x="3300" y="2885"/>
              <a:ext cx="0" cy="5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2121" y="3175"/>
              <a:ext cx="2358" cy="272"/>
              <a:chOff x="1758" y="1270"/>
              <a:chExt cx="3084" cy="272"/>
            </a:xfrm>
          </p:grpSpPr>
          <p:sp>
            <p:nvSpPr>
              <p:cNvPr id="652309" name="Line 21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30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2310" name="Line 22"/>
              <p:cNvSpPr>
                <a:spLocks noChangeShapeType="1"/>
              </p:cNvSpPr>
              <p:nvPr/>
            </p:nvSpPr>
            <p:spPr bwMode="auto">
              <a:xfrm>
                <a:off x="1758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2311" name="Line 23"/>
              <p:cNvSpPr>
                <a:spLocks noChangeShapeType="1"/>
              </p:cNvSpPr>
              <p:nvPr/>
            </p:nvSpPr>
            <p:spPr bwMode="auto">
              <a:xfrm>
                <a:off x="4842" y="1270"/>
                <a:ext cx="0" cy="2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2484" y="3629"/>
              <a:ext cx="1632" cy="0"/>
              <a:chOff x="2484" y="3629"/>
              <a:chExt cx="1632" cy="0"/>
            </a:xfrm>
          </p:grpSpPr>
          <p:sp>
            <p:nvSpPr>
              <p:cNvPr id="652313" name="Line 25"/>
              <p:cNvSpPr>
                <a:spLocks noChangeShapeType="1"/>
              </p:cNvSpPr>
              <p:nvPr/>
            </p:nvSpPr>
            <p:spPr bwMode="auto">
              <a:xfrm>
                <a:off x="2484" y="3629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2314" name="Line 26"/>
              <p:cNvSpPr>
                <a:spLocks noChangeShapeType="1"/>
              </p:cNvSpPr>
              <p:nvPr/>
            </p:nvSpPr>
            <p:spPr bwMode="auto">
              <a:xfrm>
                <a:off x="3663" y="3629"/>
                <a:ext cx="4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1758" y="726"/>
              <a:ext cx="3130" cy="2994"/>
              <a:chOff x="1758" y="726"/>
              <a:chExt cx="3130" cy="2994"/>
            </a:xfrm>
          </p:grpSpPr>
          <p:sp>
            <p:nvSpPr>
              <p:cNvPr id="652316" name="Line 28"/>
              <p:cNvSpPr>
                <a:spLocks noChangeShapeType="1"/>
              </p:cNvSpPr>
              <p:nvPr/>
            </p:nvSpPr>
            <p:spPr bwMode="auto">
              <a:xfrm flipH="1">
                <a:off x="2121" y="726"/>
                <a:ext cx="1179" cy="29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7" name="Group 29"/>
              <p:cNvGrpSpPr>
                <a:grpSpLocks/>
              </p:cNvGrpSpPr>
              <p:nvPr/>
            </p:nvGrpSpPr>
            <p:grpSpPr bwMode="auto">
              <a:xfrm>
                <a:off x="1758" y="726"/>
                <a:ext cx="3130" cy="2994"/>
                <a:chOff x="1758" y="726"/>
                <a:chExt cx="3130" cy="2994"/>
              </a:xfrm>
            </p:grpSpPr>
            <p:sp>
              <p:nvSpPr>
                <p:cNvPr id="652318" name="Line 30"/>
                <p:cNvSpPr>
                  <a:spLocks noChangeShapeType="1"/>
                </p:cNvSpPr>
                <p:nvPr/>
              </p:nvSpPr>
              <p:spPr bwMode="auto">
                <a:xfrm>
                  <a:off x="3300" y="726"/>
                  <a:ext cx="1179" cy="299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52319" name="Line 31"/>
                <p:cNvSpPr>
                  <a:spLocks noChangeShapeType="1"/>
                </p:cNvSpPr>
                <p:nvPr/>
              </p:nvSpPr>
              <p:spPr bwMode="auto">
                <a:xfrm>
                  <a:off x="3300" y="1678"/>
                  <a:ext cx="1179" cy="19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5232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3300" y="1724"/>
                  <a:ext cx="1588" cy="19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8" name="Group 33"/>
                <p:cNvGrpSpPr>
                  <a:grpSpLocks/>
                </p:cNvGrpSpPr>
                <p:nvPr/>
              </p:nvGrpSpPr>
              <p:grpSpPr bwMode="auto">
                <a:xfrm>
                  <a:off x="1758" y="726"/>
                  <a:ext cx="3130" cy="2994"/>
                  <a:chOff x="1758" y="726"/>
                  <a:chExt cx="3130" cy="2994"/>
                </a:xfrm>
              </p:grpSpPr>
              <p:sp>
                <p:nvSpPr>
                  <p:cNvPr id="652322" name="Line 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58" y="726"/>
                    <a:ext cx="1542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3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3300" y="726"/>
                    <a:ext cx="1588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4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1678"/>
                    <a:ext cx="1179" cy="195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5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1542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6" name="Line 3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1724"/>
                    <a:ext cx="2767" cy="190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7" name="Line 3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79" y="1724"/>
                    <a:ext cx="409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8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55" y="1678"/>
                    <a:ext cx="1587" cy="99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29" name="Line 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21" y="2676"/>
                    <a:ext cx="1134" cy="95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0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363" cy="190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1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2721" cy="19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2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1758" y="1724"/>
                    <a:ext cx="1497" cy="90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3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255" y="2631"/>
                    <a:ext cx="1270" cy="108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4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2211" y="1724"/>
                    <a:ext cx="68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652335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3663" y="1724"/>
                    <a:ext cx="81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dash"/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" y="403150"/>
            <a:ext cx="8229600" cy="5983520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2.2.5 </a:t>
            </a:r>
            <a:r>
              <a:rPr lang="en-US" sz="2200" dirty="0" err="1">
                <a:latin typeface="Stencil" pitchFamily="82" charset="0"/>
              </a:rPr>
              <a:t>hirarkhi</a:t>
            </a:r>
            <a:r>
              <a:rPr lang="en-US" sz="2200" dirty="0">
                <a:latin typeface="Stencil" pitchFamily="82" charset="0"/>
              </a:rPr>
              <a:t> sistem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      </a:t>
            </a:r>
            <a:r>
              <a:rPr lang="en-US" sz="2200" dirty="0">
                <a:latin typeface="Century Gothic" pitchFamily="34" charset="0"/>
              </a:rPr>
              <a:t>Menggambarkan hubungan sistem dengan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     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 lebih besar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disebut super sistem dan hubungan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 dengan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lebih kecil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disebut sub sistem.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34"/>
            <a:ext cx="8229600" cy="671422"/>
          </a:xfrm>
        </p:spPr>
        <p:txBody>
          <a:bodyPr/>
          <a:lstStyle/>
          <a:p>
            <a:pPr algn="l"/>
            <a:r>
              <a:rPr lang="en-US" sz="2200" dirty="0">
                <a:latin typeface="Stencil" pitchFamily="82" charset="0"/>
              </a:rPr>
              <a:t>2.2.6 INPUT, PROSES (MODEL), DAN OUTPUT</a:t>
            </a:r>
            <a:br>
              <a:rPr lang="en-US" sz="2200" dirty="0">
                <a:latin typeface="Stencil" pitchFamily="82" charset="0"/>
              </a:rPr>
            </a:br>
            <a:r>
              <a:rPr lang="en-US" sz="2200" dirty="0">
                <a:latin typeface="Stencil" pitchFamily="82" charset="0"/>
              </a:rPr>
              <a:t>          </a:t>
            </a:r>
            <a:r>
              <a:rPr lang="en-US" sz="2200" dirty="0">
                <a:latin typeface="Century Gothic" pitchFamily="34" charset="0"/>
              </a:rPr>
              <a:t>(</a:t>
            </a:r>
            <a:r>
              <a:rPr lang="en-US" sz="2200" i="1" dirty="0">
                <a:latin typeface="Century Gothic" pitchFamily="34" charset="0"/>
              </a:rPr>
              <a:t>Data Processing Life Cycle</a:t>
            </a:r>
            <a:r>
              <a:rPr lang="en-US" sz="2200" dirty="0">
                <a:latin typeface="Century Gothic" pitchFamily="34" charset="0"/>
              </a:rPr>
              <a:t>) </a:t>
            </a:r>
            <a:endParaRPr lang="en-US" sz="2200" dirty="0">
              <a:latin typeface="Stencil" pitchFamily="82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21134" y="1406582"/>
            <a:ext cx="4713316" cy="852247"/>
            <a:chOff x="1531" y="949"/>
            <a:chExt cx="3402" cy="575"/>
          </a:xfrm>
        </p:grpSpPr>
        <p:sp>
          <p:nvSpPr>
            <p:cNvPr id="641028" name="Rectangle 4"/>
            <p:cNvSpPr>
              <a:spLocks noChangeArrowheads="1"/>
            </p:cNvSpPr>
            <p:nvPr/>
          </p:nvSpPr>
          <p:spPr bwMode="auto">
            <a:xfrm>
              <a:off x="1531" y="1225"/>
              <a:ext cx="861" cy="27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Input</a:t>
              </a:r>
            </a:p>
          </p:txBody>
        </p:sp>
        <p:sp>
          <p:nvSpPr>
            <p:cNvPr id="641030" name="Rectangle 6"/>
            <p:cNvSpPr>
              <a:spLocks noChangeArrowheads="1"/>
            </p:cNvSpPr>
            <p:nvPr/>
          </p:nvSpPr>
          <p:spPr bwMode="auto">
            <a:xfrm>
              <a:off x="2802" y="1225"/>
              <a:ext cx="861" cy="27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Proses</a:t>
              </a:r>
            </a:p>
          </p:txBody>
        </p:sp>
        <p:sp>
          <p:nvSpPr>
            <p:cNvPr id="641031" name="Rectangle 7"/>
            <p:cNvSpPr>
              <a:spLocks noChangeArrowheads="1"/>
            </p:cNvSpPr>
            <p:nvPr/>
          </p:nvSpPr>
          <p:spPr bwMode="auto">
            <a:xfrm>
              <a:off x="4072" y="1225"/>
              <a:ext cx="861" cy="27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Output</a:t>
              </a:r>
            </a:p>
          </p:txBody>
        </p:sp>
        <p:sp>
          <p:nvSpPr>
            <p:cNvPr id="641032" name="Text Box 8"/>
            <p:cNvSpPr txBox="1">
              <a:spLocks noChangeArrowheads="1"/>
            </p:cNvSpPr>
            <p:nvPr/>
          </p:nvSpPr>
          <p:spPr bwMode="auto">
            <a:xfrm>
              <a:off x="1718" y="949"/>
              <a:ext cx="511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91308" tIns="45653" rIns="91308" bIns="45653">
              <a:spAutoFit/>
            </a:bodyPr>
            <a:lstStyle/>
            <a:p>
              <a:pPr algn="ctr" defTabSz="991740"/>
              <a:r>
                <a:rPr lang="en-US" sz="1600" dirty="0"/>
                <a:t>Data</a:t>
              </a:r>
            </a:p>
          </p:txBody>
        </p:sp>
        <p:sp>
          <p:nvSpPr>
            <p:cNvPr id="641033" name="Text Box 9"/>
            <p:cNvSpPr txBox="1">
              <a:spLocks noChangeArrowheads="1"/>
            </p:cNvSpPr>
            <p:nvPr/>
          </p:nvSpPr>
          <p:spPr bwMode="auto">
            <a:xfrm>
              <a:off x="2901" y="953"/>
              <a:ext cx="635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91308" tIns="45653" rIns="91308" bIns="45653">
              <a:spAutoFit/>
            </a:bodyPr>
            <a:lstStyle/>
            <a:p>
              <a:pPr algn="ctr" defTabSz="991740"/>
              <a:r>
                <a:rPr lang="en-US" sz="1600" dirty="0"/>
                <a:t>Diolah</a:t>
              </a:r>
            </a:p>
          </p:txBody>
        </p:sp>
        <p:sp>
          <p:nvSpPr>
            <p:cNvPr id="641034" name="Text Box 10"/>
            <p:cNvSpPr txBox="1">
              <a:spLocks noChangeArrowheads="1"/>
            </p:cNvSpPr>
            <p:nvPr/>
          </p:nvSpPr>
          <p:spPr bwMode="auto">
            <a:xfrm>
              <a:off x="4089" y="953"/>
              <a:ext cx="783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91308" tIns="45653" rIns="91308" bIns="45653">
              <a:spAutoFit/>
            </a:bodyPr>
            <a:lstStyle/>
            <a:p>
              <a:pPr algn="ctr" defTabSz="991740"/>
              <a:r>
                <a:rPr lang="en-US" sz="1600" dirty="0"/>
                <a:t>Informasi</a:t>
              </a:r>
            </a:p>
          </p:txBody>
        </p:sp>
        <p:sp>
          <p:nvSpPr>
            <p:cNvPr id="641035" name="AutoShape 11"/>
            <p:cNvSpPr>
              <a:spLocks noChangeArrowheads="1"/>
            </p:cNvSpPr>
            <p:nvPr/>
          </p:nvSpPr>
          <p:spPr bwMode="auto">
            <a:xfrm>
              <a:off x="2502" y="1207"/>
              <a:ext cx="181" cy="317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1036" name="AutoShape 12"/>
            <p:cNvSpPr>
              <a:spLocks noChangeArrowheads="1"/>
            </p:cNvSpPr>
            <p:nvPr/>
          </p:nvSpPr>
          <p:spPr bwMode="auto">
            <a:xfrm>
              <a:off x="3781" y="1207"/>
              <a:ext cx="181" cy="317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121134" y="2891714"/>
            <a:ext cx="4713316" cy="3059199"/>
            <a:chOff x="1531" y="1951"/>
            <a:chExt cx="3402" cy="2064"/>
          </a:xfrm>
        </p:grpSpPr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1531" y="1951"/>
              <a:ext cx="3402" cy="575"/>
              <a:chOff x="1531" y="949"/>
              <a:chExt cx="3402" cy="575"/>
            </a:xfrm>
          </p:grpSpPr>
          <p:sp>
            <p:nvSpPr>
              <p:cNvPr id="641039" name="Rectangle 15"/>
              <p:cNvSpPr>
                <a:spLocks noChangeArrowheads="1"/>
              </p:cNvSpPr>
              <p:nvPr/>
            </p:nvSpPr>
            <p:spPr bwMode="auto">
              <a:xfrm>
                <a:off x="1531" y="1225"/>
                <a:ext cx="861" cy="27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sz="2500" dirty="0">
                    <a:latin typeface="Times New Roman" pitchFamily="18" charset="0"/>
                  </a:rPr>
                  <a:t>Input</a:t>
                </a:r>
              </a:p>
            </p:txBody>
          </p:sp>
          <p:sp>
            <p:nvSpPr>
              <p:cNvPr id="641040" name="Rectangle 16"/>
              <p:cNvSpPr>
                <a:spLocks noChangeArrowheads="1"/>
              </p:cNvSpPr>
              <p:nvPr/>
            </p:nvSpPr>
            <p:spPr bwMode="auto">
              <a:xfrm>
                <a:off x="2802" y="1225"/>
                <a:ext cx="861" cy="27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sz="2500" dirty="0">
                    <a:latin typeface="Times New Roman" pitchFamily="18" charset="0"/>
                  </a:rPr>
                  <a:t>Model</a:t>
                </a:r>
              </a:p>
            </p:txBody>
          </p:sp>
          <p:sp>
            <p:nvSpPr>
              <p:cNvPr id="641041" name="Rectangle 17"/>
              <p:cNvSpPr>
                <a:spLocks noChangeArrowheads="1"/>
              </p:cNvSpPr>
              <p:nvPr/>
            </p:nvSpPr>
            <p:spPr bwMode="auto">
              <a:xfrm>
                <a:off x="4072" y="1225"/>
                <a:ext cx="861" cy="27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1308" tIns="45653" rIns="91308" bIns="45653" anchor="ctr"/>
              <a:lstStyle/>
              <a:p>
                <a:pPr algn="ctr" defTabSz="991740"/>
                <a:r>
                  <a:rPr lang="en-US" sz="2500" dirty="0">
                    <a:latin typeface="Times New Roman" pitchFamily="18" charset="0"/>
                  </a:rPr>
                  <a:t>Output</a:t>
                </a:r>
              </a:p>
            </p:txBody>
          </p:sp>
          <p:sp>
            <p:nvSpPr>
              <p:cNvPr id="641042" name="Text Box 18"/>
              <p:cNvSpPr txBox="1">
                <a:spLocks noChangeArrowheads="1"/>
              </p:cNvSpPr>
              <p:nvPr/>
            </p:nvSpPr>
            <p:spPr bwMode="auto">
              <a:xfrm>
                <a:off x="1718" y="949"/>
                <a:ext cx="511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lIns="91308" tIns="45653" rIns="91308" bIns="45653">
                <a:spAutoFit/>
              </a:bodyPr>
              <a:lstStyle/>
              <a:p>
                <a:pPr algn="ctr" defTabSz="991740"/>
                <a:r>
                  <a:rPr lang="en-US" sz="1600" dirty="0"/>
                  <a:t>Data</a:t>
                </a:r>
              </a:p>
            </p:txBody>
          </p:sp>
          <p:sp>
            <p:nvSpPr>
              <p:cNvPr id="641043" name="Text Box 19"/>
              <p:cNvSpPr txBox="1">
                <a:spLocks noChangeArrowheads="1"/>
              </p:cNvSpPr>
              <p:nvPr/>
            </p:nvSpPr>
            <p:spPr bwMode="auto">
              <a:xfrm>
                <a:off x="2901" y="953"/>
                <a:ext cx="635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lIns="91308" tIns="45653" rIns="91308" bIns="45653">
                <a:spAutoFit/>
              </a:bodyPr>
              <a:lstStyle/>
              <a:p>
                <a:pPr algn="ctr" defTabSz="991740"/>
                <a:r>
                  <a:rPr lang="en-US" sz="1600" dirty="0"/>
                  <a:t>Diolah</a:t>
                </a:r>
              </a:p>
            </p:txBody>
          </p:sp>
          <p:sp>
            <p:nvSpPr>
              <p:cNvPr id="641044" name="Text Box 20"/>
              <p:cNvSpPr txBox="1">
                <a:spLocks noChangeArrowheads="1"/>
              </p:cNvSpPr>
              <p:nvPr/>
            </p:nvSpPr>
            <p:spPr bwMode="auto">
              <a:xfrm>
                <a:off x="4089" y="953"/>
                <a:ext cx="783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lIns="91308" tIns="45653" rIns="91308" bIns="45653">
                <a:spAutoFit/>
              </a:bodyPr>
              <a:lstStyle/>
              <a:p>
                <a:pPr algn="ctr" defTabSz="991740"/>
                <a:r>
                  <a:rPr lang="en-US" sz="1600" dirty="0"/>
                  <a:t>Informasi</a:t>
                </a:r>
              </a:p>
            </p:txBody>
          </p:sp>
          <p:sp>
            <p:nvSpPr>
              <p:cNvPr id="641045" name="AutoShape 21"/>
              <p:cNvSpPr>
                <a:spLocks noChangeArrowheads="1"/>
              </p:cNvSpPr>
              <p:nvPr/>
            </p:nvSpPr>
            <p:spPr bwMode="auto">
              <a:xfrm>
                <a:off x="2502" y="1207"/>
                <a:ext cx="181" cy="317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1046" name="AutoShape 22"/>
              <p:cNvSpPr>
                <a:spLocks noChangeArrowheads="1"/>
              </p:cNvSpPr>
              <p:nvPr/>
            </p:nvSpPr>
            <p:spPr bwMode="auto">
              <a:xfrm>
                <a:off x="3781" y="1207"/>
                <a:ext cx="181" cy="317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41047" name="AutoShape 23"/>
            <p:cNvSpPr>
              <a:spLocks noChangeArrowheads="1"/>
            </p:cNvSpPr>
            <p:nvPr/>
          </p:nvSpPr>
          <p:spPr bwMode="auto">
            <a:xfrm>
              <a:off x="2801" y="2813"/>
              <a:ext cx="817" cy="952"/>
            </a:xfrm>
            <a:prstGeom prst="can">
              <a:avLst>
                <a:gd name="adj" fmla="val 29131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Basis</a:t>
              </a:r>
            </a:p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DATA</a:t>
              </a:r>
            </a:p>
          </p:txBody>
        </p:sp>
        <p:sp>
          <p:nvSpPr>
            <p:cNvPr id="641049" name="AutoShape 25"/>
            <p:cNvSpPr>
              <a:spLocks noChangeArrowheads="1"/>
            </p:cNvSpPr>
            <p:nvPr/>
          </p:nvSpPr>
          <p:spPr bwMode="auto">
            <a:xfrm>
              <a:off x="3028" y="2558"/>
              <a:ext cx="363" cy="182"/>
            </a:xfrm>
            <a:prstGeom prst="downArrow">
              <a:avLst>
                <a:gd name="adj1" fmla="val 50000"/>
                <a:gd name="adj2" fmla="val 25000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1050" name="Text Box 26"/>
            <p:cNvSpPr txBox="1">
              <a:spLocks noChangeArrowheads="1"/>
            </p:cNvSpPr>
            <p:nvPr/>
          </p:nvSpPr>
          <p:spPr bwMode="auto">
            <a:xfrm>
              <a:off x="2888" y="3763"/>
              <a:ext cx="645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dirty="0">
                  <a:latin typeface="Times New Roman" pitchFamily="18" charset="0"/>
                </a:rPr>
                <a:t>Storage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185" y="269755"/>
            <a:ext cx="8797636" cy="6051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Input, proses, dan output: </a:t>
            </a:r>
            <a:r>
              <a:rPr lang="en-US" sz="2200" dirty="0">
                <a:latin typeface="Century Gothic" pitchFamily="34" charset="0"/>
              </a:rPr>
              <a:t>Disebut sebagai siklus pengolahan data (siklus informasi), atau disebut juga </a:t>
            </a:r>
            <a:r>
              <a:rPr lang="en-US" sz="2200" dirty="0" err="1">
                <a:latin typeface="Century Gothic" pitchFamily="34" charset="0"/>
              </a:rPr>
              <a:t>sbg</a:t>
            </a:r>
            <a:r>
              <a:rPr lang="en-US" sz="2200" dirty="0">
                <a:latin typeface="Century Gothic" pitchFamily="34" charset="0"/>
              </a:rPr>
              <a:t> fungsi dasar sistem.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Input: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* Segala sesuatu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masuk ke dalam suatu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dapat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berupa: energi, manusia, data, modal, bahan baku,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layanan, dsb.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* Pemicu bagi sistem untuk melakukan proses diperlukan.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* 3. Feedback input: data atau informasi tentang kinerja dari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suatu sistem. (digunakan untuk pengendalian)</a:t>
            </a:r>
            <a:r>
              <a:rPr lang="en-US" sz="2200" dirty="0">
                <a:latin typeface="Stencil" pitchFamily="82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41367" y="2083931"/>
            <a:ext cx="5818909" cy="2756836"/>
            <a:chOff x="851" y="1134"/>
            <a:chExt cx="4200" cy="1407"/>
          </a:xfrm>
        </p:grpSpPr>
        <p:sp>
          <p:nvSpPr>
            <p:cNvPr id="744453" name="AutoShape 5"/>
            <p:cNvSpPr>
              <a:spLocks noChangeArrowheads="1"/>
            </p:cNvSpPr>
            <p:nvPr/>
          </p:nvSpPr>
          <p:spPr bwMode="auto">
            <a:xfrm>
              <a:off x="941" y="1134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Input</a:t>
              </a:r>
            </a:p>
          </p:txBody>
        </p:sp>
        <p:sp>
          <p:nvSpPr>
            <p:cNvPr id="744454" name="AutoShape 6"/>
            <p:cNvSpPr>
              <a:spLocks noChangeArrowheads="1"/>
            </p:cNvSpPr>
            <p:nvPr/>
          </p:nvSpPr>
          <p:spPr bwMode="auto">
            <a:xfrm>
              <a:off x="2393" y="1134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Proses</a:t>
              </a:r>
            </a:p>
          </p:txBody>
        </p:sp>
        <p:sp>
          <p:nvSpPr>
            <p:cNvPr id="744455" name="AutoShape 7"/>
            <p:cNvSpPr>
              <a:spLocks noChangeArrowheads="1"/>
            </p:cNvSpPr>
            <p:nvPr/>
          </p:nvSpPr>
          <p:spPr bwMode="auto">
            <a:xfrm>
              <a:off x="3826" y="1134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Output</a:t>
              </a:r>
            </a:p>
          </p:txBody>
        </p:sp>
        <p:sp>
          <p:nvSpPr>
            <p:cNvPr id="744456" name="AutoShape 8"/>
            <p:cNvSpPr>
              <a:spLocks noChangeArrowheads="1"/>
            </p:cNvSpPr>
            <p:nvPr/>
          </p:nvSpPr>
          <p:spPr bwMode="auto">
            <a:xfrm>
              <a:off x="851" y="2086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Input</a:t>
              </a:r>
            </a:p>
          </p:txBody>
        </p:sp>
        <p:sp>
          <p:nvSpPr>
            <p:cNvPr id="744457" name="AutoShape 9"/>
            <p:cNvSpPr>
              <a:spLocks noChangeArrowheads="1"/>
            </p:cNvSpPr>
            <p:nvPr/>
          </p:nvSpPr>
          <p:spPr bwMode="auto">
            <a:xfrm>
              <a:off x="2302" y="2086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Proses</a:t>
              </a:r>
            </a:p>
          </p:txBody>
        </p:sp>
        <p:sp>
          <p:nvSpPr>
            <p:cNvPr id="744458" name="AutoShape 10"/>
            <p:cNvSpPr>
              <a:spLocks noChangeArrowheads="1"/>
            </p:cNvSpPr>
            <p:nvPr/>
          </p:nvSpPr>
          <p:spPr bwMode="auto">
            <a:xfrm>
              <a:off x="3763" y="2087"/>
              <a:ext cx="1225" cy="454"/>
            </a:xfrm>
            <a:prstGeom prst="parallelogram">
              <a:avLst>
                <a:gd name="adj" fmla="val 6745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i="1" dirty="0"/>
                <a:t>Output</a:t>
              </a:r>
            </a:p>
          </p:txBody>
        </p:sp>
        <p:sp>
          <p:nvSpPr>
            <p:cNvPr id="744459" name="Line 11"/>
            <p:cNvSpPr>
              <a:spLocks noChangeShapeType="1"/>
            </p:cNvSpPr>
            <p:nvPr/>
          </p:nvSpPr>
          <p:spPr bwMode="auto">
            <a:xfrm>
              <a:off x="2030" y="1361"/>
              <a:ext cx="49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4460" name="Line 12"/>
            <p:cNvSpPr>
              <a:spLocks noChangeShapeType="1"/>
            </p:cNvSpPr>
            <p:nvPr/>
          </p:nvSpPr>
          <p:spPr bwMode="auto">
            <a:xfrm>
              <a:off x="3481" y="1361"/>
              <a:ext cx="49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4461" name="Line 13"/>
            <p:cNvSpPr>
              <a:spLocks noChangeShapeType="1"/>
            </p:cNvSpPr>
            <p:nvPr/>
          </p:nvSpPr>
          <p:spPr bwMode="auto">
            <a:xfrm>
              <a:off x="1939" y="2314"/>
              <a:ext cx="49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4462" name="Line 14"/>
            <p:cNvSpPr>
              <a:spLocks noChangeShapeType="1"/>
            </p:cNvSpPr>
            <p:nvPr/>
          </p:nvSpPr>
          <p:spPr bwMode="auto">
            <a:xfrm>
              <a:off x="3391" y="2314"/>
              <a:ext cx="49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744463" name="AutoShape 15"/>
            <p:cNvCxnSpPr>
              <a:cxnSpLocks noChangeShapeType="1"/>
              <a:stCxn id="744455" idx="2"/>
              <a:endCxn id="744456" idx="0"/>
            </p:cNvCxnSpPr>
            <p:nvPr/>
          </p:nvCxnSpPr>
          <p:spPr bwMode="auto">
            <a:xfrm flipH="1">
              <a:off x="1617" y="1361"/>
              <a:ext cx="3281" cy="725"/>
            </a:xfrm>
            <a:prstGeom prst="bentConnector4">
              <a:avLst>
                <a:gd name="adj1" fmla="val -9023"/>
                <a:gd name="adj2" fmla="val 6565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</p:grpSp>
      <p:sp>
        <p:nvSpPr>
          <p:cNvPr id="744464" name="Rectangle 16"/>
          <p:cNvSpPr>
            <a:spLocks noChangeArrowheads="1"/>
          </p:cNvSpPr>
          <p:nvPr/>
        </p:nvSpPr>
        <p:spPr bwMode="auto">
          <a:xfrm>
            <a:off x="550028" y="538029"/>
            <a:ext cx="8043949" cy="91387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82075" tIns="41037" rIns="82075" bIns="41037">
            <a:spAutoFit/>
          </a:bodyPr>
          <a:lstStyle/>
          <a:p>
            <a:pPr marL="410375" indent="-410375" defTabSz="991740"/>
            <a:r>
              <a:rPr lang="en-US" b="0" dirty="0">
                <a:latin typeface="Stencil" pitchFamily="82" charset="0"/>
              </a:rPr>
              <a:t>Klasifikasi input</a:t>
            </a:r>
          </a:p>
          <a:p>
            <a:pPr marL="410375" indent="-410375" defTabSz="991740">
              <a:buFontTx/>
              <a:buAutoNum type="arabicPeriod"/>
            </a:pPr>
            <a:r>
              <a:rPr lang="en-US" b="0" dirty="0">
                <a:latin typeface="Stencil" pitchFamily="82" charset="0"/>
              </a:rPr>
              <a:t>serial input:</a:t>
            </a:r>
            <a:r>
              <a:rPr lang="en-US" b="0" dirty="0"/>
              <a:t> Input </a:t>
            </a:r>
            <a:r>
              <a:rPr lang="en-US" b="0" dirty="0" err="1"/>
              <a:t>yg</a:t>
            </a:r>
            <a:r>
              <a:rPr lang="en-US" b="0" dirty="0"/>
              <a:t> diperoleh sebagai hasil (output)dari sistem sebelumnya.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76104" y="2555261"/>
            <a:ext cx="7989916" cy="3764711"/>
            <a:chOff x="430" y="1180"/>
            <a:chExt cx="5767" cy="172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30" y="1180"/>
              <a:ext cx="5767" cy="1723"/>
              <a:chOff x="430" y="1180"/>
              <a:chExt cx="5767" cy="1723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2502" y="1814"/>
                <a:ext cx="3202" cy="454"/>
                <a:chOff x="941" y="1814"/>
                <a:chExt cx="4110" cy="600"/>
              </a:xfrm>
            </p:grpSpPr>
            <p:sp>
              <p:nvSpPr>
                <p:cNvPr id="745479" name="AutoShape 7"/>
                <p:cNvSpPr>
                  <a:spLocks noChangeArrowheads="1"/>
                </p:cNvSpPr>
                <p:nvPr/>
              </p:nvSpPr>
              <p:spPr bwMode="auto">
                <a:xfrm>
                  <a:off x="941" y="1814"/>
                  <a:ext cx="1225" cy="600"/>
                </a:xfrm>
                <a:prstGeom prst="parallelogram">
                  <a:avLst>
                    <a:gd name="adj" fmla="val 51042"/>
                  </a:avLst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i="1" dirty="0"/>
                    <a:t>Input</a:t>
                  </a:r>
                </a:p>
              </p:txBody>
            </p:sp>
            <p:sp>
              <p:nvSpPr>
                <p:cNvPr id="745480" name="AutoShape 8"/>
                <p:cNvSpPr>
                  <a:spLocks noChangeArrowheads="1"/>
                </p:cNvSpPr>
                <p:nvPr/>
              </p:nvSpPr>
              <p:spPr bwMode="auto">
                <a:xfrm>
                  <a:off x="2393" y="1814"/>
                  <a:ext cx="1225" cy="600"/>
                </a:xfrm>
                <a:prstGeom prst="parallelogram">
                  <a:avLst>
                    <a:gd name="adj" fmla="val 51042"/>
                  </a:avLst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i="1" dirty="0"/>
                    <a:t>Proses</a:t>
                  </a:r>
                </a:p>
              </p:txBody>
            </p:sp>
            <p:sp>
              <p:nvSpPr>
                <p:cNvPr id="745481" name="AutoShape 9"/>
                <p:cNvSpPr>
                  <a:spLocks noChangeArrowheads="1"/>
                </p:cNvSpPr>
                <p:nvPr/>
              </p:nvSpPr>
              <p:spPr bwMode="auto">
                <a:xfrm>
                  <a:off x="3826" y="1814"/>
                  <a:ext cx="1225" cy="600"/>
                </a:xfrm>
                <a:prstGeom prst="parallelogram">
                  <a:avLst>
                    <a:gd name="adj" fmla="val 51042"/>
                  </a:avLst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i="1" dirty="0"/>
                    <a:t>Output</a:t>
                  </a:r>
                </a:p>
              </p:txBody>
            </p:sp>
            <p:sp>
              <p:nvSpPr>
                <p:cNvPr id="745482" name="Line 10"/>
                <p:cNvSpPr>
                  <a:spLocks noChangeShapeType="1"/>
                </p:cNvSpPr>
                <p:nvPr/>
              </p:nvSpPr>
              <p:spPr bwMode="auto">
                <a:xfrm>
                  <a:off x="2030" y="2114"/>
                  <a:ext cx="499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45483" name="Line 11"/>
                <p:cNvSpPr>
                  <a:spLocks noChangeShapeType="1"/>
                </p:cNvSpPr>
                <p:nvPr/>
              </p:nvSpPr>
              <p:spPr bwMode="auto">
                <a:xfrm>
                  <a:off x="3481" y="2114"/>
                  <a:ext cx="499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2"/>
              <p:cNvGrpSpPr>
                <a:grpSpLocks/>
              </p:cNvGrpSpPr>
              <p:nvPr/>
            </p:nvGrpSpPr>
            <p:grpSpPr bwMode="auto">
              <a:xfrm>
                <a:off x="760" y="1542"/>
                <a:ext cx="1225" cy="227"/>
                <a:chOff x="624" y="1406"/>
                <a:chExt cx="1225" cy="227"/>
              </a:xfrm>
            </p:grpSpPr>
            <p:sp>
              <p:nvSpPr>
                <p:cNvPr id="745485" name="Rectangle 13"/>
                <p:cNvSpPr>
                  <a:spLocks noChangeArrowheads="1"/>
                </p:cNvSpPr>
                <p:nvPr/>
              </p:nvSpPr>
              <p:spPr bwMode="auto">
                <a:xfrm>
                  <a:off x="624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I</a:t>
                  </a:r>
                </a:p>
              </p:txBody>
            </p:sp>
            <p:sp>
              <p:nvSpPr>
                <p:cNvPr id="745486" name="Rectangle 14"/>
                <p:cNvSpPr>
                  <a:spLocks noChangeArrowheads="1"/>
                </p:cNvSpPr>
                <p:nvPr/>
              </p:nvSpPr>
              <p:spPr bwMode="auto">
                <a:xfrm>
                  <a:off x="1078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745487" name="Rectangle 15"/>
                <p:cNvSpPr>
                  <a:spLocks noChangeArrowheads="1"/>
                </p:cNvSpPr>
                <p:nvPr/>
              </p:nvSpPr>
              <p:spPr bwMode="auto">
                <a:xfrm>
                  <a:off x="1532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O</a:t>
                  </a:r>
                </a:p>
              </p:txBody>
            </p:sp>
            <p:sp>
              <p:nvSpPr>
                <p:cNvPr id="745488" name="Line 16"/>
                <p:cNvSpPr>
                  <a:spLocks noChangeShapeType="1"/>
                </p:cNvSpPr>
                <p:nvPr/>
              </p:nvSpPr>
              <p:spPr bwMode="auto">
                <a:xfrm>
                  <a:off x="941" y="1506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45489" name="Line 17"/>
                <p:cNvSpPr>
                  <a:spLocks noChangeShapeType="1"/>
                </p:cNvSpPr>
                <p:nvPr/>
              </p:nvSpPr>
              <p:spPr bwMode="auto">
                <a:xfrm>
                  <a:off x="1395" y="1515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8"/>
              <p:cNvGrpSpPr>
                <a:grpSpLocks/>
              </p:cNvGrpSpPr>
              <p:nvPr/>
            </p:nvGrpSpPr>
            <p:grpSpPr bwMode="auto">
              <a:xfrm>
                <a:off x="760" y="1814"/>
                <a:ext cx="1225" cy="227"/>
                <a:chOff x="624" y="1406"/>
                <a:chExt cx="1225" cy="227"/>
              </a:xfrm>
            </p:grpSpPr>
            <p:sp>
              <p:nvSpPr>
                <p:cNvPr id="745491" name="Rectangle 19"/>
                <p:cNvSpPr>
                  <a:spLocks noChangeArrowheads="1"/>
                </p:cNvSpPr>
                <p:nvPr/>
              </p:nvSpPr>
              <p:spPr bwMode="auto">
                <a:xfrm>
                  <a:off x="624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I</a:t>
                  </a:r>
                </a:p>
              </p:txBody>
            </p:sp>
            <p:sp>
              <p:nvSpPr>
                <p:cNvPr id="745492" name="Rectangle 20"/>
                <p:cNvSpPr>
                  <a:spLocks noChangeArrowheads="1"/>
                </p:cNvSpPr>
                <p:nvPr/>
              </p:nvSpPr>
              <p:spPr bwMode="auto">
                <a:xfrm>
                  <a:off x="1078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745493" name="Rectangle 21"/>
                <p:cNvSpPr>
                  <a:spLocks noChangeArrowheads="1"/>
                </p:cNvSpPr>
                <p:nvPr/>
              </p:nvSpPr>
              <p:spPr bwMode="auto">
                <a:xfrm>
                  <a:off x="1532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O</a:t>
                  </a:r>
                </a:p>
              </p:txBody>
            </p:sp>
            <p:sp>
              <p:nvSpPr>
                <p:cNvPr id="745494" name="Line 22"/>
                <p:cNvSpPr>
                  <a:spLocks noChangeShapeType="1"/>
                </p:cNvSpPr>
                <p:nvPr/>
              </p:nvSpPr>
              <p:spPr bwMode="auto">
                <a:xfrm>
                  <a:off x="941" y="1506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45495" name="Line 23"/>
                <p:cNvSpPr>
                  <a:spLocks noChangeShapeType="1"/>
                </p:cNvSpPr>
                <p:nvPr/>
              </p:nvSpPr>
              <p:spPr bwMode="auto">
                <a:xfrm>
                  <a:off x="1395" y="1515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24"/>
              <p:cNvGrpSpPr>
                <a:grpSpLocks/>
              </p:cNvGrpSpPr>
              <p:nvPr/>
            </p:nvGrpSpPr>
            <p:grpSpPr bwMode="auto">
              <a:xfrm>
                <a:off x="760" y="2086"/>
                <a:ext cx="1225" cy="227"/>
                <a:chOff x="624" y="1406"/>
                <a:chExt cx="1225" cy="227"/>
              </a:xfrm>
            </p:grpSpPr>
            <p:sp>
              <p:nvSpPr>
                <p:cNvPr id="745497" name="Rectangle 25"/>
                <p:cNvSpPr>
                  <a:spLocks noChangeArrowheads="1"/>
                </p:cNvSpPr>
                <p:nvPr/>
              </p:nvSpPr>
              <p:spPr bwMode="auto">
                <a:xfrm>
                  <a:off x="624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I</a:t>
                  </a:r>
                </a:p>
              </p:txBody>
            </p:sp>
            <p:sp>
              <p:nvSpPr>
                <p:cNvPr id="745498" name="Rectangle 26"/>
                <p:cNvSpPr>
                  <a:spLocks noChangeArrowheads="1"/>
                </p:cNvSpPr>
                <p:nvPr/>
              </p:nvSpPr>
              <p:spPr bwMode="auto">
                <a:xfrm>
                  <a:off x="1078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745499" name="Rectangle 27"/>
                <p:cNvSpPr>
                  <a:spLocks noChangeArrowheads="1"/>
                </p:cNvSpPr>
                <p:nvPr/>
              </p:nvSpPr>
              <p:spPr bwMode="auto">
                <a:xfrm>
                  <a:off x="1532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O</a:t>
                  </a:r>
                </a:p>
              </p:txBody>
            </p:sp>
            <p:sp>
              <p:nvSpPr>
                <p:cNvPr id="745500" name="Line 28"/>
                <p:cNvSpPr>
                  <a:spLocks noChangeShapeType="1"/>
                </p:cNvSpPr>
                <p:nvPr/>
              </p:nvSpPr>
              <p:spPr bwMode="auto">
                <a:xfrm>
                  <a:off x="941" y="1506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45501" name="Line 29"/>
                <p:cNvSpPr>
                  <a:spLocks noChangeShapeType="1"/>
                </p:cNvSpPr>
                <p:nvPr/>
              </p:nvSpPr>
              <p:spPr bwMode="auto">
                <a:xfrm>
                  <a:off x="1395" y="1515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30"/>
              <p:cNvGrpSpPr>
                <a:grpSpLocks/>
              </p:cNvGrpSpPr>
              <p:nvPr/>
            </p:nvGrpSpPr>
            <p:grpSpPr bwMode="auto">
              <a:xfrm>
                <a:off x="760" y="2676"/>
                <a:ext cx="1225" cy="227"/>
                <a:chOff x="624" y="1406"/>
                <a:chExt cx="1225" cy="227"/>
              </a:xfrm>
            </p:grpSpPr>
            <p:sp>
              <p:nvSpPr>
                <p:cNvPr id="745503" name="Rectangle 31"/>
                <p:cNvSpPr>
                  <a:spLocks noChangeArrowheads="1"/>
                </p:cNvSpPr>
                <p:nvPr/>
              </p:nvSpPr>
              <p:spPr bwMode="auto">
                <a:xfrm>
                  <a:off x="624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I</a:t>
                  </a:r>
                </a:p>
              </p:txBody>
            </p:sp>
            <p:sp>
              <p:nvSpPr>
                <p:cNvPr id="745504" name="Rectangle 32"/>
                <p:cNvSpPr>
                  <a:spLocks noChangeArrowheads="1"/>
                </p:cNvSpPr>
                <p:nvPr/>
              </p:nvSpPr>
              <p:spPr bwMode="auto">
                <a:xfrm>
                  <a:off x="1078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745505" name="Rectangle 33"/>
                <p:cNvSpPr>
                  <a:spLocks noChangeArrowheads="1"/>
                </p:cNvSpPr>
                <p:nvPr/>
              </p:nvSpPr>
              <p:spPr bwMode="auto">
                <a:xfrm>
                  <a:off x="1532" y="1406"/>
                  <a:ext cx="317" cy="227"/>
                </a:xfrm>
                <a:prstGeom prst="rect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ctr" defTabSz="991740"/>
                  <a:r>
                    <a:rPr lang="en-US" dirty="0">
                      <a:latin typeface="Times New Roman" pitchFamily="18" charset="0"/>
                    </a:rPr>
                    <a:t>O</a:t>
                  </a:r>
                </a:p>
              </p:txBody>
            </p:sp>
            <p:sp>
              <p:nvSpPr>
                <p:cNvPr id="745506" name="Line 34"/>
                <p:cNvSpPr>
                  <a:spLocks noChangeShapeType="1"/>
                </p:cNvSpPr>
                <p:nvPr/>
              </p:nvSpPr>
              <p:spPr bwMode="auto">
                <a:xfrm>
                  <a:off x="941" y="1506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745507" name="Line 35"/>
                <p:cNvSpPr>
                  <a:spLocks noChangeShapeType="1"/>
                </p:cNvSpPr>
                <p:nvPr/>
              </p:nvSpPr>
              <p:spPr bwMode="auto">
                <a:xfrm>
                  <a:off x="1395" y="1515"/>
                  <a:ext cx="13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745508" name="Line 36"/>
              <p:cNvSpPr>
                <a:spLocks noChangeShapeType="1"/>
              </p:cNvSpPr>
              <p:nvPr/>
            </p:nvSpPr>
            <p:spPr bwMode="auto">
              <a:xfrm>
                <a:off x="914" y="2313"/>
                <a:ext cx="0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45509" name="Line 37"/>
              <p:cNvSpPr>
                <a:spLocks noChangeShapeType="1"/>
              </p:cNvSpPr>
              <p:nvPr/>
            </p:nvSpPr>
            <p:spPr bwMode="auto">
              <a:xfrm>
                <a:off x="1367" y="2313"/>
                <a:ext cx="0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45510" name="Line 38"/>
              <p:cNvSpPr>
                <a:spLocks noChangeShapeType="1"/>
              </p:cNvSpPr>
              <p:nvPr/>
            </p:nvSpPr>
            <p:spPr bwMode="auto">
              <a:xfrm>
                <a:off x="1830" y="2313"/>
                <a:ext cx="0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Dot"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45511" name="Text Box 39"/>
              <p:cNvSpPr txBox="1">
                <a:spLocks noChangeArrowheads="1"/>
              </p:cNvSpPr>
              <p:nvPr/>
            </p:nvSpPr>
            <p:spPr bwMode="auto">
              <a:xfrm>
                <a:off x="430" y="1243"/>
                <a:ext cx="133" cy="26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endParaRPr lang="en-GB" sz="3100" dirty="0">
                  <a:latin typeface="Times New Roman" pitchFamily="18" charset="0"/>
                </a:endParaRPr>
              </a:p>
            </p:txBody>
          </p:sp>
          <p:sp>
            <p:nvSpPr>
              <p:cNvPr id="745512" name="Text Box 40"/>
              <p:cNvSpPr txBox="1">
                <a:spLocks noChangeArrowheads="1"/>
              </p:cNvSpPr>
              <p:nvPr/>
            </p:nvSpPr>
            <p:spPr bwMode="auto">
              <a:xfrm>
                <a:off x="572" y="1565"/>
                <a:ext cx="20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sz="1600" dirty="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745513" name="Text Box 41"/>
              <p:cNvSpPr txBox="1">
                <a:spLocks noChangeArrowheads="1"/>
              </p:cNvSpPr>
              <p:nvPr/>
            </p:nvSpPr>
            <p:spPr bwMode="auto">
              <a:xfrm>
                <a:off x="578" y="1810"/>
                <a:ext cx="20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sz="1600" dirty="0"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745514" name="Text Box 42"/>
              <p:cNvSpPr txBox="1">
                <a:spLocks noChangeArrowheads="1"/>
              </p:cNvSpPr>
              <p:nvPr/>
            </p:nvSpPr>
            <p:spPr bwMode="auto">
              <a:xfrm>
                <a:off x="578" y="2082"/>
                <a:ext cx="20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sz="1600" dirty="0">
                    <a:latin typeface="Times New Roman" pitchFamily="18" charset="0"/>
                  </a:rPr>
                  <a:t>3</a:t>
                </a:r>
              </a:p>
            </p:txBody>
          </p:sp>
          <p:sp>
            <p:nvSpPr>
              <p:cNvPr id="745515" name="Text Box 43"/>
              <p:cNvSpPr txBox="1">
                <a:spLocks noChangeArrowheads="1"/>
              </p:cNvSpPr>
              <p:nvPr/>
            </p:nvSpPr>
            <p:spPr bwMode="auto">
              <a:xfrm>
                <a:off x="578" y="2672"/>
                <a:ext cx="20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sz="1600" dirty="0">
                    <a:latin typeface="Times New Roman" pitchFamily="18" charset="0"/>
                  </a:rPr>
                  <a:t>n</a:t>
                </a:r>
              </a:p>
            </p:txBody>
          </p:sp>
          <p:sp>
            <p:nvSpPr>
              <p:cNvPr id="745516" name="Text Box 44"/>
              <p:cNvSpPr txBox="1">
                <a:spLocks noChangeArrowheads="1"/>
              </p:cNvSpPr>
              <p:nvPr/>
            </p:nvSpPr>
            <p:spPr bwMode="auto">
              <a:xfrm>
                <a:off x="760" y="1180"/>
                <a:ext cx="1355" cy="17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dirty="0">
                    <a:latin typeface="Times New Roman" pitchFamily="18" charset="0"/>
                  </a:rPr>
                  <a:t>Sistem-sistem lain</a:t>
                </a:r>
              </a:p>
            </p:txBody>
          </p:sp>
          <p:sp>
            <p:nvSpPr>
              <p:cNvPr id="745517" name="Text Box 45"/>
              <p:cNvSpPr txBox="1">
                <a:spLocks noChangeArrowheads="1"/>
              </p:cNvSpPr>
              <p:nvPr/>
            </p:nvSpPr>
            <p:spPr bwMode="auto">
              <a:xfrm>
                <a:off x="3164" y="1452"/>
                <a:ext cx="1622" cy="17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dirty="0">
                    <a:latin typeface="Times New Roman" pitchFamily="18" charset="0"/>
                  </a:rPr>
                  <a:t>Sub sistem Pembelian</a:t>
                </a:r>
              </a:p>
            </p:txBody>
          </p:sp>
          <p:sp>
            <p:nvSpPr>
              <p:cNvPr id="745518" name="Text Box 46"/>
              <p:cNvSpPr txBox="1">
                <a:spLocks noChangeArrowheads="1"/>
              </p:cNvSpPr>
              <p:nvPr/>
            </p:nvSpPr>
            <p:spPr bwMode="auto">
              <a:xfrm>
                <a:off x="3635" y="2608"/>
                <a:ext cx="774" cy="17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defTabSz="991740"/>
                <a:r>
                  <a:rPr lang="en-US" dirty="0">
                    <a:latin typeface="Times New Roman" pitchFamily="18" charset="0"/>
                  </a:rPr>
                  <a:t>Feedback</a:t>
                </a:r>
              </a:p>
            </p:txBody>
          </p:sp>
          <p:sp>
            <p:nvSpPr>
              <p:cNvPr id="745519" name="Text Box 47"/>
              <p:cNvSpPr txBox="1">
                <a:spLocks noChangeArrowheads="1"/>
              </p:cNvSpPr>
              <p:nvPr/>
            </p:nvSpPr>
            <p:spPr bwMode="auto">
              <a:xfrm>
                <a:off x="5114" y="2359"/>
                <a:ext cx="1083" cy="17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defTabSz="991740"/>
                <a:r>
                  <a:rPr lang="en-US" dirty="0">
                    <a:latin typeface="Times New Roman" pitchFamily="18" charset="0"/>
                  </a:rPr>
                  <a:t>Ke sistem lain</a:t>
                </a:r>
              </a:p>
            </p:txBody>
          </p:sp>
          <p:cxnSp>
            <p:nvCxnSpPr>
              <p:cNvPr id="745520" name="AutoShape 48"/>
              <p:cNvCxnSpPr>
                <a:cxnSpLocks noChangeShapeType="1"/>
                <a:stCxn id="745481" idx="3"/>
                <a:endCxn id="745479" idx="3"/>
              </p:cNvCxnSpPr>
              <p:nvPr/>
            </p:nvCxnSpPr>
            <p:spPr bwMode="auto">
              <a:xfrm rot="5400000">
                <a:off x="3983" y="1145"/>
                <a:ext cx="1" cy="2248"/>
              </a:xfrm>
              <a:prstGeom prst="bentConnector3">
                <a:avLst>
                  <a:gd name="adj1" fmla="val 56400000"/>
                </a:avLst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</p:cxnSp>
          <p:sp>
            <p:nvSpPr>
              <p:cNvPr id="745521" name="Line 49"/>
              <p:cNvSpPr>
                <a:spLocks noChangeShapeType="1"/>
              </p:cNvSpPr>
              <p:nvPr/>
            </p:nvSpPr>
            <p:spPr bwMode="auto">
              <a:xfrm>
                <a:off x="5568" y="2041"/>
                <a:ext cx="2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45522" name="Line 50"/>
            <p:cNvSpPr>
              <a:spLocks noChangeShapeType="1"/>
            </p:cNvSpPr>
            <p:nvPr/>
          </p:nvSpPr>
          <p:spPr bwMode="auto">
            <a:xfrm>
              <a:off x="1985" y="1633"/>
              <a:ext cx="635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5523" name="Line 51"/>
            <p:cNvSpPr>
              <a:spLocks noChangeShapeType="1"/>
            </p:cNvSpPr>
            <p:nvPr/>
          </p:nvSpPr>
          <p:spPr bwMode="auto">
            <a:xfrm>
              <a:off x="1985" y="1905"/>
              <a:ext cx="635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5524" name="Line 52"/>
            <p:cNvSpPr>
              <a:spLocks noChangeShapeType="1"/>
            </p:cNvSpPr>
            <p:nvPr/>
          </p:nvSpPr>
          <p:spPr bwMode="auto">
            <a:xfrm flipV="1">
              <a:off x="1985" y="2041"/>
              <a:ext cx="635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5525" name="Line 53"/>
            <p:cNvSpPr>
              <a:spLocks noChangeShapeType="1"/>
            </p:cNvSpPr>
            <p:nvPr/>
          </p:nvSpPr>
          <p:spPr bwMode="auto">
            <a:xfrm flipV="1">
              <a:off x="1985" y="2041"/>
              <a:ext cx="635" cy="7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5526" name="Line 54"/>
            <p:cNvSpPr>
              <a:spLocks noChangeShapeType="1"/>
            </p:cNvSpPr>
            <p:nvPr/>
          </p:nvSpPr>
          <p:spPr bwMode="auto">
            <a:xfrm>
              <a:off x="669" y="2314"/>
              <a:ext cx="0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745527" name="Text Box 55"/>
          <p:cNvSpPr txBox="1">
            <a:spLocks noChangeArrowheads="1"/>
          </p:cNvSpPr>
          <p:nvPr/>
        </p:nvSpPr>
        <p:spPr bwMode="auto">
          <a:xfrm>
            <a:off x="738449" y="336454"/>
            <a:ext cx="7061872" cy="174486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dirty="0">
                <a:latin typeface="Times New Roman" pitchFamily="18" charset="0"/>
              </a:rPr>
              <a:t>2. Probable Input</a:t>
            </a:r>
          </a:p>
          <a:p>
            <a:pPr defTabSz="991740">
              <a:buFontTx/>
              <a:buChar char="•"/>
            </a:pPr>
            <a:r>
              <a:rPr lang="en-US" dirty="0">
                <a:latin typeface="Times New Roman" pitchFamily="18" charset="0"/>
              </a:rPr>
              <a:t>   </a:t>
            </a:r>
            <a:r>
              <a:rPr lang="en-US" dirty="0"/>
              <a:t>Merupakan potensial input </a:t>
            </a:r>
            <a:r>
              <a:rPr lang="en-US" dirty="0" err="1"/>
              <a:t>yg</a:t>
            </a:r>
            <a:r>
              <a:rPr lang="en-US" dirty="0"/>
              <a:t> dapat digunakan oleh suatu sistem</a:t>
            </a:r>
          </a:p>
          <a:p>
            <a:pPr defTabSz="991740">
              <a:buFontTx/>
              <a:buChar char="•"/>
            </a:pPr>
            <a:r>
              <a:rPr lang="en-US" dirty="0"/>
              <a:t>  Suatu sistem hrs dapat menentukan input mana </a:t>
            </a:r>
            <a:r>
              <a:rPr lang="en-US" dirty="0" err="1"/>
              <a:t>yg</a:t>
            </a:r>
            <a:r>
              <a:rPr lang="en-US" dirty="0"/>
              <a:t> sesuai untuk </a:t>
            </a:r>
          </a:p>
          <a:p>
            <a:pPr defTabSz="991740"/>
            <a:r>
              <a:rPr lang="en-US" dirty="0"/>
              <a:t>    menghasilkan output </a:t>
            </a:r>
            <a:r>
              <a:rPr lang="en-US" dirty="0" err="1"/>
              <a:t>yg</a:t>
            </a:r>
            <a:r>
              <a:rPr lang="en-US" dirty="0"/>
              <a:t> diharapkan</a:t>
            </a:r>
          </a:p>
          <a:p>
            <a:pPr defTabSz="991740">
              <a:buFontTx/>
              <a:buChar char="•"/>
            </a:pPr>
            <a:r>
              <a:rPr lang="en-US" dirty="0"/>
              <a:t>  Feedback input: data atau informasi tentang kinerja dari   </a:t>
            </a:r>
          </a:p>
          <a:p>
            <a:pPr defTabSz="991740"/>
            <a:r>
              <a:rPr lang="en-US" dirty="0"/>
              <a:t>    suatu sistem. (digunakan untuk pengendalian)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949" y="471332"/>
            <a:ext cx="8229600" cy="605021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PROSES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Perubahan input menjadi output, prosesnya bisa dilakukan oleh orang, mesin atau komputer.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Stencil" pitchFamily="82" charset="0"/>
              </a:rPr>
              <a:t>Output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Hasil dari suatu proses yang merupakan tujuan dari keberadaan sistem.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1. Output langsung dikonsumsi konsumen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2. Output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dikonsumsi oleh suatu subsistem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lain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sama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suatu siklus produksi. Mis barang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setengah jadi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	3. Output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merupakan bagian dari output secara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keseluruhan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</a:t>
            </a:r>
            <a:r>
              <a:rPr lang="en-US" sz="2200" dirty="0" err="1">
                <a:latin typeface="Century Gothic" pitchFamily="34" charset="0"/>
              </a:rPr>
              <a:t>dp</a:t>
            </a:r>
            <a:r>
              <a:rPr lang="en-US" sz="2200" dirty="0">
                <a:latin typeface="Century Gothic" pitchFamily="34" charset="0"/>
              </a:rPr>
              <a:t> dikonsumsi oleh suatu sistem </a:t>
            </a:r>
            <a:r>
              <a:rPr lang="en-US" sz="2200" dirty="0" err="1">
                <a:latin typeface="Century Gothic" pitchFamily="34" charset="0"/>
              </a:rPr>
              <a:t>ybs</a:t>
            </a:r>
            <a:r>
              <a:rPr lang="en-US" sz="2200" dirty="0">
                <a:latin typeface="Century Gothic" pitchFamily="34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atau yang lain, tapi menjadi tidak berguna kalau di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buang ke lingkungan. Mis. Limbah </a:t>
            </a:r>
            <a:r>
              <a:rPr lang="en-US" sz="2200" dirty="0" err="1">
                <a:latin typeface="Century Gothic" pitchFamily="34" charset="0"/>
              </a:rPr>
              <a:t>gergajian</a:t>
            </a:r>
            <a:r>
              <a:rPr lang="en-US" sz="2200" dirty="0">
                <a:latin typeface="Century Gothic" pitchFamily="34" charset="0"/>
              </a:rPr>
              <a:t>. 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616" name="Rectangle 48"/>
          <p:cNvSpPr>
            <a:spLocks noChangeArrowheads="1"/>
          </p:cNvSpPr>
          <p:nvPr/>
        </p:nvSpPr>
        <p:spPr bwMode="auto">
          <a:xfrm>
            <a:off x="487682" y="1009360"/>
            <a:ext cx="8355677" cy="517573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endParaRPr lang="en-US"/>
          </a:p>
        </p:txBody>
      </p:sp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949" y="201576"/>
            <a:ext cx="8229600" cy="781104"/>
          </a:xfrm>
        </p:spPr>
        <p:txBody>
          <a:bodyPr/>
          <a:lstStyle/>
          <a:p>
            <a:pPr algn="l"/>
            <a:r>
              <a:rPr lang="en-US" sz="2500" dirty="0">
                <a:latin typeface="Stencil" pitchFamily="82" charset="0"/>
              </a:rPr>
              <a:t>2.2.7 LINGKUNGAN SISTEM</a:t>
            </a:r>
          </a:p>
        </p:txBody>
      </p:sp>
      <p:sp>
        <p:nvSpPr>
          <p:cNvPr id="621577" name="Text Box 9"/>
          <p:cNvSpPr txBox="1">
            <a:spLocks noChangeArrowheads="1"/>
          </p:cNvSpPr>
          <p:nvPr/>
        </p:nvSpPr>
        <p:spPr bwMode="auto">
          <a:xfrm>
            <a:off x="3765664" y="2052807"/>
            <a:ext cx="1579462" cy="37341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dirty="0">
                <a:latin typeface="Times New Roman" pitchFamily="18" charset="0"/>
              </a:rPr>
              <a:t>ORGANISASI</a:t>
            </a:r>
          </a:p>
        </p:txBody>
      </p:sp>
      <p:sp>
        <p:nvSpPr>
          <p:cNvPr id="621578" name="Text Box 10"/>
          <p:cNvSpPr txBox="1">
            <a:spLocks noChangeArrowheads="1"/>
          </p:cNvSpPr>
          <p:nvPr/>
        </p:nvSpPr>
        <p:spPr bwMode="auto">
          <a:xfrm>
            <a:off x="701040" y="1713389"/>
            <a:ext cx="1608513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EKOLOGI</a:t>
            </a:r>
          </a:p>
        </p:txBody>
      </p:sp>
      <p:sp>
        <p:nvSpPr>
          <p:cNvPr id="621579" name="Text Box 11"/>
          <p:cNvSpPr txBox="1">
            <a:spLocks noChangeArrowheads="1"/>
          </p:cNvSpPr>
          <p:nvPr/>
        </p:nvSpPr>
        <p:spPr bwMode="auto">
          <a:xfrm>
            <a:off x="688573" y="2587870"/>
            <a:ext cx="1620982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PEMERINTAH</a:t>
            </a:r>
          </a:p>
        </p:txBody>
      </p:sp>
      <p:sp>
        <p:nvSpPr>
          <p:cNvPr id="621580" name="Text Box 12"/>
          <p:cNvSpPr txBox="1">
            <a:spLocks noChangeArrowheads="1"/>
          </p:cNvSpPr>
          <p:nvPr/>
        </p:nvSpPr>
        <p:spPr bwMode="auto">
          <a:xfrm>
            <a:off x="676104" y="3274115"/>
            <a:ext cx="1562692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MASYARAKAT</a:t>
            </a:r>
          </a:p>
        </p:txBody>
      </p:sp>
      <p:sp>
        <p:nvSpPr>
          <p:cNvPr id="621581" name="Text Box 13"/>
          <p:cNvSpPr txBox="1">
            <a:spLocks noChangeArrowheads="1"/>
          </p:cNvSpPr>
          <p:nvPr/>
        </p:nvSpPr>
        <p:spPr bwMode="auto">
          <a:xfrm>
            <a:off x="676104" y="4027056"/>
            <a:ext cx="1633451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PESAING</a:t>
            </a:r>
          </a:p>
        </p:txBody>
      </p:sp>
      <p:sp>
        <p:nvSpPr>
          <p:cNvPr id="621583" name="Text Box 15"/>
          <p:cNvSpPr txBox="1">
            <a:spLocks noChangeArrowheads="1"/>
          </p:cNvSpPr>
          <p:nvPr/>
        </p:nvSpPr>
        <p:spPr bwMode="auto">
          <a:xfrm>
            <a:off x="6839992" y="1680782"/>
            <a:ext cx="1755370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TENAGA KERJA</a:t>
            </a:r>
          </a:p>
        </p:txBody>
      </p:sp>
      <p:sp>
        <p:nvSpPr>
          <p:cNvPr id="621584" name="Text Box 16"/>
          <p:cNvSpPr txBox="1">
            <a:spLocks noChangeArrowheads="1"/>
          </p:cNvSpPr>
          <p:nvPr/>
        </p:nvSpPr>
        <p:spPr bwMode="auto">
          <a:xfrm>
            <a:off x="6834450" y="2452993"/>
            <a:ext cx="1770506" cy="57519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PERALATAN &amp;</a:t>
            </a:r>
          </a:p>
          <a:p>
            <a:pPr defTabSz="991740"/>
            <a:r>
              <a:rPr lang="en-US" sz="1600" dirty="0">
                <a:latin typeface="Times New Roman" pitchFamily="18" charset="0"/>
              </a:rPr>
              <a:t>PERLENGKAPAN</a:t>
            </a:r>
          </a:p>
        </p:txBody>
      </p:sp>
      <p:sp>
        <p:nvSpPr>
          <p:cNvPr id="621585" name="Text Box 17"/>
          <p:cNvSpPr txBox="1">
            <a:spLocks noChangeArrowheads="1"/>
          </p:cNvSpPr>
          <p:nvPr/>
        </p:nvSpPr>
        <p:spPr bwMode="auto">
          <a:xfrm>
            <a:off x="6834448" y="3274115"/>
            <a:ext cx="1821872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MODAL</a:t>
            </a:r>
          </a:p>
        </p:txBody>
      </p:sp>
      <p:sp>
        <p:nvSpPr>
          <p:cNvPr id="621586" name="Text Box 18"/>
          <p:cNvSpPr txBox="1">
            <a:spLocks noChangeArrowheads="1"/>
          </p:cNvSpPr>
          <p:nvPr/>
        </p:nvSpPr>
        <p:spPr bwMode="auto">
          <a:xfrm>
            <a:off x="3803073" y="4533958"/>
            <a:ext cx="1404636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ORGANISASI</a:t>
            </a:r>
          </a:p>
        </p:txBody>
      </p:sp>
      <p:sp>
        <p:nvSpPr>
          <p:cNvPr id="621587" name="Text Box 19"/>
          <p:cNvSpPr txBox="1">
            <a:spLocks noChangeArrowheads="1"/>
          </p:cNvSpPr>
          <p:nvPr/>
        </p:nvSpPr>
        <p:spPr bwMode="auto">
          <a:xfrm>
            <a:off x="3890356" y="1142754"/>
            <a:ext cx="1414255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PELANGGAN</a:t>
            </a:r>
          </a:p>
        </p:txBody>
      </p:sp>
      <p:sp>
        <p:nvSpPr>
          <p:cNvPr id="621588" name="Text Box 20"/>
          <p:cNvSpPr txBox="1">
            <a:spLocks noChangeArrowheads="1"/>
          </p:cNvSpPr>
          <p:nvPr/>
        </p:nvSpPr>
        <p:spPr bwMode="auto">
          <a:xfrm>
            <a:off x="6839992" y="4133772"/>
            <a:ext cx="1816330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TANAH</a:t>
            </a:r>
          </a:p>
        </p:txBody>
      </p:sp>
      <p:sp>
        <p:nvSpPr>
          <p:cNvPr id="621589" name="AutoShape 21"/>
          <p:cNvSpPr>
            <a:spLocks noChangeArrowheads="1"/>
          </p:cNvSpPr>
          <p:nvPr/>
        </p:nvSpPr>
        <p:spPr bwMode="auto">
          <a:xfrm>
            <a:off x="3742114" y="2761283"/>
            <a:ext cx="139930" cy="33645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endParaRPr lang="en-US"/>
          </a:p>
        </p:txBody>
      </p:sp>
      <p:sp>
        <p:nvSpPr>
          <p:cNvPr id="621576" name="Rectangle 8"/>
          <p:cNvSpPr>
            <a:spLocks noChangeArrowheads="1"/>
          </p:cNvSpPr>
          <p:nvPr/>
        </p:nvSpPr>
        <p:spPr bwMode="auto">
          <a:xfrm>
            <a:off x="2834642" y="2464849"/>
            <a:ext cx="3458095" cy="127614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endParaRPr lang="en-US"/>
          </a:p>
        </p:txBody>
      </p:sp>
      <p:sp>
        <p:nvSpPr>
          <p:cNvPr id="621572" name="Text Box 4"/>
          <p:cNvSpPr txBox="1">
            <a:spLocks noChangeArrowheads="1"/>
          </p:cNvSpPr>
          <p:nvPr/>
        </p:nvSpPr>
        <p:spPr bwMode="auto">
          <a:xfrm>
            <a:off x="2869277" y="2718300"/>
            <a:ext cx="846394" cy="373415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i="1" dirty="0">
                <a:latin typeface="Times New Roman" pitchFamily="18" charset="0"/>
              </a:rPr>
              <a:t>INPUT</a:t>
            </a:r>
          </a:p>
        </p:txBody>
      </p:sp>
      <p:sp>
        <p:nvSpPr>
          <p:cNvPr id="621573" name="Text Box 5"/>
          <p:cNvSpPr txBox="1">
            <a:spLocks noChangeArrowheads="1"/>
          </p:cNvSpPr>
          <p:nvPr/>
        </p:nvSpPr>
        <p:spPr bwMode="auto">
          <a:xfrm>
            <a:off x="3916681" y="2725712"/>
            <a:ext cx="1032459" cy="373415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dirty="0">
                <a:latin typeface="Times New Roman" pitchFamily="18" charset="0"/>
              </a:rPr>
              <a:t>PROSES</a:t>
            </a:r>
          </a:p>
        </p:txBody>
      </p:sp>
      <p:sp>
        <p:nvSpPr>
          <p:cNvPr id="621574" name="Text Box 6"/>
          <p:cNvSpPr txBox="1">
            <a:spLocks noChangeArrowheads="1"/>
          </p:cNvSpPr>
          <p:nvPr/>
        </p:nvSpPr>
        <p:spPr bwMode="auto">
          <a:xfrm>
            <a:off x="5199613" y="2716819"/>
            <a:ext cx="1059040" cy="373415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i="1" dirty="0">
                <a:latin typeface="Times New Roman" pitchFamily="18" charset="0"/>
              </a:rPr>
              <a:t>OUTPUT</a:t>
            </a:r>
          </a:p>
        </p:txBody>
      </p:sp>
      <p:sp>
        <p:nvSpPr>
          <p:cNvPr id="621575" name="Text Box 7"/>
          <p:cNvSpPr txBox="1">
            <a:spLocks noChangeArrowheads="1"/>
          </p:cNvSpPr>
          <p:nvPr/>
        </p:nvSpPr>
        <p:spPr bwMode="auto">
          <a:xfrm>
            <a:off x="3513514" y="3191113"/>
            <a:ext cx="2005762" cy="29819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400" dirty="0">
                <a:latin typeface="Times New Roman" pitchFamily="18" charset="0"/>
              </a:rPr>
              <a:t>FEEDBACK CONTROL</a:t>
            </a:r>
          </a:p>
        </p:txBody>
      </p:sp>
      <p:sp>
        <p:nvSpPr>
          <p:cNvPr id="621590" name="AutoShape 22"/>
          <p:cNvSpPr>
            <a:spLocks noChangeArrowheads="1"/>
          </p:cNvSpPr>
          <p:nvPr/>
        </p:nvSpPr>
        <p:spPr bwMode="auto">
          <a:xfrm>
            <a:off x="4986251" y="2761283"/>
            <a:ext cx="164869" cy="33645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endParaRPr lang="en-US"/>
          </a:p>
        </p:txBody>
      </p:sp>
      <p:cxnSp>
        <p:nvCxnSpPr>
          <p:cNvPr id="621592" name="AutoShape 24"/>
          <p:cNvCxnSpPr>
            <a:cxnSpLocks noChangeShapeType="1"/>
          </p:cNvCxnSpPr>
          <p:nvPr/>
        </p:nvCxnSpPr>
        <p:spPr bwMode="auto">
          <a:xfrm rot="5400000">
            <a:off x="4506143" y="1883628"/>
            <a:ext cx="1483" cy="2435629"/>
          </a:xfrm>
          <a:prstGeom prst="bentConnector3">
            <a:avLst>
              <a:gd name="adj1" fmla="val 33700000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</p:cxnSp>
      <p:sp>
        <p:nvSpPr>
          <p:cNvPr id="621597" name="Line 29"/>
          <p:cNvSpPr>
            <a:spLocks noChangeShapeType="1"/>
          </p:cNvSpPr>
          <p:nvPr/>
        </p:nvSpPr>
        <p:spPr bwMode="auto">
          <a:xfrm>
            <a:off x="2309555" y="2825016"/>
            <a:ext cx="50292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 lIns="82075" tIns="41037" rIns="82075" bIns="41037"/>
          <a:lstStyle/>
          <a:p>
            <a:endParaRPr lang="en-US"/>
          </a:p>
        </p:txBody>
      </p:sp>
      <p:sp>
        <p:nvSpPr>
          <p:cNvPr id="621598" name="Line 30"/>
          <p:cNvSpPr>
            <a:spLocks noChangeShapeType="1"/>
          </p:cNvSpPr>
          <p:nvPr/>
        </p:nvSpPr>
        <p:spPr bwMode="auto">
          <a:xfrm>
            <a:off x="2309555" y="3471242"/>
            <a:ext cx="50292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 lIns="82075" tIns="41037" rIns="82075" bIns="41037"/>
          <a:lstStyle/>
          <a:p>
            <a:endParaRPr lang="en-US"/>
          </a:p>
        </p:txBody>
      </p:sp>
      <p:cxnSp>
        <p:nvCxnSpPr>
          <p:cNvPr id="621599" name="AutoShape 31"/>
          <p:cNvCxnSpPr>
            <a:cxnSpLocks noChangeShapeType="1"/>
            <a:stCxn id="621578" idx="3"/>
            <a:endCxn id="621576" idx="1"/>
          </p:cNvCxnSpPr>
          <p:nvPr/>
        </p:nvCxnSpPr>
        <p:spPr bwMode="auto">
          <a:xfrm>
            <a:off x="2309553" y="1877877"/>
            <a:ext cx="525089" cy="1225046"/>
          </a:xfrm>
          <a:prstGeom prst="bentConnector3">
            <a:avLst>
              <a:gd name="adj1" fmla="val 50000"/>
            </a:avLst>
          </a:prstGeom>
          <a:noFill/>
          <a:ln w="12700" cap="sq">
            <a:solidFill>
              <a:schemeClr val="tx1"/>
            </a:solidFill>
            <a:miter lim="800000"/>
            <a:headEnd type="triangle" w="sm" len="sm"/>
            <a:tailEnd type="triangle" w="sm" len="sm"/>
          </a:ln>
          <a:effectLst/>
        </p:spPr>
      </p:cxnSp>
      <p:cxnSp>
        <p:nvCxnSpPr>
          <p:cNvPr id="621600" name="AutoShape 32"/>
          <p:cNvCxnSpPr>
            <a:cxnSpLocks noChangeShapeType="1"/>
            <a:stCxn id="621581" idx="3"/>
            <a:endCxn id="621572" idx="1"/>
          </p:cNvCxnSpPr>
          <p:nvPr/>
        </p:nvCxnSpPr>
        <p:spPr bwMode="auto">
          <a:xfrm flipV="1">
            <a:off x="2309555" y="2905008"/>
            <a:ext cx="559722" cy="1286536"/>
          </a:xfrm>
          <a:prstGeom prst="bentConnector3">
            <a:avLst>
              <a:gd name="adj1" fmla="val 50000"/>
            </a:avLst>
          </a:prstGeom>
          <a:noFill/>
          <a:ln w="12700" cap="sq">
            <a:solidFill>
              <a:schemeClr val="tx1"/>
            </a:solidFill>
            <a:miter lim="800000"/>
            <a:headEnd type="triangle" w="sm" len="sm"/>
            <a:tailEnd type="triangle" w="sm" len="sm"/>
          </a:ln>
          <a:effectLst/>
        </p:spPr>
      </p:cxnSp>
      <p:cxnSp>
        <p:nvCxnSpPr>
          <p:cNvPr id="621601" name="AutoShape 33"/>
          <p:cNvCxnSpPr>
            <a:cxnSpLocks noChangeShapeType="1"/>
            <a:stCxn id="621583" idx="1"/>
            <a:endCxn id="621576" idx="3"/>
          </p:cNvCxnSpPr>
          <p:nvPr/>
        </p:nvCxnSpPr>
        <p:spPr bwMode="auto">
          <a:xfrm rot="10800000" flipV="1">
            <a:off x="6292738" y="1845269"/>
            <a:ext cx="547255" cy="1257653"/>
          </a:xfrm>
          <a:prstGeom prst="bentConnector3">
            <a:avLst>
              <a:gd name="adj1" fmla="val 50000"/>
            </a:avLst>
          </a:prstGeom>
          <a:noFill/>
          <a:ln w="12700" cap="sq">
            <a:solidFill>
              <a:schemeClr val="tx1"/>
            </a:solidFill>
            <a:miter lim="800000"/>
            <a:headEnd type="triangle" w="sm" len="sm"/>
            <a:tailEnd type="triangle" w="sm" len="sm"/>
          </a:ln>
          <a:effectLst/>
        </p:spPr>
      </p:cxnSp>
      <p:cxnSp>
        <p:nvCxnSpPr>
          <p:cNvPr id="621602" name="AutoShape 34"/>
          <p:cNvCxnSpPr>
            <a:cxnSpLocks noChangeShapeType="1"/>
            <a:stCxn id="621588" idx="1"/>
            <a:endCxn id="621574" idx="3"/>
          </p:cNvCxnSpPr>
          <p:nvPr/>
        </p:nvCxnSpPr>
        <p:spPr bwMode="auto">
          <a:xfrm rot="10800000">
            <a:off x="6258654" y="2903528"/>
            <a:ext cx="581339" cy="1394733"/>
          </a:xfrm>
          <a:prstGeom prst="bentConnector3">
            <a:avLst>
              <a:gd name="adj1" fmla="val 50000"/>
            </a:avLst>
          </a:prstGeom>
          <a:noFill/>
          <a:ln w="12700" cap="sq">
            <a:solidFill>
              <a:schemeClr val="tx1"/>
            </a:solidFill>
            <a:miter lim="800000"/>
            <a:headEnd type="triangle" w="sm" len="sm"/>
            <a:tailEnd type="triangle" w="sm" len="sm"/>
          </a:ln>
          <a:effectLst/>
        </p:spPr>
      </p:cxnSp>
      <p:sp>
        <p:nvSpPr>
          <p:cNvPr id="621604" name="Line 36"/>
          <p:cNvSpPr>
            <a:spLocks noChangeShapeType="1"/>
          </p:cNvSpPr>
          <p:nvPr/>
        </p:nvSpPr>
        <p:spPr bwMode="auto">
          <a:xfrm flipH="1">
            <a:off x="6269184" y="3457903"/>
            <a:ext cx="565265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 lIns="82075" tIns="41037" rIns="82075" bIns="41037"/>
          <a:lstStyle/>
          <a:p>
            <a:endParaRPr lang="en-US"/>
          </a:p>
        </p:txBody>
      </p:sp>
      <p:sp>
        <p:nvSpPr>
          <p:cNvPr id="621605" name="Line 37"/>
          <p:cNvSpPr>
            <a:spLocks noChangeShapeType="1"/>
          </p:cNvSpPr>
          <p:nvPr/>
        </p:nvSpPr>
        <p:spPr bwMode="auto">
          <a:xfrm flipH="1">
            <a:off x="6281653" y="2759800"/>
            <a:ext cx="565265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 lIns="82075" tIns="41037" rIns="82075" bIns="41037"/>
          <a:lstStyle/>
          <a:p>
            <a:endParaRPr lang="en-US"/>
          </a:p>
        </p:txBody>
      </p:sp>
      <p:sp>
        <p:nvSpPr>
          <p:cNvPr id="621606" name="Rectangle 38"/>
          <p:cNvSpPr>
            <a:spLocks noChangeArrowheads="1"/>
          </p:cNvSpPr>
          <p:nvPr/>
        </p:nvSpPr>
        <p:spPr bwMode="auto">
          <a:xfrm>
            <a:off x="2183476" y="1413990"/>
            <a:ext cx="4839393" cy="342825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Dot"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endParaRPr lang="en-US"/>
          </a:p>
        </p:txBody>
      </p:sp>
      <p:sp>
        <p:nvSpPr>
          <p:cNvPr id="621607" name="Text Box 39"/>
          <p:cNvSpPr txBox="1">
            <a:spLocks noChangeArrowheads="1"/>
          </p:cNvSpPr>
          <p:nvPr/>
        </p:nvSpPr>
        <p:spPr bwMode="auto">
          <a:xfrm>
            <a:off x="3272445" y="5272079"/>
            <a:ext cx="2371568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Yang mampu dikendalikan</a:t>
            </a:r>
          </a:p>
        </p:txBody>
      </p:sp>
      <p:sp>
        <p:nvSpPr>
          <p:cNvPr id="621608" name="Text Box 40"/>
          <p:cNvSpPr txBox="1">
            <a:spLocks noChangeArrowheads="1"/>
          </p:cNvSpPr>
          <p:nvPr/>
        </p:nvSpPr>
        <p:spPr bwMode="auto">
          <a:xfrm>
            <a:off x="3000896" y="5636692"/>
            <a:ext cx="2834835" cy="328976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600" dirty="0">
                <a:latin typeface="Times New Roman" pitchFamily="18" charset="0"/>
              </a:rPr>
              <a:t>Yang tidak mampu dikendalikan</a:t>
            </a:r>
          </a:p>
        </p:txBody>
      </p:sp>
      <p:cxnSp>
        <p:nvCxnSpPr>
          <p:cNvPr id="621609" name="AutoShape 41"/>
          <p:cNvCxnSpPr>
            <a:cxnSpLocks noChangeShapeType="1"/>
            <a:stCxn id="621588" idx="2"/>
            <a:endCxn id="621607" idx="3"/>
          </p:cNvCxnSpPr>
          <p:nvPr/>
        </p:nvCxnSpPr>
        <p:spPr bwMode="auto">
          <a:xfrm rot="5400000">
            <a:off x="6209176" y="3897585"/>
            <a:ext cx="973819" cy="2104144"/>
          </a:xfrm>
          <a:prstGeom prst="bentConnector2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</p:cxnSp>
      <p:cxnSp>
        <p:nvCxnSpPr>
          <p:cNvPr id="621610" name="AutoShape 42"/>
          <p:cNvCxnSpPr>
            <a:cxnSpLocks noChangeShapeType="1"/>
            <a:endCxn id="621608" idx="3"/>
          </p:cNvCxnSpPr>
          <p:nvPr/>
        </p:nvCxnSpPr>
        <p:spPr bwMode="auto">
          <a:xfrm rot="10800000" flipV="1">
            <a:off x="5835731" y="4511722"/>
            <a:ext cx="2112628" cy="1289457"/>
          </a:xfrm>
          <a:prstGeom prst="bentConnector3">
            <a:avLst>
              <a:gd name="adj1" fmla="val 50000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</p:cxnSp>
      <p:cxnSp>
        <p:nvCxnSpPr>
          <p:cNvPr id="621611" name="AutoShape 43"/>
          <p:cNvCxnSpPr>
            <a:cxnSpLocks noChangeShapeType="1"/>
            <a:stCxn id="621581" idx="2"/>
            <a:endCxn id="621607" idx="1"/>
          </p:cNvCxnSpPr>
          <p:nvPr/>
        </p:nvCxnSpPr>
        <p:spPr bwMode="auto">
          <a:xfrm rot="16200000" flipH="1">
            <a:off x="1842370" y="4006491"/>
            <a:ext cx="1080535" cy="1779615"/>
          </a:xfrm>
          <a:prstGeom prst="bentConnector2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</p:cxnSp>
      <p:cxnSp>
        <p:nvCxnSpPr>
          <p:cNvPr id="621612" name="AutoShape 44"/>
          <p:cNvCxnSpPr>
            <a:cxnSpLocks noChangeShapeType="1"/>
          </p:cNvCxnSpPr>
          <p:nvPr/>
        </p:nvCxnSpPr>
        <p:spPr bwMode="auto">
          <a:xfrm rot="16200000" flipH="1">
            <a:off x="1298484" y="4390972"/>
            <a:ext cx="1455491" cy="1445029"/>
          </a:xfrm>
          <a:prstGeom prst="bentConnector2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</p:cxnSp>
      <p:sp>
        <p:nvSpPr>
          <p:cNvPr id="621613" name="Text Box 45"/>
          <p:cNvSpPr txBox="1">
            <a:spLocks noChangeArrowheads="1"/>
          </p:cNvSpPr>
          <p:nvPr/>
        </p:nvSpPr>
        <p:spPr bwMode="auto">
          <a:xfrm>
            <a:off x="5200997" y="5018628"/>
            <a:ext cx="2408116" cy="29819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1957" tIns="40977" rIns="81957" bIns="40977">
            <a:spAutoFit/>
          </a:bodyPr>
          <a:lstStyle/>
          <a:p>
            <a:pPr defTabSz="991740"/>
            <a:r>
              <a:rPr lang="en-US" sz="1400" dirty="0">
                <a:latin typeface="Times New Roman" pitchFamily="18" charset="0"/>
              </a:rPr>
              <a:t>Batas sistem dg lingkungannya</a:t>
            </a:r>
          </a:p>
        </p:txBody>
      </p:sp>
      <p:sp>
        <p:nvSpPr>
          <p:cNvPr id="621614" name="Line 46"/>
          <p:cNvSpPr>
            <a:spLocks noChangeShapeType="1"/>
          </p:cNvSpPr>
          <p:nvPr/>
        </p:nvSpPr>
        <p:spPr bwMode="auto">
          <a:xfrm flipV="1">
            <a:off x="6233160" y="4828912"/>
            <a:ext cx="0" cy="269755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</p:spPr>
        <p:txBody>
          <a:bodyPr wrap="none" lIns="82075" tIns="41037" rIns="82075" bIns="41037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644" y="538028"/>
            <a:ext cx="8229600" cy="5257256"/>
          </a:xfrm>
        </p:spPr>
        <p:txBody>
          <a:bodyPr/>
          <a:lstStyle/>
          <a:p>
            <a:r>
              <a:rPr lang="en-US" sz="2200" dirty="0">
                <a:latin typeface="Stencil" pitchFamily="82" charset="0"/>
              </a:rPr>
              <a:t>LINGKUNGAN SISTEM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* </a:t>
            </a:r>
            <a:r>
              <a:rPr lang="en-US" sz="2200" dirty="0">
                <a:latin typeface="Century Gothic" pitchFamily="34" charset="0"/>
              </a:rPr>
              <a:t>faktor-faktor diluar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mempengaruhi sistem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* Lingkungan eksternal: lingkungan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berada diluar  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susah dikendalikan.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Contoh: lingkungan industri (</a:t>
            </a:r>
            <a:r>
              <a:rPr lang="en-US" sz="2200" dirty="0" err="1">
                <a:latin typeface="Century Gothic" pitchFamily="34" charset="0"/>
              </a:rPr>
              <a:t>sukubunga</a:t>
            </a:r>
            <a:r>
              <a:rPr lang="en-US" sz="2200" dirty="0">
                <a:latin typeface="Century Gothic" pitchFamily="34" charset="0"/>
              </a:rPr>
              <a:t>, permintaan  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pasar, pp, dsb)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* Lingkungan internal: </a:t>
            </a:r>
            <a:r>
              <a:rPr lang="en-US" sz="2200" dirty="0" err="1">
                <a:latin typeface="Century Gothic" pitchFamily="34" charset="0"/>
              </a:rPr>
              <a:t>ilngkungan</a:t>
            </a:r>
            <a:r>
              <a:rPr lang="en-US" sz="2200" dirty="0">
                <a:latin typeface="Century Gothic" pitchFamily="34" charset="0"/>
              </a:rPr>
              <a:t>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berada dalam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sistem dan dapat dikendalikan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Contoh:  modal, tenaga kerja fasilitas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254"/>
            <a:ext cx="8229600" cy="735156"/>
          </a:xfrm>
        </p:spPr>
        <p:txBody>
          <a:bodyPr/>
          <a:lstStyle/>
          <a:p>
            <a:r>
              <a:rPr lang="en-US" sz="2900" dirty="0">
                <a:latin typeface="Stencil" pitchFamily="82" charset="0"/>
              </a:rPr>
              <a:t>KESIMPULAN/ESENSI SISTEM</a:t>
            </a:r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4524" y="1076058"/>
            <a:ext cx="7480070" cy="502010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Century Gothic" pitchFamily="34" charset="0"/>
              </a:rPr>
              <a:t>Saling berkaitan sehingga menggambarkan sebuah jaringan kerja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Century Gothic" pitchFamily="34" charset="0"/>
              </a:rPr>
              <a:t>Membentuk satu kesatuan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Century Gothic" pitchFamily="34" charset="0"/>
              </a:rPr>
              <a:t>Mencapai tujuan bersama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Century Gothic" pitchFamily="34" charset="0"/>
              </a:rPr>
              <a:t>Bekerja secara </a:t>
            </a:r>
            <a:r>
              <a:rPr lang="en-US" sz="2200" i="1" dirty="0" err="1">
                <a:latin typeface="Century Gothic" pitchFamily="34" charset="0"/>
              </a:rPr>
              <a:t>interdependensial</a:t>
            </a:r>
            <a:r>
              <a:rPr lang="en-US" sz="2200" i="1" dirty="0">
                <a:latin typeface="Century Gothic" pitchFamily="34" charset="0"/>
              </a:rPr>
              <a:t> </a:t>
            </a:r>
            <a:r>
              <a:rPr lang="en-US" sz="2200" dirty="0">
                <a:latin typeface="Century Gothic" pitchFamily="34" charset="0"/>
              </a:rPr>
              <a:t>(merupakan bagian integral dari sistem lain yang lebih besar)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Century Gothic" pitchFamily="34" charset="0"/>
              </a:rPr>
              <a:t>Terdiri atas tiga komponen yaitu </a:t>
            </a:r>
            <a:r>
              <a:rPr lang="en-US" sz="2200" i="1" dirty="0">
                <a:latin typeface="Century Gothic" pitchFamily="34" charset="0"/>
              </a:rPr>
              <a:t>INPUT-PROSES-OUTPUT</a:t>
            </a:r>
            <a:r>
              <a:rPr lang="en-US" sz="2200" dirty="0">
                <a:latin typeface="Century Gothic" pitchFamily="34" charset="0"/>
              </a:rPr>
              <a:t> (IPO)</a:t>
            </a:r>
          </a:p>
          <a:p>
            <a:pPr>
              <a:lnSpc>
                <a:spcPct val="90000"/>
              </a:lnSpc>
            </a:pPr>
            <a:endParaRPr lang="en-US" sz="22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256"/>
            <a:ext cx="8229600" cy="781104"/>
          </a:xfrm>
        </p:spPr>
        <p:txBody>
          <a:bodyPr/>
          <a:lstStyle/>
          <a:p>
            <a:pPr algn="l"/>
            <a:r>
              <a:rPr lang="en-US" sz="2500" dirty="0">
                <a:latin typeface="Stencil" pitchFamily="82" charset="0"/>
              </a:rPr>
              <a:t>2.3 KLASIFIKASI SISTEM</a:t>
            </a:r>
          </a:p>
        </p:txBody>
      </p:sp>
      <p:graphicFrame>
        <p:nvGraphicFramePr>
          <p:cNvPr id="626908" name="Group 220"/>
          <p:cNvGraphicFramePr>
            <a:graphicFrameLocks noGrp="1"/>
          </p:cNvGraphicFramePr>
          <p:nvPr>
            <p:ph idx="1"/>
          </p:nvPr>
        </p:nvGraphicFramePr>
        <p:xfrm>
          <a:off x="457200" y="1267258"/>
          <a:ext cx="8229600" cy="5141236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490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Stencil" pitchFamily="82" charset="0"/>
                          <a:cs typeface="Times New Roman" pitchFamily="18" charset="0"/>
                        </a:rPr>
                        <a:t>KRITERIA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Stencil" pitchFamily="82" charset="0"/>
                          <a:cs typeface="Times New Roman" pitchFamily="18" charset="0"/>
                        </a:rPr>
                        <a:t>KLASIFIKASI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05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Lingkungan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Terbuka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Tertutup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0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Asal pembuatnya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Buatan manusia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Buatan Allah/alam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0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Keberadaannya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Berjalan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Konsep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5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Kesulitan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Sulit/kompleks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Sederhana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3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Output/kinerjanya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Dapat dipastikan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Tidak dapat dipastikan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3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Waktu keberadaannya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Sementara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Selamanya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0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Wujudnya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Abstrak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Ada secara fisik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5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Tingkatannya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Subsistem/system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Super system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3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Fleksibilitas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Bisa beradaptasi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Tidak bias beradaptasi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9687" marR="79687" marT="42624" marB="426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6455"/>
            <a:ext cx="8229600" cy="6118397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Keterangan:</a:t>
            </a:r>
          </a:p>
          <a:p>
            <a:r>
              <a:rPr lang="en-US" sz="2200" dirty="0">
                <a:latin typeface="Century Gothic" pitchFamily="34" charset="0"/>
              </a:rPr>
              <a:t>Sistem terbuka: Bila aktivitas dalam sistem tersebut dipengaruhi oleh lingkungan</a:t>
            </a:r>
          </a:p>
          <a:p>
            <a:r>
              <a:rPr lang="en-US" sz="2200" dirty="0">
                <a:latin typeface="Century Gothic" pitchFamily="34" charset="0"/>
              </a:rPr>
              <a:t>Sistem tertutup: bila aktivitas dalam sistem tersebut tidak </a:t>
            </a:r>
            <a:r>
              <a:rPr lang="en-US" sz="2200" dirty="0" err="1">
                <a:latin typeface="Century Gothic" pitchFamily="34" charset="0"/>
              </a:rPr>
              <a:t>terpengaruhi</a:t>
            </a:r>
            <a:r>
              <a:rPr lang="en-US" sz="2200" dirty="0">
                <a:latin typeface="Century Gothic" pitchFamily="34" charset="0"/>
              </a:rPr>
              <a:t> oleh perubahan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terjadi di lingkungan</a:t>
            </a:r>
          </a:p>
          <a:p>
            <a:r>
              <a:rPr lang="en-US" sz="2200" dirty="0">
                <a:latin typeface="Century Gothic" pitchFamily="34" charset="0"/>
              </a:rPr>
              <a:t>Sistem buatan Allah: mis; manusia, pohon2-an, sedangkan mobil, motor dsb merupakan sistem buatan manusia.</a:t>
            </a:r>
          </a:p>
          <a:p>
            <a:r>
              <a:rPr lang="en-US" sz="2200" dirty="0">
                <a:latin typeface="Century Gothic" pitchFamily="34" charset="0"/>
              </a:rPr>
              <a:t>Sistem berjalan: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sudah </a:t>
            </a:r>
            <a:r>
              <a:rPr lang="en-US" sz="2200" dirty="0" err="1">
                <a:latin typeface="Century Gothic" pitchFamily="34" charset="0"/>
              </a:rPr>
              <a:t>digunkan</a:t>
            </a:r>
            <a:r>
              <a:rPr lang="en-US" sz="2200" dirty="0">
                <a:latin typeface="Century Gothic" pitchFamily="34" charset="0"/>
              </a:rPr>
              <a:t> pada aktivitas sehari-hari</a:t>
            </a:r>
          </a:p>
          <a:p>
            <a:r>
              <a:rPr lang="en-US" sz="2200" dirty="0">
                <a:latin typeface="Century Gothic" pitchFamily="34" charset="0"/>
              </a:rPr>
              <a:t>Sistem konsep: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belum diterapkan (masih di atas kertas)</a:t>
            </a:r>
          </a:p>
          <a:p>
            <a:r>
              <a:rPr lang="en-US" sz="2200" dirty="0">
                <a:latin typeface="Century Gothic" pitchFamily="34" charset="0"/>
              </a:rPr>
              <a:t>Sistem Sederhana: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terbentuk dari sedikit tingkatan dan komponen serta  hubungan antara tingkatan masih sederhana: mis: pengantar koran</a:t>
            </a:r>
          </a:p>
          <a:p>
            <a:r>
              <a:rPr lang="en-US" sz="2200" dirty="0">
                <a:latin typeface="Century Gothic" pitchFamily="34" charset="0"/>
              </a:rPr>
              <a:t>Sistem kompleks: Sistem terdiri dari banyak komponen dan tingkatan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dihubungkan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berbagai cara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berbeda.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8029"/>
            <a:ext cx="8229600" cy="5848642"/>
          </a:xfrm>
        </p:spPr>
        <p:txBody>
          <a:bodyPr/>
          <a:lstStyle/>
          <a:p>
            <a:r>
              <a:rPr lang="en-US" sz="2200" dirty="0">
                <a:latin typeface="Century Gothic" pitchFamily="34" charset="0"/>
              </a:rPr>
              <a:t>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dapat dipastikan: Misalnya Sistem listrik di rumah tempat tinggal</a:t>
            </a:r>
          </a:p>
          <a:p>
            <a:r>
              <a:rPr lang="en-US" sz="2200" dirty="0">
                <a:latin typeface="Century Gothic" pitchFamily="34" charset="0"/>
              </a:rPr>
              <a:t>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tidak dapat dipastikan: mis; organisasi perusahaan, organisasi pendidikan</a:t>
            </a:r>
          </a:p>
          <a:p>
            <a:r>
              <a:rPr lang="en-US" sz="2200" dirty="0">
                <a:latin typeface="Century Gothic" pitchFamily="34" charset="0"/>
              </a:rPr>
              <a:t>Sistem sementara: mis: sistem pemilu, sembako, dsb</a:t>
            </a:r>
          </a:p>
          <a:p>
            <a:r>
              <a:rPr lang="en-US" sz="2200" dirty="0">
                <a:latin typeface="Century Gothic" pitchFamily="34" charset="0"/>
              </a:rPr>
              <a:t>Sistem </a:t>
            </a:r>
            <a:r>
              <a:rPr lang="en-US" sz="2200" dirty="0" err="1">
                <a:latin typeface="Century Gothic" pitchFamily="34" charset="0"/>
              </a:rPr>
              <a:t>selamana</a:t>
            </a:r>
            <a:r>
              <a:rPr lang="en-US" sz="2200" dirty="0">
                <a:latin typeface="Century Gothic" pitchFamily="34" charset="0"/>
              </a:rPr>
              <a:t>: Mis: sistem lalu </a:t>
            </a:r>
            <a:r>
              <a:rPr lang="en-US" sz="2200" dirty="0" err="1">
                <a:latin typeface="Century Gothic" pitchFamily="34" charset="0"/>
              </a:rPr>
              <a:t>nitas</a:t>
            </a:r>
            <a:endParaRPr lang="en-US" sz="2200" dirty="0">
              <a:latin typeface="Century Gothic" pitchFamily="34" charset="0"/>
            </a:endParaRPr>
          </a:p>
          <a:p>
            <a:r>
              <a:rPr lang="en-US" sz="2200" dirty="0">
                <a:latin typeface="Century Gothic" pitchFamily="34" charset="0"/>
              </a:rPr>
              <a:t>Sistem abstrak: tidak dapat diraba: mis organisasi perusahaan dan perguruan tinggi</a:t>
            </a:r>
          </a:p>
          <a:p>
            <a:r>
              <a:rPr lang="en-US" sz="2200" dirty="0">
                <a:latin typeface="Century Gothic" pitchFamily="34" charset="0"/>
              </a:rPr>
              <a:t>Sistem konkrit : dapat diraba: mis: mobil dsb</a:t>
            </a:r>
          </a:p>
          <a:p>
            <a:r>
              <a:rPr lang="en-US" sz="2200" dirty="0">
                <a:latin typeface="Century Gothic" pitchFamily="34" charset="0"/>
              </a:rPr>
              <a:t>Sub sistem: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lebih kecil dalam sebuah sistem</a:t>
            </a:r>
          </a:p>
          <a:p>
            <a:r>
              <a:rPr lang="en-US" sz="2200" dirty="0" err="1">
                <a:latin typeface="Century Gothic" pitchFamily="34" charset="0"/>
              </a:rPr>
              <a:t>Supersistem</a:t>
            </a:r>
            <a:r>
              <a:rPr lang="en-US" sz="2200" dirty="0">
                <a:latin typeface="Century Gothic" pitchFamily="34" charset="0"/>
              </a:rPr>
              <a:t>: sistem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lebih besar</a:t>
            </a:r>
          </a:p>
          <a:p>
            <a:r>
              <a:rPr lang="en-US" sz="2200" dirty="0">
                <a:latin typeface="Century Gothic" pitchFamily="34" charset="0"/>
              </a:rPr>
              <a:t>Bisa beradaptasi: bisa menyesuaikan diri terhadap perubahan lingkungan</a:t>
            </a:r>
          </a:p>
          <a:p>
            <a:r>
              <a:rPr lang="en-US" sz="2200" dirty="0">
                <a:latin typeface="Century Gothic" pitchFamily="34" charset="0"/>
              </a:rPr>
              <a:t>Tidak bisa beradaptasi: tidak bisa menyesuaikan terhadap perubahan lingkungan.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254"/>
            <a:ext cx="8229600" cy="600279"/>
          </a:xfrm>
        </p:spPr>
        <p:txBody>
          <a:bodyPr/>
          <a:lstStyle/>
          <a:p>
            <a:pPr algn="l"/>
            <a:r>
              <a:rPr lang="en-US" sz="3200" dirty="0">
                <a:latin typeface="Stencil" pitchFamily="82" charset="0"/>
              </a:rPr>
              <a:t>2.4 MODEL DAN MODELING SISTEM</a:t>
            </a:r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753"/>
            <a:ext cx="7948353" cy="499046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dirty="0"/>
              <a:t>MODEL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ABSTRAKSI DARI SUATU PERISTIWA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INTERPRETASI SECARA EKSPLISIT DARI PEMAHAMAN TENTANG SITUASI YG DAPAT DINYATAKAN DLM BENTUK MATEMATIKA, SIMBOL, ATAU </a:t>
            </a:r>
            <a:r>
              <a:rPr lang="en-US" sz="1600" dirty="0" smtClean="0"/>
              <a:t>KATA-KATA</a:t>
            </a: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/>
              <a:t>MODELING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PROSES PEMBUATAN MODEL YG MENGGAMBARKAN ENTITAS, PROSES, ATRIBUT DAN HUB. SATU SAMA LAIN DARI SUATU PERISTIWA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/>
              <a:t>JENIS-JENIS MODEL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MODEL FISIK: PENGGAMBARAN ENTITAS DLM  BENTUK TIGA DIMENSI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/>
              <a:t>	CONTOH: KOMPUTER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MODEL NARATIF: PENGGAMBARAN ENTITAS DLM BENTUK LISAN/TULISAN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/>
              <a:t>	CONTOH: CERITA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MODEL GRAFIK: PENGGAMBARAN SUATU ENTITAS DALM BENTUK SIMBOL GARIS ATAU BENTUK LAINNYA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MODEL MATEMATIKA: PENGGAMBARAN SUATU ENTITAS DLM BENTUK PERSAMAAN MATEMATIKA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2" name="Rectangle 4"/>
          <p:cNvSpPr>
            <a:spLocks noChangeArrowheads="1"/>
          </p:cNvSpPr>
          <p:nvPr/>
        </p:nvSpPr>
        <p:spPr bwMode="auto">
          <a:xfrm>
            <a:off x="676102" y="403150"/>
            <a:ext cx="7553498" cy="598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75" tIns="45636" rIns="91275" bIns="45636"/>
          <a:lstStyle/>
          <a:p>
            <a:pPr marL="364778" indent="-364778" defTabSz="911946">
              <a:spcBef>
                <a:spcPct val="20000"/>
              </a:spcBef>
              <a:buClr>
                <a:schemeClr val="tx2"/>
              </a:buClr>
              <a:tabLst>
                <a:tab pos="364778" algn="l"/>
              </a:tabLst>
            </a:pPr>
            <a:r>
              <a:rPr lang="en-US" b="0" dirty="0">
                <a:latin typeface="Stencil" pitchFamily="82" charset="0"/>
              </a:rPr>
              <a:t>Jenis-jenis model:</a:t>
            </a:r>
          </a:p>
          <a:p>
            <a:pPr marL="364778" indent="-364778" defTabSz="911946">
              <a:spcBef>
                <a:spcPct val="20000"/>
              </a:spcBef>
              <a:buClr>
                <a:schemeClr val="tx2"/>
              </a:buClr>
              <a:buFontTx/>
              <a:buAutoNum type="arabicPeriod"/>
              <a:tabLst>
                <a:tab pos="364778" algn="l"/>
              </a:tabLst>
            </a:pPr>
            <a:r>
              <a:rPr lang="en-US" b="0" dirty="0">
                <a:latin typeface="Stencil" pitchFamily="82" charset="0"/>
              </a:rPr>
              <a:t>Model fisik:</a:t>
            </a:r>
          </a:p>
          <a:p>
            <a:pPr marL="364778" indent="-364778" defTabSz="911946">
              <a:spcBef>
                <a:spcPct val="20000"/>
              </a:spcBef>
              <a:buClr>
                <a:schemeClr val="tx2"/>
              </a:buClr>
              <a:tabLst>
                <a:tab pos="364778" algn="l"/>
              </a:tabLst>
            </a:pPr>
            <a:r>
              <a:rPr lang="en-US" b="0" dirty="0">
                <a:latin typeface="Stencil" pitchFamily="82" charset="0"/>
              </a:rPr>
              <a:t>	</a:t>
            </a:r>
            <a:r>
              <a:rPr lang="en-US" b="0" dirty="0"/>
              <a:t>Menggambarkan entitas dalam bentuk tiga dimensi</a:t>
            </a:r>
            <a:endParaRPr lang="en-US" b="0" dirty="0">
              <a:latin typeface="Stencil" pitchFamily="82" charset="0"/>
            </a:endParaRPr>
          </a:p>
        </p:txBody>
      </p:sp>
      <p:pic>
        <p:nvPicPr>
          <p:cNvPr id="749573" name="Picture 5" descr="j02857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866" y="2487083"/>
            <a:ext cx="5526578" cy="376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9574" name="Text Box 6"/>
          <p:cNvSpPr txBox="1">
            <a:spLocks noChangeArrowheads="1"/>
          </p:cNvSpPr>
          <p:nvPr/>
        </p:nvSpPr>
        <p:spPr bwMode="auto">
          <a:xfrm>
            <a:off x="3629893" y="1954983"/>
            <a:ext cx="1060229" cy="3598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b="0" dirty="0">
                <a:latin typeface="Stencil" pitchFamily="82" charset="0"/>
              </a:rPr>
              <a:t>Contoh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672908"/>
            <a:ext cx="8229600" cy="5713765"/>
          </a:xfrm>
          <a:noFill/>
          <a:ln/>
        </p:spPr>
        <p:txBody>
          <a:bodyPr/>
          <a:lstStyle/>
          <a:p>
            <a:pPr marL="417501" indent="-417501"/>
            <a:r>
              <a:rPr lang="en-US" dirty="0"/>
              <a:t>Model Naratif:</a:t>
            </a:r>
          </a:p>
          <a:p>
            <a:pPr marL="417501" indent="-417501"/>
            <a:r>
              <a:rPr lang="en-US" sz="2200" dirty="0">
                <a:latin typeface="Century Gothic" pitchFamily="34" charset="0"/>
              </a:rPr>
              <a:t>Penggambaran entitas dalam bentuk lisan atau tulisan.</a:t>
            </a:r>
          </a:p>
          <a:p>
            <a:pPr marL="417501" indent="-417501">
              <a:buNone/>
            </a:pPr>
            <a:endParaRPr lang="en-US" sz="2200" dirty="0">
              <a:latin typeface="Century Gothic" pitchFamily="34" charset="0"/>
            </a:endParaRPr>
          </a:p>
        </p:txBody>
      </p:sp>
      <p:sp>
        <p:nvSpPr>
          <p:cNvPr id="750597" name="AutoShape 5"/>
          <p:cNvSpPr>
            <a:spLocks noChangeArrowheads="1"/>
          </p:cNvSpPr>
          <p:nvPr/>
        </p:nvSpPr>
        <p:spPr bwMode="auto">
          <a:xfrm>
            <a:off x="800795" y="2083931"/>
            <a:ext cx="7729451" cy="3698014"/>
          </a:xfrm>
          <a:prstGeom prst="foldedCorner">
            <a:avLst>
              <a:gd name="adj" fmla="val 12500"/>
            </a:avLst>
          </a:prstGeom>
          <a:solidFill>
            <a:srgbClr val="B2B2B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pPr defTabSz="991740"/>
            <a:r>
              <a:rPr lang="en-US" dirty="0"/>
              <a:t>			CONTOH</a:t>
            </a:r>
          </a:p>
          <a:p>
            <a:pPr defTabSz="991740"/>
            <a:r>
              <a:rPr lang="en-US" b="0" dirty="0"/>
              <a:t>Pertama bagian gudang akan mengeluarkan permintaan.</a:t>
            </a:r>
          </a:p>
          <a:p>
            <a:pPr defTabSz="991740"/>
            <a:r>
              <a:rPr lang="en-US" b="0" dirty="0"/>
              <a:t>Permintaan pembelian </a:t>
            </a:r>
            <a:r>
              <a:rPr lang="en-US" b="0" dirty="0" err="1"/>
              <a:t>tsb</a:t>
            </a:r>
            <a:r>
              <a:rPr lang="en-US" b="0" dirty="0"/>
              <a:t> akan diberikan kepada bagian </a:t>
            </a:r>
          </a:p>
          <a:p>
            <a:pPr defTabSz="991740"/>
            <a:r>
              <a:rPr lang="en-US" b="0" dirty="0"/>
              <a:t>Pembelian untuk dibuatkan order pembelian. Berdasarkan</a:t>
            </a:r>
          </a:p>
          <a:p>
            <a:pPr defTabSz="991740"/>
            <a:r>
              <a:rPr lang="en-US" b="0" dirty="0"/>
              <a:t>permintaan pembelian tersebut maka bagian pembelian</a:t>
            </a:r>
          </a:p>
          <a:p>
            <a:pPr defTabSz="991740"/>
            <a:r>
              <a:rPr lang="en-US" b="0" dirty="0"/>
              <a:t>akan membuat pesanan pembelian, dan berdasarkan </a:t>
            </a:r>
          </a:p>
          <a:p>
            <a:pPr defTabSz="991740"/>
            <a:r>
              <a:rPr lang="en-US" b="0" dirty="0"/>
              <a:t>pesanan pembelian </a:t>
            </a:r>
            <a:r>
              <a:rPr lang="en-US" b="0" dirty="0" err="1"/>
              <a:t>yg</a:t>
            </a:r>
            <a:r>
              <a:rPr lang="en-US" b="0" dirty="0"/>
              <a:t> diterimanya penjual akan </a:t>
            </a:r>
          </a:p>
          <a:p>
            <a:pPr defTabSz="991740"/>
            <a:r>
              <a:rPr lang="en-US" b="0" dirty="0"/>
              <a:t>mengirim barang. Kemudian barang </a:t>
            </a:r>
            <a:r>
              <a:rPr lang="en-US" b="0" dirty="0" err="1"/>
              <a:t>yg</a:t>
            </a:r>
            <a:r>
              <a:rPr lang="en-US" b="0" dirty="0"/>
              <a:t> diterima tersebut</a:t>
            </a:r>
          </a:p>
          <a:p>
            <a:pPr defTabSz="991740"/>
            <a:r>
              <a:rPr lang="en-US" b="0" dirty="0"/>
              <a:t>dibayar sesuai dengan total harga </a:t>
            </a:r>
            <a:r>
              <a:rPr lang="en-US" b="0" dirty="0" err="1"/>
              <a:t>yg</a:t>
            </a:r>
            <a:r>
              <a:rPr lang="en-US" b="0" dirty="0"/>
              <a:t> tertera pada faktur.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55" name="Rectangle 51"/>
          <p:cNvSpPr>
            <a:spLocks noGrp="1" noChangeArrowheads="1"/>
          </p:cNvSpPr>
          <p:nvPr>
            <p:ph type="title"/>
          </p:nvPr>
        </p:nvSpPr>
        <p:spPr>
          <a:xfrm>
            <a:off x="519546" y="766285"/>
            <a:ext cx="8229600" cy="666976"/>
          </a:xfrm>
          <a:noFill/>
          <a:ln/>
        </p:spPr>
        <p:txBody>
          <a:bodyPr/>
          <a:lstStyle/>
          <a:p>
            <a:pPr marL="417501" indent="-417501" algn="l">
              <a:buFontTx/>
              <a:buAutoNum type="arabicPeriod" startAt="3"/>
            </a:pPr>
            <a:r>
              <a:rPr lang="en-US" sz="2200" dirty="0">
                <a:latin typeface="Stencil" pitchFamily="82" charset="0"/>
              </a:rPr>
              <a:t>MODEL GRAFIK</a:t>
            </a:r>
            <a:r>
              <a:rPr lang="en-US" dirty="0"/>
              <a:t/>
            </a:r>
            <a:br>
              <a:rPr lang="en-US" dirty="0"/>
            </a:br>
            <a:r>
              <a:rPr lang="en-US" sz="2200" dirty="0">
                <a:latin typeface="Century Gothic" pitchFamily="34" charset="0"/>
              </a:rPr>
              <a:t>Penggambaran suatu entitas dalam bentuk simbol, garis </a:t>
            </a:r>
            <a:r>
              <a:rPr lang="en-US" sz="2200" dirty="0" err="1">
                <a:latin typeface="Century Gothic" pitchFamily="34" charset="0"/>
              </a:rPr>
              <a:t>ataubentuk</a:t>
            </a:r>
            <a:r>
              <a:rPr lang="en-US" sz="2200" dirty="0">
                <a:latin typeface="Century Gothic" pitchFamily="34" charset="0"/>
              </a:rPr>
              <a:t> lainnya.</a:t>
            </a:r>
          </a:p>
        </p:txBody>
      </p:sp>
      <p:sp>
        <p:nvSpPr>
          <p:cNvPr id="584756" name="Text Box 52"/>
          <p:cNvSpPr txBox="1">
            <a:spLocks noGrp="1" noChangeArrowheads="1"/>
          </p:cNvSpPr>
          <p:nvPr>
            <p:ph type="body" idx="1"/>
          </p:nvPr>
        </p:nvSpPr>
        <p:spPr>
          <a:xfrm>
            <a:off x="1303714" y="1882358"/>
            <a:ext cx="6723610" cy="4236041"/>
          </a:xfrm>
          <a:noFill/>
          <a:ln w="12700" cap="sq">
            <a:solidFill>
              <a:schemeClr val="tx1"/>
            </a:solidFill>
            <a:headEnd type="none" w="sm" len="sm"/>
            <a:tailEnd type="none" w="sm" len="sm"/>
          </a:ln>
        </p:spPr>
        <p:txBody>
          <a:bodyPr lIns="89593" tIns="44797" rIns="89593" bIns="44797"/>
          <a:lstStyle/>
          <a:p>
            <a:pPr algn="ctr" defTabSz="991740">
              <a:spcBef>
                <a:spcPct val="0"/>
              </a:spcBef>
              <a:buClrTx/>
              <a:buNone/>
            </a:pPr>
            <a:r>
              <a:rPr lang="en-US" dirty="0"/>
              <a:t>Contoh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742904" y="2779069"/>
            <a:ext cx="5656811" cy="3002876"/>
            <a:chOff x="1213" y="1149"/>
            <a:chExt cx="4083" cy="2208"/>
          </a:xfrm>
        </p:grpSpPr>
        <p:sp>
          <p:nvSpPr>
            <p:cNvPr id="584758" name="AutoShape 54"/>
            <p:cNvSpPr>
              <a:spLocks noChangeArrowheads="1"/>
            </p:cNvSpPr>
            <p:nvPr/>
          </p:nvSpPr>
          <p:spPr bwMode="auto">
            <a:xfrm>
              <a:off x="2846" y="1678"/>
              <a:ext cx="862" cy="998"/>
            </a:xfrm>
            <a:prstGeom prst="roundRect">
              <a:avLst>
                <a:gd name="adj" fmla="val 1666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dirty="0">
                  <a:latin typeface="Times New Roman" pitchFamily="18" charset="0"/>
                </a:rPr>
                <a:t>SIA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PT.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MAJU</a:t>
              </a:r>
            </a:p>
          </p:txBody>
        </p:sp>
        <p:sp>
          <p:nvSpPr>
            <p:cNvPr id="584759" name="Rectangle 55"/>
            <p:cNvSpPr>
              <a:spLocks noChangeArrowheads="1"/>
            </p:cNvSpPr>
            <p:nvPr/>
          </p:nvSpPr>
          <p:spPr bwMode="auto">
            <a:xfrm>
              <a:off x="1213" y="1180"/>
              <a:ext cx="726" cy="68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600" dirty="0">
                  <a:latin typeface="Times New Roman" pitchFamily="18" charset="0"/>
                </a:rPr>
                <a:t>PENJUAL</a:t>
              </a:r>
            </a:p>
          </p:txBody>
        </p:sp>
        <p:sp>
          <p:nvSpPr>
            <p:cNvPr id="584760" name="Rectangle 56"/>
            <p:cNvSpPr>
              <a:spLocks noChangeArrowheads="1"/>
            </p:cNvSpPr>
            <p:nvPr/>
          </p:nvSpPr>
          <p:spPr bwMode="auto">
            <a:xfrm>
              <a:off x="1213" y="2677"/>
              <a:ext cx="726" cy="68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600" dirty="0">
                  <a:latin typeface="Times New Roman" pitchFamily="18" charset="0"/>
                </a:rPr>
                <a:t>BANK</a:t>
              </a:r>
            </a:p>
          </p:txBody>
        </p:sp>
        <p:sp>
          <p:nvSpPr>
            <p:cNvPr id="584761" name="Rectangle 57"/>
            <p:cNvSpPr>
              <a:spLocks noChangeArrowheads="1"/>
            </p:cNvSpPr>
            <p:nvPr/>
          </p:nvSpPr>
          <p:spPr bwMode="auto">
            <a:xfrm>
              <a:off x="4570" y="2676"/>
              <a:ext cx="726" cy="68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600" dirty="0">
                  <a:latin typeface="Times New Roman" pitchFamily="18" charset="0"/>
                </a:rPr>
                <a:t>PAJAK</a:t>
              </a:r>
            </a:p>
          </p:txBody>
        </p:sp>
        <p:sp>
          <p:nvSpPr>
            <p:cNvPr id="584762" name="Rectangle 58"/>
            <p:cNvSpPr>
              <a:spLocks noChangeArrowheads="1"/>
            </p:cNvSpPr>
            <p:nvPr/>
          </p:nvSpPr>
          <p:spPr bwMode="auto">
            <a:xfrm>
              <a:off x="4570" y="1180"/>
              <a:ext cx="726" cy="68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 anchor="ctr"/>
            <a:lstStyle/>
            <a:p>
              <a:pPr algn="ctr" defTabSz="991740"/>
              <a:r>
                <a:rPr lang="en-US" sz="1600" dirty="0">
                  <a:latin typeface="Times New Roman" pitchFamily="18" charset="0"/>
                </a:rPr>
                <a:t>PEMBELI</a:t>
              </a:r>
            </a:p>
          </p:txBody>
        </p:sp>
        <p:grpSp>
          <p:nvGrpSpPr>
            <p:cNvPr id="3" name="Group 59"/>
            <p:cNvGrpSpPr>
              <a:grpSpLocks/>
            </p:cNvGrpSpPr>
            <p:nvPr/>
          </p:nvGrpSpPr>
          <p:grpSpPr bwMode="auto">
            <a:xfrm>
              <a:off x="1939" y="1361"/>
              <a:ext cx="1134" cy="317"/>
              <a:chOff x="2166" y="1361"/>
              <a:chExt cx="907" cy="317"/>
            </a:xfrm>
          </p:grpSpPr>
          <p:sp>
            <p:nvSpPr>
              <p:cNvPr id="584764" name="Line 60"/>
              <p:cNvSpPr>
                <a:spLocks noChangeShapeType="1"/>
              </p:cNvSpPr>
              <p:nvPr/>
            </p:nvSpPr>
            <p:spPr bwMode="auto">
              <a:xfrm>
                <a:off x="2166" y="1361"/>
                <a:ext cx="907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65" name="Line 61"/>
              <p:cNvSpPr>
                <a:spLocks noChangeShapeType="1"/>
              </p:cNvSpPr>
              <p:nvPr/>
            </p:nvSpPr>
            <p:spPr bwMode="auto">
              <a:xfrm>
                <a:off x="3073" y="1361"/>
                <a:ext cx="0" cy="31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62"/>
            <p:cNvGrpSpPr>
              <a:grpSpLocks/>
            </p:cNvGrpSpPr>
            <p:nvPr/>
          </p:nvGrpSpPr>
          <p:grpSpPr bwMode="auto">
            <a:xfrm>
              <a:off x="3481" y="1361"/>
              <a:ext cx="1089" cy="317"/>
              <a:chOff x="3481" y="1361"/>
              <a:chExt cx="908" cy="317"/>
            </a:xfrm>
          </p:grpSpPr>
          <p:sp>
            <p:nvSpPr>
              <p:cNvPr id="584767" name="Line 63"/>
              <p:cNvSpPr>
                <a:spLocks noChangeShapeType="1"/>
              </p:cNvSpPr>
              <p:nvPr/>
            </p:nvSpPr>
            <p:spPr bwMode="auto">
              <a:xfrm>
                <a:off x="3482" y="1361"/>
                <a:ext cx="907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68" name="Line 64"/>
              <p:cNvSpPr>
                <a:spLocks noChangeShapeType="1"/>
              </p:cNvSpPr>
              <p:nvPr/>
            </p:nvSpPr>
            <p:spPr bwMode="auto">
              <a:xfrm>
                <a:off x="3481" y="1361"/>
                <a:ext cx="0" cy="31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65"/>
            <p:cNvGrpSpPr>
              <a:grpSpLocks/>
            </p:cNvGrpSpPr>
            <p:nvPr/>
          </p:nvGrpSpPr>
          <p:grpSpPr bwMode="auto">
            <a:xfrm>
              <a:off x="1985" y="2676"/>
              <a:ext cx="1088" cy="363"/>
              <a:chOff x="2166" y="2676"/>
              <a:chExt cx="907" cy="318"/>
            </a:xfrm>
          </p:grpSpPr>
          <p:sp>
            <p:nvSpPr>
              <p:cNvPr id="584770" name="Line 66"/>
              <p:cNvSpPr>
                <a:spLocks noChangeShapeType="1"/>
              </p:cNvSpPr>
              <p:nvPr/>
            </p:nvSpPr>
            <p:spPr bwMode="auto">
              <a:xfrm>
                <a:off x="3073" y="2676"/>
                <a:ext cx="0" cy="31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71" name="Line 67"/>
              <p:cNvSpPr>
                <a:spLocks noChangeShapeType="1"/>
              </p:cNvSpPr>
              <p:nvPr/>
            </p:nvSpPr>
            <p:spPr bwMode="auto">
              <a:xfrm flipH="1">
                <a:off x="2166" y="2994"/>
                <a:ext cx="907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3481" y="2676"/>
              <a:ext cx="1089" cy="363"/>
              <a:chOff x="3481" y="2676"/>
              <a:chExt cx="908" cy="318"/>
            </a:xfrm>
          </p:grpSpPr>
          <p:sp>
            <p:nvSpPr>
              <p:cNvPr id="584773" name="Line 69"/>
              <p:cNvSpPr>
                <a:spLocks noChangeShapeType="1"/>
              </p:cNvSpPr>
              <p:nvPr/>
            </p:nvSpPr>
            <p:spPr bwMode="auto">
              <a:xfrm>
                <a:off x="3481" y="2676"/>
                <a:ext cx="0" cy="31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74" name="Line 70"/>
              <p:cNvSpPr>
                <a:spLocks noChangeShapeType="1"/>
              </p:cNvSpPr>
              <p:nvPr/>
            </p:nvSpPr>
            <p:spPr bwMode="auto">
              <a:xfrm flipH="1">
                <a:off x="3482" y="2994"/>
                <a:ext cx="907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triangle" w="med" len="med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71"/>
            <p:cNvGrpSpPr>
              <a:grpSpLocks/>
            </p:cNvGrpSpPr>
            <p:nvPr/>
          </p:nvGrpSpPr>
          <p:grpSpPr bwMode="auto">
            <a:xfrm>
              <a:off x="1531" y="2132"/>
              <a:ext cx="1315" cy="544"/>
              <a:chOff x="1803" y="2132"/>
              <a:chExt cx="1043" cy="544"/>
            </a:xfrm>
          </p:grpSpPr>
          <p:sp>
            <p:nvSpPr>
              <p:cNvPr id="584776" name="Line 72"/>
              <p:cNvSpPr>
                <a:spLocks noChangeShapeType="1"/>
              </p:cNvSpPr>
              <p:nvPr/>
            </p:nvSpPr>
            <p:spPr bwMode="auto">
              <a:xfrm flipH="1">
                <a:off x="1803" y="2132"/>
                <a:ext cx="104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triangle" w="med" len="med"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77" name="Line 73"/>
              <p:cNvSpPr>
                <a:spLocks noChangeShapeType="1"/>
              </p:cNvSpPr>
              <p:nvPr/>
            </p:nvSpPr>
            <p:spPr bwMode="auto">
              <a:xfrm>
                <a:off x="1803" y="2132"/>
                <a:ext cx="0" cy="54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74"/>
            <p:cNvGrpSpPr>
              <a:grpSpLocks/>
            </p:cNvGrpSpPr>
            <p:nvPr/>
          </p:nvGrpSpPr>
          <p:grpSpPr bwMode="auto">
            <a:xfrm>
              <a:off x="3709" y="2132"/>
              <a:ext cx="1269" cy="544"/>
              <a:chOff x="3709" y="2132"/>
              <a:chExt cx="1043" cy="544"/>
            </a:xfrm>
          </p:grpSpPr>
          <p:sp>
            <p:nvSpPr>
              <p:cNvPr id="584779" name="Line 75"/>
              <p:cNvSpPr>
                <a:spLocks noChangeShapeType="1"/>
              </p:cNvSpPr>
              <p:nvPr/>
            </p:nvSpPr>
            <p:spPr bwMode="auto">
              <a:xfrm flipH="1">
                <a:off x="3709" y="2132"/>
                <a:ext cx="104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80" name="Line 76"/>
              <p:cNvSpPr>
                <a:spLocks noChangeShapeType="1"/>
              </p:cNvSpPr>
              <p:nvPr/>
            </p:nvSpPr>
            <p:spPr bwMode="auto">
              <a:xfrm>
                <a:off x="4752" y="2132"/>
                <a:ext cx="0" cy="54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77"/>
            <p:cNvGrpSpPr>
              <a:grpSpLocks/>
            </p:cNvGrpSpPr>
            <p:nvPr/>
          </p:nvGrpSpPr>
          <p:grpSpPr bwMode="auto">
            <a:xfrm>
              <a:off x="3708" y="1860"/>
              <a:ext cx="1270" cy="136"/>
              <a:chOff x="3708" y="1860"/>
              <a:chExt cx="1044" cy="136"/>
            </a:xfrm>
          </p:grpSpPr>
          <p:sp>
            <p:nvSpPr>
              <p:cNvPr id="584782" name="Line 78"/>
              <p:cNvSpPr>
                <a:spLocks noChangeShapeType="1"/>
              </p:cNvSpPr>
              <p:nvPr/>
            </p:nvSpPr>
            <p:spPr bwMode="auto">
              <a:xfrm flipH="1">
                <a:off x="3708" y="1996"/>
                <a:ext cx="104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83" name="Line 79"/>
              <p:cNvSpPr>
                <a:spLocks noChangeShapeType="1"/>
              </p:cNvSpPr>
              <p:nvPr/>
            </p:nvSpPr>
            <p:spPr bwMode="auto">
              <a:xfrm flipV="1">
                <a:off x="4752" y="1860"/>
                <a:ext cx="0" cy="136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80"/>
            <p:cNvGrpSpPr>
              <a:grpSpLocks/>
            </p:cNvGrpSpPr>
            <p:nvPr/>
          </p:nvGrpSpPr>
          <p:grpSpPr bwMode="auto">
            <a:xfrm>
              <a:off x="1531" y="1860"/>
              <a:ext cx="1315" cy="136"/>
              <a:chOff x="1803" y="1860"/>
              <a:chExt cx="1043" cy="136"/>
            </a:xfrm>
          </p:grpSpPr>
          <p:sp>
            <p:nvSpPr>
              <p:cNvPr id="584785" name="Line 81"/>
              <p:cNvSpPr>
                <a:spLocks noChangeShapeType="1"/>
              </p:cNvSpPr>
              <p:nvPr/>
            </p:nvSpPr>
            <p:spPr bwMode="auto">
              <a:xfrm flipH="1">
                <a:off x="1803" y="1996"/>
                <a:ext cx="104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triangle" w="med" len="med"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84786" name="Line 82"/>
              <p:cNvSpPr>
                <a:spLocks noChangeShapeType="1"/>
              </p:cNvSpPr>
              <p:nvPr/>
            </p:nvSpPr>
            <p:spPr bwMode="auto">
              <a:xfrm flipV="1">
                <a:off x="1803" y="1860"/>
                <a:ext cx="0" cy="136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584787" name="Text Box 83"/>
            <p:cNvSpPr txBox="1">
              <a:spLocks noChangeArrowheads="1"/>
            </p:cNvSpPr>
            <p:nvPr/>
          </p:nvSpPr>
          <p:spPr bwMode="auto">
            <a:xfrm>
              <a:off x="2244" y="1163"/>
              <a:ext cx="651" cy="2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FAKTUR</a:t>
              </a:r>
            </a:p>
          </p:txBody>
        </p:sp>
        <p:sp>
          <p:nvSpPr>
            <p:cNvPr id="584788" name="Text Box 84"/>
            <p:cNvSpPr txBox="1">
              <a:spLocks noChangeArrowheads="1"/>
            </p:cNvSpPr>
            <p:nvPr/>
          </p:nvSpPr>
          <p:spPr bwMode="auto">
            <a:xfrm>
              <a:off x="3507" y="1149"/>
              <a:ext cx="582" cy="2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ORDER</a:t>
              </a:r>
            </a:p>
          </p:txBody>
        </p:sp>
        <p:sp>
          <p:nvSpPr>
            <p:cNvPr id="584789" name="Text Box 85"/>
            <p:cNvSpPr txBox="1">
              <a:spLocks noChangeArrowheads="1"/>
            </p:cNvSpPr>
            <p:nvPr/>
          </p:nvSpPr>
          <p:spPr bwMode="auto">
            <a:xfrm>
              <a:off x="3734" y="1784"/>
              <a:ext cx="651" cy="2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FAKTUR</a:t>
              </a:r>
            </a:p>
          </p:txBody>
        </p:sp>
        <p:sp>
          <p:nvSpPr>
            <p:cNvPr id="584790" name="Text Box 86"/>
            <p:cNvSpPr txBox="1">
              <a:spLocks noChangeArrowheads="1"/>
            </p:cNvSpPr>
            <p:nvPr/>
          </p:nvSpPr>
          <p:spPr bwMode="auto">
            <a:xfrm>
              <a:off x="2211" y="1787"/>
              <a:ext cx="582" cy="2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ORDER</a:t>
              </a:r>
            </a:p>
          </p:txBody>
        </p:sp>
        <p:sp>
          <p:nvSpPr>
            <p:cNvPr id="584791" name="Text Box 87"/>
            <p:cNvSpPr txBox="1">
              <a:spLocks noChangeArrowheads="1"/>
            </p:cNvSpPr>
            <p:nvPr/>
          </p:nvSpPr>
          <p:spPr bwMode="auto">
            <a:xfrm>
              <a:off x="1531" y="1988"/>
              <a:ext cx="1282" cy="50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91308" tIns="45653" rIns="91308" bIns="45653">
              <a:spAutoFit/>
            </a:bodyPr>
            <a:lstStyle/>
            <a:p>
              <a:pPr defTabSz="991740">
                <a:buFontTx/>
                <a:buChar char="•"/>
              </a:pPr>
              <a:r>
                <a:rPr lang="en-US" sz="1300" dirty="0">
                  <a:latin typeface="Times New Roman" pitchFamily="18" charset="0"/>
                </a:rPr>
                <a:t> BUKTI SETOR/</a:t>
              </a:r>
            </a:p>
            <a:p>
              <a:pPr defTabSz="991740"/>
              <a:r>
                <a:rPr lang="en-US" sz="1300" dirty="0">
                  <a:latin typeface="Times New Roman" pitchFamily="18" charset="0"/>
                </a:rPr>
                <a:t>  PENGAMBILAN</a:t>
              </a:r>
            </a:p>
            <a:p>
              <a:pPr defTabSz="991740">
                <a:buFontTx/>
                <a:buChar char="•"/>
              </a:pPr>
              <a:r>
                <a:rPr lang="en-US" sz="1300" dirty="0">
                  <a:latin typeface="Times New Roman" pitchFamily="18" charset="0"/>
                </a:rPr>
                <a:t> SALDO REKENING</a:t>
              </a:r>
            </a:p>
          </p:txBody>
        </p:sp>
        <p:sp>
          <p:nvSpPr>
            <p:cNvPr id="584792" name="Text Box 88"/>
            <p:cNvSpPr txBox="1">
              <a:spLocks noChangeArrowheads="1"/>
            </p:cNvSpPr>
            <p:nvPr/>
          </p:nvSpPr>
          <p:spPr bwMode="auto">
            <a:xfrm>
              <a:off x="2067" y="2697"/>
              <a:ext cx="1052" cy="50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91308" tIns="45653" rIns="91308" bIns="45653">
              <a:spAutoFit/>
            </a:bodyPr>
            <a:lstStyle/>
            <a:p>
              <a:pPr defTabSz="991740">
                <a:buFontTx/>
                <a:buChar char="•"/>
              </a:pPr>
              <a:r>
                <a:rPr lang="en-US" sz="1300" dirty="0">
                  <a:latin typeface="Times New Roman" pitchFamily="18" charset="0"/>
                </a:rPr>
                <a:t> BUKTI SETOR/</a:t>
              </a:r>
            </a:p>
            <a:p>
              <a:pPr defTabSz="991740"/>
              <a:r>
                <a:rPr lang="en-US" sz="1300" dirty="0">
                  <a:latin typeface="Times New Roman" pitchFamily="18" charset="0"/>
                </a:rPr>
                <a:t>  PENGAMBILAN</a:t>
              </a:r>
            </a:p>
          </p:txBody>
        </p:sp>
        <p:sp>
          <p:nvSpPr>
            <p:cNvPr id="584793" name="Text Box 89"/>
            <p:cNvSpPr txBox="1">
              <a:spLocks noChangeArrowheads="1"/>
            </p:cNvSpPr>
            <p:nvPr/>
          </p:nvSpPr>
          <p:spPr bwMode="auto">
            <a:xfrm>
              <a:off x="3744" y="1955"/>
              <a:ext cx="868" cy="38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LAPORAN</a:t>
              </a:r>
            </a:p>
            <a:p>
              <a:pPr defTabSz="991740"/>
              <a:r>
                <a:rPr lang="en-US" sz="1400" dirty="0">
                  <a:latin typeface="Times New Roman" pitchFamily="18" charset="0"/>
                </a:rPr>
                <a:t>KEUANGAN</a:t>
              </a:r>
            </a:p>
          </p:txBody>
        </p:sp>
        <p:sp>
          <p:nvSpPr>
            <p:cNvPr id="584794" name="Text Box 90"/>
            <p:cNvSpPr txBox="1">
              <a:spLocks noChangeArrowheads="1"/>
            </p:cNvSpPr>
            <p:nvPr/>
          </p:nvSpPr>
          <p:spPr bwMode="auto">
            <a:xfrm>
              <a:off x="3526" y="2794"/>
              <a:ext cx="916" cy="2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defTabSz="991740"/>
              <a:r>
                <a:rPr lang="en-US" sz="1400" dirty="0">
                  <a:latin typeface="Times New Roman" pitchFamily="18" charset="0"/>
                </a:rPr>
                <a:t>KEBIJAKAN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87682" y="672905"/>
            <a:ext cx="7696200" cy="5289864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4. Model matematika</a:t>
            </a:r>
          </a:p>
          <a:p>
            <a:pPr>
              <a:buFontTx/>
              <a:buNone/>
            </a:pPr>
            <a:endParaRPr lang="en-US" sz="2200" dirty="0">
              <a:latin typeface="Stencil" pitchFamily="82" charset="0"/>
            </a:endParaRPr>
          </a:p>
        </p:txBody>
      </p:sp>
      <p:sp>
        <p:nvSpPr>
          <p:cNvPr id="748549" name="Text Box 5"/>
          <p:cNvSpPr txBox="1">
            <a:spLocks noChangeArrowheads="1"/>
          </p:cNvSpPr>
          <p:nvPr/>
        </p:nvSpPr>
        <p:spPr bwMode="auto">
          <a:xfrm>
            <a:off x="2371899" y="1748961"/>
            <a:ext cx="1826464" cy="55992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sz="3100" dirty="0">
                <a:latin typeface="Times New Roman" pitchFamily="18" charset="0"/>
              </a:rPr>
              <a:t>B = f (</a:t>
            </a:r>
            <a:r>
              <a:rPr lang="en-US" sz="3100" dirty="0" err="1">
                <a:latin typeface="Times New Roman" pitchFamily="18" charset="0"/>
              </a:rPr>
              <a:t>e.p</a:t>
            </a:r>
            <a:r>
              <a:rPr lang="en-US" sz="3100" dirty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9022" y="1344331"/>
            <a:ext cx="6848301" cy="3696531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/>
              <a:t>MANFAAT MODEL</a:t>
            </a:r>
          </a:p>
          <a:p>
            <a:r>
              <a:rPr lang="en-US" sz="1800" dirty="0"/>
              <a:t>MEMUDAHKAN PENGERTIAN (YG KOMPLEKS JADI SEDERHANA)</a:t>
            </a:r>
          </a:p>
          <a:p>
            <a:r>
              <a:rPr lang="en-US" sz="1800" dirty="0"/>
              <a:t>MEMPERMUDAH KOMUNIKASI MULUT, TELINGA, MATA)</a:t>
            </a:r>
          </a:p>
          <a:p>
            <a:r>
              <a:rPr lang="en-US" sz="1800" dirty="0"/>
              <a:t>MEMPERKIRAKAN MASA DEPAN (MODEL STATISTIK DP. MEMPREDIKSI MASA DEPAN YG AKAN TERJADI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254"/>
            <a:ext cx="8229600" cy="511349"/>
          </a:xfrm>
          <a:noFill/>
          <a:ln/>
        </p:spPr>
        <p:txBody>
          <a:bodyPr/>
          <a:lstStyle/>
          <a:p>
            <a:pPr algn="l"/>
            <a:r>
              <a:rPr lang="en-US" sz="2200" dirty="0">
                <a:latin typeface="Stencil" pitchFamily="82" charset="0"/>
              </a:rPr>
              <a:t>2.5 BAHASA SISTEM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87682" y="874480"/>
            <a:ext cx="7414953" cy="5109040"/>
            <a:chOff x="352" y="590"/>
            <a:chExt cx="5352" cy="3447"/>
          </a:xfrm>
        </p:grpSpPr>
        <p:sp>
          <p:nvSpPr>
            <p:cNvPr id="751621" name="AutoShape 5"/>
            <p:cNvSpPr>
              <a:spLocks noChangeArrowheads="1"/>
            </p:cNvSpPr>
            <p:nvPr/>
          </p:nvSpPr>
          <p:spPr bwMode="auto">
            <a:xfrm>
              <a:off x="352" y="1134"/>
              <a:ext cx="589" cy="454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2" name="AutoShape 6"/>
            <p:cNvSpPr>
              <a:spLocks noChangeArrowheads="1"/>
            </p:cNvSpPr>
            <p:nvPr/>
          </p:nvSpPr>
          <p:spPr bwMode="auto">
            <a:xfrm>
              <a:off x="352" y="1724"/>
              <a:ext cx="589" cy="499"/>
            </a:xfrm>
            <a:prstGeom prst="flowChartMulti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3" name="AutoShape 7"/>
            <p:cNvSpPr>
              <a:spLocks noChangeArrowheads="1"/>
            </p:cNvSpPr>
            <p:nvPr/>
          </p:nvSpPr>
          <p:spPr bwMode="auto">
            <a:xfrm>
              <a:off x="352" y="2359"/>
              <a:ext cx="544" cy="499"/>
            </a:xfrm>
            <a:prstGeom prst="flowChartInputOutpu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4" name="AutoShape 8"/>
            <p:cNvSpPr>
              <a:spLocks noChangeArrowheads="1"/>
            </p:cNvSpPr>
            <p:nvPr/>
          </p:nvSpPr>
          <p:spPr bwMode="auto">
            <a:xfrm>
              <a:off x="352" y="2994"/>
              <a:ext cx="589" cy="363"/>
            </a:xfrm>
            <a:prstGeom prst="flowChartManualInpu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5" name="Rectangle 9"/>
            <p:cNvSpPr>
              <a:spLocks noChangeArrowheads="1"/>
            </p:cNvSpPr>
            <p:nvPr/>
          </p:nvSpPr>
          <p:spPr bwMode="auto">
            <a:xfrm>
              <a:off x="352" y="590"/>
              <a:ext cx="544" cy="45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6" name="AutoShape 10"/>
            <p:cNvSpPr>
              <a:spLocks noChangeArrowheads="1"/>
            </p:cNvSpPr>
            <p:nvPr/>
          </p:nvSpPr>
          <p:spPr bwMode="auto">
            <a:xfrm>
              <a:off x="352" y="3538"/>
              <a:ext cx="590" cy="454"/>
            </a:xfrm>
            <a:prstGeom prst="flowChartManualOperation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7" name="Rectangle 11"/>
            <p:cNvSpPr>
              <a:spLocks noChangeArrowheads="1"/>
            </p:cNvSpPr>
            <p:nvPr/>
          </p:nvSpPr>
          <p:spPr bwMode="auto">
            <a:xfrm>
              <a:off x="2211" y="590"/>
              <a:ext cx="363" cy="45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8" name="AutoShape 12"/>
            <p:cNvSpPr>
              <a:spLocks noChangeArrowheads="1"/>
            </p:cNvSpPr>
            <p:nvPr/>
          </p:nvSpPr>
          <p:spPr bwMode="auto">
            <a:xfrm>
              <a:off x="2121" y="1315"/>
              <a:ext cx="544" cy="227"/>
            </a:xfrm>
            <a:prstGeom prst="roundRect">
              <a:avLst>
                <a:gd name="adj" fmla="val 1666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29" name="AutoShape 13"/>
            <p:cNvSpPr>
              <a:spLocks noChangeArrowheads="1"/>
            </p:cNvSpPr>
            <p:nvPr/>
          </p:nvSpPr>
          <p:spPr bwMode="auto">
            <a:xfrm>
              <a:off x="2211" y="1724"/>
              <a:ext cx="318" cy="545"/>
            </a:xfrm>
            <a:prstGeom prst="can">
              <a:avLst>
                <a:gd name="adj" fmla="val 4284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0" name="AutoShape 14"/>
            <p:cNvSpPr>
              <a:spLocks noChangeArrowheads="1"/>
            </p:cNvSpPr>
            <p:nvPr/>
          </p:nvSpPr>
          <p:spPr bwMode="auto">
            <a:xfrm>
              <a:off x="2211" y="2404"/>
              <a:ext cx="363" cy="408"/>
            </a:xfrm>
            <a:prstGeom prst="flowChartMagneticTap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1" name="AutoShape 15"/>
            <p:cNvSpPr>
              <a:spLocks noChangeArrowheads="1"/>
            </p:cNvSpPr>
            <p:nvPr/>
          </p:nvSpPr>
          <p:spPr bwMode="auto">
            <a:xfrm>
              <a:off x="2166" y="3039"/>
              <a:ext cx="454" cy="272"/>
            </a:xfrm>
            <a:prstGeom prst="flowChartOnlineStorag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2" name="AutoShape 16"/>
            <p:cNvSpPr>
              <a:spLocks noChangeArrowheads="1"/>
            </p:cNvSpPr>
            <p:nvPr/>
          </p:nvSpPr>
          <p:spPr bwMode="auto">
            <a:xfrm>
              <a:off x="2211" y="3584"/>
              <a:ext cx="409" cy="453"/>
            </a:xfrm>
            <a:prstGeom prst="flowChartMerg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991740"/>
              <a:r>
                <a:rPr lang="en-US" sz="1600" dirty="0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751633" name="Oval 17"/>
            <p:cNvSpPr>
              <a:spLocks noChangeArrowheads="1"/>
            </p:cNvSpPr>
            <p:nvPr/>
          </p:nvSpPr>
          <p:spPr bwMode="auto">
            <a:xfrm>
              <a:off x="3935" y="681"/>
              <a:ext cx="409" cy="362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4" name="AutoShape 18"/>
            <p:cNvSpPr>
              <a:spLocks noChangeArrowheads="1"/>
            </p:cNvSpPr>
            <p:nvPr/>
          </p:nvSpPr>
          <p:spPr bwMode="auto">
            <a:xfrm rot="5400000">
              <a:off x="4003" y="1339"/>
              <a:ext cx="317" cy="272"/>
            </a:xfrm>
            <a:prstGeom prst="homePlate">
              <a:avLst>
                <a:gd name="adj" fmla="val 29136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5" name="AutoShape 19"/>
            <p:cNvSpPr>
              <a:spLocks noChangeArrowheads="1"/>
            </p:cNvSpPr>
            <p:nvPr/>
          </p:nvSpPr>
          <p:spPr bwMode="auto">
            <a:xfrm>
              <a:off x="3890" y="1906"/>
              <a:ext cx="544" cy="181"/>
            </a:xfrm>
            <a:prstGeom prst="flowChartTerminator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6" name="AutoShape 20"/>
            <p:cNvSpPr>
              <a:spLocks noChangeArrowheads="1"/>
            </p:cNvSpPr>
            <p:nvPr/>
          </p:nvSpPr>
          <p:spPr bwMode="auto">
            <a:xfrm>
              <a:off x="3844" y="2495"/>
              <a:ext cx="635" cy="317"/>
            </a:xfrm>
            <a:prstGeom prst="flowChartDecision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1637" name="Line 21"/>
            <p:cNvSpPr>
              <a:spLocks noChangeShapeType="1"/>
            </p:cNvSpPr>
            <p:nvPr/>
          </p:nvSpPr>
          <p:spPr bwMode="auto">
            <a:xfrm>
              <a:off x="3890" y="3175"/>
              <a:ext cx="58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51638" name="Line 22"/>
            <p:cNvSpPr>
              <a:spLocks noChangeShapeType="1"/>
            </p:cNvSpPr>
            <p:nvPr/>
          </p:nvSpPr>
          <p:spPr bwMode="auto">
            <a:xfrm>
              <a:off x="3890" y="3810"/>
              <a:ext cx="5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51639" name="Text Box 23"/>
            <p:cNvSpPr txBox="1">
              <a:spLocks noChangeArrowheads="1"/>
            </p:cNvSpPr>
            <p:nvPr/>
          </p:nvSpPr>
          <p:spPr bwMode="auto">
            <a:xfrm>
              <a:off x="941" y="1266"/>
              <a:ext cx="76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Dokumen</a:t>
              </a:r>
            </a:p>
          </p:txBody>
        </p:sp>
        <p:sp>
          <p:nvSpPr>
            <p:cNvPr id="751640" name="Text Box 24"/>
            <p:cNvSpPr txBox="1">
              <a:spLocks noChangeArrowheads="1"/>
            </p:cNvSpPr>
            <p:nvPr/>
          </p:nvSpPr>
          <p:spPr bwMode="auto">
            <a:xfrm>
              <a:off x="941" y="726"/>
              <a:ext cx="859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Processing</a:t>
              </a:r>
            </a:p>
          </p:txBody>
        </p:sp>
        <p:sp>
          <p:nvSpPr>
            <p:cNvPr id="751641" name="Text Box 25"/>
            <p:cNvSpPr txBox="1">
              <a:spLocks noChangeArrowheads="1"/>
            </p:cNvSpPr>
            <p:nvPr/>
          </p:nvSpPr>
          <p:spPr bwMode="auto">
            <a:xfrm>
              <a:off x="941" y="1765"/>
              <a:ext cx="1111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Multiple copies</a:t>
              </a:r>
            </a:p>
            <a:p>
              <a:pPr defTabSz="991740"/>
              <a:r>
                <a:rPr lang="en-US" sz="1600" dirty="0"/>
                <a:t>Of one doc.</a:t>
              </a:r>
            </a:p>
          </p:txBody>
        </p:sp>
        <p:sp>
          <p:nvSpPr>
            <p:cNvPr id="751642" name="Text Box 26"/>
            <p:cNvSpPr txBox="1">
              <a:spLocks noChangeArrowheads="1"/>
            </p:cNvSpPr>
            <p:nvPr/>
          </p:nvSpPr>
          <p:spPr bwMode="auto">
            <a:xfrm>
              <a:off x="987" y="2540"/>
              <a:ext cx="950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 err="1"/>
                <a:t>Input/Output</a:t>
              </a:r>
              <a:endParaRPr lang="en-US" sz="1600" dirty="0"/>
            </a:p>
          </p:txBody>
        </p:sp>
        <p:sp>
          <p:nvSpPr>
            <p:cNvPr id="751643" name="Text Box 27"/>
            <p:cNvSpPr txBox="1">
              <a:spLocks noChangeArrowheads="1"/>
            </p:cNvSpPr>
            <p:nvPr/>
          </p:nvSpPr>
          <p:spPr bwMode="auto">
            <a:xfrm>
              <a:off x="987" y="3629"/>
              <a:ext cx="750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Manual</a:t>
              </a:r>
            </a:p>
            <a:p>
              <a:pPr defTabSz="991740"/>
              <a:r>
                <a:rPr lang="en-US" sz="1600" dirty="0"/>
                <a:t>operation</a:t>
              </a:r>
            </a:p>
          </p:txBody>
        </p:sp>
        <p:sp>
          <p:nvSpPr>
            <p:cNvPr id="751644" name="Text Box 28"/>
            <p:cNvSpPr txBox="1">
              <a:spLocks noChangeArrowheads="1"/>
            </p:cNvSpPr>
            <p:nvPr/>
          </p:nvSpPr>
          <p:spPr bwMode="auto">
            <a:xfrm>
              <a:off x="2710" y="635"/>
              <a:ext cx="750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Auxiliary</a:t>
              </a:r>
            </a:p>
            <a:p>
              <a:pPr defTabSz="991740"/>
              <a:r>
                <a:rPr lang="en-US" sz="1600" dirty="0"/>
                <a:t>operation</a:t>
              </a:r>
            </a:p>
          </p:txBody>
        </p:sp>
        <p:sp>
          <p:nvSpPr>
            <p:cNvPr id="751645" name="Text Box 29"/>
            <p:cNvSpPr txBox="1">
              <a:spLocks noChangeArrowheads="1"/>
            </p:cNvSpPr>
            <p:nvPr/>
          </p:nvSpPr>
          <p:spPr bwMode="auto">
            <a:xfrm>
              <a:off x="2710" y="1229"/>
              <a:ext cx="1069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Off line keying</a:t>
              </a:r>
            </a:p>
            <a:p>
              <a:pPr defTabSz="991740"/>
              <a:r>
                <a:rPr lang="en-US" sz="1600" dirty="0"/>
                <a:t>operation</a:t>
              </a:r>
            </a:p>
          </p:txBody>
        </p:sp>
        <p:sp>
          <p:nvSpPr>
            <p:cNvPr id="751646" name="Text Box 30"/>
            <p:cNvSpPr txBox="1">
              <a:spLocks noChangeArrowheads="1"/>
            </p:cNvSpPr>
            <p:nvPr/>
          </p:nvSpPr>
          <p:spPr bwMode="auto">
            <a:xfrm>
              <a:off x="2710" y="1815"/>
              <a:ext cx="1038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Magnetic disk</a:t>
              </a:r>
            </a:p>
          </p:txBody>
        </p:sp>
        <p:sp>
          <p:nvSpPr>
            <p:cNvPr id="751647" name="Text Box 31"/>
            <p:cNvSpPr txBox="1">
              <a:spLocks noChangeArrowheads="1"/>
            </p:cNvSpPr>
            <p:nvPr/>
          </p:nvSpPr>
          <p:spPr bwMode="auto">
            <a:xfrm>
              <a:off x="2710" y="2495"/>
              <a:ext cx="775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Magnetik </a:t>
              </a:r>
            </a:p>
            <a:p>
              <a:pPr defTabSz="991740"/>
              <a:r>
                <a:rPr lang="en-US" sz="1600" dirty="0"/>
                <a:t>tape</a:t>
              </a:r>
            </a:p>
          </p:txBody>
        </p:sp>
        <p:sp>
          <p:nvSpPr>
            <p:cNvPr id="751648" name="Text Box 32"/>
            <p:cNvSpPr txBox="1">
              <a:spLocks noChangeArrowheads="1"/>
            </p:cNvSpPr>
            <p:nvPr/>
          </p:nvSpPr>
          <p:spPr bwMode="auto">
            <a:xfrm>
              <a:off x="2710" y="3039"/>
              <a:ext cx="644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On line </a:t>
              </a:r>
            </a:p>
            <a:p>
              <a:pPr defTabSz="991740"/>
              <a:r>
                <a:rPr lang="en-US" sz="1600" dirty="0"/>
                <a:t>storage</a:t>
              </a:r>
            </a:p>
          </p:txBody>
        </p:sp>
        <p:sp>
          <p:nvSpPr>
            <p:cNvPr id="751649" name="Text Box 33"/>
            <p:cNvSpPr txBox="1">
              <a:spLocks noChangeArrowheads="1"/>
            </p:cNvSpPr>
            <p:nvPr/>
          </p:nvSpPr>
          <p:spPr bwMode="auto">
            <a:xfrm>
              <a:off x="2710" y="3629"/>
              <a:ext cx="370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File</a:t>
              </a:r>
            </a:p>
          </p:txBody>
        </p:sp>
        <p:sp>
          <p:nvSpPr>
            <p:cNvPr id="751650" name="Text Box 34"/>
            <p:cNvSpPr txBox="1">
              <a:spLocks noChangeArrowheads="1"/>
            </p:cNvSpPr>
            <p:nvPr/>
          </p:nvSpPr>
          <p:spPr bwMode="auto">
            <a:xfrm>
              <a:off x="4479" y="681"/>
              <a:ext cx="784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On page</a:t>
              </a:r>
            </a:p>
            <a:p>
              <a:pPr defTabSz="991740"/>
              <a:r>
                <a:rPr lang="en-US" sz="1600" dirty="0"/>
                <a:t>connector</a:t>
              </a:r>
            </a:p>
          </p:txBody>
        </p:sp>
        <p:sp>
          <p:nvSpPr>
            <p:cNvPr id="751651" name="Text Box 35"/>
            <p:cNvSpPr txBox="1">
              <a:spLocks noChangeArrowheads="1"/>
            </p:cNvSpPr>
            <p:nvPr/>
          </p:nvSpPr>
          <p:spPr bwMode="auto">
            <a:xfrm>
              <a:off x="4479" y="1225"/>
              <a:ext cx="784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Off page </a:t>
              </a:r>
            </a:p>
            <a:p>
              <a:pPr defTabSz="991740"/>
              <a:r>
                <a:rPr lang="en-US" sz="1600" dirty="0"/>
                <a:t>connector</a:t>
              </a:r>
            </a:p>
          </p:txBody>
        </p:sp>
        <p:sp>
          <p:nvSpPr>
            <p:cNvPr id="751652" name="Text Box 36"/>
            <p:cNvSpPr txBox="1">
              <a:spLocks noChangeArrowheads="1"/>
            </p:cNvSpPr>
            <p:nvPr/>
          </p:nvSpPr>
          <p:spPr bwMode="auto">
            <a:xfrm>
              <a:off x="4479" y="1815"/>
              <a:ext cx="699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Terminal</a:t>
              </a:r>
            </a:p>
          </p:txBody>
        </p:sp>
        <p:sp>
          <p:nvSpPr>
            <p:cNvPr id="751653" name="Text Box 37"/>
            <p:cNvSpPr txBox="1">
              <a:spLocks noChangeArrowheads="1"/>
            </p:cNvSpPr>
            <p:nvPr/>
          </p:nvSpPr>
          <p:spPr bwMode="auto">
            <a:xfrm>
              <a:off x="4538" y="2454"/>
              <a:ext cx="712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Decision</a:t>
              </a:r>
            </a:p>
          </p:txBody>
        </p:sp>
        <p:sp>
          <p:nvSpPr>
            <p:cNvPr id="751654" name="Text Box 38"/>
            <p:cNvSpPr txBox="1">
              <a:spLocks noChangeArrowheads="1"/>
            </p:cNvSpPr>
            <p:nvPr/>
          </p:nvSpPr>
          <p:spPr bwMode="auto">
            <a:xfrm>
              <a:off x="4525" y="2949"/>
              <a:ext cx="1169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Document or</a:t>
              </a:r>
            </a:p>
            <a:p>
              <a:pPr defTabSz="991740"/>
              <a:r>
                <a:rPr lang="en-US" sz="1600" dirty="0"/>
                <a:t>Processing flow</a:t>
              </a:r>
            </a:p>
          </p:txBody>
        </p:sp>
        <p:sp>
          <p:nvSpPr>
            <p:cNvPr id="751655" name="Text Box 39"/>
            <p:cNvSpPr txBox="1">
              <a:spLocks noChangeArrowheads="1"/>
            </p:cNvSpPr>
            <p:nvPr/>
          </p:nvSpPr>
          <p:spPr bwMode="auto">
            <a:xfrm>
              <a:off x="4525" y="3629"/>
              <a:ext cx="1179" cy="39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Data /</a:t>
              </a:r>
            </a:p>
            <a:p>
              <a:pPr defTabSz="991740"/>
              <a:r>
                <a:rPr lang="en-US" sz="1600" dirty="0"/>
                <a:t>Information flow</a:t>
              </a:r>
            </a:p>
          </p:txBody>
        </p:sp>
        <p:sp>
          <p:nvSpPr>
            <p:cNvPr id="751656" name="Text Box 40"/>
            <p:cNvSpPr txBox="1">
              <a:spLocks noChangeArrowheads="1"/>
            </p:cNvSpPr>
            <p:nvPr/>
          </p:nvSpPr>
          <p:spPr bwMode="auto">
            <a:xfrm>
              <a:off x="1032" y="3085"/>
              <a:ext cx="1029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91740"/>
              <a:r>
                <a:rPr lang="en-US" sz="1600" dirty="0"/>
                <a:t>Online keying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8" name="Rectangle 4"/>
          <p:cNvSpPr>
            <a:spLocks noChangeArrowheads="1"/>
          </p:cNvSpPr>
          <p:nvPr/>
        </p:nvSpPr>
        <p:spPr bwMode="auto">
          <a:xfrm>
            <a:off x="548640" y="403153"/>
            <a:ext cx="8046720" cy="87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593" tIns="44797" rIns="89593" bIns="44797"/>
          <a:lstStyle/>
          <a:p>
            <a:pPr marL="343406" indent="-343406" algn="ctr" defTabSz="911946">
              <a:spcBef>
                <a:spcPct val="20000"/>
              </a:spcBef>
              <a:buClr>
                <a:schemeClr val="tx2"/>
              </a:buClr>
            </a:pPr>
            <a:r>
              <a:rPr lang="en-US" sz="2500" dirty="0" smtClean="0">
                <a:latin typeface="Stencil" pitchFamily="82" charset="0"/>
              </a:rPr>
              <a:t>2.6 </a:t>
            </a:r>
            <a:r>
              <a:rPr lang="en-US" sz="2500" dirty="0">
                <a:latin typeface="Stencil" pitchFamily="82" charset="0"/>
              </a:rPr>
              <a:t>DAUR HIDUP SISTEM </a:t>
            </a:r>
          </a:p>
          <a:p>
            <a:pPr marL="343406" indent="-343406" algn="ctr" defTabSz="911946">
              <a:spcBef>
                <a:spcPct val="20000"/>
              </a:spcBef>
              <a:buClr>
                <a:schemeClr val="tx2"/>
              </a:buClr>
            </a:pPr>
            <a:r>
              <a:rPr lang="en-US" sz="2500" i="1" dirty="0"/>
              <a:t>(System </a:t>
            </a:r>
            <a:r>
              <a:rPr lang="en-US" sz="2500" i="1" dirty="0" smtClean="0"/>
              <a:t>Life </a:t>
            </a:r>
            <a:r>
              <a:rPr lang="en-US" sz="2500" i="1" dirty="0"/>
              <a:t>Cycle)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618212" y="1815661"/>
            <a:ext cx="5792580" cy="2869480"/>
            <a:chOff x="1581" y="1089"/>
            <a:chExt cx="4180" cy="1936"/>
          </a:xfrm>
        </p:grpSpPr>
        <p:sp>
          <p:nvSpPr>
            <p:cNvPr id="635914" name="Text Box 10"/>
            <p:cNvSpPr txBox="1">
              <a:spLocks noChangeArrowheads="1"/>
            </p:cNvSpPr>
            <p:nvPr/>
          </p:nvSpPr>
          <p:spPr bwMode="auto">
            <a:xfrm>
              <a:off x="2937" y="1089"/>
              <a:ext cx="1341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algn="ctr" defTabSz="991740"/>
              <a:r>
                <a:rPr lang="en-US" dirty="0">
                  <a:latin typeface="Times New Roman" pitchFamily="18" charset="0"/>
                </a:rPr>
                <a:t>Mengenali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adanya kebutuhan</a:t>
              </a:r>
            </a:p>
          </p:txBody>
        </p:sp>
        <p:sp>
          <p:nvSpPr>
            <p:cNvPr id="635915" name="Text Box 11"/>
            <p:cNvSpPr txBox="1">
              <a:spLocks noChangeArrowheads="1"/>
            </p:cNvSpPr>
            <p:nvPr/>
          </p:nvSpPr>
          <p:spPr bwMode="auto">
            <a:xfrm>
              <a:off x="4642" y="1818"/>
              <a:ext cx="1119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algn="ctr" defTabSz="991740"/>
              <a:r>
                <a:rPr lang="en-US" dirty="0">
                  <a:latin typeface="Times New Roman" pitchFamily="18" charset="0"/>
                </a:rPr>
                <a:t>SISTEM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Menjadi usang</a:t>
              </a:r>
            </a:p>
          </p:txBody>
        </p:sp>
        <p:sp>
          <p:nvSpPr>
            <p:cNvPr id="635916" name="Text Box 12"/>
            <p:cNvSpPr txBox="1">
              <a:spLocks noChangeArrowheads="1"/>
            </p:cNvSpPr>
            <p:nvPr/>
          </p:nvSpPr>
          <p:spPr bwMode="auto">
            <a:xfrm>
              <a:off x="1581" y="1816"/>
              <a:ext cx="1077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algn="ctr" defTabSz="991740"/>
              <a:r>
                <a:rPr lang="en-US" dirty="0">
                  <a:latin typeface="Times New Roman" pitchFamily="18" charset="0"/>
                </a:rPr>
                <a:t>Pembangunan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SISTEM</a:t>
              </a:r>
            </a:p>
          </p:txBody>
        </p:sp>
        <p:sp>
          <p:nvSpPr>
            <p:cNvPr id="635917" name="Text Box 13"/>
            <p:cNvSpPr txBox="1">
              <a:spLocks noChangeArrowheads="1"/>
            </p:cNvSpPr>
            <p:nvPr/>
          </p:nvSpPr>
          <p:spPr bwMode="auto">
            <a:xfrm>
              <a:off x="2410" y="2589"/>
              <a:ext cx="1008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algn="ctr" defTabSz="991740"/>
              <a:r>
                <a:rPr lang="en-US" dirty="0">
                  <a:latin typeface="Times New Roman" pitchFamily="18" charset="0"/>
                </a:rPr>
                <a:t>Pemasangan </a:t>
              </a: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SISTEM</a:t>
              </a:r>
            </a:p>
          </p:txBody>
        </p:sp>
        <p:sp>
          <p:nvSpPr>
            <p:cNvPr id="635918" name="Text Box 14"/>
            <p:cNvSpPr txBox="1">
              <a:spLocks noChangeArrowheads="1"/>
            </p:cNvSpPr>
            <p:nvPr/>
          </p:nvSpPr>
          <p:spPr bwMode="auto">
            <a:xfrm>
              <a:off x="3831" y="2587"/>
              <a:ext cx="1031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308" tIns="45653" rIns="91308" bIns="45653">
              <a:spAutoFit/>
            </a:bodyPr>
            <a:lstStyle/>
            <a:p>
              <a:pPr algn="ctr" defTabSz="991740"/>
              <a:r>
                <a:rPr lang="en-US" dirty="0" err="1">
                  <a:latin typeface="Times New Roman" pitchFamily="18" charset="0"/>
                </a:rPr>
                <a:t>Pengoprasian</a:t>
              </a:r>
              <a:endParaRPr lang="en-US" dirty="0">
                <a:latin typeface="Times New Roman" pitchFamily="18" charset="0"/>
              </a:endParaRPr>
            </a:p>
            <a:p>
              <a:pPr algn="ctr" defTabSz="991740"/>
              <a:r>
                <a:rPr lang="en-US" dirty="0">
                  <a:latin typeface="Times New Roman" pitchFamily="18" charset="0"/>
                </a:rPr>
                <a:t>SISTEM</a:t>
              </a:r>
            </a:p>
          </p:txBody>
        </p:sp>
        <p:cxnSp>
          <p:nvCxnSpPr>
            <p:cNvPr id="635922" name="AutoShape 18"/>
            <p:cNvCxnSpPr>
              <a:cxnSpLocks noChangeShapeType="1"/>
              <a:stCxn id="635914" idx="1"/>
              <a:endCxn id="635916" idx="0"/>
            </p:cNvCxnSpPr>
            <p:nvPr/>
          </p:nvCxnSpPr>
          <p:spPr bwMode="auto">
            <a:xfrm rot="10800000" flipV="1">
              <a:off x="2119" y="1307"/>
              <a:ext cx="818" cy="509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635923" name="AutoShape 19"/>
            <p:cNvCxnSpPr>
              <a:cxnSpLocks noChangeShapeType="1"/>
              <a:stCxn id="635916" idx="2"/>
              <a:endCxn id="635917" idx="1"/>
            </p:cNvCxnSpPr>
            <p:nvPr/>
          </p:nvCxnSpPr>
          <p:spPr bwMode="auto">
            <a:xfrm rot="16200000" flipH="1">
              <a:off x="1987" y="2384"/>
              <a:ext cx="555" cy="291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635925" name="AutoShape 21"/>
            <p:cNvCxnSpPr>
              <a:cxnSpLocks noChangeShapeType="1"/>
              <a:stCxn id="635917" idx="3"/>
              <a:endCxn id="635918" idx="1"/>
            </p:cNvCxnSpPr>
            <p:nvPr/>
          </p:nvCxnSpPr>
          <p:spPr bwMode="auto">
            <a:xfrm flipV="1">
              <a:off x="3418" y="2805"/>
              <a:ext cx="413" cy="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635926" name="AutoShape 22"/>
            <p:cNvCxnSpPr>
              <a:cxnSpLocks noChangeShapeType="1"/>
              <a:stCxn id="635918" idx="3"/>
              <a:endCxn id="635915" idx="2"/>
            </p:cNvCxnSpPr>
            <p:nvPr/>
          </p:nvCxnSpPr>
          <p:spPr bwMode="auto">
            <a:xfrm flipV="1">
              <a:off x="4862" y="2254"/>
              <a:ext cx="340" cy="551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635927" name="AutoShape 23"/>
            <p:cNvCxnSpPr>
              <a:cxnSpLocks noChangeShapeType="1"/>
              <a:stCxn id="635915" idx="0"/>
              <a:endCxn id="635914" idx="3"/>
            </p:cNvCxnSpPr>
            <p:nvPr/>
          </p:nvCxnSpPr>
          <p:spPr bwMode="auto">
            <a:xfrm rot="16200000" flipV="1">
              <a:off x="4484" y="1101"/>
              <a:ext cx="511" cy="924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64524" y="228254"/>
            <a:ext cx="7822276" cy="735156"/>
          </a:xfrm>
        </p:spPr>
        <p:txBody>
          <a:bodyPr/>
          <a:lstStyle/>
          <a:p>
            <a:r>
              <a:rPr lang="en-US" sz="2900" dirty="0"/>
              <a:t>TUGAS/KASUS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448" y="1009361"/>
            <a:ext cx="7606145" cy="5123860"/>
          </a:xfrm>
        </p:spPr>
        <p:txBody>
          <a:bodyPr/>
          <a:lstStyle/>
          <a:p>
            <a:r>
              <a:rPr lang="en-US" sz="1600" dirty="0"/>
              <a:t>JELASKAN DAN BERI ALASAN APABILA SUATU SISTEM MEMEILIKI 7 BUAH SUB SISTEM DAN SALAH SATUNYA TIDAK DAPAT BERFUNGSI, APAKAH SISTEM TSB. DALAT BERJALAN SESUAI DG YG DIHARAPKAN?</a:t>
            </a:r>
          </a:p>
          <a:p>
            <a:r>
              <a:rPr lang="en-US" sz="1600" dirty="0"/>
              <a:t>APABILA ADA 7 BUAH SISTEM YG MASING-MASING BERJALAN DG BAIK. KE 7 SUB SISTEM MERUPAKAN KOMPONEN DARI SISTEM X. APAKAH KARENA KE 7 BUAH SUB SISTEM BERFUNGSI DG BAIK MAKA SISTEM X PUN AKAN BERFUNGSI DG BAIK. COBA JELASKAN?</a:t>
            </a:r>
          </a:p>
          <a:p>
            <a:r>
              <a:rPr lang="en-US" sz="1600" dirty="0"/>
              <a:t>APABILA ANDA MEMBICARAKA SISTEM X DENGAN BEBERAPA TEMAN, APAKAH SUS SISTEM DAN BATAS SISTEM DIANTARA TEMAN ANDA AKAN SAMA, MENGAPA?</a:t>
            </a:r>
          </a:p>
          <a:p>
            <a:r>
              <a:rPr lang="en-US" sz="1600" dirty="0"/>
              <a:t>APA SESUNGGUHNYA YG DIMAKSUD DENGAN HUBUNGAN SISTEM, APAKAH ARTI DARI HUBUNGAN SISTEM TERSEBUT DLM SISTEM SUATU ORGANISASI</a:t>
            </a:r>
          </a:p>
          <a:p>
            <a:r>
              <a:rPr lang="en-US" sz="1600" dirty="0"/>
              <a:t>PARA AHLI MENGATAKAN BAHWA SISTEM SUATU ORGANISASI MERUPAKAN SINERGI DARI BERBAGAI KEPENTINGAN. MENGAPA?, JELASKAN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85750" y="3063875"/>
            <a:ext cx="8467725" cy="597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18790" tIns="59395" rIns="118790" bIns="59395">
            <a:spAutoFit/>
          </a:bodyPr>
          <a:lstStyle/>
          <a:p>
            <a:pPr algn="ctr" defTabSz="1011238"/>
            <a:r>
              <a:rPr lang="en-US" sz="3100" b="1" dirty="0">
                <a:latin typeface="Times New Roman" pitchFamily="18" charset="0"/>
              </a:rPr>
              <a:t>KONSEP </a:t>
            </a:r>
            <a:r>
              <a:rPr lang="en-US" sz="3100" b="1" dirty="0" smtClean="0">
                <a:latin typeface="Times New Roman" pitchFamily="18" charset="0"/>
              </a:rPr>
              <a:t>INFORMASI</a:t>
            </a:r>
            <a:endParaRPr lang="en-US" sz="3100" b="1" dirty="0">
              <a:latin typeface="Times New Roman" pitchFamily="18" charset="0"/>
            </a:endParaRPr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481013" y="2147888"/>
            <a:ext cx="8277225" cy="2471737"/>
          </a:xfrm>
          <a:prstGeom prst="ellips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431175" y="1620012"/>
            <a:ext cx="7100454" cy="4699960"/>
            <a:chOff x="1033" y="1093"/>
            <a:chExt cx="5125" cy="3171"/>
          </a:xfrm>
        </p:grpSpPr>
        <p:sp>
          <p:nvSpPr>
            <p:cNvPr id="712709" name="Text Box 5"/>
            <p:cNvSpPr txBox="1">
              <a:spLocks noChangeArrowheads="1"/>
            </p:cNvSpPr>
            <p:nvPr/>
          </p:nvSpPr>
          <p:spPr bwMode="auto">
            <a:xfrm>
              <a:off x="1033" y="1930"/>
              <a:ext cx="550" cy="4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 smtClean="0"/>
                <a:t>Fakta</a:t>
              </a:r>
              <a:endParaRPr lang="en-US" dirty="0"/>
            </a:p>
            <a:p>
              <a:pPr defTabSz="991740">
                <a:buFontTx/>
                <a:buChar char="•"/>
              </a:pPr>
              <a:endParaRPr lang="en-US" dirty="0"/>
            </a:p>
          </p:txBody>
        </p:sp>
        <p:sp>
          <p:nvSpPr>
            <p:cNvPr id="712710" name="Text Box 6"/>
            <p:cNvSpPr txBox="1">
              <a:spLocks noChangeArrowheads="1"/>
            </p:cNvSpPr>
            <p:nvPr/>
          </p:nvSpPr>
          <p:spPr bwMode="auto">
            <a:xfrm>
              <a:off x="1804" y="1786"/>
              <a:ext cx="650" cy="35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sz="1400" dirty="0"/>
                <a:t>Direkam/</a:t>
              </a:r>
            </a:p>
            <a:p>
              <a:pPr defTabSz="991740"/>
              <a:r>
                <a:rPr lang="en-US" sz="1400" dirty="0"/>
                <a:t>dicatat</a:t>
              </a:r>
            </a:p>
          </p:txBody>
        </p:sp>
        <p:sp>
          <p:nvSpPr>
            <p:cNvPr id="712711" name="AutoShape 7"/>
            <p:cNvSpPr>
              <a:spLocks noChangeArrowheads="1"/>
            </p:cNvSpPr>
            <p:nvPr/>
          </p:nvSpPr>
          <p:spPr bwMode="auto">
            <a:xfrm>
              <a:off x="2439" y="1915"/>
              <a:ext cx="771" cy="600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 smtClean="0"/>
                <a:t>Data</a:t>
              </a:r>
              <a:endParaRPr lang="en-US" dirty="0"/>
            </a:p>
          </p:txBody>
        </p:sp>
        <p:sp>
          <p:nvSpPr>
            <p:cNvPr id="712712" name="AutoShape 8"/>
            <p:cNvSpPr>
              <a:spLocks noChangeArrowheads="1"/>
            </p:cNvSpPr>
            <p:nvPr/>
          </p:nvSpPr>
          <p:spPr bwMode="auto">
            <a:xfrm>
              <a:off x="1840" y="3148"/>
              <a:ext cx="1724" cy="1116"/>
            </a:xfrm>
            <a:prstGeom prst="flowChartPreparation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defTabSz="991740">
                <a:buFontTx/>
                <a:buChar char="•"/>
              </a:pPr>
              <a:r>
                <a:rPr lang="en-US" dirty="0"/>
                <a:t>Manual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Mesin manual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Mesin elektrik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Elektronik</a:t>
              </a:r>
            </a:p>
          </p:txBody>
        </p:sp>
        <p:sp>
          <p:nvSpPr>
            <p:cNvPr id="712713" name="AutoShape 9"/>
            <p:cNvSpPr>
              <a:spLocks noChangeArrowheads="1"/>
            </p:cNvSpPr>
            <p:nvPr/>
          </p:nvSpPr>
          <p:spPr bwMode="auto">
            <a:xfrm>
              <a:off x="5069" y="2041"/>
              <a:ext cx="1089" cy="764"/>
            </a:xfrm>
            <a:prstGeom prst="flowChartMulti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Informasi</a:t>
              </a:r>
            </a:p>
          </p:txBody>
        </p:sp>
        <p:sp>
          <p:nvSpPr>
            <p:cNvPr id="712714" name="AutoShape 10"/>
            <p:cNvSpPr>
              <a:spLocks noChangeArrowheads="1"/>
            </p:cNvSpPr>
            <p:nvPr/>
          </p:nvSpPr>
          <p:spPr bwMode="auto">
            <a:xfrm>
              <a:off x="3527" y="1093"/>
              <a:ext cx="1088" cy="764"/>
            </a:xfrm>
            <a:prstGeom prst="flowChartMulti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Arsip</a:t>
              </a:r>
            </a:p>
          </p:txBody>
        </p:sp>
        <p:sp>
          <p:nvSpPr>
            <p:cNvPr id="712715" name="Text Box 11"/>
            <p:cNvSpPr txBox="1">
              <a:spLocks noChangeArrowheads="1"/>
            </p:cNvSpPr>
            <p:nvPr/>
          </p:nvSpPr>
          <p:spPr bwMode="auto">
            <a:xfrm>
              <a:off x="4080" y="2942"/>
              <a:ext cx="815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Keluaran</a:t>
              </a:r>
            </a:p>
          </p:txBody>
        </p:sp>
        <p:sp>
          <p:nvSpPr>
            <p:cNvPr id="712716" name="Text Box 12"/>
            <p:cNvSpPr txBox="1">
              <a:spLocks noChangeArrowheads="1"/>
            </p:cNvSpPr>
            <p:nvPr/>
          </p:nvSpPr>
          <p:spPr bwMode="auto">
            <a:xfrm>
              <a:off x="3210" y="1879"/>
              <a:ext cx="834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Disimpan</a:t>
              </a:r>
            </a:p>
          </p:txBody>
        </p:sp>
        <p:sp>
          <p:nvSpPr>
            <p:cNvPr id="712717" name="Text Box 13"/>
            <p:cNvSpPr txBox="1">
              <a:spLocks noChangeArrowheads="1"/>
            </p:cNvSpPr>
            <p:nvPr/>
          </p:nvSpPr>
          <p:spPr bwMode="auto">
            <a:xfrm>
              <a:off x="2393" y="2590"/>
              <a:ext cx="790" cy="24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Diproses</a:t>
              </a:r>
            </a:p>
          </p:txBody>
        </p:sp>
        <p:sp>
          <p:nvSpPr>
            <p:cNvPr id="712718" name="Text Box 14"/>
            <p:cNvSpPr txBox="1">
              <a:spLocks noChangeArrowheads="1"/>
            </p:cNvSpPr>
            <p:nvPr/>
          </p:nvSpPr>
          <p:spPr bwMode="auto">
            <a:xfrm>
              <a:off x="4706" y="1247"/>
              <a:ext cx="834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Disimpan</a:t>
              </a:r>
            </a:p>
          </p:txBody>
        </p:sp>
        <p:sp>
          <p:nvSpPr>
            <p:cNvPr id="712719" name="Line 15"/>
            <p:cNvSpPr>
              <a:spLocks noChangeShapeType="1"/>
            </p:cNvSpPr>
            <p:nvPr/>
          </p:nvSpPr>
          <p:spPr bwMode="auto">
            <a:xfrm>
              <a:off x="2711" y="2502"/>
              <a:ext cx="0" cy="64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712720" name="AutoShape 16"/>
            <p:cNvCxnSpPr>
              <a:cxnSpLocks noChangeShapeType="1"/>
              <a:stCxn id="712711" idx="3"/>
              <a:endCxn id="712714" idx="2"/>
            </p:cNvCxnSpPr>
            <p:nvPr/>
          </p:nvCxnSpPr>
          <p:spPr bwMode="auto">
            <a:xfrm flipV="1">
              <a:off x="3210" y="1796"/>
              <a:ext cx="861" cy="420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712721" name="AutoShape 17"/>
            <p:cNvCxnSpPr>
              <a:cxnSpLocks noChangeShapeType="1"/>
              <a:stCxn id="712713" idx="0"/>
              <a:endCxn id="712714" idx="3"/>
            </p:cNvCxnSpPr>
            <p:nvPr/>
          </p:nvCxnSpPr>
          <p:spPr bwMode="auto">
            <a:xfrm rot="5400000" flipH="1">
              <a:off x="4832" y="1258"/>
              <a:ext cx="566" cy="999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712722" name="AutoShape 18"/>
            <p:cNvCxnSpPr>
              <a:cxnSpLocks noChangeShapeType="1"/>
              <a:endCxn id="712713" idx="2"/>
            </p:cNvCxnSpPr>
            <p:nvPr/>
          </p:nvCxnSpPr>
          <p:spPr bwMode="auto">
            <a:xfrm flipV="1">
              <a:off x="2711" y="2745"/>
              <a:ext cx="2903" cy="227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sp>
          <p:nvSpPr>
            <p:cNvPr id="712725" name="Line 21"/>
            <p:cNvSpPr>
              <a:spLocks noChangeShapeType="1"/>
            </p:cNvSpPr>
            <p:nvPr/>
          </p:nvSpPr>
          <p:spPr bwMode="auto">
            <a:xfrm>
              <a:off x="1740" y="2233"/>
              <a:ext cx="681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712728" name="Text Box 24"/>
          <p:cNvSpPr txBox="1">
            <a:spLocks noChangeArrowheads="1"/>
          </p:cNvSpPr>
          <p:nvPr/>
        </p:nvSpPr>
        <p:spPr bwMode="auto">
          <a:xfrm>
            <a:off x="612373" y="364614"/>
            <a:ext cx="3546487" cy="46759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sz="2500" dirty="0">
                <a:latin typeface="Stencil" pitchFamily="82" charset="0"/>
              </a:rPr>
              <a:t>2. KONSEP INFORMASI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807" name="Text Box 39"/>
          <p:cNvSpPr txBox="1">
            <a:spLocks noChangeArrowheads="1"/>
          </p:cNvSpPr>
          <p:nvPr/>
        </p:nvSpPr>
        <p:spPr bwMode="auto">
          <a:xfrm>
            <a:off x="612371" y="281614"/>
            <a:ext cx="3961644" cy="35986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65" tIns="41032" rIns="82065" bIns="41032">
            <a:spAutoFit/>
          </a:bodyPr>
          <a:lstStyle/>
          <a:p>
            <a:pPr defTabSz="991740"/>
            <a:r>
              <a:rPr lang="en-US" b="0" dirty="0">
                <a:latin typeface="Stencil" pitchFamily="82" charset="0"/>
              </a:rPr>
              <a:t>3.1. PENGERTIAN DATA dan FAKTA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774470" y="846319"/>
            <a:ext cx="7638010" cy="5500332"/>
            <a:chOff x="559" y="571"/>
            <a:chExt cx="5513" cy="3711"/>
          </a:xfrm>
        </p:grpSpPr>
        <p:sp>
          <p:nvSpPr>
            <p:cNvPr id="672772" name="Text Box 4"/>
            <p:cNvSpPr txBox="1">
              <a:spLocks noChangeArrowheads="1"/>
            </p:cNvSpPr>
            <p:nvPr/>
          </p:nvSpPr>
          <p:spPr bwMode="auto">
            <a:xfrm>
              <a:off x="2335" y="571"/>
              <a:ext cx="829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91429" tIns="45714" rIns="91429" bIns="45714">
              <a:spAutoFit/>
            </a:bodyPr>
            <a:lstStyle/>
            <a:p>
              <a:pPr algn="ctr" defTabSz="991740"/>
              <a:r>
                <a:rPr lang="en-US" sz="1600" dirty="0" smtClean="0"/>
                <a:t>FAKTA</a:t>
              </a:r>
              <a:endParaRPr lang="en-US" sz="1600" dirty="0"/>
            </a:p>
          </p:txBody>
        </p:sp>
        <p:sp>
          <p:nvSpPr>
            <p:cNvPr id="672773" name="Text Box 5"/>
            <p:cNvSpPr txBox="1">
              <a:spLocks noChangeArrowheads="1"/>
            </p:cNvSpPr>
            <p:nvPr/>
          </p:nvSpPr>
          <p:spPr bwMode="auto">
            <a:xfrm>
              <a:off x="2338" y="1010"/>
              <a:ext cx="816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91429" tIns="45714" rIns="91429" bIns="45714">
              <a:spAutoFit/>
            </a:bodyPr>
            <a:lstStyle/>
            <a:p>
              <a:pPr algn="ctr" defTabSz="991740"/>
              <a:r>
                <a:rPr lang="en-US" sz="1600" dirty="0" smtClean="0"/>
                <a:t>DATA</a:t>
              </a:r>
              <a:endParaRPr lang="en-US" sz="1600" dirty="0"/>
            </a:p>
          </p:txBody>
        </p:sp>
        <p:sp>
          <p:nvSpPr>
            <p:cNvPr id="672777" name="AutoShape 9"/>
            <p:cNvSpPr>
              <a:spLocks noChangeArrowheads="1"/>
            </p:cNvSpPr>
            <p:nvPr/>
          </p:nvSpPr>
          <p:spPr bwMode="auto">
            <a:xfrm>
              <a:off x="559" y="1740"/>
              <a:ext cx="1245" cy="1228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defTabSz="991740"/>
              <a:r>
                <a:rPr lang="en-US" sz="1400" dirty="0"/>
                <a:t>Data Statis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N0. rekening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Nama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Alamat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N0. </a:t>
              </a:r>
              <a:r>
                <a:rPr lang="en-US" sz="1400" dirty="0" err="1"/>
                <a:t>tlp</a:t>
              </a:r>
              <a:endParaRPr lang="en-US" sz="1400" dirty="0"/>
            </a:p>
            <a:p>
              <a:pPr defTabSz="991740">
                <a:buFontTx/>
                <a:buChar char="•"/>
              </a:pPr>
              <a:r>
                <a:rPr lang="en-US" sz="1400" dirty="0"/>
                <a:t>N0. KTP</a:t>
              </a:r>
            </a:p>
          </p:txBody>
        </p:sp>
        <p:sp>
          <p:nvSpPr>
            <p:cNvPr id="672778" name="AutoShape 10"/>
            <p:cNvSpPr>
              <a:spLocks noChangeArrowheads="1"/>
            </p:cNvSpPr>
            <p:nvPr/>
          </p:nvSpPr>
          <p:spPr bwMode="auto">
            <a:xfrm>
              <a:off x="559" y="3011"/>
              <a:ext cx="1245" cy="1271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defTabSz="991740"/>
              <a:r>
                <a:rPr lang="en-US" sz="1400" dirty="0"/>
                <a:t>Data dinamis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N0. urut transaksi</a:t>
              </a:r>
            </a:p>
            <a:p>
              <a:pPr defTabSz="991740">
                <a:buFontTx/>
                <a:buChar char="•"/>
              </a:pPr>
              <a:r>
                <a:rPr lang="en-US" sz="1400" dirty="0" err="1"/>
                <a:t>Tgl</a:t>
              </a:r>
              <a:r>
                <a:rPr lang="en-US" sz="1400" dirty="0"/>
                <a:t> transaksi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N0. </a:t>
              </a:r>
              <a:r>
                <a:rPr lang="en-US" sz="1400" dirty="0" err="1"/>
                <a:t>sandi</a:t>
              </a:r>
              <a:endParaRPr lang="en-US" sz="1400" dirty="0"/>
            </a:p>
            <a:p>
              <a:pPr defTabSz="991740">
                <a:buFontTx/>
                <a:buChar char="•"/>
              </a:pPr>
              <a:r>
                <a:rPr lang="en-US" sz="1400" dirty="0"/>
                <a:t>Debit</a:t>
              </a:r>
            </a:p>
            <a:p>
              <a:pPr defTabSz="991740">
                <a:buFontTx/>
                <a:buChar char="•"/>
              </a:pPr>
              <a:r>
                <a:rPr lang="en-US" sz="1400" dirty="0"/>
                <a:t>Kredit </a:t>
              </a:r>
            </a:p>
          </p:txBody>
        </p:sp>
        <p:sp>
          <p:nvSpPr>
            <p:cNvPr id="672781" name="AutoShape 13"/>
            <p:cNvSpPr>
              <a:spLocks noChangeArrowheads="1"/>
            </p:cNvSpPr>
            <p:nvPr/>
          </p:nvSpPr>
          <p:spPr bwMode="auto">
            <a:xfrm>
              <a:off x="2348" y="1724"/>
              <a:ext cx="771" cy="363"/>
            </a:xfrm>
            <a:prstGeom prst="roundRect">
              <a:avLst>
                <a:gd name="adj" fmla="val 1666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600" dirty="0"/>
                <a:t>Eksternal</a:t>
              </a:r>
            </a:p>
          </p:txBody>
        </p:sp>
        <p:sp>
          <p:nvSpPr>
            <p:cNvPr id="672782" name="Text Box 14"/>
            <p:cNvSpPr txBox="1">
              <a:spLocks noChangeArrowheads="1"/>
            </p:cNvSpPr>
            <p:nvPr/>
          </p:nvSpPr>
          <p:spPr bwMode="auto">
            <a:xfrm>
              <a:off x="740" y="1495"/>
              <a:ext cx="764" cy="21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sz="1400" dirty="0"/>
                <a:t>Jenis Data</a:t>
              </a:r>
            </a:p>
          </p:txBody>
        </p:sp>
        <p:sp>
          <p:nvSpPr>
            <p:cNvPr id="672784" name="AutoShape 16"/>
            <p:cNvSpPr>
              <a:spLocks noChangeArrowheads="1"/>
            </p:cNvSpPr>
            <p:nvPr/>
          </p:nvSpPr>
          <p:spPr bwMode="auto">
            <a:xfrm>
              <a:off x="3283" y="1723"/>
              <a:ext cx="687" cy="498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400" dirty="0"/>
                <a:t>Data</a:t>
              </a:r>
            </a:p>
            <a:p>
              <a:pPr algn="ctr" defTabSz="991740"/>
              <a:r>
                <a:rPr lang="en-US" sz="1400" dirty="0"/>
                <a:t>kegiatan</a:t>
              </a:r>
            </a:p>
          </p:txBody>
        </p:sp>
        <p:sp>
          <p:nvSpPr>
            <p:cNvPr id="672785" name="AutoShape 17"/>
            <p:cNvSpPr>
              <a:spLocks noChangeArrowheads="1"/>
            </p:cNvSpPr>
            <p:nvPr/>
          </p:nvSpPr>
          <p:spPr bwMode="auto">
            <a:xfrm>
              <a:off x="3971" y="1723"/>
              <a:ext cx="689" cy="498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400" dirty="0"/>
                <a:t>Data</a:t>
              </a:r>
            </a:p>
            <a:p>
              <a:pPr algn="ctr" defTabSz="991740"/>
              <a:r>
                <a:rPr lang="en-US" sz="1400" dirty="0"/>
                <a:t>penelitian</a:t>
              </a:r>
            </a:p>
          </p:txBody>
        </p:sp>
        <p:sp>
          <p:nvSpPr>
            <p:cNvPr id="672786" name="AutoShape 18"/>
            <p:cNvSpPr>
              <a:spLocks noChangeArrowheads="1"/>
            </p:cNvSpPr>
            <p:nvPr/>
          </p:nvSpPr>
          <p:spPr bwMode="auto">
            <a:xfrm>
              <a:off x="5352" y="1724"/>
              <a:ext cx="720" cy="498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400" dirty="0"/>
                <a:t>Data</a:t>
              </a:r>
            </a:p>
            <a:p>
              <a:pPr algn="ctr" defTabSz="991740"/>
              <a:r>
                <a:rPr lang="en-US" sz="1400" dirty="0"/>
                <a:t>lingkungan</a:t>
              </a:r>
            </a:p>
          </p:txBody>
        </p:sp>
        <p:sp>
          <p:nvSpPr>
            <p:cNvPr id="672787" name="AutoShape 19"/>
            <p:cNvSpPr>
              <a:spLocks noChangeArrowheads="1"/>
            </p:cNvSpPr>
            <p:nvPr/>
          </p:nvSpPr>
          <p:spPr bwMode="auto">
            <a:xfrm>
              <a:off x="4662" y="1724"/>
              <a:ext cx="688" cy="498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400" dirty="0"/>
                <a:t>Data</a:t>
              </a:r>
            </a:p>
            <a:p>
              <a:pPr algn="ctr" defTabSz="991740"/>
              <a:r>
                <a:rPr lang="en-US" sz="1400" dirty="0"/>
                <a:t>peraturan</a:t>
              </a:r>
            </a:p>
          </p:txBody>
        </p:sp>
        <p:sp>
          <p:nvSpPr>
            <p:cNvPr id="672790" name="Text Box 22"/>
            <p:cNvSpPr txBox="1">
              <a:spLocks noChangeArrowheads="1"/>
            </p:cNvSpPr>
            <p:nvPr/>
          </p:nvSpPr>
          <p:spPr bwMode="auto">
            <a:xfrm>
              <a:off x="3663" y="1497"/>
              <a:ext cx="1376" cy="20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sz="1400" dirty="0"/>
                <a:t>Pengelompokan Data</a:t>
              </a:r>
            </a:p>
          </p:txBody>
        </p:sp>
        <p:sp>
          <p:nvSpPr>
            <p:cNvPr id="672791" name="Text Box 23"/>
            <p:cNvSpPr txBox="1">
              <a:spLocks noChangeArrowheads="1"/>
            </p:cNvSpPr>
            <p:nvPr/>
          </p:nvSpPr>
          <p:spPr bwMode="auto">
            <a:xfrm>
              <a:off x="2224" y="1515"/>
              <a:ext cx="930" cy="21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sz="1400" dirty="0"/>
                <a:t>Sumber Data</a:t>
              </a:r>
            </a:p>
          </p:txBody>
        </p:sp>
        <p:cxnSp>
          <p:nvCxnSpPr>
            <p:cNvPr id="672796" name="AutoShape 28"/>
            <p:cNvCxnSpPr>
              <a:cxnSpLocks noChangeShapeType="1"/>
              <a:stCxn id="672773" idx="1"/>
              <a:endCxn id="672782" idx="0"/>
            </p:cNvCxnSpPr>
            <p:nvPr/>
          </p:nvCxnSpPr>
          <p:spPr bwMode="auto">
            <a:xfrm rot="10800000" flipV="1">
              <a:off x="1122" y="1126"/>
              <a:ext cx="1216" cy="369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cxnSp>
          <p:nvCxnSpPr>
            <p:cNvPr id="672797" name="AutoShape 29"/>
            <p:cNvCxnSpPr>
              <a:cxnSpLocks noChangeShapeType="1"/>
              <a:stCxn id="672773" idx="3"/>
              <a:endCxn id="672790" idx="0"/>
            </p:cNvCxnSpPr>
            <p:nvPr/>
          </p:nvCxnSpPr>
          <p:spPr bwMode="auto">
            <a:xfrm>
              <a:off x="3154" y="1127"/>
              <a:ext cx="1197" cy="370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sp>
          <p:nvSpPr>
            <p:cNvPr id="672802" name="Line 34"/>
            <p:cNvSpPr>
              <a:spLocks noChangeShapeType="1"/>
            </p:cNvSpPr>
            <p:nvPr/>
          </p:nvSpPr>
          <p:spPr bwMode="auto">
            <a:xfrm>
              <a:off x="2747" y="825"/>
              <a:ext cx="0" cy="18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72808" name="AutoShape 40"/>
            <p:cNvSpPr>
              <a:spLocks noChangeArrowheads="1"/>
            </p:cNvSpPr>
            <p:nvPr/>
          </p:nvSpPr>
          <p:spPr bwMode="auto">
            <a:xfrm>
              <a:off x="2320" y="2313"/>
              <a:ext cx="771" cy="363"/>
            </a:xfrm>
            <a:prstGeom prst="roundRect">
              <a:avLst>
                <a:gd name="adj" fmla="val 16667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sz="1600" dirty="0" smtClean="0"/>
                <a:t>Internal</a:t>
              </a:r>
              <a:endParaRPr lang="en-US" sz="1600" dirty="0"/>
            </a:p>
          </p:txBody>
        </p:sp>
        <p:sp>
          <p:nvSpPr>
            <p:cNvPr id="672809" name="Line 41"/>
            <p:cNvSpPr>
              <a:spLocks noChangeShapeType="1"/>
            </p:cNvSpPr>
            <p:nvPr/>
          </p:nvSpPr>
          <p:spPr bwMode="auto">
            <a:xfrm>
              <a:off x="2710" y="1270"/>
              <a:ext cx="0" cy="31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72810" name="Line 42"/>
            <p:cNvSpPr>
              <a:spLocks noChangeShapeType="1"/>
            </p:cNvSpPr>
            <p:nvPr/>
          </p:nvSpPr>
          <p:spPr bwMode="auto">
            <a:xfrm>
              <a:off x="2710" y="2087"/>
              <a:ext cx="0" cy="22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ext Box 2"/>
          <p:cNvSpPr txBox="1">
            <a:spLocks noChangeArrowheads="1"/>
          </p:cNvSpPr>
          <p:nvPr/>
        </p:nvSpPr>
        <p:spPr bwMode="auto">
          <a:xfrm>
            <a:off x="550028" y="941180"/>
            <a:ext cx="7998229" cy="428188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1770" tIns="65885" rIns="131770" bIns="65885">
            <a:spAutoFit/>
          </a:bodyPr>
          <a:lstStyle/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dirty="0">
                <a:latin typeface="Stencil" pitchFamily="82" charset="0"/>
              </a:rPr>
              <a:t>Data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</a:pPr>
            <a:r>
              <a:rPr lang="en-US" i="1" dirty="0"/>
              <a:t>	</a:t>
            </a:r>
            <a:r>
              <a:rPr lang="en-US" dirty="0"/>
              <a:t>Gambaran fakta yang belum diubah, dimanipulasi atau ditafsirkan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r>
              <a:rPr lang="en-US" dirty="0">
                <a:latin typeface="Stencil" pitchFamily="82" charset="0"/>
              </a:rPr>
              <a:t>Fakta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</a:pPr>
            <a:r>
              <a:rPr lang="en-US" i="1" dirty="0"/>
              <a:t>	</a:t>
            </a:r>
            <a:r>
              <a:rPr lang="en-US" dirty="0"/>
              <a:t>Kenyataan atau peristiwa yang sebenarnya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</a:pPr>
            <a:r>
              <a:rPr lang="en-US" dirty="0">
                <a:latin typeface="Stencil" pitchFamily="82" charset="0"/>
              </a:rPr>
              <a:t>3.2 Jenis data</a:t>
            </a:r>
          </a:p>
          <a:p>
            <a:pPr marL="384728" indent="-384728" defTabSz="991740"/>
            <a:r>
              <a:rPr lang="en-US" dirty="0"/>
              <a:t>      1. Data statis: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/>
              <a:t>data </a:t>
            </a:r>
            <a:r>
              <a:rPr lang="en-US" dirty="0" err="1"/>
              <a:t>yg</a:t>
            </a:r>
            <a:r>
              <a:rPr lang="en-US" dirty="0"/>
              <a:t> umumnya tidak/jarang berubah, misalnya: </a:t>
            </a:r>
          </a:p>
          <a:p>
            <a:pPr marL="384728" indent="-384728" defTabSz="991740"/>
            <a:r>
              <a:rPr lang="en-US" dirty="0"/>
              <a:t>           identitas nama (orang, organisasi, tempat), kode nomor (kartu </a:t>
            </a:r>
          </a:p>
          <a:p>
            <a:pPr marL="384728" indent="-384728" defTabSz="991740"/>
            <a:r>
              <a:rPr lang="en-US" dirty="0"/>
              <a:t>           penduduk, kartu kredit, </a:t>
            </a:r>
            <a:r>
              <a:rPr lang="en-US" dirty="0" err="1"/>
              <a:t>tlp</a:t>
            </a:r>
            <a:r>
              <a:rPr lang="en-US" dirty="0"/>
              <a:t>, NIP, </a:t>
            </a:r>
            <a:r>
              <a:rPr lang="en-US" dirty="0" err="1"/>
              <a:t>karpeg</a:t>
            </a:r>
            <a:r>
              <a:rPr lang="en-US" dirty="0"/>
              <a:t>, dsb</a:t>
            </a:r>
          </a:p>
          <a:p>
            <a:pPr marL="384728" indent="-384728" defTabSz="991740"/>
            <a:endParaRPr lang="en-US" dirty="0"/>
          </a:p>
          <a:p>
            <a:pPr marL="384728" indent="-384728" defTabSz="991740"/>
            <a:r>
              <a:rPr lang="en-US" dirty="0">
                <a:latin typeface="Times New Roman" pitchFamily="18" charset="0"/>
              </a:rPr>
              <a:t>       </a:t>
            </a:r>
            <a:r>
              <a:rPr lang="en-US" dirty="0"/>
              <a:t>2. Data dinamis: Data </a:t>
            </a:r>
            <a:r>
              <a:rPr lang="en-US" dirty="0" err="1"/>
              <a:t>yg</a:t>
            </a:r>
            <a:r>
              <a:rPr lang="en-US" dirty="0"/>
              <a:t> selalu berubah (</a:t>
            </a:r>
            <a:r>
              <a:rPr lang="en-US" i="1" dirty="0"/>
              <a:t>updating</a:t>
            </a:r>
            <a:r>
              <a:rPr lang="en-US" dirty="0"/>
              <a:t>), misalnya data </a:t>
            </a:r>
          </a:p>
          <a:p>
            <a:pPr marL="384728" indent="-384728" defTabSz="991740"/>
            <a:r>
              <a:rPr lang="en-US" dirty="0"/>
              <a:t>           tabungan, gaji, kepangkatan, nilai </a:t>
            </a:r>
          </a:p>
          <a:p>
            <a:pPr marL="384728" indent="-384728" defTabSz="991740"/>
            <a:r>
              <a:rPr lang="en-US" dirty="0"/>
              <a:t>           siswa, dsb. </a:t>
            </a:r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Ø"/>
            </a:pPr>
            <a:endParaRPr lang="en-US" dirty="0"/>
          </a:p>
          <a:p>
            <a:pPr marL="384728" indent="-384728" algn="just" defTabSz="991740">
              <a:lnSpc>
                <a:spcPct val="80000"/>
              </a:lnSpc>
              <a:spcBef>
                <a:spcPct val="3000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026" y="269755"/>
            <a:ext cx="8229600" cy="638667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Berdasarkan sifatnya: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</a:t>
            </a:r>
            <a:r>
              <a:rPr lang="en-US" sz="1800" dirty="0">
                <a:latin typeface="Century Gothic" pitchFamily="34" charset="0"/>
              </a:rPr>
              <a:t>1. Data kuantitatif: data yang menggunakan bilangan (hitungan)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2. Data kualitatif: data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tidak dihitung dg bilangan, melainkan diukur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dg kata-kata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bernilai, </a:t>
            </a:r>
            <a:r>
              <a:rPr lang="en-US" sz="1800" dirty="0" err="1">
                <a:latin typeface="Century Gothic" pitchFamily="34" charset="0"/>
              </a:rPr>
              <a:t>misal</a:t>
            </a:r>
            <a:r>
              <a:rPr lang="en-US" sz="1800" dirty="0">
                <a:latin typeface="Century Gothic" pitchFamily="34" charset="0"/>
              </a:rPr>
              <a:t>: baik – buruk.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3.3 Sumber data: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1. Data internal: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     </a:t>
            </a:r>
            <a:r>
              <a:rPr lang="en-US" sz="1800" dirty="0">
                <a:latin typeface="Century Gothic" pitchFamily="34" charset="0"/>
              </a:rPr>
              <a:t>Yaitu data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berasal dari dalam organisasi sendiri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</a:t>
            </a:r>
            <a:r>
              <a:rPr lang="en-US" sz="1800" dirty="0">
                <a:latin typeface="Stencil" pitchFamily="82" charset="0"/>
              </a:rPr>
              <a:t>2. DATA EKTERNAL: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     </a:t>
            </a:r>
            <a:r>
              <a:rPr lang="en-US" sz="1800" dirty="0">
                <a:latin typeface="Century Gothic" pitchFamily="34" charset="0"/>
              </a:rPr>
              <a:t>yaitu data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berasal dari luar organisasi.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</a:t>
            </a:r>
            <a:r>
              <a:rPr lang="en-US" sz="1800" dirty="0">
                <a:latin typeface="Stencil" pitchFamily="82" charset="0"/>
              </a:rPr>
              <a:t>berdasarkan isinya: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Stencil" pitchFamily="82" charset="0"/>
              </a:rPr>
              <a:t>	1. Data catatan kegiatan:</a:t>
            </a:r>
            <a:r>
              <a:rPr lang="en-US" sz="1800" dirty="0">
                <a:latin typeface="Century Gothic" pitchFamily="34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     Yaitu data hasil berbagai aktivitas operasional organisasi (data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transaksi)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merupakan bahan dasar pengolahan informasi, terdiri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atas: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    1.1 Kegiatan substantif: yaitu kegiatan pokok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menjadi fungsi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     utama organisasi, misalnya: fungsi utama sekolah melaksanakan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     kegiatan pendidikan. Data substantif ini menyebabkan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     perbedaan kegiatan sistem informasi baik antar organisasi/unit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     organisasi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	    1.2 Kegiatan fasilitatif: kegiatan </a:t>
            </a:r>
            <a:r>
              <a:rPr lang="en-US" sz="1800" dirty="0" err="1">
                <a:latin typeface="Century Gothic" pitchFamily="34" charset="0"/>
              </a:rPr>
              <a:t>yg</a:t>
            </a:r>
            <a:r>
              <a:rPr lang="en-US" sz="1800" dirty="0">
                <a:latin typeface="Century Gothic" pitchFamily="34" charset="0"/>
              </a:rPr>
              <a:t> bersifat pendukung kegiatan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             substantif organisasi, misalnya: keuangan, personalia, EDP, dsb.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latin typeface="Century Gothic" pitchFamily="34" charset="0"/>
              </a:rPr>
              <a:t>   </a:t>
            </a:r>
            <a:endParaRPr lang="en-US" sz="18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8030"/>
            <a:ext cx="8229600" cy="5558137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contoh data kegiatan transaksi: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</a:p>
        </p:txBody>
      </p:sp>
      <p:sp>
        <p:nvSpPr>
          <p:cNvPr id="689156" name="AutoShape 4"/>
          <p:cNvSpPr>
            <a:spLocks noChangeArrowheads="1"/>
          </p:cNvSpPr>
          <p:nvPr/>
        </p:nvSpPr>
        <p:spPr bwMode="auto">
          <a:xfrm>
            <a:off x="612371" y="1277633"/>
            <a:ext cx="3897284" cy="2755354"/>
          </a:xfrm>
          <a:prstGeom prst="roundRect">
            <a:avLst>
              <a:gd name="adj" fmla="val 16667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pPr algn="just" defTabSz="991740"/>
            <a:r>
              <a:rPr lang="en-US" sz="1600" dirty="0"/>
              <a:t>Nama Perusahaan	: PT. Maju Terus</a:t>
            </a:r>
          </a:p>
          <a:p>
            <a:pPr algn="just" defTabSz="991740"/>
            <a:r>
              <a:rPr lang="en-US" sz="1600" dirty="0"/>
              <a:t>Nomor Rekening	: 055736489124</a:t>
            </a:r>
          </a:p>
          <a:p>
            <a:pPr algn="just" defTabSz="991740"/>
            <a:r>
              <a:rPr lang="en-US" sz="1600" dirty="0"/>
              <a:t>Jenis Setoran	: Tunai</a:t>
            </a:r>
          </a:p>
          <a:p>
            <a:pPr algn="just" defTabSz="991740"/>
            <a:r>
              <a:rPr lang="en-US" sz="1600" dirty="0"/>
              <a:t>Jumlah Setoran	: Rp 12.000.500</a:t>
            </a:r>
          </a:p>
          <a:p>
            <a:pPr algn="just" defTabSz="991740"/>
            <a:r>
              <a:rPr lang="en-US" sz="1600" dirty="0"/>
              <a:t>Tanggal		: 10 Mei 2007</a:t>
            </a:r>
          </a:p>
          <a:p>
            <a:pPr algn="just" defTabSz="991740"/>
            <a:r>
              <a:rPr lang="en-US" sz="1600" dirty="0"/>
              <a:t>Nama Penyetor	: </a:t>
            </a:r>
            <a:r>
              <a:rPr lang="en-US" sz="1600" dirty="0" err="1"/>
              <a:t>Heli</a:t>
            </a:r>
            <a:r>
              <a:rPr lang="en-US" sz="1600" dirty="0"/>
              <a:t> </a:t>
            </a:r>
            <a:r>
              <a:rPr lang="en-US" sz="1600" dirty="0" err="1"/>
              <a:t>Kusnadi</a:t>
            </a:r>
            <a:endParaRPr lang="en-US" sz="1600" dirty="0"/>
          </a:p>
          <a:p>
            <a:pPr algn="just" defTabSz="991740"/>
            <a:r>
              <a:rPr lang="en-US" sz="1600" dirty="0"/>
              <a:t>Nama Teller	: Dini</a:t>
            </a:r>
          </a:p>
          <a:p>
            <a:pPr algn="just" defTabSz="991740"/>
            <a:endParaRPr lang="en-US" sz="1600" dirty="0"/>
          </a:p>
        </p:txBody>
      </p:sp>
      <p:sp>
        <p:nvSpPr>
          <p:cNvPr id="689158" name="AutoShape 6"/>
          <p:cNvSpPr>
            <a:spLocks noChangeArrowheads="1"/>
          </p:cNvSpPr>
          <p:nvPr/>
        </p:nvSpPr>
        <p:spPr bwMode="auto">
          <a:xfrm>
            <a:off x="4698077" y="1277633"/>
            <a:ext cx="3707476" cy="2755354"/>
          </a:xfrm>
          <a:prstGeom prst="roundRect">
            <a:avLst>
              <a:gd name="adj" fmla="val 16667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 anchor="ctr"/>
          <a:lstStyle/>
          <a:p>
            <a:pPr algn="just" defTabSz="991740"/>
            <a:r>
              <a:rPr lang="en-US" sz="1600" dirty="0"/>
              <a:t>Nama Penumpang	: </a:t>
            </a:r>
            <a:r>
              <a:rPr lang="en-US" sz="1600" dirty="0" err="1"/>
              <a:t>Petrus</a:t>
            </a:r>
            <a:endParaRPr lang="en-US" sz="1600" dirty="0"/>
          </a:p>
          <a:p>
            <a:pPr algn="just" defTabSz="991740"/>
            <a:r>
              <a:rPr lang="en-US" sz="1600" dirty="0"/>
              <a:t>Umur		: 55 tahun</a:t>
            </a:r>
          </a:p>
          <a:p>
            <a:pPr algn="just" defTabSz="991740"/>
            <a:r>
              <a:rPr lang="en-US" sz="1600" dirty="0"/>
              <a:t>Alamat		: Jl. Sudirman 25</a:t>
            </a:r>
          </a:p>
          <a:p>
            <a:pPr algn="just" defTabSz="991740"/>
            <a:r>
              <a:rPr lang="en-US" sz="1600" dirty="0"/>
              <a:t>		  Ciamis</a:t>
            </a:r>
          </a:p>
          <a:p>
            <a:pPr algn="just" defTabSz="991740"/>
            <a:r>
              <a:rPr lang="en-US" sz="1600" dirty="0"/>
              <a:t>Tujuan		: Surabaya</a:t>
            </a:r>
          </a:p>
          <a:p>
            <a:pPr algn="just" defTabSz="991740"/>
            <a:r>
              <a:rPr lang="en-US" sz="1600" dirty="0"/>
              <a:t>Tanggal		: 10 Mei 2007</a:t>
            </a:r>
          </a:p>
          <a:p>
            <a:pPr algn="just" defTabSz="991740"/>
            <a:r>
              <a:rPr lang="en-US" sz="1600" dirty="0"/>
              <a:t>Jam		: 12.00 WIB</a:t>
            </a:r>
          </a:p>
          <a:p>
            <a:pPr algn="just" defTabSz="991740"/>
            <a:r>
              <a:rPr lang="en-US" sz="1600" dirty="0"/>
              <a:t>N0. Pesawat	: MNA 543</a:t>
            </a:r>
          </a:p>
          <a:p>
            <a:pPr algn="just" defTabSz="991740"/>
            <a:r>
              <a:rPr lang="en-US" sz="1600" dirty="0"/>
              <a:t>Harga Tiket	: Rp 500.000,-</a:t>
            </a:r>
          </a:p>
          <a:p>
            <a:pPr algn="just" defTabSz="991740"/>
            <a:endParaRPr lang="en-US" sz="1600" dirty="0"/>
          </a:p>
        </p:txBody>
      </p:sp>
      <p:sp>
        <p:nvSpPr>
          <p:cNvPr id="689159" name="Text Box 7"/>
          <p:cNvSpPr txBox="1">
            <a:spLocks noChangeArrowheads="1"/>
          </p:cNvSpPr>
          <p:nvPr/>
        </p:nvSpPr>
        <p:spPr bwMode="auto">
          <a:xfrm>
            <a:off x="1034938" y="4095238"/>
            <a:ext cx="2345837" cy="3598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dirty="0"/>
              <a:t>Data bukti </a:t>
            </a:r>
            <a:r>
              <a:rPr lang="en-US" dirty="0" err="1"/>
              <a:t>setor</a:t>
            </a:r>
            <a:r>
              <a:rPr lang="en-US" dirty="0"/>
              <a:t> bank</a:t>
            </a:r>
          </a:p>
        </p:txBody>
      </p:sp>
      <p:sp>
        <p:nvSpPr>
          <p:cNvPr id="689160" name="Text Box 8"/>
          <p:cNvSpPr txBox="1">
            <a:spLocks noChangeArrowheads="1"/>
          </p:cNvSpPr>
          <p:nvPr/>
        </p:nvSpPr>
        <p:spPr bwMode="auto">
          <a:xfrm>
            <a:off x="5012577" y="4101166"/>
            <a:ext cx="2910094" cy="3598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75" tIns="41037" rIns="82075" bIns="41037">
            <a:spAutoFit/>
          </a:bodyPr>
          <a:lstStyle/>
          <a:p>
            <a:pPr defTabSz="991740"/>
            <a:r>
              <a:rPr lang="en-US" dirty="0"/>
              <a:t>Data tiket pesawat terbang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8030"/>
            <a:ext cx="8229600" cy="5558137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2. data hasil penelitian: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    1. Hasil penelitian internal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2. Hasil penelitian eksternal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</a:t>
            </a:r>
            <a:r>
              <a:rPr lang="en-US" sz="2200" dirty="0">
                <a:latin typeface="Stencil" pitchFamily="82" charset="0"/>
              </a:rPr>
              <a:t>3. Data lingkungan: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     </a:t>
            </a:r>
            <a:r>
              <a:rPr lang="en-US" sz="2200" dirty="0">
                <a:latin typeface="Century Gothic" pitchFamily="34" charset="0"/>
              </a:rPr>
              <a:t>Yaitu semua bidang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berkaitan dg kegiatan organisasi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dan dapat </a:t>
            </a:r>
            <a:r>
              <a:rPr lang="en-US" sz="2200" dirty="0" err="1">
                <a:latin typeface="Century Gothic" pitchFamily="34" charset="0"/>
              </a:rPr>
              <a:t>mepengaruhi</a:t>
            </a:r>
            <a:r>
              <a:rPr lang="en-US" sz="2200" dirty="0">
                <a:latin typeface="Century Gothic" pitchFamily="34" charset="0"/>
              </a:rPr>
              <a:t> kegiatan organisasi, misalnya: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1. Ekonomi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2. Keuangan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3. Pendidikan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4. Perdagangan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5. Politik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6. Iptek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7. Budaya, dsb.  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" y="403150"/>
            <a:ext cx="8229600" cy="5983520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4. data peraturan: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    *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pekerjaan SI, data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bentuk peraturan hrs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 disimpan secara sistematis </a:t>
            </a:r>
            <a:r>
              <a:rPr lang="en-US" sz="2200" dirty="0" err="1">
                <a:latin typeface="Century Gothic" pitchFamily="34" charset="0"/>
              </a:rPr>
              <a:t>unt</a:t>
            </a:r>
            <a:r>
              <a:rPr lang="en-US" sz="2200" dirty="0">
                <a:latin typeface="Century Gothic" pitchFamily="34" charset="0"/>
              </a:rPr>
              <a:t> memudahkan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 </a:t>
            </a:r>
            <a:r>
              <a:rPr lang="en-US" sz="2200" dirty="0" err="1">
                <a:latin typeface="Century Gothic" pitchFamily="34" charset="0"/>
              </a:rPr>
              <a:t>penelmuan</a:t>
            </a:r>
            <a:r>
              <a:rPr lang="en-US" sz="2200" dirty="0">
                <a:latin typeface="Century Gothic" pitchFamily="34" charset="0"/>
              </a:rPr>
              <a:t> kembali.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</a:t>
            </a:r>
            <a:r>
              <a:rPr lang="en-US" sz="2200" dirty="0">
                <a:latin typeface="Stencil" pitchFamily="82" charset="0"/>
              </a:rPr>
              <a:t>*</a:t>
            </a:r>
            <a:r>
              <a:rPr lang="en-US" sz="2200" dirty="0">
                <a:latin typeface="Century Gothic" pitchFamily="34" charset="0"/>
              </a:rPr>
              <a:t>Data peraturan dimasukan pd komputer hanya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          </a:t>
            </a:r>
            <a:r>
              <a:rPr lang="en-US" sz="2200" dirty="0" err="1">
                <a:latin typeface="Century Gothic" pitchFamily="34" charset="0"/>
              </a:rPr>
              <a:t>indeksnya</a:t>
            </a:r>
            <a:r>
              <a:rPr lang="en-US" sz="2200" dirty="0">
                <a:latin typeface="Century Gothic" pitchFamily="34" charset="0"/>
              </a:rPr>
              <a:t> saja, meliputi: 		</a:t>
            </a:r>
            <a:r>
              <a:rPr lang="en-US" sz="2200" dirty="0">
                <a:latin typeface="Stencil" pitchFamily="82" charset="0"/>
              </a:rPr>
              <a:t>     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      </a:t>
            </a:r>
            <a:r>
              <a:rPr lang="en-US" sz="2200" dirty="0">
                <a:latin typeface="Century Gothic" pitchFamily="34" charset="0"/>
              </a:rPr>
              <a:t>1. Subjek 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 2. Judul peraturan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 3. Lembaga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mengeluarkan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 4. Tanggal dan nomor peraturan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 5. Kode dari lokasi penyimpanan dokumen fisiknya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     6. Isi ringkas peraturan 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3152"/>
            <a:ext cx="8229600" cy="5693015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KESIMPULAN: 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INFORMASI:</a:t>
            </a:r>
          </a:p>
          <a:p>
            <a:r>
              <a:rPr lang="en-US" sz="2200" dirty="0">
                <a:latin typeface="Century Gothic" pitchFamily="34" charset="0"/>
              </a:rPr>
              <a:t>Hasil pengolahan data/fakta yang dapat memberikan arti atau manfaat</a:t>
            </a:r>
          </a:p>
          <a:p>
            <a:r>
              <a:rPr lang="en-US" sz="2200" dirty="0">
                <a:latin typeface="Century Gothic" pitchFamily="34" charset="0"/>
              </a:rPr>
              <a:t>Data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telah diproses ke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suatu bentuk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mempunyai arti bagi penerima dan memiliki nilai nyata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dibutuhkan </a:t>
            </a:r>
            <a:r>
              <a:rPr lang="en-US" sz="2200" dirty="0" err="1">
                <a:latin typeface="Century Gothic" pitchFamily="34" charset="0"/>
              </a:rPr>
              <a:t>unt</a:t>
            </a:r>
            <a:r>
              <a:rPr lang="en-US" sz="2200" dirty="0">
                <a:latin typeface="Century Gothic" pitchFamily="34" charset="0"/>
              </a:rPr>
              <a:t> proses pengambilan keputusan saat ini maupun saat mendatang.</a:t>
            </a:r>
          </a:p>
          <a:p>
            <a:r>
              <a:rPr lang="en-US" sz="2200" dirty="0">
                <a:latin typeface="Century Gothic" pitchFamily="34" charset="0"/>
              </a:rPr>
              <a:t>Sebuah pernyataan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menjelaskan suatu peristiwa (objek/konsep) sehingga manusia dapat membedakan sesuatu dengan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lainnya.</a:t>
            </a:r>
          </a:p>
          <a:p>
            <a:r>
              <a:rPr lang="en-US" sz="2200" dirty="0">
                <a:latin typeface="Century Gothic" pitchFamily="34" charset="0"/>
              </a:rPr>
              <a:t>Merupakan kumpulan data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telah diolah baik bersifat kualitatif maupun kuantitatif dan memiliki arti lebih luas.</a:t>
            </a:r>
          </a:p>
          <a:p>
            <a:r>
              <a:rPr lang="en-US" sz="2200" dirty="0">
                <a:latin typeface="Century Gothic" pitchFamily="34" charset="0"/>
              </a:rPr>
              <a:t>Data itu sendiri berorientasi pada kegiatan operasional, seperti transaksi.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1330"/>
            <a:ext cx="8229600" cy="5983520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4. BENTUK INFORMASI</a:t>
            </a:r>
          </a:p>
          <a:p>
            <a:r>
              <a:rPr lang="en-US" sz="1800" dirty="0">
                <a:latin typeface="Stencil" pitchFamily="82" charset="0"/>
              </a:rPr>
              <a:t>Informasi uraian:</a:t>
            </a:r>
            <a:r>
              <a:rPr lang="en-US" sz="2200" dirty="0">
                <a:latin typeface="Century Gothic" pitchFamily="34" charset="0"/>
              </a:rPr>
              <a:t> disajikan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bentuk uraian cerita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</a:t>
            </a:r>
            <a:r>
              <a:rPr lang="en-US" sz="2200" dirty="0" err="1">
                <a:latin typeface="Century Gothic" pitchFamily="34" charset="0"/>
              </a:rPr>
              <a:t>pangjang</a:t>
            </a:r>
            <a:r>
              <a:rPr lang="en-US" sz="2200" dirty="0">
                <a:latin typeface="Century Gothic" pitchFamily="34" charset="0"/>
              </a:rPr>
              <a:t>/singkat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berisikan kalimat-kalimat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ringkas dan jelas, misalnya: laporan, notulen, surat, atau memo.</a:t>
            </a:r>
          </a:p>
          <a:p>
            <a:r>
              <a:rPr lang="en-US" sz="2200" b="1" dirty="0">
                <a:latin typeface="Century Gothic" pitchFamily="34" charset="0"/>
              </a:rPr>
              <a:t>Informasi rekapitulasi:</a:t>
            </a:r>
            <a:r>
              <a:rPr lang="en-US" sz="2200" dirty="0">
                <a:latin typeface="Century Gothic" pitchFamily="34" charset="0"/>
              </a:rPr>
              <a:t> informasi ringkas dg hasil akhir dari suatu perhitungan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berisikan angka-angka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disajikan </a:t>
            </a:r>
            <a:r>
              <a:rPr lang="en-US" sz="2200" dirty="0" err="1">
                <a:latin typeface="Century Gothic" pitchFamily="34" charset="0"/>
              </a:rPr>
              <a:t>dlm</a:t>
            </a:r>
            <a:r>
              <a:rPr lang="en-US" sz="2200" dirty="0">
                <a:latin typeface="Century Gothic" pitchFamily="34" charset="0"/>
              </a:rPr>
              <a:t> bentuk kolom-kolom, misalnya: neraca, rekening, daftar pembelian, daftar penjualan, kalkulasi harga, dsb.</a:t>
            </a:r>
          </a:p>
          <a:p>
            <a:r>
              <a:rPr lang="en-US" sz="2200" b="1" dirty="0">
                <a:latin typeface="Century Gothic" pitchFamily="34" charset="0"/>
              </a:rPr>
              <a:t>Informasi gambar: </a:t>
            </a:r>
            <a:r>
              <a:rPr lang="en-US" sz="2200" dirty="0">
                <a:latin typeface="Century Gothic" pitchFamily="34" charset="0"/>
              </a:rPr>
              <a:t>Informasi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966" y="271240"/>
            <a:ext cx="8089669" cy="718852"/>
          </a:xfrm>
        </p:spPr>
        <p:txBody>
          <a:bodyPr/>
          <a:lstStyle/>
          <a:p>
            <a:pPr algn="l"/>
            <a:r>
              <a:rPr lang="en-US" sz="2500" b="1" dirty="0">
                <a:solidFill>
                  <a:schemeClr val="tx1"/>
                </a:solidFill>
                <a:latin typeface="Stencil" pitchFamily="82" charset="0"/>
              </a:rPr>
              <a:t>3.3 KUALITAS INFORMASI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55963" y="1415475"/>
            <a:ext cx="7327670" cy="4118949"/>
            <a:chOff x="410" y="475"/>
            <a:chExt cx="3493" cy="2041"/>
          </a:xfrm>
        </p:grpSpPr>
        <p:sp>
          <p:nvSpPr>
            <p:cNvPr id="445445" name="AutoShape 5"/>
            <p:cNvSpPr>
              <a:spLocks noChangeArrowheads="1"/>
            </p:cNvSpPr>
            <p:nvPr/>
          </p:nvSpPr>
          <p:spPr bwMode="auto">
            <a:xfrm>
              <a:off x="410" y="475"/>
              <a:ext cx="3448" cy="817"/>
            </a:xfrm>
            <a:prstGeom prst="flowChartExtract">
              <a:avLst/>
            </a:prstGeom>
            <a:solidFill>
              <a:srgbClr val="33CC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9674" tIns="64836" rIns="129674" bIns="64836" anchor="ctr"/>
            <a:lstStyle/>
            <a:p>
              <a:pPr algn="ctr" defTabSz="991740"/>
              <a:endParaRPr lang="en-US" sz="1100" dirty="0">
                <a:latin typeface="Times New Roman" pitchFamily="18" charset="0"/>
              </a:endParaRPr>
            </a:p>
            <a:p>
              <a:pPr algn="ctr" defTabSz="991740"/>
              <a:r>
                <a:rPr lang="en-US" sz="2500" dirty="0">
                  <a:latin typeface="Times New Roman" pitchFamily="18" charset="0"/>
                </a:rPr>
                <a:t>INFORMASI YANG BERGUNA</a:t>
              </a:r>
            </a:p>
          </p:txBody>
        </p:sp>
        <p:sp>
          <p:nvSpPr>
            <p:cNvPr id="445446" name="Text Box 6"/>
            <p:cNvSpPr txBox="1">
              <a:spLocks noChangeArrowheads="1"/>
            </p:cNvSpPr>
            <p:nvPr/>
          </p:nvSpPr>
          <p:spPr bwMode="auto">
            <a:xfrm>
              <a:off x="874" y="1292"/>
              <a:ext cx="308" cy="1224"/>
            </a:xfrm>
            <a:prstGeom prst="rect">
              <a:avLst/>
            </a:prstGeom>
            <a:noFill/>
            <a:ln w="12700" cap="sq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vert="eaVert" lIns="129674" tIns="64836" rIns="129674" bIns="64836">
              <a:spAutoFit/>
            </a:bodyPr>
            <a:lstStyle/>
            <a:p>
              <a:pPr algn="ctr" defTabSz="991740">
                <a:spcBef>
                  <a:spcPct val="50000"/>
                </a:spcBef>
              </a:pPr>
              <a:r>
                <a:rPr lang="en-US" sz="2500" dirty="0">
                  <a:latin typeface="Times New Roman" pitchFamily="18" charset="0"/>
                </a:rPr>
                <a:t>RELEVAN</a:t>
              </a:r>
            </a:p>
          </p:txBody>
        </p:sp>
        <p:sp>
          <p:nvSpPr>
            <p:cNvPr id="445447" name="Text Box 7"/>
            <p:cNvSpPr txBox="1">
              <a:spLocks noChangeArrowheads="1"/>
            </p:cNvSpPr>
            <p:nvPr/>
          </p:nvSpPr>
          <p:spPr bwMode="auto">
            <a:xfrm>
              <a:off x="1643" y="1292"/>
              <a:ext cx="308" cy="1224"/>
            </a:xfrm>
            <a:prstGeom prst="rect">
              <a:avLst/>
            </a:prstGeom>
            <a:noFill/>
            <a:ln w="12700" cap="sq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vert="eaVert" lIns="129674" tIns="64836" rIns="129674" bIns="64836">
              <a:spAutoFit/>
            </a:bodyPr>
            <a:lstStyle/>
            <a:p>
              <a:pPr algn="ctr" defTabSz="991740">
                <a:spcBef>
                  <a:spcPct val="50000"/>
                </a:spcBef>
              </a:pPr>
              <a:r>
                <a:rPr lang="en-US" sz="2500" dirty="0">
                  <a:latin typeface="Times New Roman" pitchFamily="18" charset="0"/>
                </a:rPr>
                <a:t>TEPAT WAKTU</a:t>
              </a:r>
            </a:p>
          </p:txBody>
        </p:sp>
        <p:sp>
          <p:nvSpPr>
            <p:cNvPr id="445448" name="Text Box 8"/>
            <p:cNvSpPr txBox="1">
              <a:spLocks noChangeArrowheads="1"/>
            </p:cNvSpPr>
            <p:nvPr/>
          </p:nvSpPr>
          <p:spPr bwMode="auto">
            <a:xfrm>
              <a:off x="2414" y="1292"/>
              <a:ext cx="308" cy="1224"/>
            </a:xfrm>
            <a:prstGeom prst="rect">
              <a:avLst/>
            </a:prstGeom>
            <a:noFill/>
            <a:ln w="12700" cap="sq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vert="eaVert" lIns="129674" tIns="64836" rIns="129674" bIns="64836">
              <a:spAutoFit/>
            </a:bodyPr>
            <a:lstStyle/>
            <a:p>
              <a:pPr algn="ctr" defTabSz="991740">
                <a:spcBef>
                  <a:spcPct val="50000"/>
                </a:spcBef>
              </a:pPr>
              <a:r>
                <a:rPr lang="en-US" sz="2500" dirty="0">
                  <a:latin typeface="Times New Roman" pitchFamily="18" charset="0"/>
                </a:rPr>
                <a:t>AKURAT</a:t>
              </a:r>
            </a:p>
          </p:txBody>
        </p:sp>
        <p:sp>
          <p:nvSpPr>
            <p:cNvPr id="445449" name="Text Box 9"/>
            <p:cNvSpPr txBox="1">
              <a:spLocks noChangeArrowheads="1"/>
            </p:cNvSpPr>
            <p:nvPr/>
          </p:nvSpPr>
          <p:spPr bwMode="auto">
            <a:xfrm>
              <a:off x="3140" y="1292"/>
              <a:ext cx="308" cy="1224"/>
            </a:xfrm>
            <a:prstGeom prst="rect">
              <a:avLst/>
            </a:prstGeom>
            <a:noFill/>
            <a:ln w="12700" cap="sq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vert="eaVert" lIns="129674" tIns="64836" rIns="129674" bIns="64836">
              <a:spAutoFit/>
            </a:bodyPr>
            <a:lstStyle/>
            <a:p>
              <a:pPr algn="ctr" defTabSz="991740">
                <a:spcBef>
                  <a:spcPct val="50000"/>
                </a:spcBef>
              </a:pPr>
              <a:r>
                <a:rPr lang="en-US" sz="2500" dirty="0">
                  <a:latin typeface="Times New Roman" pitchFamily="18" charset="0"/>
                </a:rPr>
                <a:t>LENGKAP</a:t>
              </a:r>
            </a:p>
          </p:txBody>
        </p:sp>
        <p:sp>
          <p:nvSpPr>
            <p:cNvPr id="445450" name="Line 10"/>
            <p:cNvSpPr>
              <a:spLocks noChangeShapeType="1"/>
            </p:cNvSpPr>
            <p:nvPr/>
          </p:nvSpPr>
          <p:spPr bwMode="auto">
            <a:xfrm>
              <a:off x="501" y="2516"/>
              <a:ext cx="3402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3152"/>
            <a:ext cx="8229600" cy="5693015"/>
          </a:xfrm>
        </p:spPr>
        <p:txBody>
          <a:bodyPr/>
          <a:lstStyle/>
          <a:p>
            <a:pPr>
              <a:buFontTx/>
              <a:buNone/>
            </a:pPr>
            <a:r>
              <a:rPr lang="en-US" sz="2500" dirty="0">
                <a:latin typeface="Stencil" pitchFamily="82" charset="0"/>
              </a:rPr>
              <a:t>KETERANGAN:</a:t>
            </a:r>
          </a:p>
          <a:p>
            <a:r>
              <a:rPr lang="en-US" sz="2200" dirty="0">
                <a:latin typeface="Stencil" pitchFamily="82" charset="0"/>
              </a:rPr>
              <a:t>Akurat: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Informasi mencerminkan keadaan </a:t>
            </a:r>
            <a:r>
              <a:rPr lang="en-US" sz="2200" dirty="0" err="1">
                <a:latin typeface="Century Gothic" pitchFamily="34" charset="0"/>
              </a:rPr>
              <a:t>yg</a:t>
            </a:r>
            <a:r>
              <a:rPr lang="en-US" sz="2200" dirty="0">
                <a:latin typeface="Century Gothic" pitchFamily="34" charset="0"/>
              </a:rPr>
              <a:t> sebenarnya. </a:t>
            </a:r>
          </a:p>
          <a:p>
            <a:r>
              <a:rPr lang="en-US" sz="2200" dirty="0">
                <a:latin typeface="Stencil" pitchFamily="82" charset="0"/>
              </a:rPr>
              <a:t>Tepat waktu: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Informasi tersedia pada saat dibutuhkan </a:t>
            </a:r>
          </a:p>
          <a:p>
            <a:r>
              <a:rPr lang="en-US" sz="2200" dirty="0">
                <a:latin typeface="Stencil" pitchFamily="82" charset="0"/>
              </a:rPr>
              <a:t>Relevan:</a:t>
            </a:r>
          </a:p>
          <a:p>
            <a:pPr>
              <a:buFontTx/>
              <a:buNone/>
            </a:pPr>
            <a:r>
              <a:rPr lang="en-US" sz="2200" dirty="0">
                <a:latin typeface="Stencil" pitchFamily="82" charset="0"/>
              </a:rPr>
              <a:t>	</a:t>
            </a:r>
            <a:r>
              <a:rPr lang="en-US" sz="2200" dirty="0">
                <a:latin typeface="Century Gothic" pitchFamily="34" charset="0"/>
              </a:rPr>
              <a:t>Informasi sesuai dengan kebutuhan</a:t>
            </a:r>
          </a:p>
          <a:p>
            <a:r>
              <a:rPr lang="en-US" sz="2200" dirty="0">
                <a:latin typeface="Stencil" pitchFamily="82" charset="0"/>
              </a:rPr>
              <a:t>Lengkap:</a:t>
            </a:r>
          </a:p>
          <a:p>
            <a:pPr>
              <a:buFontTx/>
              <a:buNone/>
            </a:pPr>
            <a:r>
              <a:rPr lang="en-US" sz="2200" dirty="0">
                <a:latin typeface="Century Gothic" pitchFamily="34" charset="0"/>
              </a:rPr>
              <a:t>	Informasi lengkap dan utuh </a:t>
            </a:r>
            <a:endParaRPr lang="en-US" sz="22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89462" y="496527"/>
            <a:ext cx="6447905" cy="646226"/>
          </a:xfrm>
        </p:spPr>
        <p:txBody>
          <a:bodyPr/>
          <a:lstStyle/>
          <a:p>
            <a:pPr algn="l"/>
            <a:r>
              <a:rPr lang="en-US" sz="2200" dirty="0">
                <a:latin typeface="Stencil" pitchFamily="82" charset="0"/>
              </a:rPr>
              <a:t>3.4 HUBUNGAN data, fakta, dan informasi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051563" y="1489581"/>
            <a:ext cx="7166956" cy="4172307"/>
            <a:chOff x="759" y="1005"/>
            <a:chExt cx="5173" cy="2815"/>
          </a:xfrm>
        </p:grpSpPr>
        <p:sp>
          <p:nvSpPr>
            <p:cNvPr id="668678" name="Text Box 6"/>
            <p:cNvSpPr txBox="1">
              <a:spLocks noChangeArrowheads="1"/>
            </p:cNvSpPr>
            <p:nvPr/>
          </p:nvSpPr>
          <p:spPr bwMode="auto">
            <a:xfrm>
              <a:off x="759" y="1005"/>
              <a:ext cx="1098" cy="1184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Kegiatan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 Pelaporan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 Komunikasi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 Transaksi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 Perjanjian</a:t>
              </a:r>
            </a:p>
            <a:p>
              <a:pPr defTabSz="991740">
                <a:buFontTx/>
                <a:buChar char="•"/>
              </a:pPr>
              <a:r>
                <a:rPr lang="en-US" dirty="0"/>
                <a:t> Dsb</a:t>
              </a:r>
            </a:p>
          </p:txBody>
        </p:sp>
        <p:sp>
          <p:nvSpPr>
            <p:cNvPr id="668679" name="Text Box 7"/>
            <p:cNvSpPr txBox="1">
              <a:spLocks noChangeArrowheads="1"/>
            </p:cNvSpPr>
            <p:nvPr/>
          </p:nvSpPr>
          <p:spPr bwMode="auto">
            <a:xfrm>
              <a:off x="2909" y="1843"/>
              <a:ext cx="650" cy="35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sz="1400" dirty="0"/>
                <a:t>Direkam/</a:t>
              </a:r>
            </a:p>
            <a:p>
              <a:pPr defTabSz="991740"/>
              <a:r>
                <a:rPr lang="en-US" sz="1400" dirty="0"/>
                <a:t>dicatat</a:t>
              </a:r>
            </a:p>
          </p:txBody>
        </p:sp>
        <p:sp>
          <p:nvSpPr>
            <p:cNvPr id="668681" name="AutoShape 9"/>
            <p:cNvSpPr>
              <a:spLocks noChangeArrowheads="1"/>
            </p:cNvSpPr>
            <p:nvPr/>
          </p:nvSpPr>
          <p:spPr bwMode="auto">
            <a:xfrm>
              <a:off x="2504" y="2289"/>
              <a:ext cx="771" cy="463"/>
            </a:xfrm>
            <a:prstGeom prst="flowChart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Data</a:t>
              </a:r>
            </a:p>
          </p:txBody>
        </p:sp>
        <p:sp>
          <p:nvSpPr>
            <p:cNvPr id="668684" name="AutoShape 12"/>
            <p:cNvSpPr>
              <a:spLocks noChangeArrowheads="1"/>
            </p:cNvSpPr>
            <p:nvPr/>
          </p:nvSpPr>
          <p:spPr bwMode="auto">
            <a:xfrm>
              <a:off x="2296" y="3285"/>
              <a:ext cx="1134" cy="453"/>
            </a:xfrm>
            <a:prstGeom prst="flowChartPreparation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Komputer</a:t>
              </a:r>
            </a:p>
          </p:txBody>
        </p:sp>
        <p:sp>
          <p:nvSpPr>
            <p:cNvPr id="668687" name="AutoShape 15"/>
            <p:cNvSpPr>
              <a:spLocks noChangeArrowheads="1"/>
            </p:cNvSpPr>
            <p:nvPr/>
          </p:nvSpPr>
          <p:spPr bwMode="auto">
            <a:xfrm>
              <a:off x="4500" y="3230"/>
              <a:ext cx="1089" cy="590"/>
            </a:xfrm>
            <a:prstGeom prst="flowChartMulti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Informasi</a:t>
              </a:r>
            </a:p>
          </p:txBody>
        </p:sp>
        <p:sp>
          <p:nvSpPr>
            <p:cNvPr id="668689" name="AutoShape 17"/>
            <p:cNvSpPr>
              <a:spLocks noChangeArrowheads="1"/>
            </p:cNvSpPr>
            <p:nvPr/>
          </p:nvSpPr>
          <p:spPr bwMode="auto">
            <a:xfrm>
              <a:off x="4481" y="2205"/>
              <a:ext cx="1089" cy="590"/>
            </a:xfrm>
            <a:prstGeom prst="flowChartMultidocumen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Arsip</a:t>
              </a:r>
            </a:p>
          </p:txBody>
        </p:sp>
        <p:sp>
          <p:nvSpPr>
            <p:cNvPr id="668691" name="Line 19"/>
            <p:cNvSpPr>
              <a:spLocks noChangeShapeType="1"/>
            </p:cNvSpPr>
            <p:nvPr/>
          </p:nvSpPr>
          <p:spPr bwMode="auto">
            <a:xfrm>
              <a:off x="2867" y="2740"/>
              <a:ext cx="0" cy="54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8693" name="Text Box 21"/>
            <p:cNvSpPr txBox="1">
              <a:spLocks noChangeArrowheads="1"/>
            </p:cNvSpPr>
            <p:nvPr/>
          </p:nvSpPr>
          <p:spPr bwMode="auto">
            <a:xfrm>
              <a:off x="3535" y="3272"/>
              <a:ext cx="815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Keluaran</a:t>
              </a:r>
            </a:p>
          </p:txBody>
        </p:sp>
        <p:sp>
          <p:nvSpPr>
            <p:cNvPr id="668694" name="Line 22"/>
            <p:cNvSpPr>
              <a:spLocks noChangeShapeType="1"/>
            </p:cNvSpPr>
            <p:nvPr/>
          </p:nvSpPr>
          <p:spPr bwMode="auto">
            <a:xfrm>
              <a:off x="3366" y="2523"/>
              <a:ext cx="953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8695" name="Line 23"/>
            <p:cNvSpPr>
              <a:spLocks noChangeShapeType="1"/>
            </p:cNvSpPr>
            <p:nvPr/>
          </p:nvSpPr>
          <p:spPr bwMode="auto">
            <a:xfrm>
              <a:off x="3457" y="3521"/>
              <a:ext cx="953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8696" name="Text Box 24"/>
            <p:cNvSpPr txBox="1">
              <a:spLocks noChangeArrowheads="1"/>
            </p:cNvSpPr>
            <p:nvPr/>
          </p:nvSpPr>
          <p:spPr bwMode="auto">
            <a:xfrm>
              <a:off x="3509" y="2291"/>
              <a:ext cx="834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Disimpan</a:t>
              </a:r>
            </a:p>
          </p:txBody>
        </p:sp>
        <p:sp>
          <p:nvSpPr>
            <p:cNvPr id="668697" name="Text Box 25"/>
            <p:cNvSpPr txBox="1">
              <a:spLocks noChangeArrowheads="1"/>
            </p:cNvSpPr>
            <p:nvPr/>
          </p:nvSpPr>
          <p:spPr bwMode="auto">
            <a:xfrm>
              <a:off x="2867" y="2863"/>
              <a:ext cx="790" cy="24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Diproses</a:t>
              </a:r>
            </a:p>
          </p:txBody>
        </p:sp>
        <p:sp>
          <p:nvSpPr>
            <p:cNvPr id="668698" name="Text Box 26"/>
            <p:cNvSpPr txBox="1">
              <a:spLocks noChangeArrowheads="1"/>
            </p:cNvSpPr>
            <p:nvPr/>
          </p:nvSpPr>
          <p:spPr bwMode="auto">
            <a:xfrm>
              <a:off x="5098" y="2841"/>
              <a:ext cx="834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spAutoFit/>
            </a:bodyPr>
            <a:lstStyle/>
            <a:p>
              <a:pPr defTabSz="991740"/>
              <a:r>
                <a:rPr lang="en-US" dirty="0"/>
                <a:t>Disimpan</a:t>
              </a:r>
            </a:p>
          </p:txBody>
        </p:sp>
        <p:sp>
          <p:nvSpPr>
            <p:cNvPr id="668699" name="Line 27"/>
            <p:cNvSpPr>
              <a:spLocks noChangeShapeType="1"/>
            </p:cNvSpPr>
            <p:nvPr/>
          </p:nvSpPr>
          <p:spPr bwMode="auto">
            <a:xfrm flipV="1">
              <a:off x="5026" y="2768"/>
              <a:ext cx="0" cy="453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668700" name="AutoShape 28"/>
            <p:cNvCxnSpPr>
              <a:cxnSpLocks noChangeShapeType="1"/>
            </p:cNvCxnSpPr>
            <p:nvPr/>
          </p:nvCxnSpPr>
          <p:spPr bwMode="auto">
            <a:xfrm rot="16200000" flipH="1">
              <a:off x="2319" y="1662"/>
              <a:ext cx="656" cy="598"/>
            </a:xfrm>
            <a:prstGeom prst="bentConnector3">
              <a:avLst>
                <a:gd name="adj1" fmla="val -153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  <p:sp>
          <p:nvSpPr>
            <p:cNvPr id="668702" name="AutoShape 30"/>
            <p:cNvSpPr>
              <a:spLocks noChangeArrowheads="1"/>
            </p:cNvSpPr>
            <p:nvPr/>
          </p:nvSpPr>
          <p:spPr bwMode="auto">
            <a:xfrm>
              <a:off x="1122" y="3294"/>
              <a:ext cx="1134" cy="453"/>
            </a:xfrm>
            <a:prstGeom prst="flowChartPreparation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 anchor="ctr"/>
            <a:lstStyle/>
            <a:p>
              <a:pPr algn="ctr" defTabSz="991740"/>
              <a:r>
                <a:rPr lang="en-US" dirty="0"/>
                <a:t>Manual</a:t>
              </a:r>
            </a:p>
          </p:txBody>
        </p:sp>
        <p:cxnSp>
          <p:nvCxnSpPr>
            <p:cNvPr id="668703" name="AutoShape 31"/>
            <p:cNvCxnSpPr>
              <a:cxnSpLocks noChangeShapeType="1"/>
              <a:stCxn id="668697" idx="1"/>
              <a:endCxn id="668702" idx="0"/>
            </p:cNvCxnSpPr>
            <p:nvPr/>
          </p:nvCxnSpPr>
          <p:spPr bwMode="auto">
            <a:xfrm rot="10800000" flipV="1">
              <a:off x="1689" y="2988"/>
              <a:ext cx="1178" cy="306"/>
            </a:xfrm>
            <a:prstGeom prst="bentConnector2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1049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1049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1049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1049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1407</Words>
  <Application>Microsoft Office PowerPoint</Application>
  <PresentationFormat>On-screen Show (4:3)</PresentationFormat>
  <Paragraphs>513</Paragraphs>
  <Slides>47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1_Default Design</vt:lpstr>
      <vt:lpstr>Crayons</vt:lpstr>
      <vt:lpstr>Mountain Top</vt:lpstr>
      <vt:lpstr>Oleh:  Drs. Edi Suryadi, M.Si. Rasto, S.Pd., M.Pd.</vt:lpstr>
      <vt:lpstr>Slide 2</vt:lpstr>
      <vt:lpstr>KONSEP  SISTEM 1.1 Pengertian Sistem</vt:lpstr>
      <vt:lpstr>Slide 4</vt:lpstr>
      <vt:lpstr>Slide 5</vt:lpstr>
      <vt:lpstr>Slide 6</vt:lpstr>
      <vt:lpstr>Slide 7</vt:lpstr>
      <vt:lpstr>1.2 KARAKTERISTIK   SISTEM</vt:lpstr>
      <vt:lpstr>2.2.1 Tujuan sistem</vt:lpstr>
      <vt:lpstr>Slide 10</vt:lpstr>
      <vt:lpstr>2.2.3 Subsistem</vt:lpstr>
      <vt:lpstr>Slide 12</vt:lpstr>
      <vt:lpstr>2.2.4 Hubungan sistem</vt:lpstr>
      <vt:lpstr>Slide 14</vt:lpstr>
      <vt:lpstr>2.2.6 INPUT, PROSES (MODEL), DAN OUTPUT           (Data Processing Life Cycle) </vt:lpstr>
      <vt:lpstr>Slide 16</vt:lpstr>
      <vt:lpstr>Slide 17</vt:lpstr>
      <vt:lpstr>Slide 18</vt:lpstr>
      <vt:lpstr>Slide 19</vt:lpstr>
      <vt:lpstr>2.2.7 LINGKUNGAN SISTEM</vt:lpstr>
      <vt:lpstr>Slide 21</vt:lpstr>
      <vt:lpstr>KESIMPULAN/ESENSI SISTEM</vt:lpstr>
      <vt:lpstr>2.3 KLASIFIKASI SISTEM</vt:lpstr>
      <vt:lpstr>Slide 24</vt:lpstr>
      <vt:lpstr>Slide 25</vt:lpstr>
      <vt:lpstr>2.4 MODEL DAN MODELING SISTEM</vt:lpstr>
      <vt:lpstr>Slide 27</vt:lpstr>
      <vt:lpstr>Slide 28</vt:lpstr>
      <vt:lpstr>MODEL GRAFIK Penggambaran suatu entitas dalam bentuk simbol, garis ataubentuk lainnya.</vt:lpstr>
      <vt:lpstr>Slide 30</vt:lpstr>
      <vt:lpstr>Slide 31</vt:lpstr>
      <vt:lpstr>2.5 BAHASA SISTEM</vt:lpstr>
      <vt:lpstr>Slide 33</vt:lpstr>
      <vt:lpstr>TUGAS/KASUS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3.3 KUALITAS INFORMASI</vt:lpstr>
      <vt:lpstr>Slide 46</vt:lpstr>
      <vt:lpstr>3.4 HUBUNGAN data, fakta, dan informasi</vt:lpstr>
    </vt:vector>
  </TitlesOfParts>
  <Company>Rumah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POLITEKNIK KOMPUTER NIAGA LPKIA PROGRAM STUDI KOMPUTERISASI ADMINISTRASI BISNIS KONSENTRASI KESEKRETARIATAN</dc:title>
  <dc:creator>Rasto</dc:creator>
  <cp:lastModifiedBy>KAPRODI_MANPER</cp:lastModifiedBy>
  <cp:revision>24</cp:revision>
  <dcterms:created xsi:type="dcterms:W3CDTF">2005-10-18T01:16:56Z</dcterms:created>
  <dcterms:modified xsi:type="dcterms:W3CDTF">2012-12-13T10:35:13Z</dcterms:modified>
</cp:coreProperties>
</file>