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5"/>
  </p:notesMasterIdLst>
  <p:handoutMasterIdLst>
    <p:handoutMasterId r:id="rId16"/>
  </p:handoutMasterIdLst>
  <p:sldIdLst>
    <p:sldId id="256" r:id="rId2"/>
    <p:sldId id="401" r:id="rId3"/>
    <p:sldId id="411" r:id="rId4"/>
    <p:sldId id="400" r:id="rId5"/>
    <p:sldId id="402" r:id="rId6"/>
    <p:sldId id="403" r:id="rId7"/>
    <p:sldId id="404" r:id="rId8"/>
    <p:sldId id="405" r:id="rId9"/>
    <p:sldId id="406" r:id="rId10"/>
    <p:sldId id="407" r:id="rId11"/>
    <p:sldId id="409" r:id="rId12"/>
    <p:sldId id="412" r:id="rId13"/>
    <p:sldId id="413" r:id="rId14"/>
  </p:sldIdLst>
  <p:sldSz cx="9144000" cy="6858000" type="screen4x3"/>
  <p:notesSz cx="6858000" cy="92408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1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33CCFF"/>
    <a:srgbClr val="969696"/>
    <a:srgbClr val="FFFFFF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851" autoAdjust="0"/>
    <p:restoredTop sz="93573" autoAdjust="0"/>
  </p:normalViewPr>
  <p:slideViewPr>
    <p:cSldViewPr>
      <p:cViewPr>
        <p:scale>
          <a:sx n="50" d="100"/>
          <a:sy n="50" d="100"/>
        </p:scale>
        <p:origin x="-2088" y="-786"/>
      </p:cViewPr>
      <p:guideLst>
        <p:guide orient="horz" pos="2161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4" d="100"/>
          <a:sy n="44" d="100"/>
        </p:scale>
        <p:origin x="-954" y="-108"/>
      </p:cViewPr>
      <p:guideLst>
        <p:guide orient="horz" pos="2911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02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7288"/>
            <a:ext cx="2971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777288"/>
            <a:ext cx="29702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 smtClean="0"/>
            </a:lvl1pPr>
          </a:lstStyle>
          <a:p>
            <a:pPr>
              <a:defRPr/>
            </a:pPr>
            <a:fld id="{CCFA3D2A-8031-414A-BDAA-5801C3EE3A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17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02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20775" y="693738"/>
            <a:ext cx="4618038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17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89438"/>
            <a:ext cx="5486400" cy="415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717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7288"/>
            <a:ext cx="2971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17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777288"/>
            <a:ext cx="29702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 smtClean="0"/>
            </a:lvl1pPr>
          </a:lstStyle>
          <a:p>
            <a:pPr>
              <a:defRPr/>
            </a:pPr>
            <a:fld id="{E3756693-9FC8-4EEB-AF09-03C8B47076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latar belakang rektor"/>
          <p:cNvPicPr>
            <a:picLocks noChangeAspect="1" noChangeArrowheads="1"/>
          </p:cNvPicPr>
          <p:nvPr userDrawn="1"/>
        </p:nvPicPr>
        <p:blipFill>
          <a:blip r:embed="rId2"/>
          <a:srcRect l="5788" r="8824" b="9218"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23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noFill/>
        </p:spPr>
        <p:txBody>
          <a:bodyPr rIns="91418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123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8" tIns="45709" rIns="91418" bIns="45709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8" tIns="45709" rIns="91418" bIns="45709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8" tIns="45709" rIns="91418" bIns="45709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Arial" charset="0"/>
              </a:defRPr>
            </a:lvl1pPr>
          </a:lstStyle>
          <a:p>
            <a:fld id="{BDBF9BA0-6241-40A5-9845-4EAEDCA1206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066800"/>
            <a:ext cx="38862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1066800"/>
            <a:ext cx="38862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d-ID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629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629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latar belakang rektor"/>
          <p:cNvPicPr>
            <a:picLocks noChangeAspect="1" noChangeArrowheads="1"/>
          </p:cNvPicPr>
          <p:nvPr userDrawn="1"/>
        </p:nvPicPr>
        <p:blipFill>
          <a:blip r:embed="rId13"/>
          <a:srcRect l="5788" r="8824" b="9218"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914400"/>
          </a:xfrm>
          <a:prstGeom prst="rect">
            <a:avLst/>
          </a:prstGeom>
          <a:gradFill rotWithShape="1">
            <a:gsLst>
              <a:gs pos="0">
                <a:srgbClr val="000000"/>
              </a:gs>
              <a:gs pos="100000">
                <a:srgbClr val="00FF99">
                  <a:alpha val="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vert="horz" wrap="square" lIns="91418" tIns="45709" rIns="548508" bIns="457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066800"/>
            <a:ext cx="79248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8" tIns="45709" rIns="91418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</p:sldLayoutIdLst>
  <p:txStyles>
    <p:titleStyle>
      <a:lvl1pPr algn="r" defTabSz="91281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r" defTabSz="91281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2pPr>
      <a:lvl3pPr algn="r" defTabSz="91281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3pPr>
      <a:lvl4pPr algn="r" defTabSz="91281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4pPr>
      <a:lvl5pPr algn="r" defTabSz="91281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5pPr>
      <a:lvl6pPr marL="457200" algn="r" defTabSz="912813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6pPr>
      <a:lvl7pPr marL="914400" algn="r" defTabSz="912813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7pPr>
      <a:lvl8pPr marL="1371600" algn="r" defTabSz="912813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8pPr>
      <a:lvl9pPr marL="1828800" algn="r" defTabSz="912813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defTabSz="912813" rtl="0" eaLnBrk="0" fontAlgn="base" hangingPunct="0">
        <a:spcBef>
          <a:spcPct val="45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2813" rtl="0" eaLnBrk="0" fontAlgn="base" hangingPunct="0">
        <a:spcBef>
          <a:spcPct val="45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30188" algn="l" defTabSz="912813" rtl="0" eaLnBrk="0" fontAlgn="base" hangingPunct="0">
        <a:spcBef>
          <a:spcPct val="45000"/>
        </a:spcBef>
        <a:spcAft>
          <a:spcPct val="0"/>
        </a:spcAft>
        <a:buChar char="•"/>
        <a:defRPr sz="1600" b="1">
          <a:solidFill>
            <a:schemeClr val="tx1"/>
          </a:solidFill>
          <a:latin typeface="+mn-lt"/>
          <a:cs typeface="+mn-cs"/>
        </a:defRPr>
      </a:lvl3pPr>
      <a:lvl4pPr marL="1600200" indent="-228600" algn="l" defTabSz="912813" rtl="0" eaLnBrk="0" fontAlgn="base" hangingPunct="0">
        <a:spcBef>
          <a:spcPct val="45000"/>
        </a:spcBef>
        <a:spcAft>
          <a:spcPct val="0"/>
        </a:spcAft>
        <a:buChar char="–"/>
        <a:defRPr sz="1400" b="1">
          <a:solidFill>
            <a:schemeClr val="tx1"/>
          </a:solidFill>
          <a:latin typeface="+mn-lt"/>
          <a:cs typeface="+mn-cs"/>
        </a:defRPr>
      </a:lvl4pPr>
      <a:lvl5pPr marL="2057400" indent="-228600" algn="l" defTabSz="912813" rtl="0" eaLnBrk="0" fontAlgn="base" hangingPunct="0">
        <a:spcBef>
          <a:spcPct val="45000"/>
        </a:spcBef>
        <a:spcAft>
          <a:spcPct val="0"/>
        </a:spcAft>
        <a:buChar char="»"/>
        <a:defRPr sz="1400" b="1">
          <a:solidFill>
            <a:schemeClr val="tx1"/>
          </a:solidFill>
          <a:latin typeface="+mn-lt"/>
          <a:cs typeface="+mn-cs"/>
        </a:defRPr>
      </a:lvl5pPr>
      <a:lvl6pPr marL="2514600" indent="-228600" algn="l" defTabSz="912813" rtl="0" fontAlgn="base">
        <a:spcBef>
          <a:spcPct val="45000"/>
        </a:spcBef>
        <a:spcAft>
          <a:spcPct val="0"/>
        </a:spcAft>
        <a:buChar char="»"/>
        <a:defRPr sz="1400" b="1">
          <a:solidFill>
            <a:schemeClr val="tx1"/>
          </a:solidFill>
          <a:latin typeface="+mn-lt"/>
          <a:cs typeface="+mn-cs"/>
        </a:defRPr>
      </a:lvl6pPr>
      <a:lvl7pPr marL="2971800" indent="-228600" algn="l" defTabSz="912813" rtl="0" fontAlgn="base">
        <a:spcBef>
          <a:spcPct val="45000"/>
        </a:spcBef>
        <a:spcAft>
          <a:spcPct val="0"/>
        </a:spcAft>
        <a:buChar char="»"/>
        <a:defRPr sz="1400" b="1">
          <a:solidFill>
            <a:schemeClr val="tx1"/>
          </a:solidFill>
          <a:latin typeface="+mn-lt"/>
          <a:cs typeface="+mn-cs"/>
        </a:defRPr>
      </a:lvl7pPr>
      <a:lvl8pPr marL="3429000" indent="-228600" algn="l" defTabSz="912813" rtl="0" fontAlgn="base">
        <a:spcBef>
          <a:spcPct val="45000"/>
        </a:spcBef>
        <a:spcAft>
          <a:spcPct val="0"/>
        </a:spcAft>
        <a:buChar char="»"/>
        <a:defRPr sz="1400" b="1">
          <a:solidFill>
            <a:schemeClr val="tx1"/>
          </a:solidFill>
          <a:latin typeface="+mn-lt"/>
          <a:cs typeface="+mn-cs"/>
        </a:defRPr>
      </a:lvl8pPr>
      <a:lvl9pPr marL="3886200" indent="-228600" algn="l" defTabSz="912813" rtl="0" fontAlgn="base">
        <a:spcBef>
          <a:spcPct val="45000"/>
        </a:spcBef>
        <a:spcAft>
          <a:spcPct val="0"/>
        </a:spcAft>
        <a:buChar char="»"/>
        <a:defRPr sz="14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WordArt 7"/>
          <p:cNvSpPr>
            <a:spLocks noChangeArrowheads="1" noChangeShapeType="1" noTextEdit="1"/>
          </p:cNvSpPr>
          <p:nvPr/>
        </p:nvSpPr>
        <p:spPr bwMode="auto">
          <a:xfrm>
            <a:off x="1042988" y="765175"/>
            <a:ext cx="7065962" cy="1057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bg1"/>
                  </a:outerShdw>
                </a:effectLst>
                <a:latin typeface="Arial Black"/>
              </a:rPr>
              <a:t>Sistem Informasi Manajemen</a:t>
            </a:r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id-I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Oleh: </a:t>
            </a:r>
            <a:r>
              <a:rPr lang="id-ID" sz="24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id-ID" sz="24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id-ID" sz="24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Drs</a:t>
            </a:r>
            <a:r>
              <a:rPr lang="id-I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Edi Suryadi, M.Si.</a:t>
            </a:r>
            <a:br>
              <a:rPr lang="id-I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id-I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Rasto, S.Pd., M.Pd.</a:t>
            </a:r>
            <a:endParaRPr lang="en-GB" sz="2400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0" y="47244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18" tIns="45709" rIns="91418" bIns="45709" anchor="ctr"/>
          <a:lstStyle/>
          <a:p>
            <a:pPr algn="ctr" defTabSz="912813">
              <a:defRPr/>
            </a:pPr>
            <a:r>
              <a:rPr lang="id-ID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PROGRAM STUDI PENDIDIKAN MANAJEMEN PERKANTORAN</a:t>
            </a:r>
            <a:br>
              <a:rPr lang="id-ID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en-US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FAKULTAS PENDIDIKAN EKONOMI DAN BISNIS</a:t>
            </a:r>
            <a:r>
              <a:rPr lang="id-ID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/>
            </a:r>
            <a:br>
              <a:rPr lang="id-ID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id-ID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UNIVERSITAS PENDIDIKAN INDONESIA</a:t>
            </a:r>
            <a:br>
              <a:rPr lang="id-ID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endParaRPr lang="en-GB" sz="20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HAKIKAT</a:t>
            </a:r>
            <a:b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MANAJEMEN INFORMASI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76200"/>
            <a:ext cx="8534400" cy="685800"/>
          </a:xfrm>
        </p:spPr>
        <p:txBody>
          <a:bodyPr/>
          <a:lstStyle/>
          <a:p>
            <a:pPr algn="ctr"/>
            <a:r>
              <a:rPr lang="id-ID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 Pertanyaan Dasar</a:t>
            </a:r>
            <a:r>
              <a:rPr lang="en-US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Pengertian Manajemen</a:t>
            </a:r>
            <a:endParaRPr lang="id-ID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 bwMode="auto">
          <a:xfrm>
            <a:off x="228600" y="914400"/>
            <a:ext cx="5943600" cy="457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0460" tIns="44435" rIns="90460" bIns="44435" numCol="1" anchor="t" anchorCtr="0" compatLnSpc="1">
            <a:prstTxWarp prst="textNoShape">
              <a:avLst/>
            </a:prstTxWarp>
          </a:bodyPr>
          <a:lstStyle/>
          <a:p>
            <a:pPr marL="457055" marR="0" lvl="0" indent="-45705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4000"/>
              <a:tabLst/>
              <a:defRPr/>
            </a:pPr>
            <a:r>
              <a:rPr kumimoji="0" lang="id-ID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1. Apa asal kata manajemen?</a:t>
            </a:r>
          </a:p>
        </p:txBody>
      </p:sp>
      <p:sp>
        <p:nvSpPr>
          <p:cNvPr id="7" name="Content Placeholder 4"/>
          <p:cNvSpPr txBox="1">
            <a:spLocks/>
          </p:cNvSpPr>
          <p:nvPr/>
        </p:nvSpPr>
        <p:spPr bwMode="auto">
          <a:xfrm>
            <a:off x="2895600" y="1752600"/>
            <a:ext cx="59436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0460" tIns="44435" rIns="90460" bIns="44435" numCol="1" anchor="t" anchorCtr="0" compatLnSpc="1">
            <a:prstTxWarp prst="textNoShape">
              <a:avLst/>
            </a:prstTxWarp>
          </a:bodyPr>
          <a:lstStyle/>
          <a:p>
            <a:pPr marL="457055" marR="0" lvl="0" indent="-45705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4000"/>
              <a:tabLst/>
              <a:defRPr/>
            </a:pPr>
            <a:r>
              <a:rPr kumimoji="0" lang="id-ID" sz="2400" i="0" u="none" strike="noStrike" kern="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n-ea"/>
                <a:cs typeface="+mn-cs"/>
              </a:rPr>
              <a:t>To manage = mengelola</a:t>
            </a:r>
          </a:p>
        </p:txBody>
      </p:sp>
      <p:sp>
        <p:nvSpPr>
          <p:cNvPr id="8" name="Bent-Up Arrow 7"/>
          <p:cNvSpPr/>
          <p:nvPr/>
        </p:nvSpPr>
        <p:spPr bwMode="auto">
          <a:xfrm rot="5400000">
            <a:off x="1847850" y="1314450"/>
            <a:ext cx="685800" cy="952500"/>
          </a:xfrm>
          <a:prstGeom prst="bentUpArrow">
            <a:avLst/>
          </a:prstGeom>
          <a:solidFill>
            <a:schemeClr val="accent1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d-ID" sz="32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6" name="Content Placeholder 4"/>
          <p:cNvSpPr txBox="1">
            <a:spLocks/>
          </p:cNvSpPr>
          <p:nvPr/>
        </p:nvSpPr>
        <p:spPr bwMode="auto">
          <a:xfrm>
            <a:off x="228600" y="2362200"/>
            <a:ext cx="5943600" cy="457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0460" tIns="44435" rIns="90460" bIns="44435" numCol="1" anchor="t" anchorCtr="0" compatLnSpc="1">
            <a:prstTxWarp prst="textNoShape">
              <a:avLst/>
            </a:prstTxWarp>
          </a:bodyPr>
          <a:lstStyle/>
          <a:p>
            <a:pPr marL="457055" marR="0" lvl="0" indent="-45705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4000"/>
              <a:tabLst/>
              <a:defRPr/>
            </a:pPr>
            <a:r>
              <a:rPr kumimoji="0" lang="id-ID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2. Apa yang di </a:t>
            </a:r>
            <a:r>
              <a:rPr kumimoji="0" lang="id-ID" sz="2400" b="1" i="1" u="none" strike="noStrike" kern="0" cap="none" spc="0" normalizeH="0" baseline="0" noProof="0" dirty="0" smtClean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manage</a:t>
            </a:r>
            <a:r>
              <a:rPr kumimoji="0" lang="id-ID" sz="2400" b="1" u="none" strike="noStrike" kern="0" cap="none" spc="0" normalizeH="0" baseline="0" noProof="0" dirty="0" smtClean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?</a:t>
            </a:r>
            <a:endParaRPr kumimoji="0" lang="id-ID" sz="2400" b="1" i="0" u="none" strike="noStrike" kern="0" cap="none" spc="0" normalizeH="0" baseline="0" noProof="0" dirty="0" smtClean="0">
              <a:ln>
                <a:noFill/>
              </a:ln>
              <a:solidFill>
                <a:srgbClr val="FFFFCC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Content Placeholder 4"/>
          <p:cNvSpPr txBox="1">
            <a:spLocks/>
          </p:cNvSpPr>
          <p:nvPr/>
        </p:nvSpPr>
        <p:spPr bwMode="auto">
          <a:xfrm>
            <a:off x="2895600" y="3200400"/>
            <a:ext cx="59436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0460" tIns="44435" rIns="90460" bIns="44435" numCol="1" anchor="t" anchorCtr="0" compatLnSpc="1">
            <a:prstTxWarp prst="textNoShape">
              <a:avLst/>
            </a:prstTxWarp>
          </a:bodyPr>
          <a:lstStyle/>
          <a:p>
            <a:pPr marL="457055" marR="0" lvl="0" indent="-45705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4000"/>
              <a:tabLst/>
              <a:defRPr/>
            </a:pPr>
            <a:r>
              <a:rPr kumimoji="0" lang="id-ID" sz="2400" i="0" u="none" strike="noStrike" kern="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n-ea"/>
                <a:cs typeface="+mn-cs"/>
              </a:rPr>
              <a:t>Sumber daya organisasi</a:t>
            </a:r>
          </a:p>
        </p:txBody>
      </p:sp>
      <p:sp>
        <p:nvSpPr>
          <p:cNvPr id="18" name="Bent-Up Arrow 17"/>
          <p:cNvSpPr/>
          <p:nvPr/>
        </p:nvSpPr>
        <p:spPr bwMode="auto">
          <a:xfrm rot="5400000">
            <a:off x="1847850" y="2762250"/>
            <a:ext cx="685800" cy="952500"/>
          </a:xfrm>
          <a:prstGeom prst="bentUpArrow">
            <a:avLst/>
          </a:prstGeom>
          <a:solidFill>
            <a:schemeClr val="accent1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d-ID" sz="32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9" name="Content Placeholder 4"/>
          <p:cNvSpPr txBox="1">
            <a:spLocks/>
          </p:cNvSpPr>
          <p:nvPr/>
        </p:nvSpPr>
        <p:spPr bwMode="auto">
          <a:xfrm>
            <a:off x="228600" y="3810000"/>
            <a:ext cx="5943600" cy="457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0460" tIns="44435" rIns="90460" bIns="44435" numCol="1" anchor="t" anchorCtr="0" compatLnSpc="1">
            <a:prstTxWarp prst="textNoShape">
              <a:avLst/>
            </a:prstTxWarp>
          </a:bodyPr>
          <a:lstStyle/>
          <a:p>
            <a:pPr marL="457055" marR="0" lvl="0" indent="-45705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4000"/>
              <a:tabLst/>
              <a:defRPr/>
            </a:pPr>
            <a:r>
              <a:rPr kumimoji="0" lang="id-ID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3. Bagaimana cara me-</a:t>
            </a:r>
            <a:r>
              <a:rPr kumimoji="0" lang="id-ID" sz="2400" b="1" i="1" u="none" strike="noStrike" kern="0" cap="none" spc="0" normalizeH="0" baseline="0" noProof="0" dirty="0" smtClean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manage</a:t>
            </a:r>
            <a:r>
              <a:rPr kumimoji="0" lang="id-ID" sz="2400" b="1" u="none" strike="noStrike" kern="0" cap="none" spc="0" normalizeH="0" baseline="0" noProof="0" dirty="0" smtClean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?</a:t>
            </a:r>
            <a:endParaRPr kumimoji="0" lang="id-ID" sz="2400" b="1" i="0" u="none" strike="noStrike" kern="0" cap="none" spc="0" normalizeH="0" baseline="0" noProof="0" dirty="0" smtClean="0">
              <a:ln>
                <a:noFill/>
              </a:ln>
              <a:solidFill>
                <a:srgbClr val="FFFFCC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Content Placeholder 4"/>
          <p:cNvSpPr txBox="1">
            <a:spLocks/>
          </p:cNvSpPr>
          <p:nvPr/>
        </p:nvSpPr>
        <p:spPr bwMode="auto">
          <a:xfrm>
            <a:off x="2895600" y="4648200"/>
            <a:ext cx="59436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0460" tIns="44435" rIns="90460" bIns="44435" numCol="1" anchor="t" anchorCtr="0" compatLnSpc="1">
            <a:prstTxWarp prst="textNoShape">
              <a:avLst/>
            </a:prstTxWarp>
          </a:bodyPr>
          <a:lstStyle/>
          <a:p>
            <a:pPr marL="457055" marR="0" lvl="0" indent="-45705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4000"/>
              <a:tabLst/>
              <a:defRPr/>
            </a:pPr>
            <a:r>
              <a:rPr kumimoji="0" lang="id-ID" sz="2400" i="0" u="none" strike="noStrike" kern="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n-ea"/>
                <a:cs typeface="+mn-cs"/>
              </a:rPr>
              <a:t>Menggunakan fungsi manajemen</a:t>
            </a:r>
          </a:p>
        </p:txBody>
      </p:sp>
      <p:sp>
        <p:nvSpPr>
          <p:cNvPr id="21" name="Bent-Up Arrow 20"/>
          <p:cNvSpPr/>
          <p:nvPr/>
        </p:nvSpPr>
        <p:spPr bwMode="auto">
          <a:xfrm rot="5400000">
            <a:off x="1847850" y="4210050"/>
            <a:ext cx="685800" cy="952500"/>
          </a:xfrm>
          <a:prstGeom prst="bentUpArrow">
            <a:avLst/>
          </a:prstGeom>
          <a:solidFill>
            <a:schemeClr val="accent1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d-ID" sz="32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22" name="Content Placeholder 4"/>
          <p:cNvSpPr txBox="1">
            <a:spLocks/>
          </p:cNvSpPr>
          <p:nvPr/>
        </p:nvSpPr>
        <p:spPr bwMode="auto">
          <a:xfrm>
            <a:off x="228600" y="5257800"/>
            <a:ext cx="5943600" cy="457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0460" tIns="44435" rIns="90460" bIns="44435" numCol="1" anchor="t" anchorCtr="0" compatLnSpc="1">
            <a:prstTxWarp prst="textNoShape">
              <a:avLst/>
            </a:prstTxWarp>
          </a:bodyPr>
          <a:lstStyle/>
          <a:p>
            <a:pPr marL="457055" marR="0" lvl="0" indent="-45705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4000"/>
              <a:tabLst/>
              <a:defRPr/>
            </a:pPr>
            <a:r>
              <a:rPr kumimoji="0" lang="id-ID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4. Apa tujuan manajemen?</a:t>
            </a:r>
          </a:p>
        </p:txBody>
      </p:sp>
      <p:sp>
        <p:nvSpPr>
          <p:cNvPr id="23" name="Content Placeholder 4"/>
          <p:cNvSpPr txBox="1">
            <a:spLocks/>
          </p:cNvSpPr>
          <p:nvPr/>
        </p:nvSpPr>
        <p:spPr bwMode="auto">
          <a:xfrm>
            <a:off x="2895600" y="6096000"/>
            <a:ext cx="59436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0460" tIns="44435" rIns="90460" bIns="44435" numCol="1" anchor="t" anchorCtr="0" compatLnSpc="1">
            <a:prstTxWarp prst="textNoShape">
              <a:avLst/>
            </a:prstTxWarp>
          </a:bodyPr>
          <a:lstStyle/>
          <a:p>
            <a:pPr marL="457055" marR="0" lvl="0" indent="-45705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4000"/>
              <a:tabLst/>
              <a:defRPr/>
            </a:pPr>
            <a:r>
              <a:rPr kumimoji="0" lang="id-ID" sz="2400" i="0" u="none" strike="noStrike" kern="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n-ea"/>
                <a:cs typeface="+mn-cs"/>
              </a:rPr>
              <a:t>Tujuan</a:t>
            </a:r>
            <a:r>
              <a:rPr kumimoji="0" lang="id-ID" sz="2400" i="0" u="none" strike="noStrike" kern="0" normalizeH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n-ea"/>
                <a:cs typeface="+mn-cs"/>
              </a:rPr>
              <a:t> organisasi </a:t>
            </a:r>
            <a:r>
              <a:rPr kumimoji="0" lang="id-ID" sz="2400" i="0" u="none" strike="noStrike" kern="0" normalizeH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</a:t>
            </a:r>
            <a:r>
              <a:rPr kumimoji="0" lang="id-ID" sz="2400" i="0" u="none" strike="noStrike" kern="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n-ea"/>
                <a:cs typeface="+mn-cs"/>
              </a:rPr>
              <a:t>Efektif dan efisien</a:t>
            </a:r>
          </a:p>
        </p:txBody>
      </p:sp>
      <p:sp>
        <p:nvSpPr>
          <p:cNvPr id="24" name="Bent-Up Arrow 23"/>
          <p:cNvSpPr/>
          <p:nvPr/>
        </p:nvSpPr>
        <p:spPr bwMode="auto">
          <a:xfrm rot="5400000">
            <a:off x="1847850" y="5657850"/>
            <a:ext cx="685800" cy="952500"/>
          </a:xfrm>
          <a:prstGeom prst="bentUpArrow">
            <a:avLst/>
          </a:prstGeom>
          <a:solidFill>
            <a:schemeClr val="accent1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d-ID" sz="32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 animBg="1"/>
      <p:bldP spid="8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HAKIKAT MANAJEMEN</a:t>
            </a:r>
            <a:endParaRPr lang="en-US" dirty="0"/>
          </a:p>
        </p:txBody>
      </p: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357158" y="1214422"/>
            <a:ext cx="8572560" cy="4929222"/>
            <a:chOff x="432" y="1392"/>
            <a:chExt cx="4992" cy="2016"/>
          </a:xfrm>
        </p:grpSpPr>
        <p:sp>
          <p:nvSpPr>
            <p:cNvPr id="9" name="AutoShape 5"/>
            <p:cNvSpPr>
              <a:spLocks noChangeAspect="1" noChangeArrowheads="1"/>
            </p:cNvSpPr>
            <p:nvPr/>
          </p:nvSpPr>
          <p:spPr bwMode="auto">
            <a:xfrm>
              <a:off x="432" y="1392"/>
              <a:ext cx="4992" cy="20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 sz="3600"/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2006" y="1500"/>
              <a:ext cx="1976" cy="1872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/>
            <a:lstStyle/>
            <a:p>
              <a:endParaRPr lang="id-ID" sz="3600"/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4072" y="2112"/>
              <a:ext cx="1248" cy="648"/>
            </a:xfrm>
            <a:prstGeom prst="rect">
              <a:avLst/>
            </a:prstGeom>
            <a:solidFill>
              <a:srgbClr val="C0C0C0">
                <a:alpha val="0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 sz="3600"/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432" y="2016"/>
              <a:ext cx="1560" cy="774"/>
            </a:xfrm>
            <a:prstGeom prst="rect">
              <a:avLst/>
            </a:prstGeom>
            <a:solidFill>
              <a:srgbClr val="C0C0C0">
                <a:alpha val="0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 sz="3600"/>
            </a:p>
          </p:txBody>
        </p:sp>
        <p:sp>
          <p:nvSpPr>
            <p:cNvPr id="13" name="AutoShape 9"/>
            <p:cNvSpPr>
              <a:spLocks noChangeArrowheads="1"/>
            </p:cNvSpPr>
            <p:nvPr/>
          </p:nvSpPr>
          <p:spPr bwMode="auto">
            <a:xfrm flipH="1">
              <a:off x="2932" y="2528"/>
              <a:ext cx="869" cy="601"/>
            </a:xfrm>
            <a:prstGeom prst="rightArrow">
              <a:avLst>
                <a:gd name="adj1" fmla="val 75000"/>
                <a:gd name="adj2" fmla="val 72464"/>
              </a:avLst>
            </a:prstGeom>
            <a:solidFill>
              <a:srgbClr val="C0C0C0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 sz="3600"/>
            </a:p>
          </p:txBody>
        </p:sp>
        <p:sp>
          <p:nvSpPr>
            <p:cNvPr id="14" name="AutoShape 10"/>
            <p:cNvSpPr>
              <a:spLocks noChangeArrowheads="1"/>
            </p:cNvSpPr>
            <p:nvPr/>
          </p:nvSpPr>
          <p:spPr bwMode="auto">
            <a:xfrm rot="16200000" flipH="1">
              <a:off x="3082" y="1626"/>
              <a:ext cx="628" cy="936"/>
            </a:xfrm>
            <a:prstGeom prst="rightArrow">
              <a:avLst>
                <a:gd name="adj1" fmla="val 75000"/>
                <a:gd name="adj2" fmla="val 50116"/>
              </a:avLst>
            </a:prstGeom>
            <a:solidFill>
              <a:srgbClr val="C0C0C0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 sz="3600"/>
            </a:p>
          </p:txBody>
        </p:sp>
        <p:sp>
          <p:nvSpPr>
            <p:cNvPr id="15" name="AutoShape 11"/>
            <p:cNvSpPr>
              <a:spLocks noChangeArrowheads="1"/>
            </p:cNvSpPr>
            <p:nvPr/>
          </p:nvSpPr>
          <p:spPr bwMode="auto">
            <a:xfrm rot="16200000">
              <a:off x="2097" y="2405"/>
              <a:ext cx="716" cy="789"/>
            </a:xfrm>
            <a:prstGeom prst="rightArrow">
              <a:avLst>
                <a:gd name="adj1" fmla="val 75000"/>
                <a:gd name="adj2" fmla="val 50116"/>
              </a:avLst>
            </a:prstGeom>
            <a:solidFill>
              <a:srgbClr val="C0C0C0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 sz="3600"/>
            </a:p>
          </p:txBody>
        </p:sp>
        <p:sp>
          <p:nvSpPr>
            <p:cNvPr id="16" name="AutoShape 12"/>
            <p:cNvSpPr>
              <a:spLocks noChangeArrowheads="1"/>
            </p:cNvSpPr>
            <p:nvPr/>
          </p:nvSpPr>
          <p:spPr bwMode="auto">
            <a:xfrm>
              <a:off x="2101" y="1751"/>
              <a:ext cx="831" cy="662"/>
            </a:xfrm>
            <a:prstGeom prst="rightArrow">
              <a:avLst>
                <a:gd name="adj1" fmla="val 75000"/>
                <a:gd name="adj2" fmla="val 62910"/>
              </a:avLst>
            </a:prstGeom>
            <a:solidFill>
              <a:srgbClr val="C0C0C0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 sz="3600"/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206" y="1896"/>
              <a:ext cx="764" cy="40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54293" tIns="26670" rIns="54293" bIns="26670" anchor="ctr"/>
            <a:lstStyle/>
            <a:p>
              <a:r>
                <a:rPr lang="en-US" sz="16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Planning &amp; </a:t>
              </a:r>
              <a:br>
                <a:rPr lang="en-US" sz="16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</a:br>
              <a:r>
                <a:rPr lang="en-US" sz="16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decision making</a:t>
              </a:r>
              <a:endParaRPr lang="en-US" sz="1600" dirty="0"/>
            </a:p>
          </p:txBody>
        </p:sp>
        <p:sp>
          <p:nvSpPr>
            <p:cNvPr id="18" name="Rectangle 14"/>
            <p:cNvSpPr>
              <a:spLocks noChangeArrowheads="1"/>
            </p:cNvSpPr>
            <p:nvPr/>
          </p:nvSpPr>
          <p:spPr bwMode="auto">
            <a:xfrm>
              <a:off x="432" y="2064"/>
              <a:ext cx="1560" cy="76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54293" tIns="26670" rIns="54293" bIns="26670"/>
            <a:lstStyle/>
            <a:p>
              <a:pPr algn="l"/>
              <a:r>
                <a:rPr lang="en-US" sz="18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Sumber Daya Organisasi</a:t>
              </a:r>
            </a:p>
            <a:p>
              <a:pPr algn="l">
                <a:buFont typeface="Symbol" pitchFamily="18" charset="2"/>
                <a:buChar char="·"/>
              </a:pPr>
              <a:r>
                <a:rPr lang="en-US" sz="1800" b="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Sumber Daya Fisik/Alam</a:t>
              </a:r>
            </a:p>
            <a:p>
              <a:pPr algn="l">
                <a:buFont typeface="Symbol" pitchFamily="18" charset="2"/>
                <a:buChar char="·"/>
              </a:pPr>
              <a:r>
                <a:rPr lang="en-US" sz="1800" b="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Informasi</a:t>
              </a:r>
            </a:p>
            <a:p>
              <a:pPr algn="l">
                <a:buFont typeface="Symbol" pitchFamily="18" charset="2"/>
                <a:buChar char="·"/>
              </a:pPr>
              <a:r>
                <a:rPr lang="en-US" sz="1800" b="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Sumber Daya Manusia</a:t>
              </a:r>
            </a:p>
            <a:p>
              <a:pPr algn="l">
                <a:buFont typeface="Symbol" pitchFamily="18" charset="2"/>
                <a:buChar char="·"/>
              </a:pPr>
              <a:r>
                <a:rPr lang="en-US" sz="1800" b="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Modal</a:t>
              </a:r>
              <a:endParaRPr lang="en-US" sz="1800" b="0" dirty="0"/>
            </a:p>
          </p:txBody>
        </p:sp>
        <p:sp>
          <p:nvSpPr>
            <p:cNvPr id="19" name="Rectangle 15"/>
            <p:cNvSpPr>
              <a:spLocks noChangeArrowheads="1"/>
            </p:cNvSpPr>
            <p:nvPr/>
          </p:nvSpPr>
          <p:spPr bwMode="auto">
            <a:xfrm rot="16200000">
              <a:off x="2246" y="2705"/>
              <a:ext cx="459" cy="1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54293" tIns="26670" rIns="54293" bIns="26670">
              <a:spAutoFit/>
            </a:bodyPr>
            <a:lstStyle/>
            <a:p>
              <a:pPr algn="l"/>
              <a:r>
                <a:rPr lang="en-US" sz="1600" dirty="0"/>
                <a:t>Controlling</a:t>
              </a:r>
            </a:p>
          </p:txBody>
        </p:sp>
        <p:sp>
          <p:nvSpPr>
            <p:cNvPr id="20" name="Rectangle 16"/>
            <p:cNvSpPr>
              <a:spLocks noChangeArrowheads="1"/>
            </p:cNvSpPr>
            <p:nvPr/>
          </p:nvSpPr>
          <p:spPr bwMode="auto">
            <a:xfrm>
              <a:off x="3312" y="2736"/>
              <a:ext cx="482" cy="12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54293" tIns="26670" rIns="54293" bIns="26670">
              <a:spAutoFit/>
            </a:bodyPr>
            <a:lstStyle/>
            <a:p>
              <a:pPr algn="l"/>
              <a:r>
                <a:rPr lang="en-US" sz="1600" dirty="0"/>
                <a:t>Leading</a:t>
              </a:r>
            </a:p>
          </p:txBody>
        </p:sp>
        <p:sp>
          <p:nvSpPr>
            <p:cNvPr id="21" name="Rectangle 17"/>
            <p:cNvSpPr>
              <a:spLocks noChangeArrowheads="1"/>
            </p:cNvSpPr>
            <p:nvPr/>
          </p:nvSpPr>
          <p:spPr bwMode="auto">
            <a:xfrm rot="5400000">
              <a:off x="3161" y="1972"/>
              <a:ext cx="451" cy="1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54293" tIns="26670" rIns="54293" bIns="26670">
              <a:spAutoFit/>
            </a:bodyPr>
            <a:lstStyle/>
            <a:p>
              <a:pPr algn="l"/>
              <a:r>
                <a:rPr lang="en-US" sz="1600" dirty="0"/>
                <a:t>Organizing</a:t>
              </a:r>
            </a:p>
          </p:txBody>
        </p:sp>
        <p:sp>
          <p:nvSpPr>
            <p:cNvPr id="22" name="Line 18"/>
            <p:cNvSpPr>
              <a:spLocks noChangeShapeType="1"/>
            </p:cNvSpPr>
            <p:nvPr/>
          </p:nvSpPr>
          <p:spPr bwMode="auto">
            <a:xfrm>
              <a:off x="2096" y="2400"/>
              <a:ext cx="76" cy="0"/>
            </a:xfrm>
            <a:prstGeom prst="line">
              <a:avLst/>
            </a:prstGeom>
            <a:noFill/>
            <a:ln w="76200">
              <a:solidFill>
                <a:srgbClr val="80808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id-ID" sz="3600"/>
            </a:p>
          </p:txBody>
        </p:sp>
        <p:sp>
          <p:nvSpPr>
            <p:cNvPr id="23" name="Line 19"/>
            <p:cNvSpPr>
              <a:spLocks noChangeShapeType="1"/>
            </p:cNvSpPr>
            <p:nvPr/>
          </p:nvSpPr>
          <p:spPr bwMode="auto">
            <a:xfrm>
              <a:off x="3968" y="2400"/>
              <a:ext cx="87" cy="0"/>
            </a:xfrm>
            <a:prstGeom prst="line">
              <a:avLst/>
            </a:prstGeom>
            <a:noFill/>
            <a:ln w="76200">
              <a:solidFill>
                <a:srgbClr val="80808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id-ID" sz="3600"/>
            </a:p>
          </p:txBody>
        </p:sp>
        <p:sp>
          <p:nvSpPr>
            <p:cNvPr id="24" name="Rectangle 20"/>
            <p:cNvSpPr>
              <a:spLocks noChangeArrowheads="1"/>
            </p:cNvSpPr>
            <p:nvPr/>
          </p:nvSpPr>
          <p:spPr bwMode="auto">
            <a:xfrm>
              <a:off x="1968" y="1536"/>
              <a:ext cx="1872" cy="21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/>
            <a:lstStyle/>
            <a:p>
              <a:pPr lvl="1" algn="l"/>
              <a:r>
                <a:rPr lang="en-US" sz="18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Fungsi-fungsi Manajemen</a:t>
              </a:r>
              <a:endParaRPr lang="en-US" sz="1800" dirty="0"/>
            </a:p>
          </p:txBody>
        </p:sp>
        <p:sp>
          <p:nvSpPr>
            <p:cNvPr id="25" name="Text Box 21"/>
            <p:cNvSpPr txBox="1">
              <a:spLocks noChangeArrowheads="1"/>
            </p:cNvSpPr>
            <p:nvPr/>
          </p:nvSpPr>
          <p:spPr bwMode="auto">
            <a:xfrm>
              <a:off x="4128" y="2160"/>
              <a:ext cx="1104" cy="60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Tujuan Organisasi</a:t>
              </a:r>
            </a:p>
            <a:p>
              <a:pPr marL="171450" lvl="1" indent="-171450" algn="l">
                <a:spcBef>
                  <a:spcPct val="50000"/>
                </a:spcBef>
                <a:buFont typeface="Arial" pitchFamily="34" charset="0"/>
                <a:buChar char="•"/>
              </a:pPr>
              <a:r>
                <a:rPr lang="en-US" sz="1800" dirty="0"/>
                <a:t>Efektif</a:t>
              </a:r>
            </a:p>
            <a:p>
              <a:pPr marL="171450" lvl="1" indent="-171450" algn="l">
                <a:spcBef>
                  <a:spcPct val="50000"/>
                </a:spcBef>
                <a:buFont typeface="Arial" pitchFamily="34" charset="0"/>
                <a:buChar char="•"/>
              </a:pPr>
              <a:r>
                <a:rPr lang="en-US" sz="1800" dirty="0"/>
                <a:t>Efisien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URGENSI INFORMASI BAGI ORGANISASI</a:t>
            </a:r>
            <a:endParaRPr lang="en-US" dirty="0"/>
          </a:p>
        </p:txBody>
      </p:sp>
      <p:sp>
        <p:nvSpPr>
          <p:cNvPr id="26" name="Content Placeholder 25"/>
          <p:cNvSpPr>
            <a:spLocks noGrp="1"/>
          </p:cNvSpPr>
          <p:nvPr>
            <p:ph idx="1"/>
          </p:nvPr>
        </p:nvSpPr>
        <p:spPr>
          <a:xfrm>
            <a:off x="500034" y="1066800"/>
            <a:ext cx="8643966" cy="5562600"/>
          </a:xfrm>
        </p:spPr>
        <p:txBody>
          <a:bodyPr/>
          <a:lstStyle/>
          <a:p>
            <a:pPr algn="just"/>
            <a:r>
              <a:rPr lang="en-US" sz="3600" b="0" dirty="0" smtClean="0"/>
              <a:t>Informasi merupakan aliran darah dalam tubuh organisasi, sehingga tanpa informasi maka organisasi akan mati. (Akib, F, 2009)</a:t>
            </a:r>
          </a:p>
          <a:p>
            <a:pPr algn="just"/>
            <a:r>
              <a:rPr lang="en-US" sz="3600" b="0" dirty="0" smtClean="0"/>
              <a:t>Organisasi yang tidak memahami kebutuhan akan informasi sebagai sumber daya yang terukur tidak akan bertahan. (Peters, T,  dalam Negara, BS. 2009) </a:t>
            </a:r>
          </a:p>
          <a:p>
            <a:pPr algn="just"/>
            <a:endParaRPr lang="en-US" sz="36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URGENSI MANAJEMEN IFORMASI</a:t>
            </a:r>
            <a:endParaRPr lang="en-US" dirty="0"/>
          </a:p>
        </p:txBody>
      </p:sp>
      <p:sp>
        <p:nvSpPr>
          <p:cNvPr id="26" name="Content Placeholder 25"/>
          <p:cNvSpPr>
            <a:spLocks noGrp="1"/>
          </p:cNvSpPr>
          <p:nvPr>
            <p:ph idx="1"/>
          </p:nvPr>
        </p:nvSpPr>
        <p:spPr>
          <a:xfrm>
            <a:off x="500034" y="928670"/>
            <a:ext cx="8643966" cy="5562600"/>
          </a:xfrm>
        </p:spPr>
        <p:txBody>
          <a:bodyPr/>
          <a:lstStyle/>
          <a:p>
            <a:pPr algn="just"/>
            <a:r>
              <a:rPr lang="en-US" sz="3600" b="0" dirty="0" smtClean="0"/>
              <a:t>Manajemen informasi dapat melindungi kerahasiaan, integritas dan ketersediaan informasi. (Syafrizal, M.,  2007) </a:t>
            </a:r>
          </a:p>
          <a:p>
            <a:pPr algn="just"/>
            <a:r>
              <a:rPr lang="en-US" sz="3600" b="0" dirty="0" smtClean="0"/>
              <a:t>Manajemen informasi menjadi sebuah alat yang ampuh untuk mendukung proses pengambilan keputusan bisnis, dan menjadi demikian krusial bagi daya saing setiap organisasi. (Nelson, C., 1998) </a:t>
            </a:r>
          </a:p>
          <a:p>
            <a:pPr algn="just"/>
            <a:endParaRPr lang="en-US" sz="36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TERMINOLOGI MANAJEMEN INFOMRASI</a:t>
            </a:r>
            <a:endParaRPr lang="en-US" dirty="0"/>
          </a:p>
        </p:txBody>
      </p:sp>
      <p:sp>
        <p:nvSpPr>
          <p:cNvPr id="26" name="Content Placeholder 25"/>
          <p:cNvSpPr>
            <a:spLocks noGrp="1"/>
          </p:cNvSpPr>
          <p:nvPr>
            <p:ph idx="1"/>
          </p:nvPr>
        </p:nvSpPr>
        <p:spPr>
          <a:xfrm>
            <a:off x="500034" y="928670"/>
            <a:ext cx="8643966" cy="5562600"/>
          </a:xfrm>
        </p:spPr>
        <p:txBody>
          <a:bodyPr/>
          <a:lstStyle/>
          <a:p>
            <a:pPr algn="just"/>
            <a:r>
              <a:rPr lang="en-US" sz="3600" b="0" dirty="0" smtClean="0"/>
              <a:t>Manajemen informasi adalah terminologi  umum yang mencakup semua sistem dan proses dalam suatu organisasi untuk penciptaan dan penggunaan informasi perusahaan. (Robertson, J., 2005)</a:t>
            </a:r>
            <a:endParaRPr lang="en-US" sz="36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TERMINOLOGI MANAJEMEN INFOMRASI</a:t>
            </a:r>
            <a:endParaRPr lang="en-US" dirty="0"/>
          </a:p>
        </p:txBody>
      </p:sp>
      <p:sp>
        <p:nvSpPr>
          <p:cNvPr id="26" name="Content Placeholder 25"/>
          <p:cNvSpPr>
            <a:spLocks noGrp="1"/>
          </p:cNvSpPr>
          <p:nvPr>
            <p:ph idx="1"/>
          </p:nvPr>
        </p:nvSpPr>
        <p:spPr>
          <a:xfrm>
            <a:off x="500034" y="928670"/>
            <a:ext cx="8643966" cy="5562600"/>
          </a:xfrm>
        </p:spPr>
        <p:txBody>
          <a:bodyPr/>
          <a:lstStyle/>
          <a:p>
            <a:pPr marL="365760" algn="just">
              <a:spcBef>
                <a:spcPts val="600"/>
              </a:spcBef>
            </a:pPr>
            <a:r>
              <a:rPr lang="en-US" sz="3600" b="0" dirty="0" smtClean="0"/>
              <a:t>Information Systems (IS)</a:t>
            </a:r>
          </a:p>
          <a:p>
            <a:pPr marL="365760" algn="just">
              <a:spcBef>
                <a:spcPts val="600"/>
              </a:spcBef>
            </a:pPr>
            <a:r>
              <a:rPr lang="en-US" sz="3600" b="0" dirty="0" smtClean="0"/>
              <a:t>Management Information Systems (MIS)</a:t>
            </a:r>
          </a:p>
          <a:p>
            <a:pPr marL="365760" algn="just">
              <a:spcBef>
                <a:spcPts val="600"/>
              </a:spcBef>
            </a:pPr>
            <a:r>
              <a:rPr lang="en-US" sz="3600" b="0" dirty="0" smtClean="0"/>
              <a:t>Computer Information Systems (CIS)</a:t>
            </a:r>
          </a:p>
          <a:p>
            <a:pPr marL="365760" algn="just">
              <a:spcBef>
                <a:spcPts val="600"/>
              </a:spcBef>
            </a:pPr>
            <a:r>
              <a:rPr lang="en-US" sz="3600" b="0" dirty="0" smtClean="0"/>
              <a:t>Business Information Systems (BIS)</a:t>
            </a:r>
          </a:p>
          <a:p>
            <a:pPr marL="365760" algn="just">
              <a:spcBef>
                <a:spcPts val="600"/>
              </a:spcBef>
            </a:pPr>
            <a:r>
              <a:rPr lang="en-US" sz="3600" b="0" dirty="0" smtClean="0"/>
              <a:t>Information Technology (IT)</a:t>
            </a:r>
          </a:p>
          <a:p>
            <a:pPr marL="365760" algn="just">
              <a:spcBef>
                <a:spcPts val="600"/>
              </a:spcBef>
            </a:pPr>
            <a:r>
              <a:rPr lang="en-US" sz="3600" b="0" dirty="0" smtClean="0"/>
              <a:t>Business Information Technology (BIT)</a:t>
            </a:r>
            <a:endParaRPr lang="en-US" sz="36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PENGERTIAN MANAJEMEN INFORMASI</a:t>
            </a:r>
            <a:endParaRPr lang="en-US" dirty="0"/>
          </a:p>
        </p:txBody>
      </p:sp>
      <p:sp>
        <p:nvSpPr>
          <p:cNvPr id="26" name="Content Placeholder 25"/>
          <p:cNvSpPr>
            <a:spLocks noGrp="1"/>
          </p:cNvSpPr>
          <p:nvPr>
            <p:ph idx="1"/>
          </p:nvPr>
        </p:nvSpPr>
        <p:spPr>
          <a:xfrm>
            <a:off x="500034" y="928670"/>
            <a:ext cx="8643966" cy="5562600"/>
          </a:xfrm>
        </p:spPr>
        <p:txBody>
          <a:bodyPr/>
          <a:lstStyle/>
          <a:p>
            <a:pPr marL="365760" algn="just">
              <a:spcBef>
                <a:spcPts val="600"/>
              </a:spcBef>
            </a:pPr>
            <a:r>
              <a:rPr lang="en-US" sz="3600" b="0" dirty="0" smtClean="0"/>
              <a:t>Manajemen informasi merupakan proses menangkap, mentransmisikan, menyimpan, mengambil, memanipulasi, dan  menampilkan informasi. (Alter, S., Omitaomu, H., 2002:1)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PENGERTIAN MANAJEMEN INFORMASI</a:t>
            </a:r>
            <a:endParaRPr lang="en-US" dirty="0"/>
          </a:p>
        </p:txBody>
      </p:sp>
      <p:sp>
        <p:nvSpPr>
          <p:cNvPr id="26" name="Content Placeholder 25"/>
          <p:cNvSpPr>
            <a:spLocks noGrp="1"/>
          </p:cNvSpPr>
          <p:nvPr>
            <p:ph idx="1"/>
          </p:nvPr>
        </p:nvSpPr>
        <p:spPr>
          <a:xfrm>
            <a:off x="500034" y="928670"/>
            <a:ext cx="8643966" cy="5562600"/>
          </a:xfrm>
        </p:spPr>
        <p:txBody>
          <a:bodyPr/>
          <a:lstStyle/>
          <a:p>
            <a:pPr marL="365760" algn="just">
              <a:spcBef>
                <a:spcPts val="600"/>
              </a:spcBef>
            </a:pPr>
            <a:r>
              <a:rPr lang="en-US" sz="3600" b="0" dirty="0" smtClean="0"/>
              <a:t>Manajemen informasi adalah perencanaan, pengadaan, pengolahan, distribusi dan alokasi informasi sebagai sumber daya untuk mempersiapkan dan memfasilitasi keputusan. (Voss and Gutschwanger, dalam Degkwitz, A., dan Schirmbacher, P., 2008:655)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FOKUS MANAJEMEN INFORMASI</a:t>
            </a:r>
            <a:endParaRPr lang="en-US" dirty="0"/>
          </a:p>
        </p:txBody>
      </p:sp>
      <p:sp>
        <p:nvSpPr>
          <p:cNvPr id="26" name="Content Placeholder 25"/>
          <p:cNvSpPr>
            <a:spLocks noGrp="1"/>
          </p:cNvSpPr>
          <p:nvPr>
            <p:ph idx="1"/>
          </p:nvPr>
        </p:nvSpPr>
        <p:spPr>
          <a:xfrm>
            <a:off x="500034" y="1643050"/>
            <a:ext cx="8643966" cy="4848220"/>
          </a:xfrm>
        </p:spPr>
        <p:txBody>
          <a:bodyPr/>
          <a:lstStyle/>
          <a:p>
            <a:pPr marL="365760" algn="ctr">
              <a:spcBef>
                <a:spcPts val="600"/>
              </a:spcBef>
              <a:buNone/>
            </a:pP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Menyediakan informasi untuk pengambilan keputusan</a:t>
            </a:r>
          </a:p>
          <a:p>
            <a:pPr marL="365760" algn="just">
              <a:spcBef>
                <a:spcPts val="600"/>
              </a:spcBef>
              <a:buNone/>
            </a:pPr>
            <a:endParaRPr lang="en-US" sz="3600" b="0" dirty="0" smtClean="0"/>
          </a:p>
          <a:p>
            <a:pPr marL="0" algn="ctr">
              <a:spcBef>
                <a:spcPts val="600"/>
              </a:spcBef>
              <a:buNone/>
            </a:pPr>
            <a:r>
              <a:rPr lang="en-US" sz="3600" b="0" dirty="0" smtClean="0"/>
              <a:t>(Voss and Gutschwanger, dalam Degkwitz, A., dan Schirmbacher, P., 2008:655)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SIKLUS INFORMASI (</a:t>
            </a:r>
            <a:r>
              <a:rPr lang="en-US" i="1" dirty="0" smtClean="0"/>
              <a:t>Information Life Cycle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7" name="Picture 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928670"/>
            <a:ext cx="7358114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KESIMPULAN</a:t>
            </a:r>
            <a:endParaRPr lang="en-US" dirty="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357158" y="1000108"/>
            <a:ext cx="2214577" cy="5572164"/>
          </a:xfrm>
          <a:prstGeom prst="rect">
            <a:avLst/>
          </a:prstGeom>
          <a:solidFill>
            <a:srgbClr val="C0C0C0">
              <a:alpha val="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algn="ctr"/>
            <a:r>
              <a:rPr lang="en-US" sz="2400" dirty="0" smtClean="0"/>
              <a:t>SUMBER DAYA INFORMASI</a:t>
            </a:r>
            <a:endParaRPr lang="id-ID" sz="2400" dirty="0"/>
          </a:p>
        </p:txBody>
      </p:sp>
      <p:grpSp>
        <p:nvGrpSpPr>
          <p:cNvPr id="22" name="Group 21"/>
          <p:cNvGrpSpPr/>
          <p:nvPr/>
        </p:nvGrpSpPr>
        <p:grpSpPr>
          <a:xfrm>
            <a:off x="2714612" y="1000108"/>
            <a:ext cx="3458561" cy="4165091"/>
            <a:chOff x="2994869" y="1478487"/>
            <a:chExt cx="3458561" cy="4165091"/>
          </a:xfrm>
        </p:grpSpPr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060125" y="1478487"/>
              <a:ext cx="3393305" cy="416509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/>
            <a:lstStyle/>
            <a:p>
              <a:endParaRPr lang="id-ID" sz="3600"/>
            </a:p>
          </p:txBody>
        </p:sp>
        <p:sp>
          <p:nvSpPr>
            <p:cNvPr id="9" name="AutoShape 9"/>
            <p:cNvSpPr>
              <a:spLocks noChangeArrowheads="1"/>
            </p:cNvSpPr>
            <p:nvPr/>
          </p:nvSpPr>
          <p:spPr bwMode="auto">
            <a:xfrm flipH="1">
              <a:off x="4650307" y="3991999"/>
              <a:ext cx="1492299" cy="1469475"/>
            </a:xfrm>
            <a:prstGeom prst="rightArrow">
              <a:avLst>
                <a:gd name="adj1" fmla="val 75000"/>
                <a:gd name="adj2" fmla="val 72464"/>
              </a:avLst>
            </a:prstGeom>
            <a:solidFill>
              <a:srgbClr val="C0C0C0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 sz="3600"/>
            </a:p>
          </p:txBody>
        </p:sp>
        <p:sp>
          <p:nvSpPr>
            <p:cNvPr id="10" name="AutoShape 10"/>
            <p:cNvSpPr>
              <a:spLocks noChangeArrowheads="1"/>
            </p:cNvSpPr>
            <p:nvPr/>
          </p:nvSpPr>
          <p:spPr bwMode="auto">
            <a:xfrm rot="16200000" flipH="1">
              <a:off x="4679370" y="2127170"/>
              <a:ext cx="1535492" cy="1607355"/>
            </a:xfrm>
            <a:prstGeom prst="rightArrow">
              <a:avLst>
                <a:gd name="adj1" fmla="val 75000"/>
                <a:gd name="adj2" fmla="val 50116"/>
              </a:avLst>
            </a:prstGeom>
            <a:solidFill>
              <a:srgbClr val="C0C0C0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 sz="3600"/>
            </a:p>
          </p:txBody>
        </p:sp>
        <p:sp>
          <p:nvSpPr>
            <p:cNvPr id="11" name="AutoShape 11"/>
            <p:cNvSpPr>
              <a:spLocks noChangeArrowheads="1"/>
            </p:cNvSpPr>
            <p:nvPr/>
          </p:nvSpPr>
          <p:spPr bwMode="auto">
            <a:xfrm rot="16200000">
              <a:off x="2955846" y="3978372"/>
              <a:ext cx="1750656" cy="1354918"/>
            </a:xfrm>
            <a:prstGeom prst="rightArrow">
              <a:avLst>
                <a:gd name="adj1" fmla="val 75000"/>
                <a:gd name="adj2" fmla="val 50116"/>
              </a:avLst>
            </a:prstGeom>
            <a:solidFill>
              <a:srgbClr val="C0C0C0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 sz="3600"/>
            </a:p>
          </p:txBody>
        </p:sp>
        <p:sp>
          <p:nvSpPr>
            <p:cNvPr id="12" name="AutoShape 12"/>
            <p:cNvSpPr>
              <a:spLocks noChangeArrowheads="1"/>
            </p:cNvSpPr>
            <p:nvPr/>
          </p:nvSpPr>
          <p:spPr bwMode="auto">
            <a:xfrm>
              <a:off x="3223264" y="2092195"/>
              <a:ext cx="1427043" cy="1618623"/>
            </a:xfrm>
            <a:prstGeom prst="rightArrow">
              <a:avLst>
                <a:gd name="adj1" fmla="val 75000"/>
                <a:gd name="adj2" fmla="val 62910"/>
              </a:avLst>
            </a:prstGeom>
            <a:solidFill>
              <a:srgbClr val="C0C0C0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 sz="3600" dirty="0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3403577" y="2446728"/>
              <a:ext cx="1311986" cy="98291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54293" tIns="26670" rIns="54293" bIns="26670" anchor="ctr"/>
            <a:lstStyle/>
            <a:p>
              <a:r>
                <a:rPr lang="en-US" sz="16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Planning</a:t>
              </a:r>
              <a:endParaRPr lang="en-US" sz="1600" dirty="0"/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 rot="16200000">
              <a:off x="3305239" y="4488455"/>
              <a:ext cx="1122278" cy="30052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54293" tIns="26670" rIns="54293" bIns="26670">
              <a:spAutoFit/>
            </a:bodyPr>
            <a:lstStyle/>
            <a:p>
              <a:pPr algn="l"/>
              <a:r>
                <a:rPr lang="en-US" sz="1600" dirty="0"/>
                <a:t>Controlling</a:t>
              </a:r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5302866" y="4500570"/>
              <a:ext cx="827719" cy="30074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54293" tIns="26670" rIns="54293" bIns="26670">
              <a:spAutoFit/>
            </a:bodyPr>
            <a:lstStyle/>
            <a:p>
              <a:pPr algn="l"/>
              <a:r>
                <a:rPr lang="en-US" sz="1600" dirty="0"/>
                <a:t>Leading</a:t>
              </a:r>
            </a:p>
          </p:txBody>
        </p:sp>
        <p:sp>
          <p:nvSpPr>
            <p:cNvPr id="17" name="Rectangle 17"/>
            <p:cNvSpPr>
              <a:spLocks noChangeArrowheads="1"/>
            </p:cNvSpPr>
            <p:nvPr/>
          </p:nvSpPr>
          <p:spPr bwMode="auto">
            <a:xfrm rot="5400000">
              <a:off x="4879443" y="2696233"/>
              <a:ext cx="1102718" cy="30052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54293" tIns="26670" rIns="54293" bIns="26670">
              <a:spAutoFit/>
            </a:bodyPr>
            <a:lstStyle/>
            <a:p>
              <a:pPr algn="l"/>
              <a:r>
                <a:rPr lang="en-US" sz="1600" dirty="0"/>
                <a:t>Organizing</a:t>
              </a:r>
            </a:p>
          </p:txBody>
        </p:sp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>
              <a:off x="2994869" y="1566509"/>
              <a:ext cx="3214710" cy="5281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/>
            <a:lstStyle/>
            <a:p>
              <a:pPr lvl="1" algn="l"/>
              <a:r>
                <a:rPr lang="en-US" sz="18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Fungsi-fungsi Manajemen</a:t>
              </a:r>
              <a:endParaRPr lang="en-US" sz="1800" dirty="0"/>
            </a:p>
          </p:txBody>
        </p:sp>
      </p:grpSp>
      <p:sp>
        <p:nvSpPr>
          <p:cNvPr id="21" name="Text Box 21"/>
          <p:cNvSpPr txBox="1">
            <a:spLocks noChangeArrowheads="1"/>
          </p:cNvSpPr>
          <p:nvPr/>
        </p:nvSpPr>
        <p:spPr bwMode="auto">
          <a:xfrm>
            <a:off x="6500826" y="4643446"/>
            <a:ext cx="2286016" cy="192882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noAutofit/>
          </a:bodyPr>
          <a:lstStyle/>
          <a:p>
            <a:pPr>
              <a:spcBef>
                <a:spcPts val="0"/>
              </a:spcBef>
            </a:pPr>
            <a:r>
              <a:rPr lang="en-US" sz="2400" b="0" dirty="0"/>
              <a:t>Tujuan Organisasi</a:t>
            </a:r>
          </a:p>
          <a:p>
            <a:pPr marL="171450" lvl="1" indent="-171450" algn="l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b="0" dirty="0"/>
              <a:t>Efektif</a:t>
            </a:r>
          </a:p>
          <a:p>
            <a:pPr marL="171450" lvl="1" indent="-171450" algn="l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b="0" dirty="0"/>
              <a:t>Efisien</a:t>
            </a:r>
          </a:p>
        </p:txBody>
      </p:sp>
      <p:sp>
        <p:nvSpPr>
          <p:cNvPr id="23" name="Rectangle 8"/>
          <p:cNvSpPr>
            <a:spLocks noChangeArrowheads="1"/>
          </p:cNvSpPr>
          <p:nvPr/>
        </p:nvSpPr>
        <p:spPr bwMode="auto">
          <a:xfrm>
            <a:off x="2786050" y="5526192"/>
            <a:ext cx="3357586" cy="1046080"/>
          </a:xfrm>
          <a:prstGeom prst="rect">
            <a:avLst/>
          </a:prstGeom>
          <a:solidFill>
            <a:srgbClr val="C0C0C0">
              <a:alpha val="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algn="ctr"/>
            <a:r>
              <a:rPr lang="en-US" sz="2400" dirty="0" smtClean="0"/>
              <a:t>SIKLUS INFORMASI</a:t>
            </a:r>
            <a:endParaRPr lang="id-ID" sz="2400" dirty="0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6500826" y="1000108"/>
            <a:ext cx="2286016" cy="3143272"/>
          </a:xfrm>
          <a:prstGeom prst="rect">
            <a:avLst/>
          </a:prstGeom>
          <a:solidFill>
            <a:srgbClr val="C0C0C0">
              <a:alpha val="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algn="ctr"/>
            <a:r>
              <a:rPr lang="en-US" sz="2400" b="0" dirty="0" smtClean="0"/>
              <a:t>Efektivitas Pengambilan Keputusan</a:t>
            </a:r>
            <a:endParaRPr lang="id-ID" sz="2400" b="0" dirty="0"/>
          </a:p>
        </p:txBody>
      </p:sp>
      <p:sp>
        <p:nvSpPr>
          <p:cNvPr id="25" name="Right Arrow 24"/>
          <p:cNvSpPr/>
          <p:nvPr/>
        </p:nvSpPr>
        <p:spPr bwMode="auto">
          <a:xfrm>
            <a:off x="2428860" y="3214686"/>
            <a:ext cx="357190" cy="357190"/>
          </a:xfrm>
          <a:prstGeom prst="rightArrow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21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1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6" name="Right Arrow 25"/>
          <p:cNvSpPr/>
          <p:nvPr/>
        </p:nvSpPr>
        <p:spPr bwMode="auto">
          <a:xfrm>
            <a:off x="6215074" y="3214686"/>
            <a:ext cx="357190" cy="357190"/>
          </a:xfrm>
          <a:prstGeom prst="rightArrow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21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1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8" name="Down Arrow 27"/>
          <p:cNvSpPr/>
          <p:nvPr/>
        </p:nvSpPr>
        <p:spPr bwMode="auto">
          <a:xfrm>
            <a:off x="7429520" y="4143380"/>
            <a:ext cx="357190" cy="428628"/>
          </a:xfrm>
          <a:prstGeom prst="downArrow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21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1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Down Arrow 28"/>
          <p:cNvSpPr/>
          <p:nvPr/>
        </p:nvSpPr>
        <p:spPr bwMode="auto">
          <a:xfrm>
            <a:off x="4214810" y="5143512"/>
            <a:ext cx="357190" cy="357190"/>
          </a:xfrm>
          <a:prstGeom prst="downArrow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921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1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921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921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Employee Orientation</Template>
  <TotalTime>2810</TotalTime>
  <Words>382</Words>
  <Application>Microsoft PowerPoint</Application>
  <PresentationFormat>On-screen Show (4:3)</PresentationFormat>
  <Paragraphs>63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Default Design</vt:lpstr>
      <vt:lpstr>Oleh:  Drs. Edi Suryadi, M.Si. Rasto, S.Pd., M.Pd.</vt:lpstr>
      <vt:lpstr>HAKIKAT MANAJEMEN INFORMASI</vt:lpstr>
      <vt:lpstr>4 Pertanyaan Dasar Pengertian Manajemen</vt:lpstr>
      <vt:lpstr>HAKIKAT MANAJEMEN</vt:lpstr>
      <vt:lpstr>URGENSI INFORMASI BAGI ORGANISASI</vt:lpstr>
      <vt:lpstr>URGENSI MANAJEMEN IFORMASI</vt:lpstr>
      <vt:lpstr>TERMINOLOGI MANAJEMEN INFOMRASI</vt:lpstr>
      <vt:lpstr>TERMINOLOGI MANAJEMEN INFOMRASI</vt:lpstr>
      <vt:lpstr>PENGERTIAN MANAJEMEN INFORMASI</vt:lpstr>
      <vt:lpstr>PENGERTIAN MANAJEMEN INFORMASI</vt:lpstr>
      <vt:lpstr>FOKUS MANAJEMEN INFORMASI</vt:lpstr>
      <vt:lpstr>SIKLUS INFORMASI (Information Life Cycle)</vt:lpstr>
      <vt:lpstr>KESIMPULAN</vt:lpstr>
    </vt:vector>
  </TitlesOfParts>
  <Company>UPI Bandung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POLITEKNIK KOMPUTER NIAGA LPKIA JURUSAN KOMPUTER PROGRAM STUDI MANAJEMEN INFORMATIKA</dc:title>
  <dc:creator>Nono Supriatna</dc:creator>
  <cp:lastModifiedBy>KAPRODI_MANPER</cp:lastModifiedBy>
  <cp:revision>215</cp:revision>
  <dcterms:created xsi:type="dcterms:W3CDTF">2002-10-01T22:18:47Z</dcterms:created>
  <dcterms:modified xsi:type="dcterms:W3CDTF">2012-12-13T10:33:23Z</dcterms:modified>
</cp:coreProperties>
</file>