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handoutMasterIdLst>
    <p:handoutMasterId r:id="rId16"/>
  </p:handoutMasterIdLst>
  <p:sldIdLst>
    <p:sldId id="256" r:id="rId2"/>
    <p:sldId id="401" r:id="rId3"/>
    <p:sldId id="403" r:id="rId4"/>
    <p:sldId id="404" r:id="rId5"/>
    <p:sldId id="405" r:id="rId6"/>
    <p:sldId id="406" r:id="rId7"/>
    <p:sldId id="407" r:id="rId8"/>
    <p:sldId id="408" r:id="rId9"/>
    <p:sldId id="409" r:id="rId10"/>
    <p:sldId id="410" r:id="rId11"/>
    <p:sldId id="412" r:id="rId12"/>
    <p:sldId id="421" r:id="rId13"/>
    <p:sldId id="413" r:id="rId14"/>
  </p:sldIdLst>
  <p:sldSz cx="9144000" cy="6858000" type="screen4x3"/>
  <p:notesSz cx="6858000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3CCFF"/>
    <a:srgbClr val="969696"/>
    <a:srgbClr val="FFFF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51" autoAdjust="0"/>
    <p:restoredTop sz="93573" autoAdjust="0"/>
  </p:normalViewPr>
  <p:slideViewPr>
    <p:cSldViewPr>
      <p:cViewPr>
        <p:scale>
          <a:sx n="50" d="100"/>
          <a:sy n="50" d="100"/>
        </p:scale>
        <p:origin x="-2088" y="-786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-954" y="-108"/>
      </p:cViewPr>
      <p:guideLst>
        <p:guide orient="horz" pos="291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7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77288"/>
            <a:ext cx="297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CCFA3D2A-8031-414A-BDAA-5801C3EE3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0775" y="693738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1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89438"/>
            <a:ext cx="548640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1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7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1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77288"/>
            <a:ext cx="297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E3756693-9FC8-4EEB-AF09-03C8B47076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tar belakang rektor"/>
          <p:cNvPicPr>
            <a:picLocks noChangeAspect="1" noChangeArrowheads="1"/>
          </p:cNvPicPr>
          <p:nvPr userDrawn="1"/>
        </p:nvPicPr>
        <p:blipFill>
          <a:blip r:embed="rId2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23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</p:spPr>
        <p:txBody>
          <a:bodyPr rIns="9141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23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fld id="{BDBF9BA0-6241-40A5-9845-4EAEDCA120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tar belakang rektor"/>
          <p:cNvPicPr>
            <a:picLocks noChangeAspect="1" noChangeArrowheads="1"/>
          </p:cNvPicPr>
          <p:nvPr userDrawn="1"/>
        </p:nvPicPr>
        <p:blipFill>
          <a:blip r:embed="rId13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rgbClr val="00FF99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18" tIns="45709" rIns="54850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066800"/>
            <a:ext cx="7924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45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2813" rtl="0" eaLnBrk="0" fontAlgn="base" hangingPunct="0">
        <a:spcBef>
          <a:spcPct val="45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30188" algn="l" defTabSz="912813" rtl="0" eaLnBrk="0" fontAlgn="base" hangingPunct="0">
        <a:spcBef>
          <a:spcPct val="45000"/>
        </a:spcBef>
        <a:spcAft>
          <a:spcPct val="0"/>
        </a:spcAft>
        <a:buChar char="•"/>
        <a:defRPr sz="1600" b="1">
          <a:solidFill>
            <a:schemeClr val="tx1"/>
          </a:solidFill>
          <a:latin typeface="+mn-lt"/>
          <a:cs typeface="+mn-cs"/>
        </a:defRPr>
      </a:lvl3pPr>
      <a:lvl4pPr marL="1600200" indent="-228600" algn="l" defTabSz="912813" rtl="0" eaLnBrk="0" fontAlgn="base" hangingPunct="0">
        <a:spcBef>
          <a:spcPct val="45000"/>
        </a:spcBef>
        <a:spcAft>
          <a:spcPct val="0"/>
        </a:spcAft>
        <a:buChar char="–"/>
        <a:defRPr sz="1400" b="1">
          <a:solidFill>
            <a:schemeClr val="tx1"/>
          </a:solidFill>
          <a:latin typeface="+mn-lt"/>
          <a:cs typeface="+mn-cs"/>
        </a:defRPr>
      </a:lvl4pPr>
      <a:lvl5pPr marL="2057400" indent="-228600" algn="l" defTabSz="912813" rtl="0" eaLnBrk="0" fontAlgn="base" hangingPunct="0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5pPr>
      <a:lvl6pPr marL="25146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6pPr>
      <a:lvl7pPr marL="29718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7pPr>
      <a:lvl8pPr marL="34290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8pPr>
      <a:lvl9pPr marL="38862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7"/>
          <p:cNvSpPr>
            <a:spLocks noChangeArrowheads="1" noChangeShapeType="1" noTextEdit="1"/>
          </p:cNvSpPr>
          <p:nvPr/>
        </p:nvSpPr>
        <p:spPr bwMode="auto">
          <a:xfrm>
            <a:off x="1042988" y="765175"/>
            <a:ext cx="7065962" cy="1057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Sistem Informasi Manajemen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Oleh: </a:t>
            </a:r>
            <a: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</a:t>
            </a: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Edi Suryadi, M.Si.</a:t>
            </a:r>
            <a:b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Dr. </a:t>
            </a: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Rasto, S.Pd., M.Pd.</a:t>
            </a:r>
            <a:endParaRPr lang="en-GB" sz="2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724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8" tIns="45709" rIns="91418" bIns="45709" anchor="ctr"/>
          <a:lstStyle/>
          <a:p>
            <a:pPr algn="ctr" defTabSz="912813">
              <a:defRPr/>
            </a:pP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PROGRAM STUDI PENDIDIKAN MANAJEMEN PERKANTORAN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FAKULTAS PENDIDIKAN EKONOMI DAN BISNIS</a:t>
            </a: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UNIVERSITAS PENDIDIKAN INDONESIA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GB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KEDUDUKAN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INFORMASI 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PERKANTORAN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PENGERTIAN MANAJEMEN KANTOR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14348" y="2357430"/>
            <a:ext cx="8001056" cy="157638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indent="0" algn="just">
              <a:buNone/>
            </a:pPr>
            <a:r>
              <a:rPr lang="en-US" sz="3600" dirty="0" smtClean="0">
                <a:ln w="18000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Proses mengelola aktivitas kantor secara efektif dan efisien untuk membantu pencapaian tujuan organisasi </a:t>
            </a:r>
          </a:p>
          <a:p>
            <a:pPr algn="just">
              <a:buNone/>
            </a:pPr>
            <a:endParaRPr lang="en-US" sz="3600" dirty="0">
              <a:ln w="18000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0327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1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RUANG 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LINGKUP</a:t>
            </a:r>
            <a:r>
              <a:rPr lang="en-US" sz="31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KAJIAN MANAJEMEN  KANTOR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47763" y="1141413"/>
            <a:ext cx="7562850" cy="4759325"/>
          </a:xfrm>
        </p:spPr>
        <p:txBody>
          <a:bodyPr/>
          <a:lstStyle/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Organisasi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Personalia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Sistem dan Prosedur Kerja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Peralatan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Perlengkapan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Pekerjaan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Lingkungan Fisik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Layout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Komunikasi Kantor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r>
              <a:rPr lang="en-US" sz="2800" dirty="0" smtClean="0"/>
              <a:t>Informasi Organisasi</a:t>
            </a:r>
          </a:p>
          <a:p>
            <a:pPr marL="803275" indent="-803275" eaLnBrk="1" hangingPunct="1">
              <a:lnSpc>
                <a:spcPct val="90000"/>
              </a:lnSpc>
              <a:buSzTx/>
              <a:buFont typeface="Wingdings 2" pitchFamily="18" charset="2"/>
              <a:buChar char="³"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75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AKTIVITAS MANAJEMEN  KANTOR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7" y="928670"/>
            <a:ext cx="8286808" cy="4484688"/>
          </a:xfrm>
        </p:spPr>
        <p:txBody>
          <a:bodyPr/>
          <a:lstStyle/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Memelihara organisasi kantor yang efektif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Menentukan kebijakan strategi pelayanan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Menentukan arah tindakan untuk menyelesaikan pekerjaan kantor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Menjamin tersedianya peralatan dan perlengkapan kantor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Menjamin tersedianya sistem dan prosedur kerja yang efektif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Menentukan penggunaan otomatisasi kantor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Menjamin terselenggaranya komunikasi  efektif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Char char="ª"/>
            </a:pPr>
            <a:r>
              <a:rPr lang="en-US" sz="2400" dirty="0" smtClean="0"/>
              <a:t>Mengukur dan menilai jumlah dan mutu pekerjaan kantor</a:t>
            </a:r>
          </a:p>
          <a:p>
            <a:pPr marL="503238" indent="-503238" algn="just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3" y="501650"/>
            <a:ext cx="8853487" cy="71913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PERGESERAN KONSEP MANAJEMEN  KANTOR</a:t>
            </a:r>
          </a:p>
        </p:txBody>
      </p:sp>
      <p:sp>
        <p:nvSpPr>
          <p:cNvPr id="319495" name="Oval 7"/>
          <p:cNvSpPr>
            <a:spLocks noChangeArrowheads="1"/>
          </p:cNvSpPr>
          <p:nvPr/>
        </p:nvSpPr>
        <p:spPr bwMode="auto">
          <a:xfrm>
            <a:off x="818530" y="1412875"/>
            <a:ext cx="2854737" cy="1647858"/>
          </a:xfrm>
          <a:prstGeom prst="ellipse">
            <a:avLst/>
          </a:prstGeom>
          <a:solidFill>
            <a:srgbClr val="FFFFFF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  <a:defRPr/>
            </a:pPr>
            <a:r>
              <a:rPr lang="en-US" sz="2500">
                <a:solidFill>
                  <a:srgbClr val="000000"/>
                </a:solidFill>
                <a:latin typeface="Times New Roman" pitchFamily="18" charset="0"/>
              </a:rPr>
              <a:t>Manajemen Perkantoran Tradisional</a:t>
            </a:r>
          </a:p>
        </p:txBody>
      </p:sp>
      <p:sp>
        <p:nvSpPr>
          <p:cNvPr id="319502" name="Oval 14"/>
          <p:cNvSpPr>
            <a:spLocks noChangeArrowheads="1"/>
          </p:cNvSpPr>
          <p:nvPr/>
        </p:nvSpPr>
        <p:spPr bwMode="auto">
          <a:xfrm>
            <a:off x="5386948" y="1412875"/>
            <a:ext cx="2856835" cy="1647858"/>
          </a:xfrm>
          <a:prstGeom prst="ellipse">
            <a:avLst/>
          </a:prstGeom>
          <a:solidFill>
            <a:srgbClr val="FFFFFF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  <a:defRPr/>
            </a:pPr>
            <a:r>
              <a:rPr lang="en-US" sz="2500">
                <a:solidFill>
                  <a:srgbClr val="000000"/>
                </a:solidFill>
                <a:latin typeface="Times New Roman" pitchFamily="18" charset="0"/>
              </a:rPr>
              <a:t>Manajemen Perkantoran Modern</a:t>
            </a:r>
          </a:p>
        </p:txBody>
      </p:sp>
      <p:sp>
        <p:nvSpPr>
          <p:cNvPr id="22534" name="AutoShape 15"/>
          <p:cNvSpPr>
            <a:spLocks noChangeArrowheads="1"/>
          </p:cNvSpPr>
          <p:nvPr/>
        </p:nvSpPr>
        <p:spPr bwMode="auto">
          <a:xfrm>
            <a:off x="3864142" y="1961489"/>
            <a:ext cx="1426320" cy="548614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0000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2535" name="AutoShape 16"/>
          <p:cNvSpPr>
            <a:spLocks noChangeArrowheads="1"/>
          </p:cNvSpPr>
          <p:nvPr/>
        </p:nvSpPr>
        <p:spPr bwMode="auto">
          <a:xfrm>
            <a:off x="344488" y="3883653"/>
            <a:ext cx="3712627" cy="2196472"/>
          </a:xfrm>
          <a:prstGeom prst="roundRect">
            <a:avLst>
              <a:gd name="adj" fmla="val 16667"/>
            </a:avLst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</a:pPr>
            <a:r>
              <a:rPr lang="en-US" sz="2500">
                <a:solidFill>
                  <a:srgbClr val="000000"/>
                </a:solidFill>
              </a:rPr>
              <a:t>Berhubungan dengan pekerjaan ketatausahaan</a:t>
            </a:r>
          </a:p>
          <a:p>
            <a:pPr algn="ctr" defTabSz="992188">
              <a:spcBef>
                <a:spcPct val="50000"/>
              </a:spcBef>
            </a:pPr>
            <a:r>
              <a:rPr lang="en-US" sz="2500">
                <a:solidFill>
                  <a:srgbClr val="000000"/>
                </a:solidFill>
              </a:rPr>
              <a:t>(Pekerjaan Kertas)</a:t>
            </a:r>
          </a:p>
        </p:txBody>
      </p:sp>
      <p:sp>
        <p:nvSpPr>
          <p:cNvPr id="22536" name="AutoShape 17"/>
          <p:cNvSpPr>
            <a:spLocks noChangeArrowheads="1"/>
          </p:cNvSpPr>
          <p:nvPr/>
        </p:nvSpPr>
        <p:spPr bwMode="auto">
          <a:xfrm>
            <a:off x="1972171" y="3191835"/>
            <a:ext cx="476139" cy="641394"/>
          </a:xfrm>
          <a:prstGeom prst="downArrow">
            <a:avLst>
              <a:gd name="adj1" fmla="val 50000"/>
              <a:gd name="adj2" fmla="val 35022"/>
            </a:avLst>
          </a:prstGeom>
          <a:solidFill>
            <a:srgbClr val="0000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2537" name="AutoShape 18"/>
          <p:cNvSpPr>
            <a:spLocks noChangeArrowheads="1"/>
          </p:cNvSpPr>
          <p:nvPr/>
        </p:nvSpPr>
        <p:spPr bwMode="auto">
          <a:xfrm>
            <a:off x="5196073" y="3883653"/>
            <a:ext cx="3616140" cy="2196472"/>
          </a:xfrm>
          <a:prstGeom prst="roundRect">
            <a:avLst>
              <a:gd name="adj" fmla="val 16667"/>
            </a:avLst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</a:pPr>
            <a:r>
              <a:rPr lang="en-US" sz="2500">
                <a:solidFill>
                  <a:srgbClr val="000000"/>
                </a:solidFill>
              </a:rPr>
              <a:t>Berhubungan dengan pengolahan informasi untuk pengambilan keputusan</a:t>
            </a:r>
          </a:p>
        </p:txBody>
      </p:sp>
      <p:sp>
        <p:nvSpPr>
          <p:cNvPr id="22538" name="AutoShape 19"/>
          <p:cNvSpPr>
            <a:spLocks noChangeArrowheads="1"/>
          </p:cNvSpPr>
          <p:nvPr/>
        </p:nvSpPr>
        <p:spPr bwMode="auto">
          <a:xfrm>
            <a:off x="6622393" y="3191835"/>
            <a:ext cx="476139" cy="641394"/>
          </a:xfrm>
          <a:prstGeom prst="downArrow">
            <a:avLst>
              <a:gd name="adj1" fmla="val 50000"/>
              <a:gd name="adj2" fmla="val 35022"/>
            </a:avLst>
          </a:prstGeom>
          <a:solidFill>
            <a:srgbClr val="0000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5" grpId="0" animBg="1"/>
      <p:bldP spid="319502" grpId="0" animBg="1"/>
      <p:bldP spid="22534" grpId="0" animBg="1"/>
      <p:bldP spid="22535" grpId="0" animBg="1"/>
      <p:bldP spid="22536" grpId="0" animBg="1"/>
      <p:bldP spid="22537" grpId="0" animBg="1"/>
      <p:bldP spid="225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513" y="346075"/>
            <a:ext cx="8855075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sz="31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PARADIGMA MANAJEMEN  KANTOR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334963" y="1141413"/>
            <a:ext cx="8566150" cy="5307012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16575" tIns="58287" rIns="116575" bIns="58287" anchor="ctr"/>
          <a:lstStyle/>
          <a:p>
            <a:pPr algn="ctr" defTabSz="992188"/>
            <a:endParaRPr lang="en-GB" sz="2500" b="0"/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671513" y="2422525"/>
            <a:ext cx="571500" cy="2792425"/>
          </a:xfrm>
          <a:prstGeom prst="rect">
            <a:avLst/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square" lIns="116537" tIns="58267" rIns="116537" bIns="58267">
            <a:spAutoFit/>
          </a:bodyPr>
          <a:lstStyle/>
          <a:p>
            <a:pPr defTabSz="992188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P</a:t>
            </a:r>
          </a:p>
          <a:p>
            <a:pPr defTabSz="992188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O</a:t>
            </a:r>
          </a:p>
          <a:p>
            <a:pPr defTabSz="992188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A</a:t>
            </a:r>
          </a:p>
          <a:p>
            <a:pPr defTabSz="992188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355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614488" y="1435100"/>
            <a:ext cx="2809875" cy="4729163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Organisasi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Personalia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Sistem dan Prosedur Kerja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Peralatan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Perlengkapan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Pekerjaan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Lingkungan Fisik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Layout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Komunikasi Kantor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100" smtClean="0">
                <a:solidFill>
                  <a:srgbClr val="000000"/>
                </a:solidFill>
                <a:latin typeface="Book Antiqua" pitchFamily="18" charset="0"/>
              </a:rPr>
              <a:t>Informasi Organisasi</a:t>
            </a:r>
          </a:p>
          <a:p>
            <a:pPr marL="301625" indent="-301625" algn="just" eaLnBrk="1" hangingPunct="1">
              <a:lnSpc>
                <a:spcPct val="90000"/>
              </a:lnSpc>
              <a:spcBef>
                <a:spcPct val="0"/>
              </a:spcBef>
              <a:buSzTx/>
              <a:buFont typeface="Wingdings 2" pitchFamily="18" charset="2"/>
              <a:buChar char="³"/>
            </a:pPr>
            <a:endParaRPr lang="en-US" sz="2100" smtClean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4781550" y="2422525"/>
            <a:ext cx="833438" cy="2651125"/>
          </a:xfrm>
          <a:prstGeom prst="rect">
            <a:avLst/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eaVert" lIns="116537" tIns="58267" rIns="116537" bIns="58267">
            <a:spAutoFit/>
          </a:bodyPr>
          <a:lstStyle/>
          <a:p>
            <a:pPr algn="ctr" defTabSz="992188">
              <a:spcBef>
                <a:spcPct val="50000"/>
              </a:spcBef>
            </a:pPr>
            <a:r>
              <a:rPr lang="en-US" sz="2500" dirty="0">
                <a:solidFill>
                  <a:srgbClr val="000000"/>
                </a:solidFill>
              </a:rPr>
              <a:t>Pusat Informasi</a:t>
            </a:r>
          </a:p>
        </p:txBody>
      </p:sp>
      <p:sp>
        <p:nvSpPr>
          <p:cNvPr id="23559" name="Oval 10"/>
          <p:cNvSpPr>
            <a:spLocks noChangeArrowheads="1"/>
          </p:cNvSpPr>
          <p:nvPr/>
        </p:nvSpPr>
        <p:spPr bwMode="auto">
          <a:xfrm>
            <a:off x="7046913" y="2787650"/>
            <a:ext cx="1711325" cy="1647825"/>
          </a:xfrm>
          <a:prstGeom prst="ellipse">
            <a:avLst/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</a:pPr>
            <a:r>
              <a:rPr lang="en-US" sz="2100" dirty="0">
                <a:solidFill>
                  <a:srgbClr val="000000"/>
                </a:solidFill>
              </a:rPr>
              <a:t>Tujuan </a:t>
            </a:r>
            <a:r>
              <a:rPr lang="en-US" sz="2100" dirty="0" err="1">
                <a:solidFill>
                  <a:srgbClr val="000000"/>
                </a:solidFill>
              </a:rPr>
              <a:t>Organi-sasi</a:t>
            </a:r>
            <a:r>
              <a:rPr lang="en-US" sz="21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5829300" y="2422525"/>
            <a:ext cx="833438" cy="2651125"/>
          </a:xfrm>
          <a:prstGeom prst="rect">
            <a:avLst/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vert="eaVert" lIns="116537" tIns="58267" rIns="116537" bIns="58267">
            <a:spAutoFit/>
          </a:bodyPr>
          <a:lstStyle/>
          <a:p>
            <a:pPr algn="ctr" defTabSz="992188">
              <a:spcBef>
                <a:spcPct val="50000"/>
              </a:spcBef>
            </a:pPr>
            <a:r>
              <a:rPr lang="en-US" sz="2500">
                <a:solidFill>
                  <a:srgbClr val="000000"/>
                </a:solidFill>
              </a:rPr>
              <a:t>Pelayanan</a:t>
            </a:r>
          </a:p>
        </p:txBody>
      </p:sp>
      <p:sp>
        <p:nvSpPr>
          <p:cNvPr id="23561" name="AutoShape 12"/>
          <p:cNvSpPr>
            <a:spLocks noChangeArrowheads="1"/>
          </p:cNvSpPr>
          <p:nvPr/>
        </p:nvSpPr>
        <p:spPr bwMode="auto">
          <a:xfrm>
            <a:off x="1293813" y="3519488"/>
            <a:ext cx="285750" cy="3683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00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3562" name="AutoShape 13"/>
          <p:cNvSpPr>
            <a:spLocks noChangeArrowheads="1"/>
          </p:cNvSpPr>
          <p:nvPr/>
        </p:nvSpPr>
        <p:spPr bwMode="auto">
          <a:xfrm>
            <a:off x="4497388" y="3519488"/>
            <a:ext cx="285750" cy="3683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00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3563" name="AutoShape 14"/>
          <p:cNvSpPr>
            <a:spLocks noChangeArrowheads="1"/>
          </p:cNvSpPr>
          <p:nvPr/>
        </p:nvSpPr>
        <p:spPr bwMode="auto">
          <a:xfrm>
            <a:off x="5659438" y="3519488"/>
            <a:ext cx="285750" cy="3683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00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3564" name="AutoShape 15"/>
          <p:cNvSpPr>
            <a:spLocks noChangeArrowheads="1"/>
          </p:cNvSpPr>
          <p:nvPr/>
        </p:nvSpPr>
        <p:spPr bwMode="auto">
          <a:xfrm>
            <a:off x="6729413" y="3519488"/>
            <a:ext cx="282575" cy="3683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00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  <p:bldP spid="23563" grpId="0" animBg="1"/>
      <p:bldP spid="235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686800" cy="7175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TUJUAN  MANAJEMEN  KANTOR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263" y="1779588"/>
            <a:ext cx="8139141" cy="4027487"/>
          </a:xfrm>
        </p:spPr>
        <p:txBody>
          <a:bodyPr/>
          <a:lstStyle/>
          <a:p>
            <a:pPr marL="606425" indent="-606425" algn="just" eaLnBrk="1" hangingPunct="1">
              <a:buClr>
                <a:srgbClr val="000000"/>
              </a:buClr>
              <a:buSzTx/>
              <a:buFont typeface="Wingdings 2" pitchFamily="18" charset="2"/>
              <a:buAutoNum type="arabicPeriod"/>
            </a:pPr>
            <a:r>
              <a:rPr lang="en-US" sz="3100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Tersedianya informasi yang memadai melalui:</a:t>
            </a:r>
          </a:p>
          <a:p>
            <a:pPr marL="1287463" lvl="1" indent="-534988" algn="just" eaLnBrk="1" hangingPunct="1">
              <a:buClr>
                <a:srgbClr val="000000"/>
              </a:buClr>
              <a:buSzTx/>
              <a:buFont typeface="Wingdings 2" pitchFamily="18" charset="2"/>
              <a:buChar char=""/>
            </a:pPr>
            <a:r>
              <a:rPr lang="en-US" sz="3100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Penerimaan informasi</a:t>
            </a:r>
          </a:p>
          <a:p>
            <a:pPr marL="1287463" lvl="1" indent="-534988" algn="just" eaLnBrk="1" hangingPunct="1">
              <a:buClr>
                <a:srgbClr val="000000"/>
              </a:buClr>
              <a:buSzTx/>
              <a:buFont typeface="Wingdings 2" pitchFamily="18" charset="2"/>
              <a:buChar char=""/>
            </a:pPr>
            <a:r>
              <a:rPr lang="en-US" sz="3100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Pencatatan informasi</a:t>
            </a:r>
          </a:p>
          <a:p>
            <a:pPr marL="1287463" lvl="1" indent="-534988" algn="just" eaLnBrk="1" hangingPunct="1">
              <a:buClr>
                <a:srgbClr val="000000"/>
              </a:buClr>
              <a:buSzTx/>
              <a:buFont typeface="Wingdings 2" pitchFamily="18" charset="2"/>
              <a:buChar char=""/>
            </a:pPr>
            <a:r>
              <a:rPr lang="en-US" sz="3100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Proses informasi</a:t>
            </a:r>
          </a:p>
          <a:p>
            <a:pPr marL="1287463" lvl="1" indent="-534988" algn="just" eaLnBrk="1" hangingPunct="1">
              <a:buClr>
                <a:srgbClr val="000000"/>
              </a:buClr>
              <a:buSzTx/>
              <a:buFont typeface="Wingdings 2" pitchFamily="18" charset="2"/>
              <a:buChar char=""/>
            </a:pPr>
            <a:r>
              <a:rPr lang="en-US" sz="3100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Penyajian informasi</a:t>
            </a:r>
          </a:p>
          <a:p>
            <a:pPr marL="606425" indent="-606425" algn="just" eaLnBrk="1" hangingPunct="1">
              <a:buClr>
                <a:srgbClr val="000000"/>
              </a:buClr>
              <a:buSzTx/>
              <a:buFont typeface="Wingdings 2" pitchFamily="18" charset="2"/>
              <a:buAutoNum type="arabicPeriod" startAt="2"/>
            </a:pPr>
            <a:r>
              <a:rPr lang="en-US" sz="3100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Merawat aktiva</a:t>
            </a:r>
          </a:p>
          <a:p>
            <a:pPr marL="606425" indent="-606425" algn="just" eaLnBrk="1" hangingPunct="1">
              <a:buClr>
                <a:srgbClr val="000000"/>
              </a:buClr>
              <a:buSzTx/>
              <a:buFont typeface="Wingdings 2" pitchFamily="18" charset="2"/>
              <a:buNone/>
            </a:pPr>
            <a:endParaRPr lang="en-US" sz="3100" dirty="0" smtClean="0">
              <a:solidFill>
                <a:srgbClr val="FFFF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marL="606425" indent="-606425" algn="just" eaLnBrk="1" hangingPunct="1">
              <a:buClr>
                <a:srgbClr val="000000"/>
              </a:buClr>
              <a:buSzTx/>
              <a:buFont typeface="Wingdings 2" pitchFamily="18" charset="2"/>
              <a:buNone/>
            </a:pPr>
            <a:endParaRPr lang="en-US" sz="3100" dirty="0" smtClean="0">
              <a:solidFill>
                <a:srgbClr val="FFFF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3" name="Oval 5"/>
          <p:cNvSpPr>
            <a:spLocks noChangeArrowheads="1"/>
          </p:cNvSpPr>
          <p:nvPr/>
        </p:nvSpPr>
        <p:spPr bwMode="auto">
          <a:xfrm>
            <a:off x="1433513" y="2697163"/>
            <a:ext cx="6089650" cy="3203575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44802" dir="2272499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id-ID">
              <a:latin typeface="Times New Roman" pitchFamily="18" charset="0"/>
            </a:endParaRPr>
          </a:p>
        </p:txBody>
      </p:sp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686800" cy="7175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PERAN  MANAJEMEN  KANTOR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263" y="1779588"/>
            <a:ext cx="7896225" cy="4027487"/>
          </a:xfrm>
        </p:spPr>
        <p:txBody>
          <a:bodyPr/>
          <a:lstStyle/>
          <a:p>
            <a:pPr marL="606425" indent="-606425" algn="ctr" eaLnBrk="1" hangingPunct="1">
              <a:lnSpc>
                <a:spcPct val="90000"/>
              </a:lnSpc>
              <a:buClr>
                <a:srgbClr val="000000"/>
              </a:buClr>
              <a:buSzTx/>
              <a:buFont typeface="Wingdings 2" pitchFamily="18" charset="2"/>
              <a:buNone/>
            </a:pPr>
            <a:r>
              <a:rPr lang="en-US" sz="3100" smtClean="0"/>
              <a:t>Menjadikan kantor sebagai:</a:t>
            </a:r>
          </a:p>
        </p:txBody>
      </p:sp>
      <p:sp>
        <p:nvSpPr>
          <p:cNvPr id="25605" name="WordArt 4"/>
          <p:cNvSpPr>
            <a:spLocks noChangeArrowheads="1" noChangeShapeType="1" noTextEdit="1"/>
          </p:cNvSpPr>
          <p:nvPr/>
        </p:nvSpPr>
        <p:spPr bwMode="auto">
          <a:xfrm>
            <a:off x="2100263" y="3611563"/>
            <a:ext cx="5133975" cy="1149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Arial Black"/>
              </a:rPr>
              <a:t>Center of Information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0617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PARADIGMA MI DALAM MP</a:t>
            </a:r>
          </a:p>
        </p:txBody>
      </p:sp>
      <p:sp>
        <p:nvSpPr>
          <p:cNvPr id="320516" name="AutoShape 4"/>
          <p:cNvSpPr>
            <a:spLocks noChangeArrowheads="1"/>
          </p:cNvSpPr>
          <p:nvPr/>
        </p:nvSpPr>
        <p:spPr bwMode="auto">
          <a:xfrm>
            <a:off x="741357" y="1951031"/>
            <a:ext cx="2854325" cy="16478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  <a:defRPr/>
            </a:pPr>
            <a:endParaRPr lang="en-US" sz="70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992188">
              <a:spcBef>
                <a:spcPct val="50000"/>
              </a:spcBef>
              <a:defRPr/>
            </a:pPr>
            <a:r>
              <a:rPr lang="en-US" sz="2500">
                <a:solidFill>
                  <a:srgbClr val="000000"/>
                </a:solidFill>
                <a:latin typeface="Times New Roman" pitchFamily="18" charset="0"/>
              </a:rPr>
              <a:t>Manajemen Kantor</a:t>
            </a:r>
          </a:p>
        </p:txBody>
      </p:sp>
      <p:sp>
        <p:nvSpPr>
          <p:cNvPr id="320517" name="AutoShape 5"/>
          <p:cNvSpPr>
            <a:spLocks noChangeArrowheads="1"/>
          </p:cNvSpPr>
          <p:nvPr/>
        </p:nvSpPr>
        <p:spPr bwMode="auto">
          <a:xfrm>
            <a:off x="5310182" y="1954206"/>
            <a:ext cx="2854325" cy="16478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 algn="ctr" defTabSz="992188">
              <a:defRPr/>
            </a:pPr>
            <a:r>
              <a:rPr lang="en-US" sz="2500">
                <a:solidFill>
                  <a:srgbClr val="000000"/>
                </a:solidFill>
                <a:latin typeface="Times New Roman" pitchFamily="18" charset="0"/>
              </a:rPr>
              <a:t>Pusat </a:t>
            </a:r>
          </a:p>
          <a:p>
            <a:pPr algn="ctr" defTabSz="992188">
              <a:defRPr/>
            </a:pPr>
            <a:r>
              <a:rPr lang="en-US" sz="2500">
                <a:solidFill>
                  <a:srgbClr val="000000"/>
                </a:solidFill>
                <a:latin typeface="Times New Roman" pitchFamily="18" charset="0"/>
              </a:rPr>
              <a:t>Informasi dan Pelayanan</a:t>
            </a:r>
          </a:p>
        </p:txBody>
      </p:sp>
      <p:sp>
        <p:nvSpPr>
          <p:cNvPr id="26629" name="AutoShape 6"/>
          <p:cNvSpPr>
            <a:spLocks noChangeArrowheads="1"/>
          </p:cNvSpPr>
          <p:nvPr/>
        </p:nvSpPr>
        <p:spPr bwMode="auto">
          <a:xfrm>
            <a:off x="3786182" y="2500306"/>
            <a:ext cx="1425575" cy="549275"/>
          </a:xfrm>
          <a:prstGeom prst="rightArrow">
            <a:avLst>
              <a:gd name="adj1" fmla="val 50000"/>
              <a:gd name="adj2" fmla="val 64884"/>
            </a:avLst>
          </a:prstGeom>
          <a:solidFill>
            <a:srgbClr val="0000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6630" name="AutoShape 9"/>
          <p:cNvSpPr>
            <a:spLocks noChangeArrowheads="1"/>
          </p:cNvSpPr>
          <p:nvPr/>
        </p:nvSpPr>
        <p:spPr bwMode="auto">
          <a:xfrm>
            <a:off x="3027357" y="4057644"/>
            <a:ext cx="2947987" cy="1190625"/>
          </a:xfrm>
          <a:prstGeom prst="roundRect">
            <a:avLst>
              <a:gd name="adj" fmla="val 16667"/>
            </a:avLst>
          </a:prstGeom>
          <a:noFill/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lIns="116537" tIns="58267" rIns="116537" bIns="58267"/>
          <a:lstStyle/>
          <a:p>
            <a:pPr algn="ctr" defTabSz="992188">
              <a:spcBef>
                <a:spcPct val="50000"/>
              </a:spcBef>
            </a:pPr>
            <a:r>
              <a:rPr lang="en-US" sz="2500" dirty="0" smtClean="0">
                <a:solidFill>
                  <a:srgbClr val="000000"/>
                </a:solidFill>
              </a:rPr>
              <a:t>Manajemen Informasi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26631" name="AutoShape 10"/>
          <p:cNvSpPr>
            <a:spLocks noChangeArrowheads="1"/>
          </p:cNvSpPr>
          <p:nvPr/>
        </p:nvSpPr>
        <p:spPr bwMode="auto">
          <a:xfrm>
            <a:off x="4170357" y="3051169"/>
            <a:ext cx="666750" cy="915987"/>
          </a:xfrm>
          <a:prstGeom prst="upArrow">
            <a:avLst>
              <a:gd name="adj1" fmla="val 50000"/>
              <a:gd name="adj2" fmla="val 34345"/>
            </a:avLst>
          </a:prstGeom>
          <a:solidFill>
            <a:srgbClr val="0000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3714744" y="3703290"/>
            <a:ext cx="156440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en-US" sz="199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6" grpId="0" animBg="1"/>
      <p:bldP spid="320517" grpId="0" animBg="1"/>
      <p:bldP spid="26629" grpId="0" animBg="1"/>
      <p:bldP spid="26630" grpId="0" animBg="1"/>
      <p:bldP spid="26631" grpId="0" animBg="1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7500"/>
            <a:ext cx="9144000" cy="7191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MANFAAT MI DALAM PERSPEKTIF MP</a:t>
            </a:r>
            <a:b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2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79400" y="6175375"/>
            <a:ext cx="9231313" cy="5000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marL="885825" indent="-885825" defTabSz="992188">
              <a:spcBef>
                <a:spcPct val="50000"/>
              </a:spcBef>
            </a:pPr>
            <a:r>
              <a:rPr lang="en-US" sz="1800" b="0" i="1"/>
              <a:t>Sumber: </a:t>
            </a:r>
            <a:r>
              <a:rPr lang="en-US" sz="1800" b="0"/>
              <a:t>The Liang Gie</a:t>
            </a:r>
            <a:r>
              <a:rPr lang="en-US" sz="1800" b="0" i="1"/>
              <a:t>, Administrasi Perkantoran Modern,, </a:t>
            </a:r>
            <a:r>
              <a:rPr lang="en-US" sz="1800" b="0"/>
              <a:t>Jakarta: Liberty, 2000:28&amp;32</a:t>
            </a:r>
          </a:p>
        </p:txBody>
      </p:sp>
      <p:sp>
        <p:nvSpPr>
          <p:cNvPr id="2867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28597" y="1357298"/>
            <a:ext cx="8715403" cy="442915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 eaLnBrk="1" hangingPunct="1">
              <a:lnSpc>
                <a:spcPct val="80000"/>
              </a:lnSpc>
              <a:buClr>
                <a:schemeClr val="tx1"/>
              </a:buClr>
              <a:buSzTx/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Kelancaran pekerjaan kantor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SzTx/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Mencegah kemungkinan kesalahan dalam pekerjaan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SzTx/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Pengurangan keterlambatan dan hambatan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SzTx/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 yang lebih baik terhadap pekerjaan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SzTx/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Memudahkan koordinasi antar bagian dalam organisasi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79400" y="6175375"/>
            <a:ext cx="9231313" cy="5000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marL="885825" indent="-885825" defTabSz="992188">
              <a:spcBef>
                <a:spcPct val="50000"/>
              </a:spcBef>
            </a:pPr>
            <a:r>
              <a:rPr lang="en-US" sz="1800" b="0" i="1"/>
              <a:t>Sumber: </a:t>
            </a:r>
            <a:r>
              <a:rPr lang="en-US" sz="1800" b="0"/>
              <a:t>The Liang Gie</a:t>
            </a:r>
            <a:r>
              <a:rPr lang="en-US" sz="1800" b="0" i="1"/>
              <a:t>, Administrasi Perkantoran Modern,, </a:t>
            </a:r>
            <a:r>
              <a:rPr lang="en-US" sz="1800" b="0"/>
              <a:t>Jakarta: Liberty, 2000:28&amp;32</a:t>
            </a:r>
          </a:p>
        </p:txBody>
      </p:sp>
      <p:sp>
        <p:nvSpPr>
          <p:cNvPr id="28679" name="Rectangle 10"/>
          <p:cNvSpPr>
            <a:spLocks noChangeArrowheads="1"/>
          </p:cNvSpPr>
          <p:nvPr/>
        </p:nvSpPr>
        <p:spPr bwMode="auto">
          <a:xfrm>
            <a:off x="928662" y="1571612"/>
            <a:ext cx="763428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 algn="just" defTabSz="912813">
              <a:lnSpc>
                <a:spcPct val="80000"/>
              </a:lnSpc>
              <a:spcBef>
                <a:spcPct val="45000"/>
              </a:spcBef>
              <a:buClr>
                <a:schemeClr val="tx1"/>
              </a:buClr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Lalulintas informasi yang simpang siur</a:t>
            </a:r>
          </a:p>
          <a:p>
            <a:pPr marL="342900" indent="-342900" algn="just" defTabSz="912813">
              <a:lnSpc>
                <a:spcPct val="80000"/>
              </a:lnSpc>
              <a:spcBef>
                <a:spcPct val="45000"/>
              </a:spcBef>
              <a:buClr>
                <a:schemeClr val="tx1"/>
              </a:buClr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Menimbulkan kekembaran informasi </a:t>
            </a:r>
          </a:p>
          <a:p>
            <a:pPr marL="342900" indent="-342900" algn="just" defTabSz="912813">
              <a:lnSpc>
                <a:spcPct val="80000"/>
              </a:lnSpc>
              <a:spcBef>
                <a:spcPct val="45000"/>
              </a:spcBef>
              <a:buClr>
                <a:schemeClr val="tx1"/>
              </a:buClr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Biaya tinggi</a:t>
            </a:r>
          </a:p>
          <a:p>
            <a:pPr marL="342900" indent="-342900" algn="just" defTabSz="912813">
              <a:lnSpc>
                <a:spcPct val="80000"/>
              </a:lnSpc>
              <a:spcBef>
                <a:spcPct val="45000"/>
              </a:spcBef>
              <a:buClr>
                <a:schemeClr val="tx1"/>
              </a:buClr>
              <a:buFont typeface="Wingdings 2" pitchFamily="18" charset="2"/>
              <a:buChar char="&lt;"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Kehilangan informasi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7500"/>
            <a:ext cx="9144000" cy="7191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KERUGIAN MI DALAM PERSPEKTIF MP</a:t>
            </a:r>
            <a:b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2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198438"/>
            <a:ext cx="8280400" cy="717550"/>
          </a:xfrm>
        </p:spPr>
        <p:txBody>
          <a:bodyPr/>
          <a:lstStyle/>
          <a:p>
            <a:pPr eaLnBrk="1" hangingPunct="1">
              <a:defRPr/>
            </a:pPr>
            <a:r>
              <a:rPr lang="en-US" sz="31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TAHAPAN  MANAJEMEN </a:t>
            </a:r>
            <a:r>
              <a:rPr lang="en-US" sz="31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INFORMASI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85763" y="1285875"/>
            <a:ext cx="2949575" cy="48704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algn="just" defTabSz="992188"/>
            <a:r>
              <a:rPr lang="en-US" sz="2400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Tahap Pertama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81013" y="6132513"/>
            <a:ext cx="8185150" cy="5000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marL="944563" indent="-944563" algn="just" defTabSz="992188">
              <a:spcBef>
                <a:spcPct val="50000"/>
              </a:spcBef>
            </a:pPr>
            <a:r>
              <a:rPr lang="en-US" sz="1800" b="0" i="1"/>
              <a:t>Sumber: Komaruddin, Asas-asas Manajamen Perkantoran, </a:t>
            </a:r>
            <a:r>
              <a:rPr lang="en-US" sz="1800" b="0"/>
              <a:t>Kappa Sigma, Banadung, 2001:36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62013" y="1663700"/>
            <a:ext cx="7896225" cy="1403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algn="just" defTabSz="992188"/>
            <a:r>
              <a:rPr lang="en-US" sz="2300" b="0" dirty="0">
                <a:latin typeface="Arial" charset="0"/>
              </a:rPr>
              <a:t>Menggunakan sistem informasi dari mulut ke mulut </a:t>
            </a:r>
            <a:r>
              <a:rPr lang="en-US" sz="2300" b="0" i="1" dirty="0">
                <a:latin typeface="Arial" charset="0"/>
              </a:rPr>
              <a:t>(word of mouth information system)</a:t>
            </a:r>
            <a:r>
              <a:rPr lang="en-US" sz="2300" b="0" dirty="0">
                <a:latin typeface="Arial" charset="0"/>
              </a:rPr>
              <a:t>. Secara relatif sistem ini hanya menggunakan warkat yang sangat minimum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85763" y="2749550"/>
            <a:ext cx="2949575" cy="48704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algn="just" defTabSz="992188"/>
            <a:r>
              <a:rPr lang="en-US" sz="2400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Tahap Kedua 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862013" y="3206750"/>
            <a:ext cx="7896225" cy="1403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algn="just" defTabSz="992188"/>
            <a:r>
              <a:rPr lang="en-US" sz="2300" b="0" dirty="0">
                <a:latin typeface="Arial" charset="0"/>
              </a:rPr>
              <a:t>Menggunakan sistem informasi yang dilakukan secara manual dalam bentuk tulisan </a:t>
            </a:r>
            <a:r>
              <a:rPr lang="en-US" sz="2300" b="0" i="1" dirty="0">
                <a:latin typeface="Arial" charset="0"/>
              </a:rPr>
              <a:t>(paper-pencil information sistem).</a:t>
            </a:r>
            <a:r>
              <a:rPr lang="en-US" sz="2300" b="0" dirty="0">
                <a:latin typeface="Arial" charset="0"/>
              </a:rPr>
              <a:t> Pada tahap ini telah digunakan alat mekanik seperti mesin tik dan mesin hitung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85763" y="4679950"/>
            <a:ext cx="2949575" cy="48704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algn="just" defTabSz="992188"/>
            <a:r>
              <a:rPr lang="en-US" sz="2400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Tahap Ketiga 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862013" y="5037138"/>
            <a:ext cx="7896225" cy="877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116575" tIns="58287" rIns="116575" bIns="58287">
            <a:spAutoFit/>
          </a:bodyPr>
          <a:lstStyle/>
          <a:p>
            <a:pPr algn="just" defTabSz="992188"/>
            <a:r>
              <a:rPr lang="en-US" sz="2300" b="0" dirty="0">
                <a:latin typeface="Arial" charset="0"/>
              </a:rPr>
              <a:t>Pada tahap ini sistem informasi bekerja dengan sistem informasi berbasis komputer </a:t>
            </a:r>
            <a:r>
              <a:rPr lang="en-US" sz="2300" b="0" i="1" dirty="0">
                <a:latin typeface="Arial" charset="0"/>
              </a:rPr>
              <a:t>(computer-based information system, CBIS)</a:t>
            </a:r>
            <a:endParaRPr lang="en-US" sz="2300" b="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1" grpId="0"/>
      <p:bldP spid="29702" grpId="0"/>
      <p:bldP spid="29703" grpId="0"/>
      <p:bldP spid="29704" grpId="0"/>
      <p:bldP spid="2970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Employee Orientation</Template>
  <TotalTime>2988</TotalTime>
  <Words>375</Words>
  <Application>Microsoft PowerPoint</Application>
  <PresentationFormat>On-screen Show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Oleh:  Dr. Edi Suryadi, M.Si. Dr. Rasto, S.Pd., M.Pd.</vt:lpstr>
      <vt:lpstr>KEDUDUKAN  MANAJEMEN INFORMASI  DALAM  MANAJEMEN PERKANTORAN</vt:lpstr>
      <vt:lpstr>PENGERTIAN MANAJEMEN KANTOR</vt:lpstr>
      <vt:lpstr>RUANG LINGKUP KAJIAN MANAJEMEN  KANTOR</vt:lpstr>
      <vt:lpstr>AKTIVITAS MANAJEMEN  KANTOR</vt:lpstr>
      <vt:lpstr>PERGESERAN KONSEP MANAJEMEN  KANTOR</vt:lpstr>
      <vt:lpstr>PARADIGMA MANAJEMEN  KANTOR</vt:lpstr>
      <vt:lpstr>TUJUAN  MANAJEMEN  KANTOR</vt:lpstr>
      <vt:lpstr>PERAN  MANAJEMEN  KANTOR</vt:lpstr>
      <vt:lpstr>PARADIGMA MI DALAM MP</vt:lpstr>
      <vt:lpstr>MANFAAT MI DALAM PERSPEKTIF MP </vt:lpstr>
      <vt:lpstr>KERUGIAN MI DALAM PERSPEKTIF MP </vt:lpstr>
      <vt:lpstr>TAHAPAN  MANAJEMEN INFORMASI</vt:lpstr>
    </vt:vector>
  </TitlesOfParts>
  <Company>UPI Bandung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POLITEKNIK KOMPUTER NIAGA LPKIA JURUSAN KOMPUTER PROGRAM STUDI MANAJEMEN INFORMATIKA</dc:title>
  <dc:creator>Nono Supriatna</dc:creator>
  <cp:lastModifiedBy>KAPRODI_MANPER</cp:lastModifiedBy>
  <cp:revision>223</cp:revision>
  <dcterms:created xsi:type="dcterms:W3CDTF">2002-10-01T22:18:47Z</dcterms:created>
  <dcterms:modified xsi:type="dcterms:W3CDTF">2012-12-13T10:33:46Z</dcterms:modified>
</cp:coreProperties>
</file>