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77" r:id="rId2"/>
    <p:sldId id="256" r:id="rId3"/>
    <p:sldId id="273" r:id="rId4"/>
    <p:sldId id="266" r:id="rId5"/>
    <p:sldId id="270" r:id="rId6"/>
    <p:sldId id="278" r:id="rId7"/>
    <p:sldId id="281" r:id="rId8"/>
    <p:sldId id="280" r:id="rId9"/>
    <p:sldId id="282" r:id="rId10"/>
    <p:sldId id="283" r:id="rId11"/>
    <p:sldId id="284" r:id="rId12"/>
    <p:sldId id="285" r:id="rId13"/>
    <p:sldId id="286" r:id="rId14"/>
    <p:sldId id="287" r:id="rId15"/>
    <p:sldId id="288" r:id="rId16"/>
    <p:sldId id="289" r:id="rId17"/>
    <p:sldId id="293" r:id="rId18"/>
    <p:sldId id="290" r:id="rId19"/>
    <p:sldId id="291" r:id="rId20"/>
    <p:sldId id="292"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Lst>
  <p:sldSz cx="9144000" cy="6858000" type="screen4x3"/>
  <p:notesSz cx="6858000" cy="9144000"/>
  <p:custDataLst>
    <p:tags r:id="rId43"/>
  </p:custDataLst>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00"/>
    <a:srgbClr val="FFFFCC"/>
    <a:srgbClr val="4D4D4D"/>
    <a:srgbClr val="FF3300"/>
    <a:srgbClr val="99CC00"/>
    <a:srgbClr val="CCFF33"/>
    <a:srgbClr val="00CC99"/>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150" autoAdjust="0"/>
    <p:restoredTop sz="94780" autoAdjust="0"/>
  </p:normalViewPr>
  <p:slideViewPr>
    <p:cSldViewPr>
      <p:cViewPr varScale="1">
        <p:scale>
          <a:sx n="83" d="100"/>
          <a:sy n="83" d="100"/>
        </p:scale>
        <p:origin x="-133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7" d="100"/>
          <a:sy n="57" d="100"/>
        </p:scale>
        <p:origin x="-2454"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200"/>
            </a:lvl1pPr>
          </a:lstStyle>
          <a:p>
            <a:pPr>
              <a:defRPr/>
            </a:pPr>
            <a:endParaRPr lang="en-GB"/>
          </a:p>
        </p:txBody>
      </p:sp>
      <p:sp>
        <p:nvSpPr>
          <p:cNvPr id="542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200"/>
            </a:lvl1pPr>
          </a:lstStyle>
          <a:p>
            <a:pPr>
              <a:defRPr/>
            </a:pPr>
            <a:endParaRPr lang="en-GB"/>
          </a:p>
        </p:txBody>
      </p:sp>
      <p:sp>
        <p:nvSpPr>
          <p:cNvPr id="542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1" sz="1200"/>
            </a:lvl1pPr>
          </a:lstStyle>
          <a:p>
            <a:pPr>
              <a:defRPr/>
            </a:pPr>
            <a:endParaRPr lang="en-GB"/>
          </a:p>
        </p:txBody>
      </p:sp>
      <p:sp>
        <p:nvSpPr>
          <p:cNvPr id="542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1" sz="1200"/>
            </a:lvl1pPr>
          </a:lstStyle>
          <a:p>
            <a:pPr>
              <a:defRPr/>
            </a:pPr>
            <a:fld id="{EF78951D-599B-472F-8764-5F1B881B7899}" type="slidenum">
              <a:rPr lang="en-GB"/>
              <a:pPr>
                <a:defRPr/>
              </a:pPr>
              <a:t>‹#›</a:t>
            </a:fld>
            <a:endParaRPr lang="en-GB"/>
          </a:p>
        </p:txBody>
      </p:sp>
    </p:spTree>
    <p:extLst>
      <p:ext uri="{BB962C8B-B14F-4D97-AF65-F5344CB8AC3E}">
        <p14:creationId xmlns:p14="http://schemas.microsoft.com/office/powerpoint/2010/main" xmlns="" val="1840873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lvl1pPr hangingPunct="0">
              <a:defRPr kumimoji="1" sz="1200"/>
            </a:lvl1pPr>
          </a:lstStyle>
          <a:p>
            <a:pPr>
              <a:defRPr/>
            </a:pPr>
            <a:endParaRPr lang="en-GB"/>
          </a:p>
        </p:txBody>
      </p:sp>
      <p:sp>
        <p:nvSpPr>
          <p:cNvPr id="38915" name="Rectangle 3"/>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053" name="Rectangle 5"/>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lvl1pPr algn="r" hangingPunct="0">
              <a:defRPr kumimoji="1" sz="1200"/>
            </a:lvl1pPr>
          </a:lstStyle>
          <a:p>
            <a:pPr>
              <a:defRPr/>
            </a:pPr>
            <a:endParaRPr lang="en-GB"/>
          </a:p>
        </p:txBody>
      </p:sp>
      <p:sp>
        <p:nvSpPr>
          <p:cNvPr id="2054" name="Rectangle 6"/>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p:spPr>
        <p:txBody>
          <a:bodyPr vert="horz" wrap="square" lIns="91440" tIns="45720" rIns="91440" bIns="45720" numCol="1" anchor="b" anchorCtr="0" compatLnSpc="1">
            <a:prstTxWarp prst="textNoShape">
              <a:avLst/>
            </a:prstTxWarp>
          </a:bodyPr>
          <a:lstStyle>
            <a:lvl1pPr hangingPunct="0">
              <a:defRPr kumimoji="1" sz="1200"/>
            </a:lvl1pPr>
          </a:lstStyle>
          <a:p>
            <a:pPr>
              <a:defRPr/>
            </a:pPr>
            <a:endParaRPr lang="en-GB"/>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p:spPr>
        <p:txBody>
          <a:bodyPr vert="horz" wrap="square" lIns="91440" tIns="45720" rIns="91440" bIns="45720" numCol="1" anchor="b" anchorCtr="0" compatLnSpc="1">
            <a:prstTxWarp prst="textNoShape">
              <a:avLst/>
            </a:prstTxWarp>
          </a:bodyPr>
          <a:lstStyle>
            <a:lvl1pPr algn="r" hangingPunct="0">
              <a:defRPr kumimoji="1" sz="1200"/>
            </a:lvl1pPr>
          </a:lstStyle>
          <a:p>
            <a:pPr>
              <a:defRPr/>
            </a:pPr>
            <a:fld id="{31E28B4F-E981-4C73-A5D9-42DE49DDBEA1}" type="slidenum">
              <a:rPr lang="en-GB"/>
              <a:pPr>
                <a:defRPr/>
              </a:pPr>
              <a:t>‹#›</a:t>
            </a:fld>
            <a:endParaRPr lang="en-GB"/>
          </a:p>
        </p:txBody>
      </p:sp>
    </p:spTree>
    <p:extLst>
      <p:ext uri="{BB962C8B-B14F-4D97-AF65-F5344CB8AC3E}">
        <p14:creationId xmlns:p14="http://schemas.microsoft.com/office/powerpoint/2010/main" xmlns="" val="7688000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w="12700" cap="sq">
            <a:noFill/>
            <a:miter lim="800000"/>
            <a:headEnd type="none" w="sm" len="sm"/>
            <a:tailEnd type="none" w="sm" len="sm"/>
          </a:ln>
        </p:spPr>
        <p:txBody>
          <a:bodyPr anchor="b"/>
          <a:lstStyle/>
          <a:p>
            <a:pPr algn="r" hangingPunct="0"/>
            <a:fld id="{76A57A77-C4CE-4DB3-A511-E8B1AB5D924D}" type="slidenum">
              <a:rPr kumimoji="1" lang="en-GB" sz="1200"/>
              <a:pPr algn="r" hangingPunct="0"/>
              <a:t>1</a:t>
            </a:fld>
            <a:endParaRPr kumimoji="1" lang="en-GB"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w="9525"/>
        </p:spPr>
        <p:txBody>
          <a:bodyPr/>
          <a:lstStyle/>
          <a:p>
            <a:endParaRPr lang="id-ID"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81A86766-125E-4F32-B7E4-C4E0B03AB744}" type="slidenum">
              <a:rPr lang="en-GB" smtClean="0"/>
              <a:pPr/>
              <a:t>2</a:t>
            </a:fld>
            <a:endParaRPr lang="en-GB"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w="9525"/>
        </p:spPr>
        <p:txBody>
          <a:bodyPr/>
          <a:lstStyle/>
          <a:p>
            <a:endParaRPr lang="id-ID"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CB6A412-7465-49DD-A0D4-BCE47FE1AEAB}" type="slidenum">
              <a:rPr lang="en-GB" smtClean="0"/>
              <a:pPr/>
              <a:t>3</a:t>
            </a:fld>
            <a:endParaRPr lang="en-GB" smtClean="0"/>
          </a:p>
        </p:txBody>
      </p:sp>
      <p:sp>
        <p:nvSpPr>
          <p:cNvPr id="41987" name="Rectangle 2050"/>
          <p:cNvSpPr>
            <a:spLocks noGrp="1" noRot="1" noChangeAspect="1" noChangeArrowheads="1" noTextEdit="1"/>
          </p:cNvSpPr>
          <p:nvPr>
            <p:ph type="sldImg"/>
          </p:nvPr>
        </p:nvSpPr>
        <p:spPr>
          <a:ln/>
        </p:spPr>
      </p:sp>
      <p:sp>
        <p:nvSpPr>
          <p:cNvPr id="41988" name="Rectangle 2051"/>
          <p:cNvSpPr>
            <a:spLocks noGrp="1" noChangeArrowheads="1"/>
          </p:cNvSpPr>
          <p:nvPr>
            <p:ph type="body" idx="1"/>
          </p:nvPr>
        </p:nvSpPr>
        <p:spPr>
          <a:noFill/>
          <a:ln w="9525"/>
        </p:spPr>
        <p:txBody>
          <a:bodyPr/>
          <a:lstStyle/>
          <a:p>
            <a:endParaRPr lang="id-ID"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C577FE-92B5-479A-AC42-BE517BF98309}" type="slidenum">
              <a:rPr lang="en-GB" smtClean="0"/>
              <a:pPr/>
              <a:t>4</a:t>
            </a:fld>
            <a:endParaRPr lang="en-GB" smtClean="0"/>
          </a:p>
        </p:txBody>
      </p:sp>
      <p:sp>
        <p:nvSpPr>
          <p:cNvPr id="43011" name="Rectangle 2050"/>
          <p:cNvSpPr>
            <a:spLocks noGrp="1" noRot="1" noChangeAspect="1" noChangeArrowheads="1" noTextEdit="1"/>
          </p:cNvSpPr>
          <p:nvPr>
            <p:ph type="sldImg"/>
          </p:nvPr>
        </p:nvSpPr>
        <p:spPr>
          <a:ln/>
        </p:spPr>
      </p:sp>
      <p:sp>
        <p:nvSpPr>
          <p:cNvPr id="43012" name="Rectangle 2051"/>
          <p:cNvSpPr>
            <a:spLocks noGrp="1" noChangeArrowheads="1"/>
          </p:cNvSpPr>
          <p:nvPr>
            <p:ph type="body" idx="1"/>
          </p:nvPr>
        </p:nvSpPr>
        <p:spPr>
          <a:noFill/>
          <a:ln w="9525"/>
        </p:spPr>
        <p:txBody>
          <a:bodyPr/>
          <a:lstStyle/>
          <a:p>
            <a:endParaRPr lang="id-ID"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2663825" y="1089025"/>
            <a:ext cx="3067050" cy="5376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5883275" y="1089025"/>
            <a:ext cx="3067050" cy="5376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78700" y="441325"/>
            <a:ext cx="1571625" cy="6024563"/>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2663825" y="441325"/>
            <a:ext cx="4562475" cy="6024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663825" y="441325"/>
            <a:ext cx="6286500" cy="6024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slide" Target="../slides/slide2.xml"/><Relationship Id="rId3" Type="http://schemas.openxmlformats.org/officeDocument/2006/relationships/slideLayout" Target="../slideLayouts/slideLayout3.xml"/><Relationship Id="rId21" Type="http://schemas.openxmlformats.org/officeDocument/2006/relationships/slide" Target="../slides/slide26.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 Target="../slides/slide6.xml"/><Relationship Id="rId2" Type="http://schemas.openxmlformats.org/officeDocument/2006/relationships/slideLayout" Target="../slideLayouts/slideLayout2.xml"/><Relationship Id="rId16" Type="http://schemas.openxmlformats.org/officeDocument/2006/relationships/slide" Target="../slides/slide5.xml"/><Relationship Id="rId20" Type="http://schemas.openxmlformats.org/officeDocument/2006/relationships/slide" Target="../slides/slide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 Target="../slides/slide37.xml"/><Relationship Id="rId5" Type="http://schemas.openxmlformats.org/officeDocument/2006/relationships/slideLayout" Target="../slideLayouts/slideLayout5.xml"/><Relationship Id="rId15" Type="http://schemas.openxmlformats.org/officeDocument/2006/relationships/slide" Target="../slides/slide4.xml"/><Relationship Id="rId23" Type="http://schemas.openxmlformats.org/officeDocument/2006/relationships/slide" Target="../slides/slide1.xml"/><Relationship Id="rId10" Type="http://schemas.openxmlformats.org/officeDocument/2006/relationships/slideLayout" Target="../slideLayouts/slideLayout10.xml"/><Relationship Id="rId19" Type="http://schemas.openxmlformats.org/officeDocument/2006/relationships/slide" Target="../slides/slide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 Target="../slides/slide3.xml"/><Relationship Id="rId22" Type="http://schemas.openxmlformats.org/officeDocument/2006/relationships/slide" Target="../slides/slide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blackWhite">
          <a:xfrm>
            <a:off x="0" y="260350"/>
            <a:ext cx="2195513" cy="6597650"/>
          </a:xfrm>
          <a:prstGeom prst="rect">
            <a:avLst/>
          </a:prstGeom>
          <a:solidFill>
            <a:schemeClr val="tx2"/>
          </a:solidFill>
          <a:ln w="9525">
            <a:noFill/>
            <a:miter lim="800000"/>
            <a:headEnd/>
            <a:tailEnd/>
          </a:ln>
        </p:spPr>
        <p:txBody>
          <a:bodyPr/>
          <a:lstStyle/>
          <a:p>
            <a:pPr>
              <a:defRPr/>
            </a:pPr>
            <a:endParaRPr kumimoji="1" lang="id-ID"/>
          </a:p>
        </p:txBody>
      </p:sp>
      <p:sp>
        <p:nvSpPr>
          <p:cNvPr id="1032" name="Rectangle 8"/>
          <p:cNvSpPr>
            <a:spLocks noChangeArrowheads="1"/>
          </p:cNvSpPr>
          <p:nvPr/>
        </p:nvSpPr>
        <p:spPr bwMode="auto">
          <a:xfrm>
            <a:off x="0" y="0"/>
            <a:ext cx="9144000" cy="260350"/>
          </a:xfrm>
          <a:prstGeom prst="rect">
            <a:avLst/>
          </a:prstGeom>
          <a:solidFill>
            <a:schemeClr val="accent1"/>
          </a:solidFill>
          <a:ln w="9525">
            <a:noFill/>
            <a:miter lim="800000"/>
            <a:headEnd/>
            <a:tailEnd/>
          </a:ln>
        </p:spPr>
        <p:txBody>
          <a:bodyPr/>
          <a:lstStyle/>
          <a:p>
            <a:pPr>
              <a:defRPr/>
            </a:pPr>
            <a:r>
              <a:rPr lang="id-ID" sz="1200" dirty="0">
                <a:solidFill>
                  <a:schemeClr val="bg1"/>
                </a:solidFill>
                <a:latin typeface="Arial Rounded MT Bold" pitchFamily="34" charset="0"/>
              </a:rPr>
              <a:t>PENGEMBANGAN SILABUS </a:t>
            </a:r>
            <a:r>
              <a:rPr lang="en-US" sz="1200" dirty="0" smtClean="0">
                <a:solidFill>
                  <a:schemeClr val="bg1"/>
                </a:solidFill>
                <a:latin typeface="Arial Rounded MT Bold" pitchFamily="34" charset="0"/>
              </a:rPr>
              <a:t>SILABUS II rastodio@yahoo.co.id</a:t>
            </a:r>
            <a:endParaRPr lang="id-ID" sz="1200" dirty="0">
              <a:solidFill>
                <a:schemeClr val="bg1"/>
              </a:solidFill>
              <a:latin typeface="Arial Rounded MT Bold" pitchFamily="34" charset="0"/>
            </a:endParaRPr>
          </a:p>
        </p:txBody>
      </p:sp>
      <p:grpSp>
        <p:nvGrpSpPr>
          <p:cNvPr id="2053" name="Group 40"/>
          <p:cNvGrpSpPr>
            <a:grpSpLocks/>
          </p:cNvGrpSpPr>
          <p:nvPr userDrawn="1"/>
        </p:nvGrpSpPr>
        <p:grpSpPr bwMode="auto">
          <a:xfrm>
            <a:off x="2540000" y="800100"/>
            <a:ext cx="6604000" cy="180975"/>
            <a:chOff x="1920" y="849"/>
            <a:chExt cx="4992" cy="63"/>
          </a:xfrm>
        </p:grpSpPr>
        <p:sp>
          <p:nvSpPr>
            <p:cNvPr id="1062" name="Rectangle 38"/>
            <p:cNvSpPr>
              <a:spLocks noChangeArrowheads="1"/>
            </p:cNvSpPr>
            <p:nvPr userDrawn="1"/>
          </p:nvSpPr>
          <p:spPr bwMode="auto">
            <a:xfrm>
              <a:off x="1920" y="849"/>
              <a:ext cx="4992" cy="48"/>
            </a:xfrm>
            <a:prstGeom prst="rect">
              <a:avLst/>
            </a:prstGeom>
            <a:gradFill rotWithShape="0">
              <a:gsLst>
                <a:gs pos="0">
                  <a:schemeClr val="bg1"/>
                </a:gs>
                <a:gs pos="100000">
                  <a:schemeClr val="tx2"/>
                </a:gs>
              </a:gsLst>
              <a:lin ang="0" scaled="1"/>
            </a:gradFill>
            <a:ln w="12700" cap="sq">
              <a:noFill/>
              <a:miter lim="800000"/>
              <a:headEnd type="none" w="sm" len="sm"/>
              <a:tailEnd type="none" w="sm" len="sm"/>
            </a:ln>
            <a:effectLst/>
          </p:spPr>
          <p:txBody>
            <a:bodyPr wrap="none" anchor="ctr"/>
            <a:lstStyle/>
            <a:p>
              <a:pPr>
                <a:defRPr/>
              </a:pPr>
              <a:endParaRPr lang="id-ID"/>
            </a:p>
          </p:txBody>
        </p:sp>
        <p:sp>
          <p:nvSpPr>
            <p:cNvPr id="1063" name="Rectangle 39"/>
            <p:cNvSpPr>
              <a:spLocks noChangeArrowheads="1"/>
            </p:cNvSpPr>
            <p:nvPr userDrawn="1"/>
          </p:nvSpPr>
          <p:spPr bwMode="white">
            <a:xfrm>
              <a:off x="1920" y="864"/>
              <a:ext cx="4992" cy="48"/>
            </a:xfrm>
            <a:prstGeom prst="rect">
              <a:avLst/>
            </a:prstGeom>
            <a:solidFill>
              <a:schemeClr val="bg1"/>
            </a:solidFill>
            <a:ln w="12700" cap="sq">
              <a:noFill/>
              <a:miter lim="800000"/>
              <a:headEnd type="none" w="sm" len="sm"/>
              <a:tailEnd type="none" w="sm" len="sm"/>
            </a:ln>
            <a:effectLst/>
          </p:spPr>
          <p:txBody>
            <a:bodyPr wrap="none" anchor="ctr"/>
            <a:lstStyle/>
            <a:p>
              <a:pPr>
                <a:defRPr/>
              </a:pPr>
              <a:endParaRPr lang="id-ID"/>
            </a:p>
          </p:txBody>
        </p:sp>
      </p:grpSp>
      <p:sp>
        <p:nvSpPr>
          <p:cNvPr id="2054" name="Rectangle 11"/>
          <p:cNvSpPr>
            <a:spLocks noGrp="1" noChangeArrowheads="1"/>
          </p:cNvSpPr>
          <p:nvPr>
            <p:ph type="title"/>
          </p:nvPr>
        </p:nvSpPr>
        <p:spPr bwMode="auto">
          <a:xfrm>
            <a:off x="2268538" y="307975"/>
            <a:ext cx="6681787" cy="433388"/>
          </a:xfrm>
          <a:prstGeom prst="rect">
            <a:avLst/>
          </a:prstGeom>
          <a:noFill/>
          <a:ln w="9525">
            <a:noFill/>
            <a:miter lim="800000"/>
            <a:headEnd/>
            <a:tailEnd/>
          </a:ln>
        </p:spPr>
        <p:txBody>
          <a:bodyPr vert="horz" wrap="square" lIns="92075" tIns="46038" rIns="92075" bIns="46038" numCol="1" anchor="b" anchorCtr="0" compatLnSpc="1">
            <a:prstTxWarp prst="textNoShape">
              <a:avLst/>
            </a:prstTxWarp>
            <a:spAutoFit/>
          </a:bodyPr>
          <a:lstStyle/>
          <a:p>
            <a:pPr lvl="0"/>
            <a:endParaRPr lang="id-ID" smtClean="0"/>
          </a:p>
        </p:txBody>
      </p:sp>
      <p:sp>
        <p:nvSpPr>
          <p:cNvPr id="2055" name="Rectangle 66"/>
          <p:cNvSpPr>
            <a:spLocks noGrp="1" noChangeArrowheads="1"/>
          </p:cNvSpPr>
          <p:nvPr>
            <p:ph type="body" idx="1"/>
          </p:nvPr>
        </p:nvSpPr>
        <p:spPr bwMode="auto">
          <a:xfrm>
            <a:off x="2303463" y="908050"/>
            <a:ext cx="6661150" cy="5557838"/>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0"/>
            <a:r>
              <a:rPr lang="en-GB" smtClean="0"/>
              <a:t>Fourth level</a:t>
            </a:r>
          </a:p>
          <a:p>
            <a:pPr lvl="1"/>
            <a:r>
              <a:rPr lang="en-GB" smtClean="0"/>
              <a:t>Fifth level</a:t>
            </a:r>
          </a:p>
        </p:txBody>
      </p:sp>
      <p:sp>
        <p:nvSpPr>
          <p:cNvPr id="1071" name="AutoShape 47">
            <a:hlinkClick r:id="rId14" action="ppaction://hlinksldjump"/>
          </p:cNvPr>
          <p:cNvSpPr>
            <a:spLocks noChangeArrowheads="1"/>
          </p:cNvSpPr>
          <p:nvPr userDrawn="1"/>
        </p:nvSpPr>
        <p:spPr bwMode="blackWhite">
          <a:xfrm>
            <a:off x="-252413" y="1831975"/>
            <a:ext cx="2360613" cy="384175"/>
          </a:xfrm>
          <a:prstGeom prst="roundRect">
            <a:avLst>
              <a:gd name="adj" fmla="val 50000"/>
            </a:avLst>
          </a:prstGeom>
          <a:solidFill>
            <a:schemeClr val="tx1"/>
          </a:solidFill>
          <a:ln w="9525">
            <a:noFill/>
            <a:round/>
            <a:headEnd/>
            <a:tailEnd/>
          </a:ln>
        </p:spPr>
        <p:txBody>
          <a:bodyPr lIns="92075" tIns="46038" rIns="92075" bIns="46038"/>
          <a:lstStyle/>
          <a:p>
            <a:pPr algn="r">
              <a:lnSpc>
                <a:spcPct val="80000"/>
              </a:lnSpc>
              <a:spcBef>
                <a:spcPct val="50000"/>
              </a:spcBef>
              <a:defRPr/>
            </a:pPr>
            <a:r>
              <a:rPr lang="id-ID" sz="1800" b="1">
                <a:solidFill>
                  <a:schemeClr val="accent1"/>
                </a:solidFill>
              </a:rPr>
              <a:t>Kompetensi </a:t>
            </a:r>
            <a:endParaRPr lang="en-GB" sz="1800" b="1">
              <a:solidFill>
                <a:schemeClr val="accent1"/>
              </a:solidFill>
            </a:endParaRPr>
          </a:p>
        </p:txBody>
      </p:sp>
      <p:sp>
        <p:nvSpPr>
          <p:cNvPr id="1072" name="AutoShape 48">
            <a:hlinkClick r:id="rId15" action="ppaction://hlinksldjump"/>
          </p:cNvPr>
          <p:cNvSpPr>
            <a:spLocks noChangeArrowheads="1"/>
          </p:cNvSpPr>
          <p:nvPr userDrawn="1"/>
        </p:nvSpPr>
        <p:spPr bwMode="blackWhite">
          <a:xfrm>
            <a:off x="-252413" y="2289175"/>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Pokok Bahasan</a:t>
            </a:r>
            <a:endParaRPr lang="en-GB" sz="1800" b="1">
              <a:solidFill>
                <a:schemeClr val="accent1"/>
              </a:solidFill>
            </a:endParaRPr>
          </a:p>
        </p:txBody>
      </p:sp>
      <p:sp>
        <p:nvSpPr>
          <p:cNvPr id="1073" name="AutoShape 49">
            <a:hlinkClick r:id="rId16" action="ppaction://hlinksldjump"/>
          </p:cNvPr>
          <p:cNvSpPr>
            <a:spLocks noChangeArrowheads="1"/>
          </p:cNvSpPr>
          <p:nvPr userDrawn="1"/>
        </p:nvSpPr>
        <p:spPr bwMode="blackWhite">
          <a:xfrm>
            <a:off x="-242888" y="3079750"/>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Pengertian</a:t>
            </a:r>
            <a:endParaRPr lang="en-GB" sz="1800" b="1">
              <a:solidFill>
                <a:schemeClr val="accent1"/>
              </a:solidFill>
            </a:endParaRPr>
          </a:p>
        </p:txBody>
      </p:sp>
      <p:sp>
        <p:nvSpPr>
          <p:cNvPr id="1074" name="AutoShape 50">
            <a:hlinkClick r:id="rId17" action="ppaction://hlinksldjump"/>
          </p:cNvPr>
          <p:cNvSpPr>
            <a:spLocks noChangeArrowheads="1"/>
          </p:cNvSpPr>
          <p:nvPr userDrawn="1"/>
        </p:nvSpPr>
        <p:spPr bwMode="blackWhite">
          <a:xfrm>
            <a:off x="-242888" y="3546475"/>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Manfaat</a:t>
            </a:r>
            <a:endParaRPr lang="en-GB" sz="1800" b="1">
              <a:solidFill>
                <a:schemeClr val="accent1"/>
              </a:solidFill>
            </a:endParaRPr>
          </a:p>
        </p:txBody>
      </p:sp>
      <p:sp>
        <p:nvSpPr>
          <p:cNvPr id="1076" name="AutoShape 52">
            <a:hlinkClick r:id="rId18" action="ppaction://hlinksldjump"/>
          </p:cNvPr>
          <p:cNvSpPr>
            <a:spLocks noChangeArrowheads="1"/>
          </p:cNvSpPr>
          <p:nvPr userDrawn="1"/>
        </p:nvSpPr>
        <p:spPr bwMode="blackWhite">
          <a:xfrm>
            <a:off x="-242888" y="1377950"/>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Pemateri </a:t>
            </a:r>
            <a:endParaRPr lang="en-GB" sz="1800" b="1">
              <a:solidFill>
                <a:schemeClr val="accent1"/>
              </a:solidFill>
            </a:endParaRPr>
          </a:p>
        </p:txBody>
      </p:sp>
      <p:sp>
        <p:nvSpPr>
          <p:cNvPr id="1093" name="AutoShape 69">
            <a:hlinkClick r:id="rId19" action="ppaction://hlinksldjump"/>
          </p:cNvPr>
          <p:cNvSpPr>
            <a:spLocks noChangeArrowheads="1"/>
          </p:cNvSpPr>
          <p:nvPr userDrawn="1"/>
        </p:nvSpPr>
        <p:spPr bwMode="blackWhite">
          <a:xfrm>
            <a:off x="-242888" y="4014788"/>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Prinsip</a:t>
            </a:r>
            <a:endParaRPr lang="en-GB" sz="1800" b="1">
              <a:solidFill>
                <a:schemeClr val="accent1"/>
              </a:solidFill>
            </a:endParaRPr>
          </a:p>
        </p:txBody>
      </p:sp>
      <p:sp>
        <p:nvSpPr>
          <p:cNvPr id="1094" name="AutoShape 70">
            <a:hlinkClick r:id="rId20" action="ppaction://hlinksldjump"/>
          </p:cNvPr>
          <p:cNvSpPr>
            <a:spLocks noChangeArrowheads="1"/>
          </p:cNvSpPr>
          <p:nvPr userDrawn="1"/>
        </p:nvSpPr>
        <p:spPr bwMode="blackWhite">
          <a:xfrm>
            <a:off x="-252413" y="4484688"/>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Komponen </a:t>
            </a:r>
            <a:endParaRPr lang="en-GB" sz="1800" b="1">
              <a:solidFill>
                <a:schemeClr val="accent1"/>
              </a:solidFill>
            </a:endParaRPr>
          </a:p>
        </p:txBody>
      </p:sp>
      <p:sp>
        <p:nvSpPr>
          <p:cNvPr id="3" name="AutoShape 52"/>
          <p:cNvSpPr>
            <a:spLocks noChangeArrowheads="1"/>
          </p:cNvSpPr>
          <p:nvPr userDrawn="1"/>
        </p:nvSpPr>
        <p:spPr bwMode="blackWhite">
          <a:xfrm>
            <a:off x="0" y="1016000"/>
            <a:ext cx="2108200" cy="276225"/>
          </a:xfrm>
          <a:prstGeom prst="roundRect">
            <a:avLst>
              <a:gd name="adj" fmla="val 50000"/>
            </a:avLst>
          </a:prstGeom>
          <a:noFill/>
          <a:ln w="9525">
            <a:noFill/>
            <a:round/>
            <a:headEnd/>
            <a:tailEnd/>
          </a:ln>
        </p:spPr>
        <p:txBody>
          <a:bodyPr lIns="92075" tIns="46038" rIns="92075" bIns="46038"/>
          <a:lstStyle/>
          <a:p>
            <a:pPr algn="r">
              <a:lnSpc>
                <a:spcPct val="80000"/>
              </a:lnSpc>
              <a:spcBef>
                <a:spcPct val="50000"/>
              </a:spcBef>
              <a:defRPr/>
            </a:pPr>
            <a:r>
              <a:rPr lang="id-ID" sz="1800" b="1" dirty="0">
                <a:solidFill>
                  <a:schemeClr val="bg1"/>
                </a:solidFill>
                <a:effectLst>
                  <a:outerShdw blurRad="38100" dist="38100" dir="2700000" algn="tl">
                    <a:srgbClr val="000000"/>
                  </a:outerShdw>
                </a:effectLst>
              </a:rPr>
              <a:t>Pengantar </a:t>
            </a:r>
            <a:endParaRPr lang="en-GB" sz="1800" b="1" dirty="0">
              <a:solidFill>
                <a:schemeClr val="bg1"/>
              </a:solidFill>
              <a:effectLst>
                <a:outerShdw blurRad="38100" dist="38100" dir="2700000" algn="tl">
                  <a:srgbClr val="000000"/>
                </a:outerShdw>
              </a:effectLst>
            </a:endParaRPr>
          </a:p>
        </p:txBody>
      </p:sp>
      <p:sp>
        <p:nvSpPr>
          <p:cNvPr id="4" name="AutoShape 52"/>
          <p:cNvSpPr>
            <a:spLocks noChangeArrowheads="1"/>
          </p:cNvSpPr>
          <p:nvPr userDrawn="1"/>
        </p:nvSpPr>
        <p:spPr bwMode="blackWhite">
          <a:xfrm>
            <a:off x="0" y="2744788"/>
            <a:ext cx="2108200" cy="217487"/>
          </a:xfrm>
          <a:prstGeom prst="roundRect">
            <a:avLst>
              <a:gd name="adj" fmla="val 50000"/>
            </a:avLst>
          </a:prstGeom>
          <a:noFill/>
          <a:ln w="9525">
            <a:noFill/>
            <a:round/>
            <a:headEnd/>
            <a:tailEnd/>
          </a:ln>
        </p:spPr>
        <p:txBody>
          <a:bodyPr lIns="92075" tIns="46038" rIns="92075" bIns="46038"/>
          <a:lstStyle/>
          <a:p>
            <a:pPr algn="r">
              <a:lnSpc>
                <a:spcPct val="80000"/>
              </a:lnSpc>
              <a:spcBef>
                <a:spcPct val="50000"/>
              </a:spcBef>
              <a:defRPr/>
            </a:pPr>
            <a:r>
              <a:rPr lang="id-ID" sz="1800" b="1">
                <a:solidFill>
                  <a:schemeClr val="bg1"/>
                </a:solidFill>
                <a:effectLst>
                  <a:outerShdw blurRad="38100" dist="38100" dir="2700000" algn="tl">
                    <a:srgbClr val="000000"/>
                  </a:outerShdw>
                </a:effectLst>
              </a:rPr>
              <a:t>Materi </a:t>
            </a:r>
            <a:endParaRPr lang="en-GB" sz="1800" b="1">
              <a:solidFill>
                <a:schemeClr val="bg1"/>
              </a:solidFill>
              <a:effectLst>
                <a:outerShdw blurRad="38100" dist="38100" dir="2700000" algn="tl">
                  <a:srgbClr val="000000"/>
                </a:outerShdw>
              </a:effectLst>
            </a:endParaRPr>
          </a:p>
        </p:txBody>
      </p:sp>
      <p:sp>
        <p:nvSpPr>
          <p:cNvPr id="5" name="AutoShape 70">
            <a:hlinkClick r:id="rId21" action="ppaction://hlinksldjump"/>
          </p:cNvPr>
          <p:cNvSpPr>
            <a:spLocks noChangeArrowheads="1"/>
          </p:cNvSpPr>
          <p:nvPr userDrawn="1"/>
        </p:nvSpPr>
        <p:spPr bwMode="blackWhite">
          <a:xfrm>
            <a:off x="-252413" y="4941888"/>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Prosedur</a:t>
            </a:r>
            <a:endParaRPr lang="en-GB" sz="1800" b="1">
              <a:solidFill>
                <a:schemeClr val="accent1"/>
              </a:solidFill>
            </a:endParaRPr>
          </a:p>
        </p:txBody>
      </p:sp>
      <p:sp>
        <p:nvSpPr>
          <p:cNvPr id="6" name="AutoShape 70">
            <a:hlinkClick r:id="rId22" action="ppaction://hlinksldjump"/>
          </p:cNvPr>
          <p:cNvSpPr>
            <a:spLocks noChangeArrowheads="1"/>
          </p:cNvSpPr>
          <p:nvPr userDrawn="1"/>
        </p:nvSpPr>
        <p:spPr bwMode="blackWhite">
          <a:xfrm>
            <a:off x="-252413" y="5408613"/>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rPr>
              <a:t>Format </a:t>
            </a:r>
            <a:endParaRPr lang="en-GB" sz="1800" b="1">
              <a:solidFill>
                <a:schemeClr val="accent1"/>
              </a:solidFill>
            </a:endParaRPr>
          </a:p>
        </p:txBody>
      </p:sp>
      <p:sp>
        <p:nvSpPr>
          <p:cNvPr id="2" name="AutoShape 52">
            <a:hlinkClick r:id="rId23" action="ppaction://hlinksldjump"/>
          </p:cNvPr>
          <p:cNvSpPr>
            <a:spLocks noChangeArrowheads="1"/>
          </p:cNvSpPr>
          <p:nvPr userDrawn="1"/>
        </p:nvSpPr>
        <p:spPr bwMode="blackWhite">
          <a:xfrm>
            <a:off x="-252413" y="584200"/>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dirty="0" smtClean="0">
                <a:solidFill>
                  <a:schemeClr val="accent1"/>
                </a:solidFill>
                <a:cs typeface="Arial" charset="0"/>
              </a:rPr>
              <a:t>Home </a:t>
            </a:r>
            <a:endParaRPr lang="en-GB" sz="1800" dirty="0">
              <a:solidFill>
                <a:schemeClr val="accent1"/>
              </a:solidFill>
              <a:cs typeface="Arial" charset="0"/>
            </a:endParaRPr>
          </a:p>
        </p:txBody>
      </p:sp>
      <p:sp>
        <p:nvSpPr>
          <p:cNvPr id="7" name="AutoShape 52">
            <a:hlinkClick r:id="rId24" action="ppaction://hlinksldjump"/>
          </p:cNvPr>
          <p:cNvSpPr>
            <a:spLocks noChangeArrowheads="1"/>
          </p:cNvSpPr>
          <p:nvPr userDrawn="1"/>
        </p:nvSpPr>
        <p:spPr bwMode="blackWhite">
          <a:xfrm>
            <a:off x="-252413" y="5889625"/>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en-US" sz="1800" b="1" dirty="0" smtClean="0">
                <a:solidFill>
                  <a:schemeClr val="accent1"/>
                </a:solidFill>
                <a:cs typeface="Arial" charset="0"/>
              </a:rPr>
              <a:t>Contoh</a:t>
            </a:r>
            <a:endParaRPr lang="en-GB" sz="1800" b="1" dirty="0">
              <a:solidFill>
                <a:schemeClr val="accent1"/>
              </a:solidFill>
              <a:cs typeface="Arial" charset="0"/>
            </a:endParaRPr>
          </a:p>
        </p:txBody>
      </p:sp>
      <p:sp>
        <p:nvSpPr>
          <p:cNvPr id="23" name="AutoShape 52">
            <a:hlinkClick r:id="" action="ppaction://hlinkshowjump?jump=endshow"/>
          </p:cNvPr>
          <p:cNvSpPr>
            <a:spLocks noChangeArrowheads="1"/>
          </p:cNvSpPr>
          <p:nvPr userDrawn="1"/>
        </p:nvSpPr>
        <p:spPr bwMode="blackWhite">
          <a:xfrm>
            <a:off x="-252413" y="6350040"/>
            <a:ext cx="2360613" cy="384175"/>
          </a:xfrm>
          <a:prstGeom prst="roundRect">
            <a:avLst>
              <a:gd name="adj" fmla="val 50000"/>
            </a:avLst>
          </a:prstGeom>
          <a:solidFill>
            <a:schemeClr val="tx1"/>
          </a:solidFill>
          <a:ln w="9525">
            <a:noFill/>
            <a:round/>
            <a:headEnd/>
            <a:tailEnd/>
          </a:ln>
          <a:effectLst/>
        </p:spPr>
        <p:txBody>
          <a:bodyPr lIns="92075" tIns="46038" rIns="92075" bIns="46038"/>
          <a:lstStyle/>
          <a:p>
            <a:pPr algn="r">
              <a:lnSpc>
                <a:spcPct val="80000"/>
              </a:lnSpc>
              <a:spcBef>
                <a:spcPct val="50000"/>
              </a:spcBef>
              <a:defRPr/>
            </a:pPr>
            <a:r>
              <a:rPr lang="id-ID" sz="1800" b="1">
                <a:solidFill>
                  <a:schemeClr val="accent1"/>
                </a:solidFill>
                <a:cs typeface="Arial" charset="0"/>
              </a:rPr>
              <a:t>End </a:t>
            </a:r>
            <a:endParaRPr lang="en-GB" sz="1800" b="1">
              <a:solidFill>
                <a:schemeClr val="accent1"/>
              </a:solidFill>
              <a:cs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r" rtl="0" eaLnBrk="0" fontAlgn="base" hangingPunct="0">
        <a:lnSpc>
          <a:spcPct val="80000"/>
        </a:lnSpc>
        <a:spcBef>
          <a:spcPct val="50000"/>
        </a:spcBef>
        <a:spcAft>
          <a:spcPct val="0"/>
        </a:spcAft>
        <a:defRPr sz="2800">
          <a:solidFill>
            <a:srgbClr val="000000"/>
          </a:solidFill>
          <a:latin typeface="+mj-lt"/>
          <a:ea typeface="+mj-ea"/>
          <a:cs typeface="Times New Roman" pitchFamily="18" charset="0"/>
        </a:defRPr>
      </a:lvl1pPr>
      <a:lvl2pPr algn="r" rtl="0" eaLnBrk="0" fontAlgn="base" hangingPunct="0">
        <a:lnSpc>
          <a:spcPct val="80000"/>
        </a:lnSpc>
        <a:spcBef>
          <a:spcPct val="50000"/>
        </a:spcBef>
        <a:spcAft>
          <a:spcPct val="0"/>
        </a:spcAft>
        <a:defRPr sz="2800">
          <a:solidFill>
            <a:srgbClr val="000000"/>
          </a:solidFill>
          <a:latin typeface="Times New Roman" pitchFamily="18" charset="0"/>
          <a:cs typeface="Times New Roman" pitchFamily="18" charset="0"/>
        </a:defRPr>
      </a:lvl2pPr>
      <a:lvl3pPr algn="r" rtl="0" eaLnBrk="0" fontAlgn="base" hangingPunct="0">
        <a:lnSpc>
          <a:spcPct val="80000"/>
        </a:lnSpc>
        <a:spcBef>
          <a:spcPct val="50000"/>
        </a:spcBef>
        <a:spcAft>
          <a:spcPct val="0"/>
        </a:spcAft>
        <a:defRPr sz="2800">
          <a:solidFill>
            <a:srgbClr val="000000"/>
          </a:solidFill>
          <a:latin typeface="Times New Roman" pitchFamily="18" charset="0"/>
          <a:cs typeface="Times New Roman" pitchFamily="18" charset="0"/>
        </a:defRPr>
      </a:lvl3pPr>
      <a:lvl4pPr algn="r" rtl="0" eaLnBrk="0" fontAlgn="base" hangingPunct="0">
        <a:lnSpc>
          <a:spcPct val="80000"/>
        </a:lnSpc>
        <a:spcBef>
          <a:spcPct val="50000"/>
        </a:spcBef>
        <a:spcAft>
          <a:spcPct val="0"/>
        </a:spcAft>
        <a:defRPr sz="2800">
          <a:solidFill>
            <a:srgbClr val="000000"/>
          </a:solidFill>
          <a:latin typeface="Times New Roman" pitchFamily="18" charset="0"/>
          <a:cs typeface="Times New Roman" pitchFamily="18" charset="0"/>
        </a:defRPr>
      </a:lvl4pPr>
      <a:lvl5pPr algn="r" rtl="0" eaLnBrk="0" fontAlgn="base" hangingPunct="0">
        <a:lnSpc>
          <a:spcPct val="80000"/>
        </a:lnSpc>
        <a:spcBef>
          <a:spcPct val="50000"/>
        </a:spcBef>
        <a:spcAft>
          <a:spcPct val="0"/>
        </a:spcAft>
        <a:defRPr sz="2800">
          <a:solidFill>
            <a:srgbClr val="000000"/>
          </a:solidFill>
          <a:latin typeface="Times New Roman" pitchFamily="18" charset="0"/>
          <a:cs typeface="Times New Roman" pitchFamily="18" charset="0"/>
        </a:defRPr>
      </a:lvl5pPr>
      <a:lvl6pPr marL="457200" algn="r" rtl="0" fontAlgn="base">
        <a:lnSpc>
          <a:spcPct val="80000"/>
        </a:lnSpc>
        <a:spcBef>
          <a:spcPct val="50000"/>
        </a:spcBef>
        <a:spcAft>
          <a:spcPct val="0"/>
        </a:spcAft>
        <a:defRPr sz="3600" i="1">
          <a:solidFill>
            <a:schemeClr val="tx1"/>
          </a:solidFill>
          <a:latin typeface="Times New Roman" pitchFamily="18" charset="0"/>
        </a:defRPr>
      </a:lvl6pPr>
      <a:lvl7pPr marL="914400" algn="r" rtl="0" fontAlgn="base">
        <a:lnSpc>
          <a:spcPct val="80000"/>
        </a:lnSpc>
        <a:spcBef>
          <a:spcPct val="50000"/>
        </a:spcBef>
        <a:spcAft>
          <a:spcPct val="0"/>
        </a:spcAft>
        <a:defRPr sz="3600" i="1">
          <a:solidFill>
            <a:schemeClr val="tx1"/>
          </a:solidFill>
          <a:latin typeface="Times New Roman" pitchFamily="18" charset="0"/>
        </a:defRPr>
      </a:lvl7pPr>
      <a:lvl8pPr marL="1371600" algn="r" rtl="0" fontAlgn="base">
        <a:lnSpc>
          <a:spcPct val="80000"/>
        </a:lnSpc>
        <a:spcBef>
          <a:spcPct val="50000"/>
        </a:spcBef>
        <a:spcAft>
          <a:spcPct val="0"/>
        </a:spcAft>
        <a:defRPr sz="3600" i="1">
          <a:solidFill>
            <a:schemeClr val="tx1"/>
          </a:solidFill>
          <a:latin typeface="Times New Roman" pitchFamily="18" charset="0"/>
        </a:defRPr>
      </a:lvl8pPr>
      <a:lvl9pPr marL="1828800" algn="r" rtl="0" fontAlgn="base">
        <a:lnSpc>
          <a:spcPct val="80000"/>
        </a:lnSpc>
        <a:spcBef>
          <a:spcPct val="50000"/>
        </a:spcBef>
        <a:spcAft>
          <a:spcPct val="0"/>
        </a:spcAft>
        <a:defRPr sz="3600" i="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slide" Target="slide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19.xml"/><Relationship Id="rId7" Type="http://schemas.openxmlformats.org/officeDocument/2006/relationships/slide" Target="slide23.xml"/><Relationship Id="rId2"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slide" Target="slide22.xml"/><Relationship Id="rId5" Type="http://schemas.openxmlformats.org/officeDocument/2006/relationships/slide" Target="slide21.xml"/><Relationship Id="rId10" Type="http://schemas.openxmlformats.org/officeDocument/2006/relationships/slide" Target="slide17.xml"/><Relationship Id="rId4" Type="http://schemas.openxmlformats.org/officeDocument/2006/relationships/slide" Target="slide20.xml"/><Relationship Id="rId9" Type="http://schemas.openxmlformats.org/officeDocument/2006/relationships/slide" Target="slide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29.xml"/><Relationship Id="rId7" Type="http://schemas.openxmlformats.org/officeDocument/2006/relationships/slide" Target="slide33.xml"/><Relationship Id="rId2" Type="http://schemas.openxmlformats.org/officeDocument/2006/relationships/slide" Target="slide28.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slide" Target="slide31.xml"/><Relationship Id="rId10" Type="http://schemas.openxmlformats.org/officeDocument/2006/relationships/slide" Target="slide27.xml"/><Relationship Id="rId4" Type="http://schemas.openxmlformats.org/officeDocument/2006/relationships/slide" Target="slide30.xml"/><Relationship Id="rId9" Type="http://schemas.openxmlformats.org/officeDocument/2006/relationships/slide" Target="slide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3"/>
          <p:cNvSpPr>
            <a:spLocks noChangeArrowheads="1"/>
          </p:cNvSpPr>
          <p:nvPr/>
        </p:nvSpPr>
        <p:spPr bwMode="auto">
          <a:xfrm>
            <a:off x="0" y="2971800"/>
            <a:ext cx="9144000" cy="0"/>
          </a:xfrm>
          <a:prstGeom prst="rect">
            <a:avLst/>
          </a:prstGeom>
          <a:noFill/>
          <a:ln w="12700" cap="sq">
            <a:noFill/>
            <a:miter lim="800000"/>
            <a:headEnd type="none" w="sm" len="sm"/>
            <a:tailEnd type="none" w="sm" len="sm"/>
          </a:ln>
        </p:spPr>
        <p:txBody>
          <a:bodyPr wrap="none" anchor="ctr">
            <a:spAutoFit/>
          </a:bodyPr>
          <a:lstStyle/>
          <a:p>
            <a:endParaRPr lang="id-ID"/>
          </a:p>
        </p:txBody>
      </p:sp>
      <p:sp>
        <p:nvSpPr>
          <p:cNvPr id="1029" name="Rectangle 26"/>
          <p:cNvSpPr>
            <a:spLocks noChangeArrowheads="1"/>
          </p:cNvSpPr>
          <p:nvPr/>
        </p:nvSpPr>
        <p:spPr bwMode="auto">
          <a:xfrm>
            <a:off x="0" y="2971800"/>
            <a:ext cx="9144000" cy="0"/>
          </a:xfrm>
          <a:prstGeom prst="rect">
            <a:avLst/>
          </a:prstGeom>
          <a:noFill/>
          <a:ln w="12700" cap="sq">
            <a:noFill/>
            <a:miter lim="800000"/>
            <a:headEnd type="none" w="sm" len="sm"/>
            <a:tailEnd type="none" w="sm" len="sm"/>
          </a:ln>
        </p:spPr>
        <p:txBody>
          <a:bodyPr wrap="none" anchor="ctr">
            <a:spAutoFit/>
          </a:bodyPr>
          <a:lstStyle/>
          <a:p>
            <a:endParaRPr lang="id-ID"/>
          </a:p>
        </p:txBody>
      </p:sp>
      <p:sp>
        <p:nvSpPr>
          <p:cNvPr id="1030" name="Rectangle 28"/>
          <p:cNvSpPr>
            <a:spLocks noChangeArrowheads="1"/>
          </p:cNvSpPr>
          <p:nvPr/>
        </p:nvSpPr>
        <p:spPr bwMode="auto">
          <a:xfrm>
            <a:off x="0" y="3148013"/>
            <a:ext cx="9144000" cy="0"/>
          </a:xfrm>
          <a:prstGeom prst="rect">
            <a:avLst/>
          </a:prstGeom>
          <a:noFill/>
          <a:ln w="12700" cap="sq">
            <a:noFill/>
            <a:miter lim="800000"/>
            <a:headEnd type="none" w="sm" len="sm"/>
            <a:tailEnd type="none" w="sm" len="sm"/>
          </a:ln>
        </p:spPr>
        <p:txBody>
          <a:bodyPr wrap="none" anchor="ctr">
            <a:spAutoFit/>
          </a:bodyPr>
          <a:lstStyle/>
          <a:p>
            <a:endParaRPr lang="id-ID"/>
          </a:p>
        </p:txBody>
      </p:sp>
      <p:sp>
        <p:nvSpPr>
          <p:cNvPr id="1031" name="AutoShape 45"/>
          <p:cNvSpPr>
            <a:spLocks noChangeArrowheads="1"/>
          </p:cNvSpPr>
          <p:nvPr/>
        </p:nvSpPr>
        <p:spPr bwMode="blackWhite">
          <a:xfrm>
            <a:off x="-252413" y="58420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
        <p:nvSpPr>
          <p:cNvPr id="10" name="Rectangle 9"/>
          <p:cNvSpPr/>
          <p:nvPr/>
        </p:nvSpPr>
        <p:spPr>
          <a:xfrm>
            <a:off x="2381220" y="3286124"/>
            <a:ext cx="6493524" cy="646331"/>
          </a:xfrm>
          <a:prstGeom prst="rect">
            <a:avLst/>
          </a:prstGeom>
          <a:noFill/>
        </p:spPr>
        <p:txBody>
          <a:bodyPr wrap="square" lIns="91440" tIns="45720" rIns="91440" bIns="45720">
            <a:spAutoFit/>
          </a:bodyPr>
          <a:lstStyle/>
          <a:p>
            <a:pPr algn="ct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PENGEMBANGAN SILABUS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2"/>
          <p:cNvSpPr>
            <a:spLocks noGrp="1" noChangeArrowheads="1"/>
          </p:cNvSpPr>
          <p:nvPr>
            <p:ph type="title" idx="4294967295"/>
          </p:nvPr>
        </p:nvSpPr>
        <p:spPr>
          <a:xfrm>
            <a:off x="2808288" y="333375"/>
            <a:ext cx="6286500" cy="433388"/>
          </a:xfrm>
        </p:spPr>
        <p:txBody>
          <a:bodyPr/>
          <a:lstStyle/>
          <a:p>
            <a:pPr eaLnBrk="1" hangingPunct="1"/>
            <a:r>
              <a:rPr lang="id-ID" b="1" smtClean="0"/>
              <a:t>Pemateri</a:t>
            </a:r>
            <a:endParaRPr lang="en-GB" b="1" smtClean="0"/>
          </a:p>
        </p:txBody>
      </p:sp>
      <p:sp>
        <p:nvSpPr>
          <p:cNvPr id="3075" name="AutoShape 45"/>
          <p:cNvSpPr>
            <a:spLocks noChangeArrowheads="1"/>
          </p:cNvSpPr>
          <p:nvPr/>
        </p:nvSpPr>
        <p:spPr bwMode="blackWhite">
          <a:xfrm>
            <a:off x="-252413" y="137795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pic>
        <p:nvPicPr>
          <p:cNvPr id="1026" name="Picture 2" descr="C:\Users\Rasto\Desktop\cetak 12 e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27884" y="950184"/>
            <a:ext cx="4176464" cy="556710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title"/>
          </p:nvPr>
        </p:nvSpPr>
        <p:spPr>
          <a:xfrm>
            <a:off x="2390775" y="333375"/>
            <a:ext cx="6681788" cy="433388"/>
          </a:xfrm>
        </p:spPr>
        <p:txBody>
          <a:bodyPr/>
          <a:lstStyle/>
          <a:p>
            <a:pPr eaLnBrk="1" hangingPunct="1"/>
            <a:r>
              <a:rPr lang="id-ID" b="1" smtClean="0"/>
              <a:t>Kompetensi</a:t>
            </a:r>
            <a:endParaRPr lang="en-GB" b="1" smtClean="0"/>
          </a:p>
        </p:txBody>
      </p:sp>
      <p:sp>
        <p:nvSpPr>
          <p:cNvPr id="4099" name="Rectangle 26"/>
          <p:cNvSpPr>
            <a:spLocks noGrp="1" noChangeArrowheads="1"/>
          </p:cNvSpPr>
          <p:nvPr>
            <p:ph type="body" idx="1"/>
          </p:nvPr>
        </p:nvSpPr>
        <p:spPr>
          <a:xfrm>
            <a:off x="2641600" y="1341438"/>
            <a:ext cx="6107113" cy="720725"/>
          </a:xfrm>
        </p:spPr>
        <p:txBody>
          <a:bodyPr/>
          <a:lstStyle/>
          <a:p>
            <a:pPr marL="0" indent="0" algn="just" eaLnBrk="1" hangingPunct="1">
              <a:lnSpc>
                <a:spcPct val="80000"/>
              </a:lnSpc>
              <a:buFontTx/>
              <a:buNone/>
            </a:pPr>
            <a:r>
              <a:rPr lang="id-ID" sz="2400" dirty="0" smtClean="0"/>
              <a:t>Mampu m</a:t>
            </a:r>
            <a:r>
              <a:rPr lang="sv-SE" sz="2400" dirty="0" smtClean="0"/>
              <a:t>enyusun silabus perkuliahan </a:t>
            </a:r>
            <a:r>
              <a:rPr lang="id-ID" sz="2400" dirty="0" smtClean="0"/>
              <a:t>sesuai dengan</a:t>
            </a:r>
            <a:r>
              <a:rPr lang="sv-SE" sz="2400" dirty="0" smtClean="0"/>
              <a:t> kebutuhan </a:t>
            </a:r>
            <a:endParaRPr lang="en-GB" sz="2400" dirty="0" smtClean="0"/>
          </a:p>
        </p:txBody>
      </p:sp>
      <p:sp>
        <p:nvSpPr>
          <p:cNvPr id="3078" name="Rectangle 26"/>
          <p:cNvSpPr>
            <a:spLocks noChangeArrowheads="1"/>
          </p:cNvSpPr>
          <p:nvPr/>
        </p:nvSpPr>
        <p:spPr bwMode="auto">
          <a:xfrm>
            <a:off x="2268538" y="873125"/>
            <a:ext cx="6286500" cy="433388"/>
          </a:xfrm>
          <a:prstGeom prst="rect">
            <a:avLst/>
          </a:prstGeom>
          <a:noFill/>
          <a:ln w="12700" cap="sq">
            <a:noFill/>
            <a:miter lim="800000"/>
            <a:headEnd type="none" w="sm" len="sm"/>
            <a:tailEnd type="none" w="sm" len="sm"/>
          </a:ln>
        </p:spPr>
        <p:txBody>
          <a:bodyPr/>
          <a:lstStyle/>
          <a:p>
            <a:pPr algn="just">
              <a:lnSpc>
                <a:spcPct val="90000"/>
              </a:lnSpc>
              <a:spcBef>
                <a:spcPct val="20000"/>
              </a:spcBef>
              <a:defRPr/>
            </a:pPr>
            <a:r>
              <a:rPr lang="id-ID" b="1">
                <a:solidFill>
                  <a:srgbClr val="FF9900"/>
                </a:solidFill>
                <a:effectLst>
                  <a:outerShdw blurRad="38100" dist="38100" dir="2700000" algn="tl">
                    <a:srgbClr val="000000"/>
                  </a:outerShdw>
                </a:effectLst>
              </a:rPr>
              <a:t>Standar Kompetensi</a:t>
            </a:r>
            <a:endParaRPr lang="en-GB" b="1">
              <a:solidFill>
                <a:srgbClr val="FF9900"/>
              </a:solidFill>
              <a:effectLst>
                <a:outerShdw blurRad="38100" dist="38100" dir="2700000" algn="tl">
                  <a:srgbClr val="000000"/>
                </a:outerShdw>
              </a:effectLst>
            </a:endParaRPr>
          </a:p>
        </p:txBody>
      </p:sp>
      <p:sp>
        <p:nvSpPr>
          <p:cNvPr id="4101" name="Rectangle 26"/>
          <p:cNvSpPr>
            <a:spLocks noChangeArrowheads="1"/>
          </p:cNvSpPr>
          <p:nvPr/>
        </p:nvSpPr>
        <p:spPr bwMode="auto">
          <a:xfrm>
            <a:off x="2663825" y="3879850"/>
            <a:ext cx="6107113" cy="2771775"/>
          </a:xfrm>
          <a:prstGeom prst="rect">
            <a:avLst/>
          </a:prstGeom>
          <a:noFill/>
          <a:ln w="12700" cap="sq">
            <a:noFill/>
            <a:miter lim="800000"/>
            <a:headEnd type="none" w="sm" len="sm"/>
            <a:tailEnd type="none" w="sm" len="sm"/>
          </a:ln>
        </p:spPr>
        <p:txBody>
          <a:bodyPr/>
          <a:lstStyle/>
          <a:p>
            <a:pPr marL="265113" indent="-265113" algn="just">
              <a:lnSpc>
                <a:spcPct val="80000"/>
              </a:lnSpc>
              <a:spcBef>
                <a:spcPct val="20000"/>
              </a:spcBef>
              <a:buFontTx/>
              <a:buChar char="•"/>
            </a:pPr>
            <a:r>
              <a:rPr lang="id-ID" dirty="0"/>
              <a:t>Menyimpulkan pengertian  silabus</a:t>
            </a:r>
          </a:p>
          <a:p>
            <a:pPr marL="265113" indent="-265113" algn="just">
              <a:lnSpc>
                <a:spcPct val="80000"/>
              </a:lnSpc>
              <a:spcBef>
                <a:spcPct val="20000"/>
              </a:spcBef>
              <a:buFontTx/>
              <a:buChar char="•"/>
            </a:pPr>
            <a:r>
              <a:rPr lang="id-ID" dirty="0"/>
              <a:t>Menjelaskan manfaat silabus</a:t>
            </a:r>
          </a:p>
          <a:p>
            <a:pPr marL="265113" indent="-265113" algn="just">
              <a:lnSpc>
                <a:spcPct val="80000"/>
              </a:lnSpc>
              <a:spcBef>
                <a:spcPct val="20000"/>
              </a:spcBef>
              <a:buFontTx/>
              <a:buChar char="•"/>
            </a:pPr>
            <a:r>
              <a:rPr lang="id-ID" dirty="0"/>
              <a:t>Merinci prinsip-prinsip pengembangan silabus</a:t>
            </a:r>
          </a:p>
          <a:p>
            <a:pPr marL="265113" indent="-265113" algn="just">
              <a:lnSpc>
                <a:spcPct val="80000"/>
              </a:lnSpc>
              <a:spcBef>
                <a:spcPct val="20000"/>
              </a:spcBef>
              <a:buFontTx/>
              <a:buChar char="•"/>
            </a:pPr>
            <a:r>
              <a:rPr lang="id-ID" dirty="0"/>
              <a:t>Merinci  komponen-komponen silabus</a:t>
            </a:r>
          </a:p>
          <a:p>
            <a:pPr marL="265113" indent="-265113" algn="just">
              <a:lnSpc>
                <a:spcPct val="80000"/>
              </a:lnSpc>
              <a:spcBef>
                <a:spcPct val="20000"/>
              </a:spcBef>
              <a:buFontTx/>
              <a:buChar char="•"/>
            </a:pPr>
            <a:r>
              <a:rPr lang="id-ID" dirty="0"/>
              <a:t>Merinci prosedur pengembangan silabus</a:t>
            </a:r>
          </a:p>
          <a:p>
            <a:pPr marL="265113" indent="-265113" algn="just">
              <a:lnSpc>
                <a:spcPct val="80000"/>
              </a:lnSpc>
              <a:spcBef>
                <a:spcPct val="20000"/>
              </a:spcBef>
              <a:buFontTx/>
              <a:buChar char="•"/>
            </a:pPr>
            <a:r>
              <a:rPr lang="id-ID" dirty="0"/>
              <a:t>Membuat silabus menggunakan format yang benar</a:t>
            </a:r>
          </a:p>
        </p:txBody>
      </p:sp>
      <p:sp>
        <p:nvSpPr>
          <p:cNvPr id="3080" name="Rectangle 26"/>
          <p:cNvSpPr>
            <a:spLocks noChangeArrowheads="1"/>
          </p:cNvSpPr>
          <p:nvPr/>
        </p:nvSpPr>
        <p:spPr bwMode="auto">
          <a:xfrm>
            <a:off x="2268538" y="3411538"/>
            <a:ext cx="6286500" cy="433387"/>
          </a:xfrm>
          <a:prstGeom prst="rect">
            <a:avLst/>
          </a:prstGeom>
          <a:noFill/>
          <a:ln w="12700" cap="sq">
            <a:noFill/>
            <a:miter lim="800000"/>
            <a:headEnd type="none" w="sm" len="sm"/>
            <a:tailEnd type="none" w="sm" len="sm"/>
          </a:ln>
        </p:spPr>
        <p:txBody>
          <a:bodyPr/>
          <a:lstStyle/>
          <a:p>
            <a:pPr algn="just">
              <a:lnSpc>
                <a:spcPct val="90000"/>
              </a:lnSpc>
              <a:spcBef>
                <a:spcPct val="20000"/>
              </a:spcBef>
              <a:defRPr/>
            </a:pPr>
            <a:r>
              <a:rPr lang="id-ID" b="1">
                <a:solidFill>
                  <a:srgbClr val="FF9900"/>
                </a:solidFill>
                <a:effectLst>
                  <a:outerShdw blurRad="38100" dist="38100" dir="2700000" algn="tl">
                    <a:srgbClr val="000000"/>
                  </a:outerShdw>
                </a:effectLst>
              </a:rPr>
              <a:t>Indikator</a:t>
            </a:r>
            <a:endParaRPr lang="en-GB" b="1">
              <a:solidFill>
                <a:srgbClr val="FF9900"/>
              </a:solidFill>
              <a:effectLst>
                <a:outerShdw blurRad="38100" dist="38100" dir="2700000" algn="tl">
                  <a:srgbClr val="000000"/>
                </a:outerShdw>
              </a:effectLst>
            </a:endParaRPr>
          </a:p>
        </p:txBody>
      </p:sp>
      <p:sp>
        <p:nvSpPr>
          <p:cNvPr id="4103" name="AutoShape 45"/>
          <p:cNvSpPr>
            <a:spLocks noChangeArrowheads="1"/>
          </p:cNvSpPr>
          <p:nvPr/>
        </p:nvSpPr>
        <p:spPr bwMode="blackWhite">
          <a:xfrm>
            <a:off x="-261938" y="1820863"/>
            <a:ext cx="2376488" cy="395287"/>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
        <p:nvSpPr>
          <p:cNvPr id="2" name="Rectangle 26"/>
          <p:cNvSpPr>
            <a:spLocks noChangeArrowheads="1"/>
          </p:cNvSpPr>
          <p:nvPr/>
        </p:nvSpPr>
        <p:spPr bwMode="auto">
          <a:xfrm>
            <a:off x="2268538" y="2025650"/>
            <a:ext cx="6286500" cy="433388"/>
          </a:xfrm>
          <a:prstGeom prst="rect">
            <a:avLst/>
          </a:prstGeom>
          <a:noFill/>
          <a:ln w="12700" cap="sq">
            <a:noFill/>
            <a:miter lim="800000"/>
            <a:headEnd type="none" w="sm" len="sm"/>
            <a:tailEnd type="none" w="sm" len="sm"/>
          </a:ln>
        </p:spPr>
        <p:txBody>
          <a:bodyPr/>
          <a:lstStyle/>
          <a:p>
            <a:pPr algn="just">
              <a:lnSpc>
                <a:spcPct val="90000"/>
              </a:lnSpc>
              <a:spcBef>
                <a:spcPct val="20000"/>
              </a:spcBef>
              <a:defRPr/>
            </a:pPr>
            <a:r>
              <a:rPr lang="id-ID" b="1">
                <a:solidFill>
                  <a:srgbClr val="FF9900"/>
                </a:solidFill>
                <a:effectLst>
                  <a:outerShdw blurRad="38100" dist="38100" dir="2700000" algn="tl">
                    <a:srgbClr val="000000"/>
                  </a:outerShdw>
                </a:effectLst>
              </a:rPr>
              <a:t>Kompetensi Dasar</a:t>
            </a:r>
            <a:endParaRPr lang="en-GB" b="1">
              <a:solidFill>
                <a:srgbClr val="FF9900"/>
              </a:solidFill>
              <a:effectLst>
                <a:outerShdw blurRad="38100" dist="38100" dir="2700000" algn="tl">
                  <a:srgbClr val="000000"/>
                </a:outerShdw>
              </a:effectLst>
            </a:endParaRPr>
          </a:p>
        </p:txBody>
      </p:sp>
      <p:sp>
        <p:nvSpPr>
          <p:cNvPr id="4105" name="Rectangle 26"/>
          <p:cNvSpPr>
            <a:spLocks noChangeArrowheads="1"/>
          </p:cNvSpPr>
          <p:nvPr/>
        </p:nvSpPr>
        <p:spPr bwMode="auto">
          <a:xfrm>
            <a:off x="2663825" y="2457450"/>
            <a:ext cx="6107113" cy="792163"/>
          </a:xfrm>
          <a:prstGeom prst="rect">
            <a:avLst/>
          </a:prstGeom>
          <a:noFill/>
          <a:ln w="12700" cap="sq">
            <a:noFill/>
            <a:miter lim="800000"/>
            <a:headEnd type="none" w="sm" len="sm"/>
            <a:tailEnd type="none" w="sm" len="sm"/>
          </a:ln>
        </p:spPr>
        <p:txBody>
          <a:bodyPr/>
          <a:lstStyle/>
          <a:p>
            <a:pPr marL="265113" indent="-265113" algn="just">
              <a:lnSpc>
                <a:spcPct val="80000"/>
              </a:lnSpc>
              <a:spcBef>
                <a:spcPct val="20000"/>
              </a:spcBef>
              <a:buFontTx/>
              <a:buChar char="•"/>
            </a:pPr>
            <a:r>
              <a:rPr lang="id-ID"/>
              <a:t>Memahami konsep silabus</a:t>
            </a:r>
          </a:p>
          <a:p>
            <a:pPr marL="265113" indent="-265113" algn="just">
              <a:lnSpc>
                <a:spcPct val="80000"/>
              </a:lnSpc>
              <a:spcBef>
                <a:spcPct val="20000"/>
              </a:spcBef>
              <a:buFontTx/>
              <a:buChar char="•"/>
            </a:pPr>
            <a:r>
              <a:rPr lang="id-ID"/>
              <a:t>Mengkonstruksi  silabus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a:xfrm>
            <a:off x="2390775" y="404813"/>
            <a:ext cx="6681788" cy="433387"/>
          </a:xfrm>
        </p:spPr>
        <p:txBody>
          <a:bodyPr/>
          <a:lstStyle/>
          <a:p>
            <a:pPr eaLnBrk="1" hangingPunct="1"/>
            <a:r>
              <a:rPr lang="id-ID" b="1" smtClean="0"/>
              <a:t>Pokok Bahasan</a:t>
            </a:r>
            <a:endParaRPr lang="en-GB" b="1" smtClean="0"/>
          </a:p>
        </p:txBody>
      </p:sp>
      <p:sp>
        <p:nvSpPr>
          <p:cNvPr id="5123" name="Rectangle 26"/>
          <p:cNvSpPr>
            <a:spLocks noChangeArrowheads="1"/>
          </p:cNvSpPr>
          <p:nvPr/>
        </p:nvSpPr>
        <p:spPr bwMode="auto">
          <a:xfrm>
            <a:off x="2519363" y="1304925"/>
            <a:ext cx="6107112" cy="2303463"/>
          </a:xfrm>
          <a:prstGeom prst="rect">
            <a:avLst/>
          </a:prstGeom>
          <a:noFill/>
          <a:ln w="12700" cap="sq">
            <a:noFill/>
            <a:miter lim="800000"/>
            <a:headEnd type="none" w="sm" len="sm"/>
            <a:tailEnd type="none" w="sm" len="sm"/>
          </a:ln>
        </p:spPr>
        <p:txBody>
          <a:bodyPr/>
          <a:lstStyle/>
          <a:p>
            <a:pPr marL="357188" indent="-357188" algn="just">
              <a:lnSpc>
                <a:spcPct val="80000"/>
              </a:lnSpc>
              <a:spcBef>
                <a:spcPct val="20000"/>
              </a:spcBef>
              <a:buFontTx/>
              <a:buAutoNum type="arabicPeriod"/>
            </a:pPr>
            <a:r>
              <a:rPr lang="id-ID"/>
              <a:t>Pengertian silabus</a:t>
            </a:r>
          </a:p>
          <a:p>
            <a:pPr marL="357188" indent="-357188" algn="just">
              <a:lnSpc>
                <a:spcPct val="80000"/>
              </a:lnSpc>
              <a:spcBef>
                <a:spcPct val="20000"/>
              </a:spcBef>
              <a:buFontTx/>
              <a:buAutoNum type="arabicPeriod"/>
            </a:pPr>
            <a:r>
              <a:rPr lang="id-ID"/>
              <a:t>Manfaat silabus</a:t>
            </a:r>
          </a:p>
          <a:p>
            <a:pPr marL="357188" indent="-357188" algn="just">
              <a:lnSpc>
                <a:spcPct val="80000"/>
              </a:lnSpc>
              <a:spcBef>
                <a:spcPct val="20000"/>
              </a:spcBef>
              <a:buFontTx/>
              <a:buAutoNum type="arabicPeriod"/>
            </a:pPr>
            <a:r>
              <a:rPr lang="id-ID"/>
              <a:t>Prinsip-prinsip pengembangan silabus</a:t>
            </a:r>
          </a:p>
          <a:p>
            <a:pPr marL="357188" indent="-357188" algn="just">
              <a:lnSpc>
                <a:spcPct val="80000"/>
              </a:lnSpc>
              <a:spcBef>
                <a:spcPct val="20000"/>
              </a:spcBef>
              <a:buFontTx/>
              <a:buAutoNum type="arabicPeriod"/>
            </a:pPr>
            <a:r>
              <a:rPr lang="id-ID"/>
              <a:t>Komponen-komponen silabus</a:t>
            </a:r>
          </a:p>
          <a:p>
            <a:pPr marL="357188" indent="-357188" algn="just">
              <a:lnSpc>
                <a:spcPct val="80000"/>
              </a:lnSpc>
              <a:spcBef>
                <a:spcPct val="20000"/>
              </a:spcBef>
              <a:buFontTx/>
              <a:buAutoNum type="arabicPeriod"/>
            </a:pPr>
            <a:r>
              <a:rPr lang="id-ID"/>
              <a:t>Prosedur pengembangan silabus</a:t>
            </a:r>
          </a:p>
          <a:p>
            <a:pPr marL="357188" indent="-357188" algn="just">
              <a:lnSpc>
                <a:spcPct val="80000"/>
              </a:lnSpc>
              <a:spcBef>
                <a:spcPct val="20000"/>
              </a:spcBef>
              <a:buFontTx/>
              <a:buAutoNum type="arabicPeriod"/>
            </a:pPr>
            <a:r>
              <a:rPr lang="id-ID"/>
              <a:t>Format Silabus</a:t>
            </a:r>
          </a:p>
        </p:txBody>
      </p:sp>
      <p:sp>
        <p:nvSpPr>
          <p:cNvPr id="5124" name="AutoShape 45"/>
          <p:cNvSpPr>
            <a:spLocks noChangeArrowheads="1"/>
          </p:cNvSpPr>
          <p:nvPr/>
        </p:nvSpPr>
        <p:spPr bwMode="blackWhite">
          <a:xfrm>
            <a:off x="-252413" y="2270125"/>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p:cNvSpPr>
            <a:spLocks noGrp="1" noChangeArrowheads="1"/>
          </p:cNvSpPr>
          <p:nvPr>
            <p:ph type="title"/>
          </p:nvPr>
        </p:nvSpPr>
        <p:spPr>
          <a:xfrm>
            <a:off x="2354263" y="382588"/>
            <a:ext cx="6681787" cy="433387"/>
          </a:xfrm>
        </p:spPr>
        <p:txBody>
          <a:bodyPr/>
          <a:lstStyle/>
          <a:p>
            <a:pPr eaLnBrk="1" hangingPunct="1"/>
            <a:r>
              <a:rPr lang="id-ID" b="1" smtClean="0"/>
              <a:t>Pengertian Silabus</a:t>
            </a:r>
            <a:endParaRPr lang="en-GB" b="1" smtClean="0"/>
          </a:p>
        </p:txBody>
      </p:sp>
      <p:sp>
        <p:nvSpPr>
          <p:cNvPr id="5132" name="Rectangle 26"/>
          <p:cNvSpPr>
            <a:spLocks noChangeArrowheads="1"/>
          </p:cNvSpPr>
          <p:nvPr/>
        </p:nvSpPr>
        <p:spPr bwMode="auto">
          <a:xfrm>
            <a:off x="2339975" y="981075"/>
            <a:ext cx="6624638" cy="5040313"/>
          </a:xfrm>
          <a:prstGeom prst="rect">
            <a:avLst/>
          </a:prstGeom>
          <a:noFill/>
          <a:ln w="12700" cap="sq">
            <a:noFill/>
            <a:miter lim="800000"/>
            <a:headEnd type="none" w="sm" len="sm"/>
            <a:tailEnd type="none" w="sm" len="sm"/>
          </a:ln>
        </p:spPr>
        <p:txBody>
          <a:bodyPr/>
          <a:lstStyle/>
          <a:p>
            <a:pPr marL="266700" indent="-266700" algn="just">
              <a:buFont typeface="Arial" charset="0"/>
              <a:buChar char="•"/>
              <a:defRPr/>
            </a:pPr>
            <a:r>
              <a:rPr lang="id-ID" sz="2200" b="1">
                <a:solidFill>
                  <a:srgbClr val="FF9900"/>
                </a:solidFill>
                <a:effectLst>
                  <a:outerShdw blurRad="38100" dist="38100" dir="2700000" algn="tl">
                    <a:srgbClr val="000000"/>
                  </a:outerShdw>
                </a:effectLst>
              </a:rPr>
              <a:t>Silabus</a:t>
            </a:r>
            <a:r>
              <a:rPr lang="id-ID" sz="2200"/>
              <a:t> adalah suatu </a:t>
            </a:r>
            <a:r>
              <a:rPr lang="id-ID" sz="2200" b="1">
                <a:solidFill>
                  <a:srgbClr val="FF9900"/>
                </a:solidFill>
                <a:effectLst>
                  <a:outerShdw blurRad="38100" dist="38100" dir="2700000" algn="tl">
                    <a:srgbClr val="000000"/>
                  </a:outerShdw>
                </a:effectLst>
              </a:rPr>
              <a:t>rencana</a:t>
            </a:r>
            <a:r>
              <a:rPr lang="id-ID" sz="2200"/>
              <a:t> yang mengatur kegiatan pembelajaran dan pengelolaan kelas, serta penilaian hasil belajar dari suatu mata diklat. </a:t>
            </a:r>
          </a:p>
          <a:p>
            <a:pPr marL="266700" indent="-266700" algn="just">
              <a:buFont typeface="Arial" charset="0"/>
              <a:buChar char="•"/>
              <a:defRPr/>
            </a:pPr>
            <a:r>
              <a:rPr lang="id-ID" sz="2200" b="1">
                <a:solidFill>
                  <a:srgbClr val="FF9900"/>
                </a:solidFill>
                <a:effectLst>
                  <a:outerShdw blurRad="38100" dist="38100" dir="2700000" algn="tl">
                    <a:srgbClr val="000000"/>
                  </a:outerShdw>
                </a:effectLst>
              </a:rPr>
              <a:t>Silabus</a:t>
            </a:r>
            <a:r>
              <a:rPr lang="id-ID" sz="2200"/>
              <a:t> merupakan </a:t>
            </a:r>
            <a:r>
              <a:rPr lang="id-ID" sz="2200" b="1">
                <a:solidFill>
                  <a:srgbClr val="FF9900"/>
                </a:solidFill>
                <a:effectLst>
                  <a:outerShdw blurRad="38100" dist="38100" dir="2700000" algn="tl">
                    <a:srgbClr val="000000"/>
                  </a:outerShdw>
                </a:effectLst>
              </a:rPr>
              <a:t>bagian dari kurikulum</a:t>
            </a:r>
            <a:r>
              <a:rPr lang="id-ID" sz="2200"/>
              <a:t> sebagai penjabaran Standar Kompetensi dan Kompetensi Dasar ke dalam materi pembelajaran, kegiatan pembelajaran, dan indikator pencapaian kompetensi untuk penilaian hasil belajar. </a:t>
            </a:r>
          </a:p>
          <a:p>
            <a:pPr marL="266700" indent="-266700" algn="just">
              <a:buFont typeface="Arial" charset="0"/>
              <a:buChar char="•"/>
              <a:defRPr/>
            </a:pPr>
            <a:r>
              <a:rPr lang="id-ID" sz="2200" b="1">
                <a:solidFill>
                  <a:srgbClr val="FF9900"/>
                </a:solidFill>
                <a:effectLst>
                  <a:outerShdw blurRad="38100" dist="38100" dir="2700000" algn="tl">
                    <a:srgbClr val="000000"/>
                  </a:outerShdw>
                </a:effectLst>
              </a:rPr>
              <a:t>Pengembangan silabus</a:t>
            </a:r>
            <a:r>
              <a:rPr lang="id-ID" sz="2200"/>
              <a:t> minimal harus mampu </a:t>
            </a:r>
            <a:r>
              <a:rPr lang="id-ID" sz="2200" b="1">
                <a:solidFill>
                  <a:srgbClr val="FF9900"/>
                </a:solidFill>
                <a:effectLst>
                  <a:outerShdw blurRad="38100" dist="38100" dir="2700000" algn="tl">
                    <a:srgbClr val="000000"/>
                  </a:outerShdw>
                </a:effectLst>
              </a:rPr>
              <a:t>menjawab pertanyaan</a:t>
            </a:r>
            <a:r>
              <a:rPr lang="id-ID" sz="2200"/>
              <a:t> sebagai berikut: </a:t>
            </a:r>
          </a:p>
          <a:p>
            <a:pPr marL="723900" lvl="1" indent="-266700" algn="just">
              <a:buFont typeface="Arial" charset="0"/>
              <a:buChar char="•"/>
              <a:defRPr/>
            </a:pPr>
            <a:r>
              <a:rPr lang="id-ID" sz="2200"/>
              <a:t>Kompetensi apakah yang harus dimiliki oleh peserta didik,</a:t>
            </a:r>
          </a:p>
          <a:p>
            <a:pPr marL="723900" lvl="1" indent="-266700" algn="just">
              <a:buFont typeface="Arial" charset="0"/>
              <a:buChar char="•"/>
              <a:defRPr/>
            </a:pPr>
            <a:r>
              <a:rPr lang="id-ID" sz="2200"/>
              <a:t>Bagaimana cara membentuk kompetensi tersebut, </a:t>
            </a:r>
          </a:p>
          <a:p>
            <a:pPr marL="723900" lvl="1" indent="-266700" algn="just">
              <a:buFont typeface="Arial" charset="0"/>
              <a:buChar char="•"/>
              <a:defRPr/>
            </a:pPr>
            <a:r>
              <a:rPr lang="id-ID" sz="2200"/>
              <a:t>Bagaimana cara mengetahui bahwa peserta didik telah memiliki kompetensi itu.</a:t>
            </a:r>
          </a:p>
          <a:p>
            <a:pPr marL="266700" indent="-266700" algn="just">
              <a:lnSpc>
                <a:spcPct val="80000"/>
              </a:lnSpc>
              <a:spcBef>
                <a:spcPct val="50000"/>
              </a:spcBef>
              <a:buFontTx/>
              <a:buChar char="•"/>
              <a:defRPr/>
            </a:pPr>
            <a:endParaRPr lang="en-GB" sz="2200"/>
          </a:p>
        </p:txBody>
      </p:sp>
      <p:sp>
        <p:nvSpPr>
          <p:cNvPr id="6148" name="AutoShape 45"/>
          <p:cNvSpPr>
            <a:spLocks noChangeArrowheads="1"/>
          </p:cNvSpPr>
          <p:nvPr/>
        </p:nvSpPr>
        <p:spPr bwMode="blackWhite">
          <a:xfrm>
            <a:off x="-252413" y="3068638"/>
            <a:ext cx="2376488" cy="395287"/>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Grp="1" noChangeArrowheads="1"/>
          </p:cNvSpPr>
          <p:nvPr>
            <p:ph type="title" idx="4294967295"/>
          </p:nvPr>
        </p:nvSpPr>
        <p:spPr>
          <a:xfrm>
            <a:off x="2354263" y="382588"/>
            <a:ext cx="6681787" cy="433387"/>
          </a:xfrm>
        </p:spPr>
        <p:txBody>
          <a:bodyPr/>
          <a:lstStyle/>
          <a:p>
            <a:pPr eaLnBrk="1" hangingPunct="1"/>
            <a:r>
              <a:rPr lang="id-ID" b="1" smtClean="0"/>
              <a:t>Manfaat Silabus</a:t>
            </a:r>
            <a:endParaRPr lang="en-GB" b="1" smtClean="0"/>
          </a:p>
        </p:txBody>
      </p:sp>
      <p:sp>
        <p:nvSpPr>
          <p:cNvPr id="7171" name="Rectangle 26"/>
          <p:cNvSpPr>
            <a:spLocks noChangeArrowheads="1"/>
          </p:cNvSpPr>
          <p:nvPr/>
        </p:nvSpPr>
        <p:spPr bwMode="auto">
          <a:xfrm>
            <a:off x="2339975" y="1123950"/>
            <a:ext cx="6624638" cy="684213"/>
          </a:xfrm>
          <a:prstGeom prst="rect">
            <a:avLst/>
          </a:prstGeom>
          <a:noFill/>
          <a:ln w="12700" cap="sq">
            <a:noFill/>
            <a:miter lim="800000"/>
            <a:headEnd type="none" w="sm" len="sm"/>
            <a:tailEnd type="none" w="sm" len="sm"/>
          </a:ln>
        </p:spPr>
        <p:txBody>
          <a:bodyPr/>
          <a:lstStyle/>
          <a:p>
            <a:pPr algn="just">
              <a:lnSpc>
                <a:spcPct val="80000"/>
              </a:lnSpc>
              <a:spcBef>
                <a:spcPct val="50000"/>
              </a:spcBef>
            </a:pPr>
            <a:r>
              <a:rPr lang="id-ID"/>
              <a:t>Silabus bermanfaat sebagai pedoman dalam pengembangan pembelajaran, meliputi :</a:t>
            </a:r>
          </a:p>
          <a:p>
            <a:pPr algn="just">
              <a:lnSpc>
                <a:spcPct val="80000"/>
              </a:lnSpc>
              <a:spcBef>
                <a:spcPct val="50000"/>
              </a:spcBef>
            </a:pPr>
            <a:endParaRPr lang="en-GB"/>
          </a:p>
        </p:txBody>
      </p:sp>
      <p:sp>
        <p:nvSpPr>
          <p:cNvPr id="7172" name="Rectangle 26"/>
          <p:cNvSpPr>
            <a:spLocks noChangeArrowheads="1"/>
          </p:cNvSpPr>
          <p:nvPr/>
        </p:nvSpPr>
        <p:spPr bwMode="auto">
          <a:xfrm>
            <a:off x="2339975" y="1951038"/>
            <a:ext cx="6624638" cy="1333500"/>
          </a:xfrm>
          <a:prstGeom prst="rect">
            <a:avLst/>
          </a:prstGeom>
          <a:noFill/>
          <a:ln w="12700" cap="sq">
            <a:noFill/>
            <a:miter lim="800000"/>
            <a:headEnd type="none" w="sm" len="sm"/>
            <a:tailEnd type="none" w="sm" len="sm"/>
          </a:ln>
        </p:spPr>
        <p:txBody>
          <a:bodyPr/>
          <a:lstStyle/>
          <a:p>
            <a:pPr marL="265113" indent="-265113" algn="just">
              <a:lnSpc>
                <a:spcPct val="80000"/>
              </a:lnSpc>
              <a:spcBef>
                <a:spcPct val="50000"/>
              </a:spcBef>
              <a:buFontTx/>
              <a:buChar char="•"/>
              <a:tabLst>
                <a:tab pos="265113" algn="l"/>
              </a:tabLst>
            </a:pPr>
            <a:r>
              <a:rPr lang="id-ID"/>
              <a:t>Pembuatan rencana pembelajaran</a:t>
            </a:r>
          </a:p>
          <a:p>
            <a:pPr marL="265113" indent="-265113" algn="just">
              <a:lnSpc>
                <a:spcPct val="80000"/>
              </a:lnSpc>
              <a:spcBef>
                <a:spcPct val="50000"/>
              </a:spcBef>
              <a:buFontTx/>
              <a:buChar char="•"/>
              <a:tabLst>
                <a:tab pos="265113" algn="l"/>
              </a:tabLst>
            </a:pPr>
            <a:r>
              <a:rPr lang="id-ID"/>
              <a:t>Pengelolaan kegiatan pembelajaran</a:t>
            </a:r>
          </a:p>
          <a:p>
            <a:pPr marL="265113" indent="-265113" algn="just">
              <a:lnSpc>
                <a:spcPct val="80000"/>
              </a:lnSpc>
              <a:spcBef>
                <a:spcPct val="50000"/>
              </a:spcBef>
              <a:buFontTx/>
              <a:buChar char="•"/>
              <a:tabLst>
                <a:tab pos="265113" algn="l"/>
              </a:tabLst>
            </a:pPr>
            <a:r>
              <a:rPr lang="id-ID"/>
              <a:t>Pengembangan sistem penilaian</a:t>
            </a:r>
            <a:endParaRPr lang="en-GB"/>
          </a:p>
        </p:txBody>
      </p:sp>
      <p:sp>
        <p:nvSpPr>
          <p:cNvPr id="7173" name="AutoShape 45"/>
          <p:cNvSpPr>
            <a:spLocks noChangeArrowheads="1"/>
          </p:cNvSpPr>
          <p:nvPr/>
        </p:nvSpPr>
        <p:spPr bwMode="blackWhite">
          <a:xfrm>
            <a:off x="-252413" y="353695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a:spLocks noGrp="1" noChangeArrowheads="1"/>
          </p:cNvSpPr>
          <p:nvPr>
            <p:ph type="title" idx="4294967295"/>
          </p:nvPr>
        </p:nvSpPr>
        <p:spPr>
          <a:xfrm>
            <a:off x="2354263" y="333375"/>
            <a:ext cx="6681787" cy="433388"/>
          </a:xfrm>
        </p:spPr>
        <p:txBody>
          <a:bodyPr/>
          <a:lstStyle/>
          <a:p>
            <a:pPr eaLnBrk="1" hangingPunct="1"/>
            <a:r>
              <a:rPr lang="id-ID" b="1" smtClean="0"/>
              <a:t>Prinsip Pengembangan Silabus</a:t>
            </a:r>
            <a:endParaRPr lang="en-GB" b="1" smtClean="0"/>
          </a:p>
        </p:txBody>
      </p:sp>
      <p:sp>
        <p:nvSpPr>
          <p:cNvPr id="38916" name="Rectangle 26">
            <a:hlinkClick r:id="rId2" action="ppaction://hlinksldjump"/>
          </p:cNvPr>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1. </a:t>
            </a:r>
            <a:r>
              <a:rPr lang="sv-SE">
                <a:effectLst>
                  <a:outerShdw blurRad="38100" dist="38100" dir="2700000" algn="tl">
                    <a:srgbClr val="FFFFFF"/>
                  </a:outerShdw>
                </a:effectLst>
              </a:rPr>
              <a:t>Ilmiah</a:t>
            </a:r>
            <a:endParaRPr lang="en-GB"/>
          </a:p>
        </p:txBody>
      </p:sp>
      <p:sp>
        <p:nvSpPr>
          <p:cNvPr id="38917" name="Rectangle 26">
            <a:hlinkClick r:id="rId3" action="ppaction://hlinksldjump"/>
          </p:cNvPr>
          <p:cNvSpPr>
            <a:spLocks noChangeArrowheads="1"/>
          </p:cNvSpPr>
          <p:nvPr/>
        </p:nvSpPr>
        <p:spPr bwMode="auto">
          <a:xfrm>
            <a:off x="2339975" y="18224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2. Relevan</a:t>
            </a:r>
            <a:endParaRPr lang="en-GB"/>
          </a:p>
        </p:txBody>
      </p:sp>
      <p:sp>
        <p:nvSpPr>
          <p:cNvPr id="38918" name="Rectangle 26">
            <a:hlinkClick r:id="rId4" action="ppaction://hlinksldjump"/>
          </p:cNvPr>
          <p:cNvSpPr>
            <a:spLocks noChangeArrowheads="1"/>
          </p:cNvSpPr>
          <p:nvPr/>
        </p:nvSpPr>
        <p:spPr bwMode="auto">
          <a:xfrm>
            <a:off x="2339975" y="22542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3. Sistematis</a:t>
            </a:r>
            <a:endParaRPr lang="en-GB"/>
          </a:p>
        </p:txBody>
      </p:sp>
      <p:sp>
        <p:nvSpPr>
          <p:cNvPr id="38919" name="Rectangle 26">
            <a:hlinkClick r:id="rId5" action="ppaction://hlinksldjump"/>
          </p:cNvPr>
          <p:cNvSpPr>
            <a:spLocks noChangeArrowheads="1"/>
          </p:cNvSpPr>
          <p:nvPr/>
        </p:nvSpPr>
        <p:spPr bwMode="auto">
          <a:xfrm>
            <a:off x="2339975" y="26860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4. Konsisten</a:t>
            </a:r>
            <a:endParaRPr lang="en-GB"/>
          </a:p>
        </p:txBody>
      </p:sp>
      <p:sp>
        <p:nvSpPr>
          <p:cNvPr id="38920" name="Rectangle 26">
            <a:hlinkClick r:id="rId6" action="ppaction://hlinksldjump"/>
          </p:cNvPr>
          <p:cNvSpPr>
            <a:spLocks noChangeArrowheads="1"/>
          </p:cNvSpPr>
          <p:nvPr/>
        </p:nvSpPr>
        <p:spPr bwMode="auto">
          <a:xfrm>
            <a:off x="2339975" y="31178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5. Memadai</a:t>
            </a:r>
            <a:endParaRPr lang="en-GB"/>
          </a:p>
        </p:txBody>
      </p:sp>
      <p:sp>
        <p:nvSpPr>
          <p:cNvPr id="38921" name="Rectangle 26">
            <a:hlinkClick r:id="rId7" action="ppaction://hlinksldjump"/>
          </p:cNvPr>
          <p:cNvSpPr>
            <a:spLocks noChangeArrowheads="1"/>
          </p:cNvSpPr>
          <p:nvPr/>
        </p:nvSpPr>
        <p:spPr bwMode="auto">
          <a:xfrm>
            <a:off x="2339975" y="35496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6. </a:t>
            </a:r>
            <a:r>
              <a:rPr lang="sv-SE">
                <a:effectLst>
                  <a:outerShdw blurRad="38100" dist="38100" dir="2700000" algn="tl">
                    <a:srgbClr val="FFFFFF"/>
                  </a:outerShdw>
                </a:effectLst>
              </a:rPr>
              <a:t>Aktual dan Kontekstual</a:t>
            </a:r>
            <a:endParaRPr lang="en-GB">
              <a:effectLst>
                <a:outerShdw blurRad="38100" dist="38100" dir="2700000" algn="tl">
                  <a:srgbClr val="FFFFFF"/>
                </a:outerShdw>
              </a:effectLst>
            </a:endParaRPr>
          </a:p>
        </p:txBody>
      </p:sp>
      <p:sp>
        <p:nvSpPr>
          <p:cNvPr id="38922" name="Rectangle 26">
            <a:hlinkClick r:id="rId8" action="ppaction://hlinksldjump"/>
          </p:cNvPr>
          <p:cNvSpPr>
            <a:spLocks noChangeArrowheads="1"/>
          </p:cNvSpPr>
          <p:nvPr/>
        </p:nvSpPr>
        <p:spPr bwMode="auto">
          <a:xfrm>
            <a:off x="2339975" y="39814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7. </a:t>
            </a:r>
            <a:r>
              <a:rPr lang="sv-SE">
                <a:effectLst>
                  <a:outerShdw blurRad="38100" dist="38100" dir="2700000" algn="tl">
                    <a:srgbClr val="FFFFFF"/>
                  </a:outerShdw>
                </a:effectLst>
              </a:rPr>
              <a:t>Fleksibel</a:t>
            </a:r>
            <a:endParaRPr lang="en-GB">
              <a:effectLst>
                <a:outerShdw blurRad="38100" dist="38100" dir="2700000" algn="tl">
                  <a:srgbClr val="FFFFFF"/>
                </a:outerShdw>
              </a:effectLst>
            </a:endParaRPr>
          </a:p>
        </p:txBody>
      </p:sp>
      <p:sp>
        <p:nvSpPr>
          <p:cNvPr id="38923" name="Rectangle 26">
            <a:hlinkClick r:id="rId9" action="ppaction://hlinksldjump"/>
          </p:cNvPr>
          <p:cNvSpPr>
            <a:spLocks noChangeArrowheads="1"/>
          </p:cNvSpPr>
          <p:nvPr/>
        </p:nvSpPr>
        <p:spPr bwMode="auto">
          <a:xfrm>
            <a:off x="2339975" y="4413250"/>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8. </a:t>
            </a:r>
            <a:r>
              <a:rPr lang="sv-SE">
                <a:effectLst>
                  <a:outerShdw blurRad="38100" dist="38100" dir="2700000" algn="tl">
                    <a:srgbClr val="FFFFFF"/>
                  </a:outerShdw>
                </a:effectLst>
              </a:rPr>
              <a:t>Menyeluruh</a:t>
            </a:r>
            <a:endParaRPr lang="en-GB">
              <a:effectLst>
                <a:outerShdw blurRad="38100" dist="38100" dir="2700000" algn="tl">
                  <a:srgbClr val="FFFFFF"/>
                </a:outerShdw>
              </a:effectLst>
            </a:endParaRPr>
          </a:p>
        </p:txBody>
      </p:sp>
      <p:sp>
        <p:nvSpPr>
          <p:cNvPr id="8203" name="AutoShape 45"/>
          <p:cNvSpPr>
            <a:spLocks noChangeArrowheads="1"/>
          </p:cNvSpPr>
          <p:nvPr/>
        </p:nvSpPr>
        <p:spPr bwMode="blackWhite">
          <a:xfrm>
            <a:off x="-252413" y="4005263"/>
            <a:ext cx="2376488" cy="395287"/>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(1)</a:t>
            </a:r>
            <a:endParaRPr lang="en-GB" sz="2400" b="1" smtClean="0"/>
          </a:p>
        </p:txBody>
      </p:sp>
      <p:sp>
        <p:nvSpPr>
          <p:cNvPr id="37894" name="Rectangle 26"/>
          <p:cNvSpPr>
            <a:spLocks noChangeArrowheads="1"/>
          </p:cNvSpPr>
          <p:nvPr/>
        </p:nvSpPr>
        <p:spPr bwMode="auto">
          <a:xfrm>
            <a:off x="2339975" y="1390650"/>
            <a:ext cx="6624638" cy="431800"/>
          </a:xfrm>
          <a:prstGeom prst="rect">
            <a:avLst/>
          </a:prstGeom>
          <a:solidFill>
            <a:schemeClr val="bg1"/>
          </a:solid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sv-SE" b="1">
                <a:solidFill>
                  <a:srgbClr val="FF9900"/>
                </a:solidFill>
                <a:effectLst>
                  <a:outerShdw blurRad="38100" dist="38100" dir="2700000" algn="tl">
                    <a:srgbClr val="000000"/>
                  </a:outerShdw>
                </a:effectLst>
              </a:rPr>
              <a:t>Ilmiah</a:t>
            </a:r>
            <a:endParaRPr lang="en-GB" b="1">
              <a:solidFill>
                <a:srgbClr val="FF9900"/>
              </a:solidFill>
            </a:endParaRPr>
          </a:p>
        </p:txBody>
      </p:sp>
      <p:sp>
        <p:nvSpPr>
          <p:cNvPr id="9220" name="Rectangle 16"/>
          <p:cNvSpPr>
            <a:spLocks noChangeArrowheads="1"/>
          </p:cNvSpPr>
          <p:nvPr/>
        </p:nvSpPr>
        <p:spPr bwMode="auto">
          <a:xfrm>
            <a:off x="2339975" y="1820863"/>
            <a:ext cx="6624638" cy="1200150"/>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Keseluruhan materi dan kegiatan yang menjadi muatan  dalam silabus harus benar dan dapat dipertanggungjawabkan secara keilmuan</a:t>
            </a:r>
            <a:r>
              <a:rPr lang="en-GB"/>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(2)</a:t>
            </a:r>
            <a:endParaRPr lang="en-GB" sz="2400" b="1" smtClean="0"/>
          </a:p>
        </p:txBody>
      </p:sp>
      <p:sp>
        <p:nvSpPr>
          <p:cNvPr id="39940"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sv-SE" b="1">
                <a:solidFill>
                  <a:srgbClr val="FF9900"/>
                </a:solidFill>
                <a:effectLst>
                  <a:outerShdw blurRad="38100" dist="38100" dir="2700000" algn="tl">
                    <a:srgbClr val="000000"/>
                  </a:outerShdw>
                </a:effectLst>
              </a:rPr>
              <a:t>Relevan</a:t>
            </a:r>
            <a:endParaRPr lang="en-GB" b="1">
              <a:solidFill>
                <a:srgbClr val="FF9900"/>
              </a:solidFill>
              <a:effectLst>
                <a:outerShdw blurRad="38100" dist="38100" dir="2700000" algn="tl">
                  <a:srgbClr val="000000"/>
                </a:outerShdw>
              </a:effectLst>
            </a:endParaRPr>
          </a:p>
        </p:txBody>
      </p:sp>
      <p:sp>
        <p:nvSpPr>
          <p:cNvPr id="10244" name="Rectangle 5"/>
          <p:cNvSpPr>
            <a:spLocks noChangeArrowheads="1"/>
          </p:cNvSpPr>
          <p:nvPr/>
        </p:nvSpPr>
        <p:spPr bwMode="auto">
          <a:xfrm>
            <a:off x="2339975" y="1820863"/>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sv-SE" dirty="0"/>
              <a:t>Cakupan, kedalaman, tingkat kesukaran dan urutan penyajian materi dalam silabus sesuai dengan tingkat perkembangan fisik, intelektual, sosial, emosional, dan spritual peserta </a:t>
            </a:r>
            <a:r>
              <a:rPr lang="en-US" dirty="0" smtClean="0"/>
              <a:t>didik</a:t>
            </a:r>
            <a:r>
              <a:rPr lang="sv-SE"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(3)</a:t>
            </a:r>
            <a:endParaRPr lang="en-GB" sz="2400" b="1" smtClean="0"/>
          </a:p>
        </p:txBody>
      </p:sp>
      <p:sp>
        <p:nvSpPr>
          <p:cNvPr id="40964"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sv-SE" b="1">
                <a:solidFill>
                  <a:srgbClr val="FF9900"/>
                </a:solidFill>
                <a:effectLst>
                  <a:outerShdw blurRad="38100" dist="38100" dir="2700000" algn="tl">
                    <a:srgbClr val="000000"/>
                  </a:outerShdw>
                </a:effectLst>
              </a:rPr>
              <a:t>Sistematis</a:t>
            </a:r>
            <a:endParaRPr lang="en-GB" b="1">
              <a:solidFill>
                <a:srgbClr val="FF9900"/>
              </a:solidFill>
              <a:effectLst>
                <a:outerShdw blurRad="38100" dist="38100" dir="2700000" algn="tl">
                  <a:srgbClr val="000000"/>
                </a:outerShdw>
              </a:effectLst>
            </a:endParaRPr>
          </a:p>
        </p:txBody>
      </p:sp>
      <p:sp>
        <p:nvSpPr>
          <p:cNvPr id="11268" name="Rectangle 5"/>
          <p:cNvSpPr>
            <a:spLocks noChangeArrowheads="1"/>
          </p:cNvSpPr>
          <p:nvPr/>
        </p:nvSpPr>
        <p:spPr bwMode="auto">
          <a:xfrm>
            <a:off x="2339975" y="1820863"/>
            <a:ext cx="6624638" cy="835025"/>
          </a:xfrm>
          <a:prstGeom prst="rect">
            <a:avLst/>
          </a:prstGeom>
          <a:noFill/>
          <a:ln w="12700" cap="sq">
            <a:solidFill>
              <a:schemeClr val="tx1"/>
            </a:solidFill>
            <a:miter lim="800000"/>
            <a:headEnd type="none" w="sm" len="sm"/>
            <a:tailEnd type="none" w="sm" len="sm"/>
          </a:ln>
        </p:spPr>
        <p:txBody>
          <a:bodyPr anchor="ctr">
            <a:spAutoFit/>
          </a:bodyPr>
          <a:lstStyle/>
          <a:p>
            <a:pPr eaLnBrk="0" hangingPunct="0"/>
            <a:r>
              <a:rPr lang="sv-SE"/>
              <a:t> Komponen-komponen silabus  saling berhubungan secara fungsional dalam mencapai kompetensi.</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(4)</a:t>
            </a:r>
            <a:endParaRPr lang="en-GB" sz="2400" b="1" smtClean="0"/>
          </a:p>
        </p:txBody>
      </p:sp>
      <p:sp>
        <p:nvSpPr>
          <p:cNvPr id="41988"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sv-SE" b="1">
                <a:solidFill>
                  <a:srgbClr val="FF9900"/>
                </a:solidFill>
                <a:effectLst>
                  <a:outerShdw blurRad="38100" dist="38100" dir="2700000" algn="tl">
                    <a:srgbClr val="000000"/>
                  </a:outerShdw>
                </a:effectLst>
              </a:rPr>
              <a:t>Konsisten</a:t>
            </a:r>
            <a:endParaRPr lang="en-GB" b="1">
              <a:solidFill>
                <a:srgbClr val="FF9900"/>
              </a:solidFill>
              <a:effectLst>
                <a:outerShdw blurRad="38100" dist="38100" dir="2700000" algn="tl">
                  <a:srgbClr val="000000"/>
                </a:outerShdw>
              </a:effectLst>
            </a:endParaRPr>
          </a:p>
        </p:txBody>
      </p:sp>
      <p:sp>
        <p:nvSpPr>
          <p:cNvPr id="12292" name="Rectangle 5"/>
          <p:cNvSpPr>
            <a:spLocks noChangeArrowheads="1"/>
          </p:cNvSpPr>
          <p:nvPr/>
        </p:nvSpPr>
        <p:spPr bwMode="auto">
          <a:xfrm>
            <a:off x="2339975" y="1824038"/>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sv-SE"/>
              <a:t> Adanya hubungan yang konsisten (ajeg, taat asas) antara kompetensi dasar, indikator, materi pokok/ pembelajaran, kegiatan pembelajaran, sumber belajar, dan sistem penilaian.</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(5)</a:t>
            </a:r>
            <a:endParaRPr lang="en-GB" sz="2400" b="1" smtClean="0"/>
          </a:p>
        </p:txBody>
      </p:sp>
      <p:sp>
        <p:nvSpPr>
          <p:cNvPr id="43011"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Memadai</a:t>
            </a:r>
            <a:endParaRPr lang="en-GB" b="1">
              <a:solidFill>
                <a:srgbClr val="FF9900"/>
              </a:solidFill>
              <a:effectLst>
                <a:outerShdw blurRad="38100" dist="38100" dir="2700000" algn="tl">
                  <a:srgbClr val="000000"/>
                </a:outerShdw>
              </a:effectLst>
            </a:endParaRPr>
          </a:p>
        </p:txBody>
      </p:sp>
      <p:sp>
        <p:nvSpPr>
          <p:cNvPr id="13316" name="Rectangle 4"/>
          <p:cNvSpPr>
            <a:spLocks noChangeArrowheads="1"/>
          </p:cNvSpPr>
          <p:nvPr/>
        </p:nvSpPr>
        <p:spPr bwMode="auto">
          <a:xfrm>
            <a:off x="2339975" y="1824038"/>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sv-SE"/>
              <a:t>Cakupan indikator, materi pokok/pembelajaran, kegiatan pembelajaran, sumber belajar, dan sistem penilaian cukup untuk menunjang pencapaian kompetensi dasar.</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(6)</a:t>
            </a:r>
            <a:endParaRPr lang="en-GB" sz="2400" b="1" smtClean="0"/>
          </a:p>
        </p:txBody>
      </p:sp>
      <p:sp>
        <p:nvSpPr>
          <p:cNvPr id="44035"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Aktual dan Kontekstual</a:t>
            </a:r>
            <a:endParaRPr lang="en-GB" b="1">
              <a:solidFill>
                <a:srgbClr val="FF9900"/>
              </a:solidFill>
              <a:effectLst>
                <a:outerShdw blurRad="38100" dist="38100" dir="2700000" algn="tl">
                  <a:srgbClr val="000000"/>
                </a:outerShdw>
              </a:effectLst>
            </a:endParaRPr>
          </a:p>
        </p:txBody>
      </p:sp>
      <p:sp>
        <p:nvSpPr>
          <p:cNvPr id="14340" name="Rectangle 4"/>
          <p:cNvSpPr>
            <a:spLocks noChangeArrowheads="1"/>
          </p:cNvSpPr>
          <p:nvPr/>
        </p:nvSpPr>
        <p:spPr bwMode="auto">
          <a:xfrm>
            <a:off x="2339975" y="1822450"/>
            <a:ext cx="6624638" cy="1930400"/>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sv-SE"/>
              <a:t>Cakupan indikator, materi pokok/pembelajaran, kegiatan pembelajaran, sumber belajar, dan sistem penilaian memperhatikan perkembangan ilmu, teknologi, dan seni mutakhir dalam kehidupan nyata, dan peristiwa yang terjadi. </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(7)</a:t>
            </a:r>
            <a:endParaRPr lang="en-GB" sz="2400" b="1" smtClean="0"/>
          </a:p>
        </p:txBody>
      </p:sp>
      <p:sp>
        <p:nvSpPr>
          <p:cNvPr id="45059"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Fleksibel</a:t>
            </a:r>
            <a:endParaRPr lang="en-GB" b="1">
              <a:solidFill>
                <a:srgbClr val="FF9900"/>
              </a:solidFill>
              <a:effectLst>
                <a:outerShdw blurRad="38100" dist="38100" dir="2700000" algn="tl">
                  <a:srgbClr val="000000"/>
                </a:outerShdw>
              </a:effectLst>
            </a:endParaRPr>
          </a:p>
        </p:txBody>
      </p:sp>
      <p:sp>
        <p:nvSpPr>
          <p:cNvPr id="15364" name="Rectangle 4"/>
          <p:cNvSpPr>
            <a:spLocks noChangeArrowheads="1"/>
          </p:cNvSpPr>
          <p:nvPr/>
        </p:nvSpPr>
        <p:spPr bwMode="auto">
          <a:xfrm>
            <a:off x="2339975" y="1820863"/>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sv-SE" dirty="0"/>
              <a:t>Keseluruhan komponen silabus dapat mengakomodasi keragaman peserta </a:t>
            </a:r>
            <a:r>
              <a:rPr lang="en-US" dirty="0" smtClean="0"/>
              <a:t>didik</a:t>
            </a:r>
            <a:r>
              <a:rPr lang="sv-SE" dirty="0" smtClean="0"/>
              <a:t>, </a:t>
            </a:r>
            <a:r>
              <a:rPr lang="id-ID" dirty="0"/>
              <a:t>instruktur</a:t>
            </a:r>
            <a:r>
              <a:rPr lang="sv-SE" dirty="0"/>
              <a:t>, serta dinamika perubahan yang terjadi di masyarakat.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Prinsip Pengembangan Silabus (8)</a:t>
            </a:r>
            <a:endParaRPr lang="en-GB" sz="2400" b="1" smtClean="0"/>
          </a:p>
        </p:txBody>
      </p:sp>
      <p:sp>
        <p:nvSpPr>
          <p:cNvPr id="46083"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Menyeluruh</a:t>
            </a:r>
            <a:endParaRPr lang="en-GB" b="1">
              <a:solidFill>
                <a:srgbClr val="FF9900"/>
              </a:solidFill>
              <a:effectLst>
                <a:outerShdw blurRad="38100" dist="38100" dir="2700000" algn="tl">
                  <a:srgbClr val="000000"/>
                </a:outerShdw>
              </a:effectLst>
            </a:endParaRPr>
          </a:p>
        </p:txBody>
      </p:sp>
      <p:sp>
        <p:nvSpPr>
          <p:cNvPr id="16388" name="Rectangle 4"/>
          <p:cNvSpPr>
            <a:spLocks noChangeArrowheads="1"/>
          </p:cNvSpPr>
          <p:nvPr/>
        </p:nvSpPr>
        <p:spPr bwMode="auto">
          <a:xfrm>
            <a:off x="2339975" y="1820863"/>
            <a:ext cx="6624638" cy="83502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sv-SE"/>
              <a:t>Komponen silabus mencakup keseluruhan ranah kompetensi (kognitif, afektif, psikomotor). </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a:xfrm>
            <a:off x="2354263" y="320675"/>
            <a:ext cx="6681787" cy="433388"/>
          </a:xfrm>
        </p:spPr>
        <p:txBody>
          <a:bodyPr/>
          <a:lstStyle/>
          <a:p>
            <a:pPr eaLnBrk="1" hangingPunct="1"/>
            <a:r>
              <a:rPr lang="id-ID" b="1" smtClean="0"/>
              <a:t>Komponen Silabus</a:t>
            </a:r>
            <a:endParaRPr lang="en-GB" b="1" smtClean="0"/>
          </a:p>
        </p:txBody>
      </p:sp>
      <p:sp>
        <p:nvSpPr>
          <p:cNvPr id="47110" name="Rectangle 26">
            <a:hlinkClick r:id="rId2" action="ppaction://hlinksldjump"/>
          </p:cNvPr>
          <p:cNvSpPr>
            <a:spLocks noChangeArrowheads="1"/>
          </p:cNvSpPr>
          <p:nvPr/>
        </p:nvSpPr>
        <p:spPr bwMode="auto">
          <a:xfrm>
            <a:off x="2339975" y="18811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2. </a:t>
            </a:r>
            <a:r>
              <a:rPr lang="sv-SE">
                <a:effectLst>
                  <a:outerShdw blurRad="38100" dist="38100" dir="2700000" algn="tl">
                    <a:srgbClr val="FFFFFF"/>
                  </a:outerShdw>
                </a:effectLst>
              </a:rPr>
              <a:t>Standar Kompetensi</a:t>
            </a:r>
            <a:endParaRPr lang="en-GB"/>
          </a:p>
        </p:txBody>
      </p:sp>
      <p:sp>
        <p:nvSpPr>
          <p:cNvPr id="47111" name="Rectangle 26">
            <a:hlinkClick r:id="rId3" action="ppaction://hlinksldjump"/>
          </p:cNvPr>
          <p:cNvSpPr>
            <a:spLocks noChangeArrowheads="1"/>
          </p:cNvSpPr>
          <p:nvPr/>
        </p:nvSpPr>
        <p:spPr bwMode="auto">
          <a:xfrm>
            <a:off x="2339975" y="23129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3. Kompetensi Dasar</a:t>
            </a:r>
            <a:endParaRPr lang="en-GB"/>
          </a:p>
        </p:txBody>
      </p:sp>
      <p:sp>
        <p:nvSpPr>
          <p:cNvPr id="47112" name="Rectangle 26">
            <a:hlinkClick r:id="rId4" action="ppaction://hlinksldjump"/>
          </p:cNvPr>
          <p:cNvSpPr>
            <a:spLocks noChangeArrowheads="1"/>
          </p:cNvSpPr>
          <p:nvPr/>
        </p:nvSpPr>
        <p:spPr bwMode="auto">
          <a:xfrm>
            <a:off x="2339975" y="27447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4. Indikator</a:t>
            </a:r>
            <a:endParaRPr lang="en-GB">
              <a:effectLst>
                <a:outerShdw blurRad="38100" dist="38100" dir="2700000" algn="tl">
                  <a:srgbClr val="FFFFFF"/>
                </a:outerShdw>
              </a:effectLst>
            </a:endParaRPr>
          </a:p>
        </p:txBody>
      </p:sp>
      <p:sp>
        <p:nvSpPr>
          <p:cNvPr id="47113" name="Rectangle 26">
            <a:hlinkClick r:id="rId5" action="ppaction://hlinksldjump"/>
          </p:cNvPr>
          <p:cNvSpPr>
            <a:spLocks noChangeArrowheads="1"/>
          </p:cNvSpPr>
          <p:nvPr/>
        </p:nvSpPr>
        <p:spPr bwMode="auto">
          <a:xfrm>
            <a:off x="2339975" y="31765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5. Materi Pokok/Pembelajaran </a:t>
            </a:r>
            <a:endParaRPr lang="en-GB">
              <a:effectLst>
                <a:outerShdw blurRad="38100" dist="38100" dir="2700000" algn="tl">
                  <a:srgbClr val="FFFFFF"/>
                </a:outerShdw>
              </a:effectLst>
            </a:endParaRPr>
          </a:p>
        </p:txBody>
      </p:sp>
      <p:sp>
        <p:nvSpPr>
          <p:cNvPr id="47114" name="Rectangle 26">
            <a:hlinkClick r:id="rId6" action="ppaction://hlinksldjump"/>
          </p:cNvPr>
          <p:cNvSpPr>
            <a:spLocks noChangeArrowheads="1"/>
          </p:cNvSpPr>
          <p:nvPr/>
        </p:nvSpPr>
        <p:spPr bwMode="auto">
          <a:xfrm>
            <a:off x="2339975" y="36083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6. Pengalaman Belajar</a:t>
            </a:r>
            <a:endParaRPr lang="en-GB">
              <a:effectLst>
                <a:outerShdw blurRad="38100" dist="38100" dir="2700000" algn="tl">
                  <a:srgbClr val="FFFFFF"/>
                </a:outerShdw>
              </a:effectLst>
            </a:endParaRPr>
          </a:p>
        </p:txBody>
      </p:sp>
      <p:sp>
        <p:nvSpPr>
          <p:cNvPr id="47115" name="Rectangle 26">
            <a:hlinkClick r:id="rId7" action="ppaction://hlinksldjump"/>
          </p:cNvPr>
          <p:cNvSpPr>
            <a:spLocks noChangeArrowheads="1"/>
          </p:cNvSpPr>
          <p:nvPr/>
        </p:nvSpPr>
        <p:spPr bwMode="auto">
          <a:xfrm>
            <a:off x="2339975" y="4041775"/>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7. Penilaian</a:t>
            </a:r>
            <a:endParaRPr lang="en-GB">
              <a:effectLst>
                <a:outerShdw blurRad="38100" dist="38100" dir="2700000" algn="tl">
                  <a:srgbClr val="FFFFFF"/>
                </a:outerShdw>
              </a:effectLst>
            </a:endParaRPr>
          </a:p>
        </p:txBody>
      </p:sp>
      <p:sp>
        <p:nvSpPr>
          <p:cNvPr id="47116" name="Rectangle 26">
            <a:hlinkClick r:id="rId8" action="ppaction://hlinksldjump"/>
          </p:cNvPr>
          <p:cNvSpPr>
            <a:spLocks noChangeArrowheads="1"/>
          </p:cNvSpPr>
          <p:nvPr/>
        </p:nvSpPr>
        <p:spPr bwMode="auto">
          <a:xfrm>
            <a:off x="2339975" y="4473575"/>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8. Alokasi Waktu</a:t>
            </a:r>
            <a:endParaRPr lang="en-GB">
              <a:effectLst>
                <a:outerShdw blurRad="38100" dist="38100" dir="2700000" algn="tl">
                  <a:srgbClr val="FFFFFF"/>
                </a:outerShdw>
              </a:effectLst>
            </a:endParaRPr>
          </a:p>
        </p:txBody>
      </p:sp>
      <p:sp>
        <p:nvSpPr>
          <p:cNvPr id="47117" name="Rectangle 26">
            <a:hlinkClick r:id="rId9" action="ppaction://hlinksldjump"/>
          </p:cNvPr>
          <p:cNvSpPr>
            <a:spLocks noChangeArrowheads="1"/>
          </p:cNvSpPr>
          <p:nvPr/>
        </p:nvSpPr>
        <p:spPr bwMode="auto">
          <a:xfrm>
            <a:off x="2339975" y="4905375"/>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9. Sumber Belajar</a:t>
            </a:r>
            <a:endParaRPr lang="en-GB">
              <a:effectLst>
                <a:outerShdw blurRad="38100" dist="38100" dir="2700000" algn="tl">
                  <a:srgbClr val="FFFFFF"/>
                </a:outerShdw>
              </a:effectLst>
            </a:endParaRPr>
          </a:p>
        </p:txBody>
      </p:sp>
      <p:sp>
        <p:nvSpPr>
          <p:cNvPr id="47135" name="Rectangle 26">
            <a:hlinkClick r:id="rId10" action="ppaction://hlinksldjump"/>
          </p:cNvPr>
          <p:cNvSpPr>
            <a:spLocks noChangeArrowheads="1"/>
          </p:cNvSpPr>
          <p:nvPr/>
        </p:nvSpPr>
        <p:spPr bwMode="auto">
          <a:xfrm>
            <a:off x="2339975" y="14493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1. Identitas</a:t>
            </a:r>
            <a:endParaRPr lang="en-GB"/>
          </a:p>
        </p:txBody>
      </p:sp>
      <p:sp>
        <p:nvSpPr>
          <p:cNvPr id="17420" name="AutoShape 45"/>
          <p:cNvSpPr>
            <a:spLocks noChangeArrowheads="1"/>
          </p:cNvSpPr>
          <p:nvPr/>
        </p:nvSpPr>
        <p:spPr bwMode="blackWhite">
          <a:xfrm>
            <a:off x="-252413" y="4473575"/>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(1)</a:t>
            </a:r>
            <a:endParaRPr lang="en-GB" sz="2400" b="1" smtClean="0"/>
          </a:p>
        </p:txBody>
      </p:sp>
      <p:sp>
        <p:nvSpPr>
          <p:cNvPr id="57347"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Identitas</a:t>
            </a:r>
            <a:endParaRPr lang="en-GB" b="1">
              <a:solidFill>
                <a:srgbClr val="FF9900"/>
              </a:solidFill>
              <a:effectLst>
                <a:outerShdw blurRad="38100" dist="38100" dir="2700000" algn="tl">
                  <a:srgbClr val="000000"/>
                </a:outerShdw>
              </a:effectLst>
            </a:endParaRPr>
          </a:p>
        </p:txBody>
      </p:sp>
      <p:sp>
        <p:nvSpPr>
          <p:cNvPr id="18436" name="Rectangle 4"/>
          <p:cNvSpPr>
            <a:spLocks noChangeArrowheads="1"/>
          </p:cNvSpPr>
          <p:nvPr/>
        </p:nvSpPr>
        <p:spPr bwMode="auto">
          <a:xfrm>
            <a:off x="2339975" y="1825625"/>
            <a:ext cx="6624638" cy="1200329"/>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dirty="0"/>
              <a:t>Berisi </a:t>
            </a:r>
            <a:r>
              <a:rPr lang="en-US" dirty="0" smtClean="0"/>
              <a:t>Nama Fakultas, Program Studi, Mata Kuliah, Kode Mata Kuliah, Bobot, Semester, Standar Kompetensi, Mata Kuliah Prasyarat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(2)</a:t>
            </a:r>
            <a:endParaRPr lang="en-GB" sz="2400" b="1" smtClean="0"/>
          </a:p>
        </p:txBody>
      </p:sp>
      <p:sp>
        <p:nvSpPr>
          <p:cNvPr id="54275"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Standar Kompetensi</a:t>
            </a:r>
            <a:endParaRPr lang="en-GB" b="1">
              <a:solidFill>
                <a:srgbClr val="FF9900"/>
              </a:solidFill>
              <a:effectLst>
                <a:outerShdw blurRad="38100" dist="38100" dir="2700000" algn="tl">
                  <a:srgbClr val="000000"/>
                </a:outerShdw>
              </a:effectLst>
            </a:endParaRPr>
          </a:p>
        </p:txBody>
      </p:sp>
      <p:sp>
        <p:nvSpPr>
          <p:cNvPr id="19460" name="Rectangle 4"/>
          <p:cNvSpPr>
            <a:spLocks noChangeArrowheads="1"/>
          </p:cNvSpPr>
          <p:nvPr/>
        </p:nvSpPr>
        <p:spPr bwMode="auto">
          <a:xfrm>
            <a:off x="2339975" y="1819275"/>
            <a:ext cx="6624638" cy="1200150"/>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dirty="0"/>
              <a:t>Standar kompetensi merupakan uraian fungsi dan tugas atau pekerjaan yang mendukung tercapainya kualifikasi peserta </a:t>
            </a:r>
            <a:r>
              <a:rPr lang="en-US" dirty="0" smtClean="0"/>
              <a:t>didik dari suatu mata kuliah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(3)</a:t>
            </a:r>
            <a:endParaRPr lang="en-GB" sz="2400" b="1" smtClean="0"/>
          </a:p>
        </p:txBody>
      </p:sp>
      <p:sp>
        <p:nvSpPr>
          <p:cNvPr id="55299"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Kompetensi Dasar</a:t>
            </a:r>
            <a:endParaRPr lang="en-GB" b="1">
              <a:solidFill>
                <a:srgbClr val="FF9900"/>
              </a:solidFill>
              <a:effectLst>
                <a:outerShdw blurRad="38100" dist="38100" dir="2700000" algn="tl">
                  <a:srgbClr val="000000"/>
                </a:outerShdw>
              </a:effectLst>
            </a:endParaRPr>
          </a:p>
        </p:txBody>
      </p:sp>
      <p:sp>
        <p:nvSpPr>
          <p:cNvPr id="20484" name="Rectangle 4"/>
          <p:cNvSpPr>
            <a:spLocks noChangeArrowheads="1"/>
          </p:cNvSpPr>
          <p:nvPr/>
        </p:nvSpPr>
        <p:spPr bwMode="auto">
          <a:xfrm>
            <a:off x="2339975" y="1819275"/>
            <a:ext cx="6624638" cy="1200150"/>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Kompetensi dasar/subkompetensi merupakan</a:t>
            </a:r>
            <a:r>
              <a:rPr lang="en-US" b="1"/>
              <a:t> </a:t>
            </a:r>
            <a:r>
              <a:rPr lang="en-US"/>
              <a:t>sejumlah tugas/kemampuan untuk mendukung ketercapaian standar kompetensi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(4)</a:t>
            </a:r>
            <a:endParaRPr lang="en-GB" sz="2400" b="1" smtClean="0"/>
          </a:p>
        </p:txBody>
      </p:sp>
      <p:sp>
        <p:nvSpPr>
          <p:cNvPr id="56323"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Indikator</a:t>
            </a:r>
            <a:endParaRPr lang="en-GB" b="1">
              <a:solidFill>
                <a:srgbClr val="FF9900"/>
              </a:solidFill>
              <a:effectLst>
                <a:outerShdw blurRad="38100" dist="38100" dir="2700000" algn="tl">
                  <a:srgbClr val="000000"/>
                </a:outerShdw>
              </a:effectLst>
            </a:endParaRPr>
          </a:p>
        </p:txBody>
      </p:sp>
      <p:sp>
        <p:nvSpPr>
          <p:cNvPr id="21508" name="Rectangle 4"/>
          <p:cNvSpPr>
            <a:spLocks noChangeArrowheads="1"/>
          </p:cNvSpPr>
          <p:nvPr/>
        </p:nvSpPr>
        <p:spPr bwMode="auto">
          <a:xfrm>
            <a:off x="2339975" y="1827213"/>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Indikator merupakan penanda pencapaian kompetensi dasar yang ditandai oleh perubahan perilaku yang dapat diamati dan diukur yang mencakup sikap, pengetahuan, dan keterampilan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(5)</a:t>
            </a:r>
            <a:endParaRPr lang="en-GB" sz="2400" b="1" smtClean="0"/>
          </a:p>
        </p:txBody>
      </p:sp>
      <p:sp>
        <p:nvSpPr>
          <p:cNvPr id="58371"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Materi Pokok/Pembelajaran</a:t>
            </a:r>
            <a:endParaRPr lang="en-GB" b="1">
              <a:solidFill>
                <a:srgbClr val="FF9900"/>
              </a:solidFill>
              <a:effectLst>
                <a:outerShdw blurRad="38100" dist="38100" dir="2700000" algn="tl">
                  <a:srgbClr val="000000"/>
                </a:outerShdw>
              </a:effectLst>
            </a:endParaRPr>
          </a:p>
        </p:txBody>
      </p:sp>
      <p:sp>
        <p:nvSpPr>
          <p:cNvPr id="22532" name="Rectangle 4"/>
          <p:cNvSpPr>
            <a:spLocks noChangeArrowheads="1"/>
          </p:cNvSpPr>
          <p:nvPr/>
        </p:nvSpPr>
        <p:spPr bwMode="auto">
          <a:xfrm>
            <a:off x="2339975" y="1822450"/>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Merupakan substansi pembelajaran utama yang berfungsi menunjang pencapaian kompetensi dasar/subkompetensi, mencakup keseluruhan ranah kompetensi (</a:t>
            </a:r>
            <a:r>
              <a:rPr lang="id-ID"/>
              <a:t>kognitif</a:t>
            </a:r>
            <a:r>
              <a:rPr lang="en-US"/>
              <a:t>, </a:t>
            </a:r>
            <a:r>
              <a:rPr lang="id-ID"/>
              <a:t>afektif</a:t>
            </a:r>
            <a:r>
              <a:rPr lang="en-US"/>
              <a:t> dan </a:t>
            </a:r>
            <a:r>
              <a:rPr lang="id-ID"/>
              <a:t>psikomotorik</a:t>
            </a:r>
            <a:r>
              <a:rPr lang="en-US"/>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(6)</a:t>
            </a:r>
            <a:endParaRPr lang="en-GB" sz="2400" b="1" smtClean="0"/>
          </a:p>
        </p:txBody>
      </p:sp>
      <p:sp>
        <p:nvSpPr>
          <p:cNvPr id="59395"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Pengalaman Belajar</a:t>
            </a:r>
            <a:endParaRPr lang="en-GB" b="1">
              <a:solidFill>
                <a:srgbClr val="FF9900"/>
              </a:solidFill>
              <a:effectLst>
                <a:outerShdw blurRad="38100" dist="38100" dir="2700000" algn="tl">
                  <a:srgbClr val="000000"/>
                </a:outerShdw>
              </a:effectLst>
            </a:endParaRPr>
          </a:p>
        </p:txBody>
      </p:sp>
      <p:sp>
        <p:nvSpPr>
          <p:cNvPr id="23556" name="Rectangle 4"/>
          <p:cNvSpPr>
            <a:spLocks noChangeArrowheads="1"/>
          </p:cNvSpPr>
          <p:nvPr/>
        </p:nvSpPr>
        <p:spPr bwMode="auto">
          <a:xfrm>
            <a:off x="2339975" y="1828800"/>
            <a:ext cx="6624638" cy="229552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Pengalaman belajar adalah kegiatan fisik dan atau mental yang dilakukan peserta </a:t>
            </a:r>
            <a:r>
              <a:rPr lang="id-ID"/>
              <a:t>diklat</a:t>
            </a:r>
            <a:r>
              <a:rPr lang="en-US"/>
              <a:t> dalam berinteraksi dengan sumber belajar</a:t>
            </a:r>
            <a:r>
              <a:rPr lang="id-ID"/>
              <a:t> </a:t>
            </a:r>
            <a:r>
              <a:rPr lang="sv-SE"/>
              <a:t>dalam rangka pencapaian kompetensi</a:t>
            </a:r>
            <a:endParaRPr lang="en-US"/>
          </a:p>
          <a:p>
            <a:pPr algn="just" eaLnBrk="0" hangingPunct="0"/>
            <a:endParaRPr lang="en-US"/>
          </a:p>
          <a:p>
            <a:pPr algn="just" eaLnBrk="0" hangingPunct="0"/>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(7)</a:t>
            </a:r>
            <a:endParaRPr lang="en-GB" sz="2400" b="1" smtClean="0"/>
          </a:p>
        </p:txBody>
      </p:sp>
      <p:sp>
        <p:nvSpPr>
          <p:cNvPr id="60419"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Penilaian</a:t>
            </a:r>
            <a:endParaRPr lang="en-GB" b="1">
              <a:solidFill>
                <a:srgbClr val="FF9900"/>
              </a:solidFill>
              <a:effectLst>
                <a:outerShdw blurRad="38100" dist="38100" dir="2700000" algn="tl">
                  <a:srgbClr val="000000"/>
                </a:outerShdw>
              </a:effectLst>
            </a:endParaRPr>
          </a:p>
        </p:txBody>
      </p:sp>
      <p:sp>
        <p:nvSpPr>
          <p:cNvPr id="24580" name="Rectangle 4"/>
          <p:cNvSpPr>
            <a:spLocks noChangeArrowheads="1"/>
          </p:cNvSpPr>
          <p:nvPr/>
        </p:nvSpPr>
        <p:spPr bwMode="auto">
          <a:xfrm>
            <a:off x="2339975" y="1817688"/>
            <a:ext cx="6624638" cy="229552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 Penilaian merupakan serangkaian kegiatan untuk memperoleh, menganalisis, dan menafsirkan data tentang proses dan hasil belajar peserta didik yang dilakukan secara sistematis dan berkesinambungan, sehingga menjadi informasi yang bermakna dalam pengambilan keputusan.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(8)</a:t>
            </a:r>
            <a:endParaRPr lang="en-GB" sz="2400" b="1" smtClean="0"/>
          </a:p>
        </p:txBody>
      </p:sp>
      <p:sp>
        <p:nvSpPr>
          <p:cNvPr id="61443"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Alokasi Waktu</a:t>
            </a:r>
            <a:endParaRPr lang="en-GB" b="1">
              <a:solidFill>
                <a:srgbClr val="FF9900"/>
              </a:solidFill>
              <a:effectLst>
                <a:outerShdw blurRad="38100" dist="38100" dir="2700000" algn="tl">
                  <a:srgbClr val="000000"/>
                </a:outerShdw>
              </a:effectLst>
            </a:endParaRPr>
          </a:p>
        </p:txBody>
      </p:sp>
      <p:sp>
        <p:nvSpPr>
          <p:cNvPr id="25604" name="Rectangle 4"/>
          <p:cNvSpPr>
            <a:spLocks noChangeArrowheads="1"/>
          </p:cNvSpPr>
          <p:nvPr/>
        </p:nvSpPr>
        <p:spPr bwMode="auto">
          <a:xfrm>
            <a:off x="2339975" y="1822450"/>
            <a:ext cx="6624638" cy="1565275"/>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Alokasi waktu adalah estimasi jumlah jam pembelajaran yang diperlukan untuk mencapai kompetensi dasar yang dirinci ke dalam jumlah jam pembelajaran untuk tatap muka (teori)</a:t>
            </a:r>
            <a:r>
              <a:rPr lang="id-ID"/>
              <a:t> dan</a:t>
            </a:r>
            <a:r>
              <a:rPr lang="en-US"/>
              <a:t> praktik</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title" idx="4294967295"/>
          </p:nvPr>
        </p:nvSpPr>
        <p:spPr>
          <a:xfrm>
            <a:off x="2354263" y="382588"/>
            <a:ext cx="6681787" cy="384175"/>
          </a:xfrm>
        </p:spPr>
        <p:txBody>
          <a:bodyPr/>
          <a:lstStyle/>
          <a:p>
            <a:pPr eaLnBrk="1" hangingPunct="1"/>
            <a:r>
              <a:rPr lang="id-ID" sz="2400" b="1" smtClean="0"/>
              <a:t>Komponen Silabus (9)</a:t>
            </a:r>
            <a:endParaRPr lang="en-GB" sz="2400" b="1" smtClean="0"/>
          </a:p>
        </p:txBody>
      </p:sp>
      <p:sp>
        <p:nvSpPr>
          <p:cNvPr id="62467" name="Rectangle 26"/>
          <p:cNvSpPr>
            <a:spLocks noChangeArrowheads="1"/>
          </p:cNvSpPr>
          <p:nvPr/>
        </p:nvSpPr>
        <p:spPr bwMode="auto">
          <a:xfrm>
            <a:off x="2339975" y="1390650"/>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a:solidFill>
                  <a:srgbClr val="FF9900"/>
                </a:solidFill>
                <a:effectLst>
                  <a:outerShdw blurRad="38100" dist="38100" dir="2700000" algn="tl">
                    <a:srgbClr val="000000"/>
                  </a:outerShdw>
                </a:effectLst>
              </a:rPr>
              <a:t>Sumber Belajar</a:t>
            </a:r>
            <a:endParaRPr lang="en-GB" b="1">
              <a:solidFill>
                <a:srgbClr val="FF9900"/>
              </a:solidFill>
              <a:effectLst>
                <a:outerShdw blurRad="38100" dist="38100" dir="2700000" algn="tl">
                  <a:srgbClr val="000000"/>
                </a:outerShdw>
              </a:effectLst>
            </a:endParaRPr>
          </a:p>
        </p:txBody>
      </p:sp>
      <p:sp>
        <p:nvSpPr>
          <p:cNvPr id="26628" name="Rectangle 4"/>
          <p:cNvSpPr>
            <a:spLocks noChangeArrowheads="1"/>
          </p:cNvSpPr>
          <p:nvPr/>
        </p:nvSpPr>
        <p:spPr bwMode="auto">
          <a:xfrm>
            <a:off x="2339975" y="1822450"/>
            <a:ext cx="6624638" cy="1930400"/>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en-US"/>
              <a:t>Sumber belajar adalah rujukan, objek dan/atau bahan yang digunakan untuk kegiatan pembelajaran, dapat berupa media cetak dan elektronik, narasumber, serta lingkungan fisik, alam, sosial, dan budaya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Grp="1" noChangeArrowheads="1"/>
          </p:cNvSpPr>
          <p:nvPr>
            <p:ph type="title"/>
          </p:nvPr>
        </p:nvSpPr>
        <p:spPr>
          <a:xfrm>
            <a:off x="2354263" y="320675"/>
            <a:ext cx="6681787" cy="433388"/>
          </a:xfrm>
        </p:spPr>
        <p:txBody>
          <a:bodyPr/>
          <a:lstStyle/>
          <a:p>
            <a:pPr eaLnBrk="1" hangingPunct="1"/>
            <a:r>
              <a:rPr lang="id-ID" b="1" smtClean="0"/>
              <a:t>Prosedur Pengembangan Silabus</a:t>
            </a:r>
            <a:endParaRPr lang="en-GB" b="1" smtClean="0"/>
          </a:p>
        </p:txBody>
      </p:sp>
      <p:sp>
        <p:nvSpPr>
          <p:cNvPr id="63491" name="Rectangle 26">
            <a:hlinkClick r:id="rId2" action="ppaction://hlinksldjump"/>
          </p:cNvPr>
          <p:cNvSpPr>
            <a:spLocks noChangeArrowheads="1"/>
          </p:cNvSpPr>
          <p:nvPr/>
        </p:nvSpPr>
        <p:spPr bwMode="auto">
          <a:xfrm>
            <a:off x="2339975" y="18811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2. Merumuskan </a:t>
            </a:r>
            <a:r>
              <a:rPr lang="sv-SE" dirty="0">
                <a:effectLst>
                  <a:outerShdw blurRad="38100" dist="38100" dir="2700000" algn="tl">
                    <a:srgbClr val="FFFFFF"/>
                  </a:outerShdw>
                </a:effectLst>
              </a:rPr>
              <a:t>Standar Kompetensi</a:t>
            </a:r>
            <a:endParaRPr lang="en-GB" dirty="0"/>
          </a:p>
        </p:txBody>
      </p:sp>
      <p:sp>
        <p:nvSpPr>
          <p:cNvPr id="63492" name="Rectangle 26">
            <a:hlinkClick r:id="rId3" action="ppaction://hlinksldjump"/>
          </p:cNvPr>
          <p:cNvSpPr>
            <a:spLocks noChangeArrowheads="1"/>
          </p:cNvSpPr>
          <p:nvPr/>
        </p:nvSpPr>
        <p:spPr bwMode="auto">
          <a:xfrm>
            <a:off x="2339975" y="23129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3. Merumuskan Kompetensi Dasar</a:t>
            </a:r>
            <a:endParaRPr lang="en-GB" dirty="0">
              <a:effectLst>
                <a:outerShdw blurRad="38100" dist="38100" dir="2700000" algn="tl">
                  <a:srgbClr val="FFFFFF"/>
                </a:outerShdw>
              </a:effectLst>
            </a:endParaRPr>
          </a:p>
        </p:txBody>
      </p:sp>
      <p:sp>
        <p:nvSpPr>
          <p:cNvPr id="63493" name="Rectangle 26">
            <a:hlinkClick r:id="rId4" action="ppaction://hlinksldjump"/>
          </p:cNvPr>
          <p:cNvSpPr>
            <a:spLocks noChangeArrowheads="1"/>
          </p:cNvSpPr>
          <p:nvPr/>
        </p:nvSpPr>
        <p:spPr bwMode="auto">
          <a:xfrm>
            <a:off x="2339975" y="27447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4. Merumuskan Indikator Pencapaian Kompetensi</a:t>
            </a:r>
            <a:endParaRPr lang="en-GB">
              <a:effectLst>
                <a:outerShdw blurRad="38100" dist="38100" dir="2700000" algn="tl">
                  <a:srgbClr val="FFFFFF"/>
                </a:outerShdw>
              </a:effectLst>
            </a:endParaRPr>
          </a:p>
        </p:txBody>
      </p:sp>
      <p:sp>
        <p:nvSpPr>
          <p:cNvPr id="63494" name="Rectangle 26">
            <a:hlinkClick r:id="rId5" action="ppaction://hlinksldjump"/>
          </p:cNvPr>
          <p:cNvSpPr>
            <a:spLocks noChangeArrowheads="1"/>
          </p:cNvSpPr>
          <p:nvPr/>
        </p:nvSpPr>
        <p:spPr bwMode="auto">
          <a:xfrm>
            <a:off x="2339975" y="31765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5. Menentukan Materi Pokok/Pembelajaran </a:t>
            </a:r>
            <a:endParaRPr lang="en-GB" dirty="0">
              <a:effectLst>
                <a:outerShdw blurRad="38100" dist="38100" dir="2700000" algn="tl">
                  <a:srgbClr val="FFFFFF"/>
                </a:outerShdw>
              </a:effectLst>
            </a:endParaRPr>
          </a:p>
        </p:txBody>
      </p:sp>
      <p:sp>
        <p:nvSpPr>
          <p:cNvPr id="63495" name="Rectangle 26">
            <a:hlinkClick r:id="rId6" action="ppaction://hlinksldjump"/>
          </p:cNvPr>
          <p:cNvSpPr>
            <a:spLocks noChangeArrowheads="1"/>
          </p:cNvSpPr>
          <p:nvPr/>
        </p:nvSpPr>
        <p:spPr bwMode="auto">
          <a:xfrm>
            <a:off x="2339975" y="36083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6. Mengembangkan Kegiatan Pembelajaran</a:t>
            </a:r>
            <a:endParaRPr lang="en-GB" dirty="0">
              <a:effectLst>
                <a:outerShdw blurRad="38100" dist="38100" dir="2700000" algn="tl">
                  <a:srgbClr val="FFFFFF"/>
                </a:outerShdw>
              </a:effectLst>
            </a:endParaRPr>
          </a:p>
        </p:txBody>
      </p:sp>
      <p:sp>
        <p:nvSpPr>
          <p:cNvPr id="63496" name="Rectangle 26">
            <a:hlinkClick r:id="rId7" action="ppaction://hlinksldjump"/>
          </p:cNvPr>
          <p:cNvSpPr>
            <a:spLocks noChangeArrowheads="1"/>
          </p:cNvSpPr>
          <p:nvPr/>
        </p:nvSpPr>
        <p:spPr bwMode="auto">
          <a:xfrm>
            <a:off x="2339975" y="4041775"/>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a:effectLst>
                  <a:outerShdw blurRad="38100" dist="38100" dir="2700000" algn="tl">
                    <a:srgbClr val="FFFFFF"/>
                  </a:outerShdw>
                </a:effectLst>
              </a:rPr>
              <a:t>7. Menentukan Jenis Penilaian</a:t>
            </a:r>
            <a:endParaRPr lang="en-GB">
              <a:effectLst>
                <a:outerShdw blurRad="38100" dist="38100" dir="2700000" algn="tl">
                  <a:srgbClr val="FFFFFF"/>
                </a:outerShdw>
              </a:effectLst>
            </a:endParaRPr>
          </a:p>
        </p:txBody>
      </p:sp>
      <p:sp>
        <p:nvSpPr>
          <p:cNvPr id="63497" name="Rectangle 26">
            <a:hlinkClick r:id="rId8" action="ppaction://hlinksldjump"/>
          </p:cNvPr>
          <p:cNvSpPr>
            <a:spLocks noChangeArrowheads="1"/>
          </p:cNvSpPr>
          <p:nvPr/>
        </p:nvSpPr>
        <p:spPr bwMode="auto">
          <a:xfrm>
            <a:off x="2339975" y="4473575"/>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8. Menentukan Alokasi Waktu</a:t>
            </a:r>
            <a:endParaRPr lang="en-GB" dirty="0">
              <a:effectLst>
                <a:outerShdw blurRad="38100" dist="38100" dir="2700000" algn="tl">
                  <a:srgbClr val="FFFFFF"/>
                </a:outerShdw>
              </a:effectLst>
            </a:endParaRPr>
          </a:p>
        </p:txBody>
      </p:sp>
      <p:sp>
        <p:nvSpPr>
          <p:cNvPr id="63498" name="Rectangle 26">
            <a:hlinkClick r:id="rId9" action="ppaction://hlinksldjump"/>
          </p:cNvPr>
          <p:cNvSpPr>
            <a:spLocks noChangeArrowheads="1"/>
          </p:cNvSpPr>
          <p:nvPr/>
        </p:nvSpPr>
        <p:spPr bwMode="auto">
          <a:xfrm>
            <a:off x="2339975" y="4905375"/>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9. Menentukan Sumber Belajar</a:t>
            </a:r>
            <a:endParaRPr lang="en-GB" dirty="0">
              <a:effectLst>
                <a:outerShdw blurRad="38100" dist="38100" dir="2700000" algn="tl">
                  <a:srgbClr val="FFFFFF"/>
                </a:outerShdw>
              </a:effectLst>
            </a:endParaRPr>
          </a:p>
        </p:txBody>
      </p:sp>
      <p:sp>
        <p:nvSpPr>
          <p:cNvPr id="63499" name="Rectangle 26">
            <a:hlinkClick r:id="rId10" action="ppaction://hlinksldjump"/>
          </p:cNvPr>
          <p:cNvSpPr>
            <a:spLocks noChangeArrowheads="1"/>
          </p:cNvSpPr>
          <p:nvPr/>
        </p:nvSpPr>
        <p:spPr bwMode="auto">
          <a:xfrm>
            <a:off x="2339975" y="1449388"/>
            <a:ext cx="6624638" cy="431800"/>
          </a:xfrm>
          <a:prstGeom prst="rect">
            <a:avLst/>
          </a:prstGeom>
          <a:noFill/>
          <a:ln w="12700" cap="sq">
            <a:solidFill>
              <a:schemeClr val="tx1"/>
            </a:solidFill>
            <a:miter lim="800000"/>
            <a:headEnd type="none" w="sm" len="sm"/>
            <a:tailEnd type="none" w="sm" len="sm"/>
          </a:ln>
        </p:spPr>
        <p:txBody>
          <a:bodyPr/>
          <a:lstStyle/>
          <a:p>
            <a:pPr marL="265113" indent="-265113" eaLnBrk="0" hangingPunct="0">
              <a:spcBef>
                <a:spcPct val="20000"/>
              </a:spcBef>
              <a:defRPr/>
            </a:pPr>
            <a:r>
              <a:rPr lang="id-ID" dirty="0">
                <a:effectLst>
                  <a:outerShdw blurRad="38100" dist="38100" dir="2700000" algn="tl">
                    <a:srgbClr val="FFFFFF"/>
                  </a:outerShdw>
                </a:effectLst>
              </a:rPr>
              <a:t>1. Menentukan Identitas </a:t>
            </a:r>
            <a:r>
              <a:rPr lang="en-US" dirty="0" smtClean="0">
                <a:effectLst>
                  <a:outerShdw blurRad="38100" dist="38100" dir="2700000" algn="tl">
                    <a:srgbClr val="FFFFFF"/>
                  </a:outerShdw>
                </a:effectLst>
              </a:rPr>
              <a:t>Silabus</a:t>
            </a:r>
            <a:endParaRPr lang="en-GB" dirty="0"/>
          </a:p>
        </p:txBody>
      </p:sp>
      <p:sp>
        <p:nvSpPr>
          <p:cNvPr id="27660" name="AutoShape 45"/>
          <p:cNvSpPr>
            <a:spLocks noChangeArrowheads="1"/>
          </p:cNvSpPr>
          <p:nvPr/>
        </p:nvSpPr>
        <p:spPr bwMode="blackWhite">
          <a:xfrm>
            <a:off x="-252413" y="4941888"/>
            <a:ext cx="2376488" cy="395287"/>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Menentukan Identitas </a:t>
            </a:r>
            <a:r>
              <a:rPr lang="en-US" b="1" dirty="0" smtClean="0">
                <a:solidFill>
                  <a:srgbClr val="FF9900"/>
                </a:solidFill>
                <a:effectLst>
                  <a:outerShdw blurRad="38100" dist="38100" dir="2700000" algn="tl">
                    <a:srgbClr val="000000"/>
                  </a:outerShdw>
                </a:effectLst>
              </a:rPr>
              <a:t>Silabus</a:t>
            </a:r>
            <a:endParaRPr lang="en-GB" b="1" dirty="0">
              <a:solidFill>
                <a:srgbClr val="FF9900"/>
              </a:solidFill>
              <a:effectLst>
                <a:outerShdw blurRad="38100" dist="38100" dir="2700000" algn="tl">
                  <a:srgbClr val="000000"/>
                </a:outerShdw>
              </a:effectLst>
            </a:endParaRPr>
          </a:p>
        </p:txBody>
      </p:sp>
      <p:sp>
        <p:nvSpPr>
          <p:cNvPr id="28675" name="Rectangle 4"/>
          <p:cNvSpPr>
            <a:spLocks noChangeArrowheads="1"/>
          </p:cNvSpPr>
          <p:nvPr/>
        </p:nvSpPr>
        <p:spPr bwMode="auto">
          <a:xfrm>
            <a:off x="2339975" y="1736725"/>
            <a:ext cx="6624638" cy="1569660"/>
          </a:xfrm>
          <a:prstGeom prst="rect">
            <a:avLst/>
          </a:prstGeom>
          <a:noFill/>
          <a:ln w="12700" cap="sq">
            <a:solidFill>
              <a:schemeClr val="tx1"/>
            </a:solidFill>
            <a:miter lim="800000"/>
            <a:headEnd type="none" w="sm" len="sm"/>
            <a:tailEnd type="none" w="sm" len="sm"/>
          </a:ln>
        </p:spPr>
        <p:txBody>
          <a:bodyPr anchor="ctr">
            <a:spAutoFit/>
          </a:bodyPr>
          <a:lstStyle/>
          <a:p>
            <a:pPr algn="just" eaLnBrk="0" hangingPunct="0"/>
            <a:r>
              <a:rPr lang="id-ID" dirty="0"/>
              <a:t>Identitas </a:t>
            </a:r>
            <a:r>
              <a:rPr lang="en-US" dirty="0" smtClean="0"/>
              <a:t>silabus </a:t>
            </a:r>
            <a:r>
              <a:rPr lang="id-ID" dirty="0" smtClean="0"/>
              <a:t>memberikan </a:t>
            </a:r>
            <a:r>
              <a:rPr lang="id-ID" dirty="0"/>
              <a:t>informasi mengenai </a:t>
            </a:r>
            <a:r>
              <a:rPr lang="en-US" dirty="0" smtClean="0"/>
              <a:t>Nama Fakultas, Program Studi, Mata Kuliah, Kode Mata Kuliah, Bobot, Semester, Standar Kompetensi, Mata Kuliah Prasyarat</a:t>
            </a:r>
            <a:endParaRPr lang="en-US" dirty="0"/>
          </a:p>
        </p:txBody>
      </p:sp>
      <p:sp>
        <p:nvSpPr>
          <p:cNvPr id="28676" name="Rectangle 6"/>
          <p:cNvSpPr>
            <a:spLocks noGrp="1" noChangeArrowheads="1"/>
          </p:cNvSpPr>
          <p:nvPr>
            <p:ph type="title" idx="4294967295"/>
          </p:nvPr>
        </p:nvSpPr>
        <p:spPr>
          <a:xfrm>
            <a:off x="2390775" y="381000"/>
            <a:ext cx="6681788" cy="384175"/>
          </a:xfrm>
        </p:spPr>
        <p:txBody>
          <a:bodyPr/>
          <a:lstStyle/>
          <a:p>
            <a:r>
              <a:rPr lang="id-ID" sz="2400" b="1" smtClean="0"/>
              <a:t>Prosedur Pengembangan Silabus (1)</a:t>
            </a:r>
            <a:endParaRPr lang="en-GB" sz="2400" b="1"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Merumuskan Standar Kompetensi</a:t>
            </a:r>
            <a:endParaRPr lang="en-GB" b="1" dirty="0">
              <a:solidFill>
                <a:srgbClr val="FF9900"/>
              </a:solidFill>
              <a:effectLst>
                <a:outerShdw blurRad="38100" dist="38100" dir="2700000" algn="tl">
                  <a:srgbClr val="000000"/>
                </a:outerShdw>
              </a:effectLst>
            </a:endParaRPr>
          </a:p>
        </p:txBody>
      </p:sp>
      <p:sp>
        <p:nvSpPr>
          <p:cNvPr id="29699" name="Rectangle 8"/>
          <p:cNvSpPr>
            <a:spLocks noGrp="1" noChangeArrowheads="1"/>
          </p:cNvSpPr>
          <p:nvPr>
            <p:ph type="body" idx="1"/>
          </p:nvPr>
        </p:nvSpPr>
        <p:spPr>
          <a:xfrm>
            <a:off x="2339975" y="1736725"/>
            <a:ext cx="6624638" cy="2520950"/>
          </a:xfrm>
          <a:ln>
            <a:solidFill>
              <a:schemeClr val="tx1"/>
            </a:solidFill>
          </a:ln>
        </p:spPr>
        <p:txBody>
          <a:bodyPr/>
          <a:lstStyle/>
          <a:p>
            <a:pPr marL="266700" indent="-266700" algn="just"/>
            <a:r>
              <a:rPr lang="id-ID" sz="2200" dirty="0" smtClean="0"/>
              <a:t>Rumuskan Standar Kompetensi (SK) dari setiap mata </a:t>
            </a:r>
            <a:r>
              <a:rPr lang="en-US" sz="2200" dirty="0" smtClean="0"/>
              <a:t>kuliah </a:t>
            </a:r>
            <a:r>
              <a:rPr lang="id-ID" sz="2200" dirty="0" smtClean="0"/>
              <a:t>yang didasarkan pada tujuan akhir dari mata </a:t>
            </a:r>
            <a:r>
              <a:rPr lang="en-US" sz="2200" dirty="0" smtClean="0"/>
              <a:t>kuliah </a:t>
            </a:r>
            <a:r>
              <a:rPr lang="id-ID" sz="2200" dirty="0" smtClean="0"/>
              <a:t>tersebut. </a:t>
            </a:r>
          </a:p>
          <a:p>
            <a:pPr marL="266700" indent="-266700" algn="just"/>
            <a:r>
              <a:rPr lang="id-ID" sz="2200" dirty="0" smtClean="0"/>
              <a:t>Tuliskan dengan kata kerja operasional yang dapat diamati dan diukur, yang meliputi aspek kognitif, afektif, dan psikomotorik.</a:t>
            </a:r>
            <a:endParaRPr lang="en-GB" sz="2200" dirty="0" smtClean="0"/>
          </a:p>
        </p:txBody>
      </p:sp>
      <p:sp>
        <p:nvSpPr>
          <p:cNvPr id="29700" name="Rectangle 9"/>
          <p:cNvSpPr>
            <a:spLocks noGrp="1" noChangeArrowheads="1"/>
          </p:cNvSpPr>
          <p:nvPr>
            <p:ph type="title" idx="4294967295"/>
          </p:nvPr>
        </p:nvSpPr>
        <p:spPr>
          <a:xfrm>
            <a:off x="2390775" y="395288"/>
            <a:ext cx="6681788" cy="384175"/>
          </a:xfrm>
          <a:noFill/>
        </p:spPr>
        <p:txBody>
          <a:bodyPr/>
          <a:lstStyle/>
          <a:p>
            <a:r>
              <a:rPr lang="id-ID" sz="2400" b="1" smtClean="0"/>
              <a:t>Prosedur Pengembangan Silabus (2)</a:t>
            </a:r>
            <a:endParaRPr lang="en-GB" sz="2400" b="1"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Merumuskan Kompetensi Dasar</a:t>
            </a:r>
            <a:endParaRPr lang="en-GB" b="1" dirty="0">
              <a:solidFill>
                <a:srgbClr val="FF9900"/>
              </a:solidFill>
              <a:effectLst>
                <a:outerShdw blurRad="38100" dist="38100" dir="2700000" algn="tl">
                  <a:srgbClr val="000000"/>
                </a:outerShdw>
              </a:effectLst>
            </a:endParaRPr>
          </a:p>
        </p:txBody>
      </p:sp>
      <p:sp>
        <p:nvSpPr>
          <p:cNvPr id="65544" name="Rectangle 8"/>
          <p:cNvSpPr>
            <a:spLocks noGrp="1" noChangeArrowheads="1"/>
          </p:cNvSpPr>
          <p:nvPr>
            <p:ph type="body" idx="1"/>
          </p:nvPr>
        </p:nvSpPr>
        <p:spPr>
          <a:xfrm>
            <a:off x="2341563" y="1731963"/>
            <a:ext cx="6624637" cy="4140200"/>
          </a:xfrm>
          <a:ln>
            <a:solidFill>
              <a:schemeClr val="tx1"/>
            </a:solidFill>
          </a:ln>
        </p:spPr>
        <p:txBody>
          <a:bodyPr/>
          <a:lstStyle/>
          <a:p>
            <a:pPr algn="just">
              <a:defRPr/>
            </a:pPr>
            <a:r>
              <a:rPr lang="id-ID" sz="2400" dirty="0" smtClean="0"/>
              <a:t>Jabarkan SK yang telah dirumuskan menjadi beberapa KD untuk memudahkan pencapaian dan pengukukurannya. </a:t>
            </a:r>
          </a:p>
          <a:p>
            <a:pPr algn="just">
              <a:defRPr/>
            </a:pPr>
            <a:r>
              <a:rPr lang="id-ID" sz="2400" dirty="0" smtClean="0"/>
              <a:t>Tuliskan dengan kata kerja operasional seperti pada SK yang meliputi aspek kognitif, afektif, dan psikomotorik. Bila perlu gunakan kata kerja yang paling tinggi tingkatannya dalam ranah yang terkait.</a:t>
            </a:r>
          </a:p>
          <a:p>
            <a:pPr marL="0" indent="0" algn="just">
              <a:defRPr/>
            </a:pPr>
            <a:endParaRPr lang="en-GB" sz="2200" dirty="0" smtClean="0"/>
          </a:p>
        </p:txBody>
      </p:sp>
      <p:sp>
        <p:nvSpPr>
          <p:cNvPr id="30724" name="Rectangle 7"/>
          <p:cNvSpPr>
            <a:spLocks noGrp="1" noChangeArrowheads="1"/>
          </p:cNvSpPr>
          <p:nvPr>
            <p:ph type="title" idx="4294967295"/>
          </p:nvPr>
        </p:nvSpPr>
        <p:spPr>
          <a:xfrm>
            <a:off x="2390775" y="395288"/>
            <a:ext cx="6681788" cy="384175"/>
          </a:xfrm>
          <a:noFill/>
        </p:spPr>
        <p:txBody>
          <a:bodyPr/>
          <a:lstStyle/>
          <a:p>
            <a:r>
              <a:rPr lang="id-ID" sz="2400" b="1" smtClean="0"/>
              <a:t>Prosedur Pengembangan Silabus (3)</a:t>
            </a:r>
            <a:endParaRPr lang="en-GB" sz="2400" b="1"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Merumuskan Indikator Pencapaian Kompetensi</a:t>
            </a:r>
            <a:endParaRPr lang="en-GB" b="1" dirty="0">
              <a:solidFill>
                <a:srgbClr val="FF9900"/>
              </a:solidFill>
              <a:effectLst>
                <a:outerShdw blurRad="38100" dist="38100" dir="2700000" algn="tl">
                  <a:srgbClr val="000000"/>
                </a:outerShdw>
              </a:effectLst>
            </a:endParaRPr>
          </a:p>
        </p:txBody>
      </p:sp>
      <p:sp>
        <p:nvSpPr>
          <p:cNvPr id="31747" name="Rectangle 8"/>
          <p:cNvSpPr>
            <a:spLocks noGrp="1" noChangeArrowheads="1"/>
          </p:cNvSpPr>
          <p:nvPr>
            <p:ph type="body" idx="1"/>
          </p:nvPr>
        </p:nvSpPr>
        <p:spPr>
          <a:xfrm>
            <a:off x="2339975" y="1736725"/>
            <a:ext cx="6624638" cy="2484438"/>
          </a:xfrm>
          <a:ln>
            <a:solidFill>
              <a:schemeClr val="tx1"/>
            </a:solidFill>
          </a:ln>
        </p:spPr>
        <p:txBody>
          <a:bodyPr/>
          <a:lstStyle/>
          <a:p>
            <a:pPr marL="266700" indent="-266700" algn="just"/>
            <a:r>
              <a:rPr lang="id-ID" sz="2400" smtClean="0"/>
              <a:t>Rumuskan </a:t>
            </a:r>
            <a:r>
              <a:rPr lang="sv-SE" sz="2400" smtClean="0"/>
              <a:t>indikator dengan kata kerja operasional, yang merupakan penjabaran</a:t>
            </a:r>
            <a:r>
              <a:rPr lang="id-ID" sz="2400" smtClean="0"/>
              <a:t> dari KD. </a:t>
            </a:r>
          </a:p>
          <a:p>
            <a:pPr marL="266700" indent="-266700" algn="just"/>
            <a:r>
              <a:rPr lang="id-ID" sz="2400" smtClean="0"/>
              <a:t>Kata kerja operasional pada rumusan indikator dapat dirinci sesuai dengan kegiatan yang dilakukan dan dapat ditulis secara terpisah antara aspek kognitif, afektif, dan psikomotorik</a:t>
            </a:r>
          </a:p>
        </p:txBody>
      </p:sp>
      <p:sp>
        <p:nvSpPr>
          <p:cNvPr id="31748" name="Rectangle 7"/>
          <p:cNvSpPr>
            <a:spLocks noGrp="1" noChangeArrowheads="1"/>
          </p:cNvSpPr>
          <p:nvPr>
            <p:ph type="title" idx="4294967295"/>
          </p:nvPr>
        </p:nvSpPr>
        <p:spPr>
          <a:xfrm>
            <a:off x="2411413" y="381000"/>
            <a:ext cx="6681787" cy="384175"/>
          </a:xfrm>
          <a:noFill/>
        </p:spPr>
        <p:txBody>
          <a:bodyPr/>
          <a:lstStyle/>
          <a:p>
            <a:r>
              <a:rPr lang="id-ID" sz="2400" b="1" smtClean="0"/>
              <a:t>Prosedur Pengembangan Silabus (4)</a:t>
            </a:r>
            <a:endParaRPr lang="en-GB" sz="2400" b="1"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Menentukan Materi Pokok/Pembelajaran</a:t>
            </a:r>
            <a:endParaRPr lang="en-GB" b="1" dirty="0">
              <a:solidFill>
                <a:srgbClr val="FF9900"/>
              </a:solidFill>
              <a:effectLst>
                <a:outerShdw blurRad="38100" dist="38100" dir="2700000" algn="tl">
                  <a:srgbClr val="000000"/>
                </a:outerShdw>
              </a:effectLst>
            </a:endParaRPr>
          </a:p>
        </p:txBody>
      </p:sp>
      <p:sp>
        <p:nvSpPr>
          <p:cNvPr id="65544" name="Rectangle 8"/>
          <p:cNvSpPr>
            <a:spLocks noGrp="1" noChangeArrowheads="1"/>
          </p:cNvSpPr>
          <p:nvPr>
            <p:ph type="body" idx="1"/>
          </p:nvPr>
        </p:nvSpPr>
        <p:spPr>
          <a:xfrm>
            <a:off x="2339975" y="1736725"/>
            <a:ext cx="6624638" cy="4321175"/>
          </a:xfrm>
          <a:ln>
            <a:solidFill>
              <a:schemeClr val="tx1"/>
            </a:solidFill>
          </a:ln>
        </p:spPr>
        <p:txBody>
          <a:bodyPr/>
          <a:lstStyle/>
          <a:p>
            <a:pPr marL="0" indent="0" algn="just">
              <a:lnSpc>
                <a:spcPct val="90000"/>
              </a:lnSpc>
              <a:buFontTx/>
              <a:buNone/>
              <a:defRPr/>
            </a:pPr>
            <a:r>
              <a:rPr lang="id-ID" sz="2400" smtClean="0"/>
              <a:t>Materi pokok adalah pokok/sub pokok bahasan, merupakan materi bahan ajar yang dibutuhkan peserta diklat untuk mencapai KD yang telah ditentukan dengan memperhatikan prinsip-prinsip sebagai berikut:</a:t>
            </a:r>
          </a:p>
          <a:p>
            <a:pPr marL="450850" lvl="1" indent="-271463" algn="just">
              <a:lnSpc>
                <a:spcPct val="90000"/>
              </a:lnSpc>
              <a:buFontTx/>
              <a:buChar char="•"/>
              <a:defRPr/>
            </a:pPr>
            <a:r>
              <a:rPr lang="fi-FI" sz="2400" b="1" smtClean="0">
                <a:effectLst>
                  <a:outerShdw blurRad="38100" dist="38100" dir="2700000" algn="tl">
                    <a:srgbClr val="FFFFFF"/>
                  </a:outerShdw>
                </a:effectLst>
              </a:rPr>
              <a:t>Relevansi</a:t>
            </a:r>
            <a:r>
              <a:rPr lang="fi-FI" sz="2400" smtClean="0"/>
              <a:t>, artinya ada kesesuaian antara uraian materi pokok</a:t>
            </a:r>
            <a:r>
              <a:rPr lang="id-ID" sz="2400" smtClean="0"/>
              <a:t> </a:t>
            </a:r>
            <a:r>
              <a:rPr lang="nl-NL" sz="2400" smtClean="0"/>
              <a:t>dengan KD yang ingin dicapai.</a:t>
            </a:r>
            <a:endParaRPr lang="id-ID" sz="2400" smtClean="0"/>
          </a:p>
          <a:p>
            <a:pPr marL="450850" lvl="1" indent="-271463" algn="just">
              <a:lnSpc>
                <a:spcPct val="90000"/>
              </a:lnSpc>
              <a:buFontTx/>
              <a:buChar char="•"/>
              <a:defRPr/>
            </a:pPr>
            <a:r>
              <a:rPr lang="id-ID" sz="2400" b="1" smtClean="0">
                <a:effectLst>
                  <a:outerShdw blurRad="38100" dist="38100" dir="2700000" algn="tl">
                    <a:srgbClr val="FFFFFF"/>
                  </a:outerShdw>
                </a:effectLst>
              </a:rPr>
              <a:t>Konsistensi</a:t>
            </a:r>
            <a:r>
              <a:rPr lang="id-ID" sz="2400" smtClean="0"/>
              <a:t>, artinya ada keajegan antara materi pokok dan uraian materi pokok dengan KD dan SK. </a:t>
            </a:r>
          </a:p>
          <a:p>
            <a:pPr marL="450850" lvl="1" indent="-271463" algn="just">
              <a:lnSpc>
                <a:spcPct val="90000"/>
              </a:lnSpc>
              <a:buFontTx/>
              <a:buChar char="•"/>
              <a:defRPr/>
            </a:pPr>
            <a:r>
              <a:rPr lang="id-ID" sz="2400" b="1" smtClean="0">
                <a:effectLst>
                  <a:outerShdw blurRad="38100" dist="38100" dir="2700000" algn="tl">
                    <a:srgbClr val="FFFFFF"/>
                  </a:outerShdw>
                </a:effectLst>
              </a:rPr>
              <a:t>Edukasi</a:t>
            </a:r>
            <a:r>
              <a:rPr lang="id-ID" sz="2400" smtClean="0"/>
              <a:t>, artinya adanya kecukupan materi yang diberikan untuk mencapai KD.</a:t>
            </a:r>
          </a:p>
        </p:txBody>
      </p:sp>
      <p:sp>
        <p:nvSpPr>
          <p:cNvPr id="32772" name="Rectangle 7"/>
          <p:cNvSpPr>
            <a:spLocks noGrp="1" noChangeArrowheads="1"/>
          </p:cNvSpPr>
          <p:nvPr>
            <p:ph type="title" idx="4294967295"/>
          </p:nvPr>
        </p:nvSpPr>
        <p:spPr>
          <a:xfrm>
            <a:off x="2411413" y="381000"/>
            <a:ext cx="6681787" cy="384175"/>
          </a:xfrm>
          <a:noFill/>
        </p:spPr>
        <p:txBody>
          <a:bodyPr/>
          <a:lstStyle/>
          <a:p>
            <a:r>
              <a:rPr lang="id-ID" sz="2400" b="1" smtClean="0"/>
              <a:t>Prosedur Pengembangan Silabus (5)</a:t>
            </a:r>
            <a:endParaRPr lang="en-GB" sz="2400" b="1"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Mengembangkan Kegiatan Pembelajaran</a:t>
            </a:r>
            <a:endParaRPr lang="en-GB" b="1" dirty="0">
              <a:solidFill>
                <a:srgbClr val="FF9900"/>
              </a:solidFill>
              <a:effectLst>
                <a:outerShdw blurRad="38100" dist="38100" dir="2700000" algn="tl">
                  <a:srgbClr val="000000"/>
                </a:outerShdw>
              </a:effectLst>
            </a:endParaRPr>
          </a:p>
        </p:txBody>
      </p:sp>
      <p:sp>
        <p:nvSpPr>
          <p:cNvPr id="33795" name="Rectangle 8"/>
          <p:cNvSpPr>
            <a:spLocks noGrp="1" noChangeArrowheads="1"/>
          </p:cNvSpPr>
          <p:nvPr>
            <p:ph type="body" idx="1"/>
          </p:nvPr>
        </p:nvSpPr>
        <p:spPr>
          <a:xfrm>
            <a:off x="2339975" y="1736725"/>
            <a:ext cx="6624638" cy="3527425"/>
          </a:xfrm>
          <a:ln>
            <a:solidFill>
              <a:schemeClr val="tx1"/>
            </a:solidFill>
          </a:ln>
        </p:spPr>
        <p:txBody>
          <a:bodyPr/>
          <a:lstStyle/>
          <a:p>
            <a:pPr algn="just"/>
            <a:r>
              <a:rPr lang="id-ID" sz="2400" smtClean="0"/>
              <a:t>Sebaiknya urutan langkah pembelajaran disusun berdasarkan pendekatan yang bersifat spiral, dari mudah ke yang lebih sukar, dari kongkrit ke yang abstrak, dari yang sederhana ke yang lebih kompleks, dan sebaiknya urutan pembelajarannya terstruktur. </a:t>
            </a:r>
          </a:p>
          <a:p>
            <a:pPr algn="just"/>
            <a:r>
              <a:rPr lang="id-ID" sz="2400" smtClean="0"/>
              <a:t>Sebaiknya rumusan kegiatan belajar memberi inspirasi terhadap metode pembelajaran.</a:t>
            </a:r>
          </a:p>
        </p:txBody>
      </p:sp>
      <p:sp>
        <p:nvSpPr>
          <p:cNvPr id="33796" name="Rectangle 7"/>
          <p:cNvSpPr>
            <a:spLocks noGrp="1" noChangeArrowheads="1"/>
          </p:cNvSpPr>
          <p:nvPr>
            <p:ph type="title" idx="4294967295"/>
          </p:nvPr>
        </p:nvSpPr>
        <p:spPr>
          <a:xfrm>
            <a:off x="2390775" y="395288"/>
            <a:ext cx="6681788" cy="384175"/>
          </a:xfrm>
          <a:noFill/>
        </p:spPr>
        <p:txBody>
          <a:bodyPr/>
          <a:lstStyle/>
          <a:p>
            <a:r>
              <a:rPr lang="id-ID" sz="2400" b="1" smtClean="0"/>
              <a:t>Prosedur Pengembangan Silabus (6)</a:t>
            </a:r>
            <a:endParaRPr lang="en-GB" sz="2400" b="1"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Menentukan Jenis Penilaian</a:t>
            </a:r>
            <a:endParaRPr lang="en-GB" b="1" dirty="0">
              <a:solidFill>
                <a:srgbClr val="FF9900"/>
              </a:solidFill>
              <a:effectLst>
                <a:outerShdw blurRad="38100" dist="38100" dir="2700000" algn="tl">
                  <a:srgbClr val="000000"/>
                </a:outerShdw>
              </a:effectLst>
            </a:endParaRPr>
          </a:p>
        </p:txBody>
      </p:sp>
      <p:sp>
        <p:nvSpPr>
          <p:cNvPr id="34819" name="Rectangle 8"/>
          <p:cNvSpPr>
            <a:spLocks noGrp="1" noChangeArrowheads="1"/>
          </p:cNvSpPr>
          <p:nvPr>
            <p:ph type="body" idx="1"/>
          </p:nvPr>
        </p:nvSpPr>
        <p:spPr>
          <a:xfrm>
            <a:off x="2339975" y="1736725"/>
            <a:ext cx="6624638" cy="2771775"/>
          </a:xfrm>
          <a:ln>
            <a:solidFill>
              <a:schemeClr val="tx1"/>
            </a:solidFill>
          </a:ln>
        </p:spPr>
        <p:txBody>
          <a:bodyPr/>
          <a:lstStyle/>
          <a:p>
            <a:pPr algn="just"/>
            <a:r>
              <a:rPr lang="id-ID" sz="2400" smtClean="0"/>
              <a:t>Sebaiknya penyusunan alat penilaian didasarkan pada indikator yang </a:t>
            </a:r>
            <a:r>
              <a:rPr lang="sv-SE" sz="2400" smtClean="0"/>
              <a:t>telah dirumuskan, sehingga alat penilaian tersebut betul-betul mengukur apa</a:t>
            </a:r>
            <a:r>
              <a:rPr lang="id-ID" sz="2400" smtClean="0"/>
              <a:t> </a:t>
            </a:r>
            <a:r>
              <a:rPr lang="sv-SE" sz="2400" smtClean="0"/>
              <a:t>yang seharusnya diukur. </a:t>
            </a:r>
            <a:endParaRPr lang="id-ID" sz="2400" smtClean="0"/>
          </a:p>
          <a:p>
            <a:pPr algn="just"/>
            <a:r>
              <a:rPr lang="sv-SE" sz="2400" smtClean="0"/>
              <a:t>Alat penilaian dapat berupa tes lisan atau tertulis,</a:t>
            </a:r>
            <a:r>
              <a:rPr lang="id-ID" sz="2400" smtClean="0"/>
              <a:t> chek list, tagihan yang dapat berupa laporan, resume materi dan lain-lain.</a:t>
            </a:r>
          </a:p>
        </p:txBody>
      </p:sp>
      <p:sp>
        <p:nvSpPr>
          <p:cNvPr id="34820" name="Rectangle 7"/>
          <p:cNvSpPr>
            <a:spLocks noGrp="1" noChangeArrowheads="1"/>
          </p:cNvSpPr>
          <p:nvPr>
            <p:ph type="title" idx="4294967295"/>
          </p:nvPr>
        </p:nvSpPr>
        <p:spPr>
          <a:xfrm>
            <a:off x="2376488" y="381000"/>
            <a:ext cx="6681787" cy="384175"/>
          </a:xfrm>
          <a:noFill/>
        </p:spPr>
        <p:txBody>
          <a:bodyPr/>
          <a:lstStyle/>
          <a:p>
            <a:r>
              <a:rPr lang="id-ID" sz="2400" b="1" smtClean="0"/>
              <a:t>Prosedur Pengembangan Silabus (7)</a:t>
            </a:r>
            <a:endParaRPr lang="en-GB" sz="2400" b="1"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Menentukan Alokasi Waktu</a:t>
            </a:r>
          </a:p>
        </p:txBody>
      </p:sp>
      <p:sp>
        <p:nvSpPr>
          <p:cNvPr id="35843" name="Rectangle 8"/>
          <p:cNvSpPr>
            <a:spLocks noGrp="1" noChangeArrowheads="1"/>
          </p:cNvSpPr>
          <p:nvPr>
            <p:ph type="body" idx="1"/>
          </p:nvPr>
        </p:nvSpPr>
        <p:spPr>
          <a:xfrm>
            <a:off x="2339975" y="1736725"/>
            <a:ext cx="6624638" cy="4621213"/>
          </a:xfrm>
          <a:ln>
            <a:solidFill>
              <a:schemeClr val="tx1"/>
            </a:solidFill>
          </a:ln>
        </p:spPr>
        <p:txBody>
          <a:bodyPr/>
          <a:lstStyle/>
          <a:p>
            <a:pPr marL="0" indent="0" algn="just">
              <a:buFontTx/>
              <a:buNone/>
            </a:pPr>
            <a:r>
              <a:rPr lang="id-ID" sz="2400" smtClean="0"/>
              <a:t>Tuliskan perkiraan waktu yang dibutuhkan untuk mencapai satu KD, dengan mempertimbangkan: tingkat </a:t>
            </a:r>
            <a:r>
              <a:rPr lang="id-ID" sz="2400" b="1" smtClean="0">
                <a:solidFill>
                  <a:srgbClr val="FF0000"/>
                </a:solidFill>
              </a:rPr>
              <a:t>kesukaran materi</a:t>
            </a:r>
            <a:r>
              <a:rPr lang="id-ID" sz="2400" smtClean="0"/>
              <a:t>, </a:t>
            </a:r>
            <a:r>
              <a:rPr lang="id-ID" sz="2400" b="1" smtClean="0">
                <a:solidFill>
                  <a:srgbClr val="FF0000"/>
                </a:solidFill>
              </a:rPr>
              <a:t>cakupan materi</a:t>
            </a:r>
            <a:r>
              <a:rPr lang="id-ID" sz="2400" smtClean="0"/>
              <a:t>, </a:t>
            </a:r>
            <a:r>
              <a:rPr lang="id-ID" sz="2400" b="1" smtClean="0">
                <a:solidFill>
                  <a:srgbClr val="FF0000"/>
                </a:solidFill>
              </a:rPr>
              <a:t>frekuensi penggunaan materi</a:t>
            </a:r>
            <a:r>
              <a:rPr lang="id-ID" sz="2400" smtClean="0"/>
              <a:t>, </a:t>
            </a:r>
            <a:r>
              <a:rPr lang="id-ID" sz="2400" b="1" smtClean="0">
                <a:solidFill>
                  <a:srgbClr val="FF0000"/>
                </a:solidFill>
              </a:rPr>
              <a:t>tingkat pentingnya materi yang dipelajari</a:t>
            </a:r>
            <a:r>
              <a:rPr lang="id-ID" sz="2400" smtClean="0"/>
              <a:t>, serta </a:t>
            </a:r>
            <a:r>
              <a:rPr lang="id-ID" sz="2400" b="1" smtClean="0">
                <a:solidFill>
                  <a:srgbClr val="FF0000"/>
                </a:solidFill>
              </a:rPr>
              <a:t>cara penyampaian materi </a:t>
            </a:r>
            <a:r>
              <a:rPr lang="id-ID" sz="2400" smtClean="0"/>
              <a:t>(meliputi kegiatan Tatap muka (T), Praktek (P), Lapangan/ Klinis ( L/K ) dengan ketentuan: T : P : L/K = 1 : 2 : 3). Artinya bobot 1 SKS apabila dilakukan dengan tatap muka dilaksanakan dengan waktu 60’, untuk Praktek diperlukan waktu 2 x 60’, dan bila melalui lapangan/klinis </a:t>
            </a:r>
            <a:r>
              <a:rPr lang="pl-PL" sz="2400" smtClean="0"/>
              <a:t>(L/K) perlu waktu 3</a:t>
            </a:r>
            <a:r>
              <a:rPr lang="id-ID" sz="2400" smtClean="0"/>
              <a:t> </a:t>
            </a:r>
            <a:r>
              <a:rPr lang="pl-PL" sz="2400" smtClean="0"/>
              <a:t>x 60’.</a:t>
            </a:r>
            <a:r>
              <a:rPr lang="id-ID" sz="2400" smtClean="0"/>
              <a:t> </a:t>
            </a:r>
            <a:endParaRPr lang="pl-PL" sz="2400" smtClean="0"/>
          </a:p>
        </p:txBody>
      </p:sp>
      <p:sp>
        <p:nvSpPr>
          <p:cNvPr id="35844" name="Rectangle 7"/>
          <p:cNvSpPr>
            <a:spLocks noGrp="1" noChangeArrowheads="1"/>
          </p:cNvSpPr>
          <p:nvPr>
            <p:ph type="title" idx="4294967295"/>
          </p:nvPr>
        </p:nvSpPr>
        <p:spPr>
          <a:xfrm>
            <a:off x="2390775" y="381000"/>
            <a:ext cx="6681788" cy="384175"/>
          </a:xfrm>
          <a:noFill/>
        </p:spPr>
        <p:txBody>
          <a:bodyPr/>
          <a:lstStyle/>
          <a:p>
            <a:r>
              <a:rPr lang="id-ID" sz="2400" b="1" smtClean="0"/>
              <a:t>Prosedur Pengembangan Silabus (8)</a:t>
            </a:r>
            <a:endParaRPr lang="en-GB" sz="2400" b="1"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6"/>
          <p:cNvSpPr>
            <a:spLocks noChangeArrowheads="1"/>
          </p:cNvSpPr>
          <p:nvPr/>
        </p:nvSpPr>
        <p:spPr bwMode="auto">
          <a:xfrm>
            <a:off x="2339975" y="1304925"/>
            <a:ext cx="6624638" cy="431800"/>
          </a:xfrm>
          <a:prstGeom prst="rect">
            <a:avLst/>
          </a:prstGeom>
          <a:noFill/>
          <a:ln w="12700" cap="sq">
            <a:solidFill>
              <a:schemeClr val="tx1"/>
            </a:solidFill>
            <a:miter lim="800000"/>
            <a:headEnd type="none" w="sm" len="sm"/>
            <a:tailEnd type="none" w="sm" len="sm"/>
          </a:ln>
        </p:spPr>
        <p:txBody>
          <a:bodyPr/>
          <a:lstStyle/>
          <a:p>
            <a:pPr marL="265113" indent="-265113" algn="ctr" eaLnBrk="0" hangingPunct="0">
              <a:spcBef>
                <a:spcPct val="20000"/>
              </a:spcBef>
              <a:defRPr/>
            </a:pPr>
            <a:r>
              <a:rPr lang="id-ID" b="1" dirty="0">
                <a:solidFill>
                  <a:srgbClr val="FF9900"/>
                </a:solidFill>
                <a:effectLst>
                  <a:outerShdw blurRad="38100" dist="38100" dir="2700000" algn="tl">
                    <a:srgbClr val="000000"/>
                  </a:outerShdw>
                </a:effectLst>
              </a:rPr>
              <a:t>Menentukan Sumber Belajar</a:t>
            </a:r>
          </a:p>
        </p:txBody>
      </p:sp>
      <p:sp>
        <p:nvSpPr>
          <p:cNvPr id="65544" name="Rectangle 8"/>
          <p:cNvSpPr>
            <a:spLocks noGrp="1" noChangeArrowheads="1"/>
          </p:cNvSpPr>
          <p:nvPr>
            <p:ph type="body" idx="1"/>
          </p:nvPr>
        </p:nvSpPr>
        <p:spPr>
          <a:xfrm>
            <a:off x="2339975" y="1736725"/>
            <a:ext cx="6624638" cy="2771775"/>
          </a:xfrm>
          <a:ln>
            <a:solidFill>
              <a:schemeClr val="tx1"/>
            </a:solidFill>
          </a:ln>
        </p:spPr>
        <p:txBody>
          <a:bodyPr/>
          <a:lstStyle/>
          <a:p>
            <a:pPr marL="355600" indent="-355600" algn="just">
              <a:defRPr/>
            </a:pPr>
            <a:r>
              <a:rPr lang="sv-SE" sz="2400" dirty="0" smtClean="0">
                <a:solidFill>
                  <a:srgbClr val="000000"/>
                </a:solidFill>
              </a:rPr>
              <a:t>Penentuan sumber belajar didasarkan pada standar kompetensi dan kompetensi dasar serta materi pokok/pembelajaran, kegiatan pembelajaran, dan indikator pencapaian kompetensi</a:t>
            </a:r>
            <a:endParaRPr lang="id-ID" sz="2400" dirty="0" smtClean="0">
              <a:solidFill>
                <a:srgbClr val="000000"/>
              </a:solidFill>
            </a:endParaRPr>
          </a:p>
          <a:p>
            <a:pPr marL="355600" indent="-355600" algn="just">
              <a:defRPr/>
            </a:pPr>
            <a:r>
              <a:rPr lang="sv-SE" sz="2400" dirty="0" smtClean="0">
                <a:solidFill>
                  <a:srgbClr val="000000"/>
                </a:solidFill>
              </a:rPr>
              <a:t>Penentuan sumber belajar </a:t>
            </a:r>
            <a:r>
              <a:rPr lang="es-ES" sz="2400" dirty="0" smtClean="0"/>
              <a:t>didasarkan pada 3E: Ekonomis, Efisien, dan Efektif.</a:t>
            </a:r>
          </a:p>
          <a:p>
            <a:pPr marL="0" indent="0" algn="just">
              <a:defRPr/>
            </a:pPr>
            <a:endParaRPr lang="pl-PL" sz="2400" dirty="0" smtClean="0"/>
          </a:p>
        </p:txBody>
      </p:sp>
      <p:sp>
        <p:nvSpPr>
          <p:cNvPr id="36868" name="Rectangle 7"/>
          <p:cNvSpPr>
            <a:spLocks noGrp="1" noChangeArrowheads="1"/>
          </p:cNvSpPr>
          <p:nvPr>
            <p:ph type="title" idx="4294967295"/>
          </p:nvPr>
        </p:nvSpPr>
        <p:spPr>
          <a:xfrm>
            <a:off x="2376488" y="381000"/>
            <a:ext cx="6681787" cy="384175"/>
          </a:xfrm>
          <a:noFill/>
        </p:spPr>
        <p:txBody>
          <a:bodyPr/>
          <a:lstStyle/>
          <a:p>
            <a:r>
              <a:rPr lang="id-ID" sz="2400" b="1" smtClean="0"/>
              <a:t>Prosedur Pengembangan Silabus (9)</a:t>
            </a:r>
            <a:endParaRPr lang="en-GB" sz="2400" b="1"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390775" y="296863"/>
            <a:ext cx="6681788" cy="433387"/>
          </a:xfrm>
        </p:spPr>
        <p:txBody>
          <a:bodyPr/>
          <a:lstStyle/>
          <a:p>
            <a:pPr>
              <a:defRPr/>
            </a:pPr>
            <a:r>
              <a:rPr lang="id-ID" b="1" smtClean="0">
                <a:effectLst>
                  <a:outerShdw blurRad="38100" dist="38100" dir="2700000" algn="tl">
                    <a:srgbClr val="FFFFFF"/>
                  </a:outerShdw>
                </a:effectLst>
              </a:rPr>
              <a:t>Format Silabus</a:t>
            </a:r>
            <a:endParaRPr lang="en-GB" b="1" smtClean="0">
              <a:effectLst>
                <a:outerShdw blurRad="38100" dist="38100" dir="2700000" algn="tl">
                  <a:srgbClr val="FFFFFF"/>
                </a:outerShdw>
              </a:effectLst>
            </a:endParaRPr>
          </a:p>
        </p:txBody>
      </p:sp>
      <p:sp>
        <p:nvSpPr>
          <p:cNvPr id="37891" name="AutoShape 45"/>
          <p:cNvSpPr>
            <a:spLocks noChangeArrowheads="1"/>
          </p:cNvSpPr>
          <p:nvPr/>
        </p:nvSpPr>
        <p:spPr bwMode="blackWhite">
          <a:xfrm>
            <a:off x="-252413" y="539750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pic>
        <p:nvPicPr>
          <p:cNvPr id="37893" name="Picture 5"/>
          <p:cNvPicPr>
            <a:picLocks noChangeAspect="1" noChangeArrowheads="1"/>
          </p:cNvPicPr>
          <p:nvPr/>
        </p:nvPicPr>
        <p:blipFill>
          <a:blip r:embed="rId2"/>
          <a:srcRect/>
          <a:stretch>
            <a:fillRect/>
          </a:stretch>
        </p:blipFill>
        <p:spPr bwMode="auto">
          <a:xfrm>
            <a:off x="2271680" y="1858941"/>
            <a:ext cx="6681879" cy="394340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390775" y="296863"/>
            <a:ext cx="6681788" cy="437685"/>
          </a:xfrm>
        </p:spPr>
        <p:txBody>
          <a:bodyPr/>
          <a:lstStyle/>
          <a:p>
            <a:pPr>
              <a:defRPr/>
            </a:pPr>
            <a:r>
              <a:rPr lang="en-US" b="1" dirty="0" smtClean="0">
                <a:effectLst>
                  <a:outerShdw blurRad="38100" dist="38100" dir="2700000" algn="tl">
                    <a:srgbClr val="FFFFFF"/>
                  </a:outerShdw>
                </a:effectLst>
              </a:rPr>
              <a:t>Contoh </a:t>
            </a:r>
            <a:r>
              <a:rPr lang="id-ID" b="1" dirty="0" smtClean="0">
                <a:effectLst>
                  <a:outerShdw blurRad="38100" dist="38100" dir="2700000" algn="tl">
                    <a:srgbClr val="FFFFFF"/>
                  </a:outerShdw>
                </a:effectLst>
              </a:rPr>
              <a:t>Silabus</a:t>
            </a:r>
            <a:r>
              <a:rPr lang="en-US" b="1" dirty="0" smtClean="0">
                <a:effectLst>
                  <a:outerShdw blurRad="38100" dist="38100" dir="2700000" algn="tl">
                    <a:srgbClr val="FFFFFF"/>
                  </a:outerShdw>
                </a:effectLst>
              </a:rPr>
              <a:t> (1)</a:t>
            </a:r>
            <a:endParaRPr lang="en-GB" b="1" dirty="0" smtClean="0">
              <a:effectLst>
                <a:outerShdw blurRad="38100" dist="38100" dir="2700000" algn="tl">
                  <a:srgbClr val="FFFFFF"/>
                </a:outerShdw>
              </a:effectLst>
            </a:endParaRPr>
          </a:p>
        </p:txBody>
      </p:sp>
      <p:sp>
        <p:nvSpPr>
          <p:cNvPr id="5" name="AutoShape 45"/>
          <p:cNvSpPr>
            <a:spLocks noChangeArrowheads="1"/>
          </p:cNvSpPr>
          <p:nvPr/>
        </p:nvSpPr>
        <p:spPr bwMode="blackWhite">
          <a:xfrm>
            <a:off x="-252413" y="588415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pic>
        <p:nvPicPr>
          <p:cNvPr id="57346" name="Picture 2">
            <a:hlinkClick r:id="" action="ppaction://hlinkshowjump?jump=nextslide"/>
          </p:cNvPr>
          <p:cNvPicPr>
            <a:picLocks noChangeAspect="1" noChangeArrowheads="1"/>
          </p:cNvPicPr>
          <p:nvPr/>
        </p:nvPicPr>
        <p:blipFill>
          <a:blip r:embed="rId2"/>
          <a:srcRect/>
          <a:stretch>
            <a:fillRect/>
          </a:stretch>
        </p:blipFill>
        <p:spPr bwMode="auto">
          <a:xfrm>
            <a:off x="2267416" y="1201707"/>
            <a:ext cx="6813084" cy="445133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390775" y="296863"/>
            <a:ext cx="6681788" cy="437685"/>
          </a:xfrm>
        </p:spPr>
        <p:txBody>
          <a:bodyPr/>
          <a:lstStyle/>
          <a:p>
            <a:pPr>
              <a:defRPr/>
            </a:pPr>
            <a:r>
              <a:rPr lang="en-US" b="1" dirty="0" smtClean="0">
                <a:effectLst>
                  <a:outerShdw blurRad="38100" dist="38100" dir="2700000" algn="tl">
                    <a:srgbClr val="FFFFFF"/>
                  </a:outerShdw>
                </a:effectLst>
              </a:rPr>
              <a:t>Contoh </a:t>
            </a:r>
            <a:r>
              <a:rPr lang="id-ID" b="1" dirty="0" smtClean="0">
                <a:effectLst>
                  <a:outerShdw blurRad="38100" dist="38100" dir="2700000" algn="tl">
                    <a:srgbClr val="FFFFFF"/>
                  </a:outerShdw>
                </a:effectLst>
              </a:rPr>
              <a:t>Silabus</a:t>
            </a:r>
            <a:r>
              <a:rPr lang="en-US" b="1" dirty="0" smtClean="0">
                <a:effectLst>
                  <a:outerShdw blurRad="38100" dist="38100" dir="2700000" algn="tl">
                    <a:srgbClr val="FFFFFF"/>
                  </a:outerShdw>
                </a:effectLst>
              </a:rPr>
              <a:t> (2)</a:t>
            </a:r>
            <a:endParaRPr lang="en-GB" b="1" dirty="0" smtClean="0">
              <a:effectLst>
                <a:outerShdw blurRad="38100" dist="38100" dir="2700000" algn="tl">
                  <a:srgbClr val="FFFFFF"/>
                </a:outerShdw>
              </a:effectLst>
            </a:endParaRPr>
          </a:p>
        </p:txBody>
      </p:sp>
      <p:sp>
        <p:nvSpPr>
          <p:cNvPr id="5" name="AutoShape 45"/>
          <p:cNvSpPr>
            <a:spLocks noChangeArrowheads="1"/>
          </p:cNvSpPr>
          <p:nvPr/>
        </p:nvSpPr>
        <p:spPr bwMode="blackWhite">
          <a:xfrm>
            <a:off x="-252413" y="588415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pic>
        <p:nvPicPr>
          <p:cNvPr id="58370" name="Picture 2">
            <a:hlinkClick r:id="" action="ppaction://hlinkshowjump?jump=nextslide"/>
          </p:cNvPr>
          <p:cNvPicPr>
            <a:picLocks noChangeAspect="1" noChangeArrowheads="1"/>
          </p:cNvPicPr>
          <p:nvPr/>
        </p:nvPicPr>
        <p:blipFill>
          <a:blip r:embed="rId2"/>
          <a:srcRect/>
          <a:stretch>
            <a:fillRect/>
          </a:stretch>
        </p:blipFill>
        <p:spPr bwMode="auto">
          <a:xfrm>
            <a:off x="2235168" y="1201707"/>
            <a:ext cx="6676532" cy="467838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390775" y="296863"/>
            <a:ext cx="6681788" cy="437685"/>
          </a:xfrm>
        </p:spPr>
        <p:txBody>
          <a:bodyPr/>
          <a:lstStyle/>
          <a:p>
            <a:pPr>
              <a:defRPr/>
            </a:pPr>
            <a:r>
              <a:rPr lang="en-US" b="1" dirty="0" smtClean="0">
                <a:effectLst>
                  <a:outerShdw blurRad="38100" dist="38100" dir="2700000" algn="tl">
                    <a:srgbClr val="FFFFFF"/>
                  </a:outerShdw>
                </a:effectLst>
              </a:rPr>
              <a:t>Contoh </a:t>
            </a:r>
            <a:r>
              <a:rPr lang="id-ID" b="1" dirty="0" smtClean="0">
                <a:effectLst>
                  <a:outerShdw blurRad="38100" dist="38100" dir="2700000" algn="tl">
                    <a:srgbClr val="FFFFFF"/>
                  </a:outerShdw>
                </a:effectLst>
              </a:rPr>
              <a:t>Silabus</a:t>
            </a:r>
            <a:r>
              <a:rPr lang="en-US" b="1" dirty="0" smtClean="0">
                <a:effectLst>
                  <a:outerShdw blurRad="38100" dist="38100" dir="2700000" algn="tl">
                    <a:srgbClr val="FFFFFF"/>
                  </a:outerShdw>
                </a:effectLst>
              </a:rPr>
              <a:t> (3)</a:t>
            </a:r>
            <a:endParaRPr lang="en-GB" b="1" dirty="0" smtClean="0">
              <a:effectLst>
                <a:outerShdw blurRad="38100" dist="38100" dir="2700000" algn="tl">
                  <a:srgbClr val="FFFFFF"/>
                </a:outerShdw>
              </a:effectLst>
            </a:endParaRPr>
          </a:p>
        </p:txBody>
      </p:sp>
      <p:sp>
        <p:nvSpPr>
          <p:cNvPr id="5" name="AutoShape 45"/>
          <p:cNvSpPr>
            <a:spLocks noChangeArrowheads="1"/>
          </p:cNvSpPr>
          <p:nvPr/>
        </p:nvSpPr>
        <p:spPr bwMode="blackWhite">
          <a:xfrm>
            <a:off x="-252413" y="5884150"/>
            <a:ext cx="2376488" cy="395288"/>
          </a:xfrm>
          <a:prstGeom prst="roundRect">
            <a:avLst>
              <a:gd name="adj" fmla="val 50000"/>
            </a:avLst>
          </a:prstGeom>
          <a:solidFill>
            <a:schemeClr val="tx2">
              <a:alpha val="50195"/>
            </a:schemeClr>
          </a:solidFill>
          <a:ln w="9525">
            <a:noFill/>
            <a:round/>
            <a:headEnd/>
            <a:tailEnd/>
          </a:ln>
        </p:spPr>
        <p:txBody>
          <a:bodyPr lIns="92075" tIns="46038" rIns="92075" bIns="46038"/>
          <a:lstStyle/>
          <a:p>
            <a:pPr algn="r" hangingPunct="0">
              <a:lnSpc>
                <a:spcPct val="80000"/>
              </a:lnSpc>
              <a:spcBef>
                <a:spcPct val="50000"/>
              </a:spcBef>
            </a:pPr>
            <a:endParaRPr kumimoji="1" lang="id-ID" i="1">
              <a:solidFill>
                <a:schemeClr val="folHlink"/>
              </a:solidFill>
            </a:endParaRPr>
          </a:p>
        </p:txBody>
      </p:sp>
      <p:pic>
        <p:nvPicPr>
          <p:cNvPr id="59394" name="Picture 2"/>
          <p:cNvPicPr>
            <a:picLocks noChangeAspect="1" noChangeArrowheads="1"/>
          </p:cNvPicPr>
          <p:nvPr/>
        </p:nvPicPr>
        <p:blipFill>
          <a:blip r:embed="rId2"/>
          <a:srcRect/>
          <a:stretch>
            <a:fillRect/>
          </a:stretch>
        </p:blipFill>
        <p:spPr bwMode="auto">
          <a:xfrm>
            <a:off x="2381220" y="1165194"/>
            <a:ext cx="6578702" cy="438156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RANCHTO" val="264"/>
  <p:tag name="HOTSPOTTYPE" val="DefinedInNavigator"/>
  <p:tag name="DEFINEDINNAVIGATOR" val="True"/>
</p:tagLst>
</file>

<file path=ppt/theme/theme1.xml><?xml version="1.0" encoding="utf-8"?>
<a:theme xmlns:a="http://schemas.openxmlformats.org/drawingml/2006/main" name="Group Home Page">
  <a:themeElements>
    <a:clrScheme name="Group Home Page 1">
      <a:dk1>
        <a:srgbClr val="000000"/>
      </a:dk1>
      <a:lt1>
        <a:srgbClr val="FFFFCC"/>
      </a:lt1>
      <a:dk2>
        <a:srgbClr val="999933"/>
      </a:dk2>
      <a:lt2>
        <a:srgbClr val="808000"/>
      </a:lt2>
      <a:accent1>
        <a:srgbClr val="99CC00"/>
      </a:accent1>
      <a:accent2>
        <a:srgbClr val="800000"/>
      </a:accent2>
      <a:accent3>
        <a:srgbClr val="FFFFE2"/>
      </a:accent3>
      <a:accent4>
        <a:srgbClr val="000000"/>
      </a:accent4>
      <a:accent5>
        <a:srgbClr val="CAE2AA"/>
      </a:accent5>
      <a:accent6>
        <a:srgbClr val="730000"/>
      </a:accent6>
      <a:hlink>
        <a:srgbClr val="CC6600"/>
      </a:hlink>
      <a:folHlink>
        <a:srgbClr val="FFCC66"/>
      </a:folHlink>
    </a:clrScheme>
    <a:fontScheme name="Group Home Pa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roup Home Page 1">
        <a:dk1>
          <a:srgbClr val="000000"/>
        </a:dk1>
        <a:lt1>
          <a:srgbClr val="FFFFCC"/>
        </a:lt1>
        <a:dk2>
          <a:srgbClr val="999933"/>
        </a:dk2>
        <a:lt2>
          <a:srgbClr val="808000"/>
        </a:lt2>
        <a:accent1>
          <a:srgbClr val="99CC00"/>
        </a:accent1>
        <a:accent2>
          <a:srgbClr val="800000"/>
        </a:accent2>
        <a:accent3>
          <a:srgbClr val="FFFFE2"/>
        </a:accent3>
        <a:accent4>
          <a:srgbClr val="000000"/>
        </a:accent4>
        <a:accent5>
          <a:srgbClr val="CAE2AA"/>
        </a:accent5>
        <a:accent6>
          <a:srgbClr val="730000"/>
        </a:accent6>
        <a:hlink>
          <a:srgbClr val="CC6600"/>
        </a:hlink>
        <a:folHlink>
          <a:srgbClr val="FFCC66"/>
        </a:folHlink>
      </a:clrScheme>
      <a:clrMap bg1="lt1" tx1="dk1" bg2="lt2" tx2="dk2" accent1="accent1" accent2="accent2" accent3="accent3" accent4="accent4" accent5="accent5" accent6="accent6" hlink="hlink" folHlink="folHlink"/>
    </a:extraClrScheme>
    <a:extraClrScheme>
      <a:clrScheme name="Group Home Page 2">
        <a:dk1>
          <a:srgbClr val="000000"/>
        </a:dk1>
        <a:lt1>
          <a:srgbClr val="FFFFFF"/>
        </a:lt1>
        <a:dk2>
          <a:srgbClr val="000000"/>
        </a:dk2>
        <a:lt2>
          <a:srgbClr val="777777"/>
        </a:lt2>
        <a:accent1>
          <a:srgbClr val="FFFFCC"/>
        </a:accent1>
        <a:accent2>
          <a:srgbClr val="CC3300"/>
        </a:accent2>
        <a:accent3>
          <a:srgbClr val="FFFFFF"/>
        </a:accent3>
        <a:accent4>
          <a:srgbClr val="000000"/>
        </a:accent4>
        <a:accent5>
          <a:srgbClr val="FFFFE2"/>
        </a:accent5>
        <a:accent6>
          <a:srgbClr val="B92D00"/>
        </a:accent6>
        <a:hlink>
          <a:srgbClr val="CCCC00"/>
        </a:hlink>
        <a:folHlink>
          <a:srgbClr val="B2B2B2"/>
        </a:folHlink>
      </a:clrScheme>
      <a:clrMap bg1="lt1" tx1="dk1" bg2="lt2" tx2="dk2" accent1="accent1" accent2="accent2" accent3="accent3" accent4="accent4" accent5="accent5" accent6="accent6" hlink="hlink" folHlink="folHlink"/>
    </a:extraClrScheme>
    <a:extraClrScheme>
      <a:clrScheme name="Group Home Page 3">
        <a:dk1>
          <a:srgbClr val="000000"/>
        </a:dk1>
        <a:lt1>
          <a:srgbClr val="FFFFFF"/>
        </a:lt1>
        <a:dk2>
          <a:srgbClr val="000000"/>
        </a:dk2>
        <a:lt2>
          <a:srgbClr val="696969"/>
        </a:lt2>
        <a:accent1>
          <a:srgbClr val="CBCBCB"/>
        </a:accent1>
        <a:accent2>
          <a:srgbClr val="868686"/>
        </a:accent2>
        <a:accent3>
          <a:srgbClr val="FFFFFF"/>
        </a:accent3>
        <a:accent4>
          <a:srgbClr val="000000"/>
        </a:accent4>
        <a:accent5>
          <a:srgbClr val="E2E2E2"/>
        </a:accent5>
        <a:accent6>
          <a:srgbClr val="797979"/>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Group Home Page 4">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0099CC"/>
        </a:folHlink>
      </a:clrScheme>
      <a:clrMap bg1="dk2" tx1="lt1" bg2="dk1" tx2="lt2" accent1="accent1" accent2="accent2" accent3="accent3" accent4="accent4" accent5="accent5" accent6="accent6" hlink="hlink" folHlink="folHlink"/>
    </a:extraClrScheme>
    <a:extraClrScheme>
      <a:clrScheme name="Group Home Page 5">
        <a:dk1>
          <a:srgbClr val="CC3300"/>
        </a:dk1>
        <a:lt1>
          <a:srgbClr val="FFFFCC"/>
        </a:lt1>
        <a:dk2>
          <a:srgbClr val="000000"/>
        </a:dk2>
        <a:lt2>
          <a:srgbClr val="CC6600"/>
        </a:lt2>
        <a:accent1>
          <a:srgbClr val="993300"/>
        </a:accent1>
        <a:accent2>
          <a:srgbClr val="808000"/>
        </a:accent2>
        <a:accent3>
          <a:srgbClr val="AAAAAA"/>
        </a:accent3>
        <a:accent4>
          <a:srgbClr val="DADAAE"/>
        </a:accent4>
        <a:accent5>
          <a:srgbClr val="CAADAA"/>
        </a:accent5>
        <a:accent6>
          <a:srgbClr val="737300"/>
        </a:accent6>
        <a:hlink>
          <a:srgbClr val="CC9900"/>
        </a:hlink>
        <a:folHlink>
          <a:srgbClr val="FF3300"/>
        </a:folHlink>
      </a:clrScheme>
      <a:clrMap bg1="dk2" tx1="lt1" bg2="dk1" tx2="lt2" accent1="accent1" accent2="accent2" accent3="accent3" accent4="accent4" accent5="accent5" accent6="accent6" hlink="hlink" folHlink="folHlink"/>
    </a:extraClrScheme>
    <a:extraClrScheme>
      <a:clrScheme name="Group Home Page 6">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roup Home Page 7">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Group Home Page</Template>
  <TotalTime>1575</TotalTime>
  <Words>1351</Words>
  <Application>Microsoft Office PowerPoint</Application>
  <PresentationFormat>On-screen Show (4:3)</PresentationFormat>
  <Paragraphs>158</Paragraphs>
  <Slides>39</Slides>
  <Notes>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Group Home Page</vt:lpstr>
      <vt:lpstr>Slide 1</vt:lpstr>
      <vt:lpstr>Pemateri</vt:lpstr>
      <vt:lpstr>Kompetensi</vt:lpstr>
      <vt:lpstr>Pokok Bahasan</vt:lpstr>
      <vt:lpstr>Pengertian Silabus</vt:lpstr>
      <vt:lpstr>Manfaat Silabus</vt:lpstr>
      <vt:lpstr>Prinsip Pengembangan Silabus</vt:lpstr>
      <vt:lpstr>Prinsip Pengembangan Silabus (1)</vt:lpstr>
      <vt:lpstr>Prinsip Pengembangan Silabus (2)</vt:lpstr>
      <vt:lpstr>Prinsip Pengembangan Silabus (3)</vt:lpstr>
      <vt:lpstr>Prinsip Pengembangan Silabus (4)</vt:lpstr>
      <vt:lpstr>Prinsip Pengembangan Silabus (5)</vt:lpstr>
      <vt:lpstr>Prinsip Pengembangan Silabus (6)</vt:lpstr>
      <vt:lpstr>Prinsip Pengembangan Silabus (7)</vt:lpstr>
      <vt:lpstr>Prinsip Pengembangan Silabus (8)</vt:lpstr>
      <vt:lpstr>Komponen Silabus</vt:lpstr>
      <vt:lpstr>Komponen Silabus (1)</vt:lpstr>
      <vt:lpstr>Komponen Silabus (2)</vt:lpstr>
      <vt:lpstr>Komponen Silabus (3)</vt:lpstr>
      <vt:lpstr>Komponen Silabus (4)</vt:lpstr>
      <vt:lpstr>Komponen Silabus (5)</vt:lpstr>
      <vt:lpstr>Komponen Silabus (6)</vt:lpstr>
      <vt:lpstr>Komponen Silabus (7)</vt:lpstr>
      <vt:lpstr>Komponen Silabus (8)</vt:lpstr>
      <vt:lpstr>Komponen Silabus (9)</vt:lpstr>
      <vt:lpstr>Prosedur Pengembangan Silabus</vt:lpstr>
      <vt:lpstr>Prosedur Pengembangan Silabus (1)</vt:lpstr>
      <vt:lpstr>Prosedur Pengembangan Silabus (2)</vt:lpstr>
      <vt:lpstr>Prosedur Pengembangan Silabus (3)</vt:lpstr>
      <vt:lpstr>Prosedur Pengembangan Silabus (4)</vt:lpstr>
      <vt:lpstr>Prosedur Pengembangan Silabus (5)</vt:lpstr>
      <vt:lpstr>Prosedur Pengembangan Silabus (6)</vt:lpstr>
      <vt:lpstr>Prosedur Pengembangan Silabus (7)</vt:lpstr>
      <vt:lpstr>Prosedur Pengembangan Silabus (8)</vt:lpstr>
      <vt:lpstr>Prosedur Pengembangan Silabus (9)</vt:lpstr>
      <vt:lpstr>Format Silabus</vt:lpstr>
      <vt:lpstr>Contoh Silabus (1)</vt:lpstr>
      <vt:lpstr>Contoh Silabus (2)</vt:lpstr>
      <vt:lpstr>Contoh Silabus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KAPRODI_MANPER</cp:lastModifiedBy>
  <cp:revision>121</cp:revision>
  <cp:lastPrinted>1601-01-01T00:00:00Z</cp:lastPrinted>
  <dcterms:created xsi:type="dcterms:W3CDTF">1601-01-01T00:00:00Z</dcterms:created>
  <dcterms:modified xsi:type="dcterms:W3CDTF">2012-12-14T07:36:19Z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ies>
</file>