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4" r:id="rId3"/>
    <p:sldId id="259" r:id="rId4"/>
    <p:sldId id="260" r:id="rId5"/>
    <p:sldId id="262" r:id="rId6"/>
    <p:sldId id="265" r:id="rId7"/>
    <p:sldId id="261" r:id="rId8"/>
    <p:sldId id="266" r:id="rId9"/>
    <p:sldId id="263" r:id="rId10"/>
    <p:sldId id="264" r:id="rId11"/>
    <p:sldId id="267" r:id="rId12"/>
    <p:sldId id="269" r:id="rId13"/>
    <p:sldId id="270" r:id="rId14"/>
    <p:sldId id="271" r:id="rId15"/>
    <p:sldId id="273" r:id="rId16"/>
    <p:sldId id="272" r:id="rId17"/>
    <p:sldId id="258" r:id="rId18"/>
  </p:sldIdLst>
  <p:sldSz cx="9144000" cy="6858000" type="screen4x3"/>
  <p:notesSz cx="6858000" cy="9313863"/>
  <p:defaultTextStyle>
    <a:defPPr>
      <a:defRPr lang="en-US"/>
    </a:defPPr>
    <a:lvl1pPr algn="just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just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just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just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just" rtl="0" fontAlgn="base">
      <a:spcBef>
        <a:spcPct val="20000"/>
      </a:spcBef>
      <a:spcAft>
        <a:spcPct val="0"/>
      </a:spcAft>
      <a:buClr>
        <a:schemeClr val="tx2"/>
      </a:buClr>
      <a:buSzPct val="90000"/>
      <a:buFont typeface="Wingdings" pitchFamily="2" charset="2"/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2" d="100"/>
          <a:sy n="62" d="100"/>
        </p:scale>
        <p:origin x="-931" y="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F87D3-325C-4200-8EFC-B40518BD404F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03C42-C541-4584-A33F-215E66222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27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1725" y="698500"/>
            <a:ext cx="4654550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24085"/>
            <a:ext cx="50292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17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4817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fld id="{195C086C-74D5-458D-9DDF-DDF1634528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304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hidden">
          <a:xfrm>
            <a:off x="2895600" y="0"/>
            <a:ext cx="33528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endParaRPr kumimoji="1" lang="en-US" sz="2400"/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2133600" y="473075"/>
            <a:ext cx="4878388" cy="3490913"/>
            <a:chOff x="1344" y="298"/>
            <a:chExt cx="3073" cy="2199"/>
          </a:xfrm>
        </p:grpSpPr>
        <p:sp>
          <p:nvSpPr>
            <p:cNvPr id="14340" name="Freeform 4"/>
            <p:cNvSpPr>
              <a:spLocks/>
            </p:cNvSpPr>
            <p:nvPr/>
          </p:nvSpPr>
          <p:spPr bwMode="auto">
            <a:xfrm>
              <a:off x="1344" y="1035"/>
              <a:ext cx="1019" cy="907"/>
            </a:xfrm>
            <a:custGeom>
              <a:avLst/>
              <a:gdLst/>
              <a:ahLst/>
              <a:cxnLst>
                <a:cxn ang="0">
                  <a:pos x="0" y="566"/>
                </a:cxn>
                <a:cxn ang="0">
                  <a:pos x="0" y="906"/>
                </a:cxn>
                <a:cxn ang="0">
                  <a:pos x="1014" y="283"/>
                </a:cxn>
                <a:cxn ang="0">
                  <a:pos x="1018" y="307"/>
                </a:cxn>
                <a:cxn ang="0">
                  <a:pos x="869" y="0"/>
                </a:cxn>
                <a:cxn ang="0">
                  <a:pos x="0" y="566"/>
                </a:cxn>
              </a:cxnLst>
              <a:rect l="0" t="0" r="r" b="b"/>
              <a:pathLst>
                <a:path w="1019" h="907">
                  <a:moveTo>
                    <a:pt x="0" y="566"/>
                  </a:moveTo>
                  <a:lnTo>
                    <a:pt x="0" y="906"/>
                  </a:lnTo>
                  <a:lnTo>
                    <a:pt x="1014" y="283"/>
                  </a:lnTo>
                  <a:lnTo>
                    <a:pt x="1018" y="307"/>
                  </a:lnTo>
                  <a:lnTo>
                    <a:pt x="869" y="0"/>
                  </a:lnTo>
                  <a:lnTo>
                    <a:pt x="0" y="566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auto">
            <a:xfrm>
              <a:off x="3398" y="1035"/>
              <a:ext cx="1019" cy="907"/>
            </a:xfrm>
            <a:custGeom>
              <a:avLst/>
              <a:gdLst/>
              <a:ahLst/>
              <a:cxnLst>
                <a:cxn ang="0">
                  <a:pos x="1018" y="566"/>
                </a:cxn>
                <a:cxn ang="0">
                  <a:pos x="1018" y="906"/>
                </a:cxn>
                <a:cxn ang="0">
                  <a:pos x="3" y="283"/>
                </a:cxn>
                <a:cxn ang="0">
                  <a:pos x="0" y="307"/>
                </a:cxn>
                <a:cxn ang="0">
                  <a:pos x="148" y="0"/>
                </a:cxn>
                <a:cxn ang="0">
                  <a:pos x="1018" y="566"/>
                </a:cxn>
              </a:cxnLst>
              <a:rect l="0" t="0" r="r" b="b"/>
              <a:pathLst>
                <a:path w="1019" h="907">
                  <a:moveTo>
                    <a:pt x="1018" y="566"/>
                  </a:moveTo>
                  <a:lnTo>
                    <a:pt x="1018" y="906"/>
                  </a:lnTo>
                  <a:lnTo>
                    <a:pt x="3" y="283"/>
                  </a:lnTo>
                  <a:lnTo>
                    <a:pt x="0" y="307"/>
                  </a:lnTo>
                  <a:lnTo>
                    <a:pt x="148" y="0"/>
                  </a:lnTo>
                  <a:lnTo>
                    <a:pt x="1018" y="566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342" name="Group 6"/>
            <p:cNvGrpSpPr>
              <a:grpSpLocks/>
            </p:cNvGrpSpPr>
            <p:nvPr/>
          </p:nvGrpSpPr>
          <p:grpSpPr bwMode="auto">
            <a:xfrm>
              <a:off x="1571" y="298"/>
              <a:ext cx="2632" cy="2199"/>
              <a:chOff x="1571" y="298"/>
              <a:chExt cx="2632" cy="2199"/>
            </a:xfrm>
          </p:grpSpPr>
          <p:sp>
            <p:nvSpPr>
              <p:cNvPr id="14343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71" y="298"/>
                <a:ext cx="2631" cy="2198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44" name="Freeform 8"/>
              <p:cNvSpPr>
                <a:spLocks/>
              </p:cNvSpPr>
              <p:nvPr/>
            </p:nvSpPr>
            <p:spPr bwMode="auto">
              <a:xfrm>
                <a:off x="1571" y="298"/>
                <a:ext cx="1316" cy="2199"/>
              </a:xfrm>
              <a:custGeom>
                <a:avLst/>
                <a:gdLst/>
                <a:ahLst/>
                <a:cxnLst>
                  <a:cxn ang="0">
                    <a:pos x="1315" y="2198"/>
                  </a:cxn>
                  <a:cxn ang="0">
                    <a:pos x="1315" y="1815"/>
                  </a:cxn>
                  <a:cxn ang="0">
                    <a:pos x="409" y="214"/>
                  </a:cxn>
                  <a:cxn ang="0">
                    <a:pos x="0" y="0"/>
                  </a:cxn>
                  <a:cxn ang="0">
                    <a:pos x="1315" y="2198"/>
                  </a:cxn>
                </a:cxnLst>
                <a:rect l="0" t="0" r="r" b="b"/>
                <a:pathLst>
                  <a:path w="1316" h="2199">
                    <a:moveTo>
                      <a:pt x="1315" y="2198"/>
                    </a:moveTo>
                    <a:lnTo>
                      <a:pt x="1315" y="1815"/>
                    </a:lnTo>
                    <a:lnTo>
                      <a:pt x="409" y="214"/>
                    </a:lnTo>
                    <a:lnTo>
                      <a:pt x="0" y="0"/>
                    </a:lnTo>
                    <a:lnTo>
                      <a:pt x="1315" y="2198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45" name="Freeform 9"/>
              <p:cNvSpPr>
                <a:spLocks/>
              </p:cNvSpPr>
              <p:nvPr/>
            </p:nvSpPr>
            <p:spPr bwMode="auto">
              <a:xfrm>
                <a:off x="1571" y="298"/>
                <a:ext cx="2632" cy="2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9" y="216"/>
                  </a:cxn>
                  <a:cxn ang="0">
                    <a:pos x="2279" y="216"/>
                  </a:cxn>
                  <a:cxn ang="0">
                    <a:pos x="2631" y="0"/>
                  </a:cxn>
                  <a:cxn ang="0">
                    <a:pos x="0" y="0"/>
                  </a:cxn>
                </a:cxnLst>
                <a:rect l="0" t="0" r="r" b="b"/>
                <a:pathLst>
                  <a:path w="2632" h="217">
                    <a:moveTo>
                      <a:pt x="0" y="0"/>
                    </a:moveTo>
                    <a:lnTo>
                      <a:pt x="409" y="216"/>
                    </a:lnTo>
                    <a:lnTo>
                      <a:pt x="2279" y="216"/>
                    </a:lnTo>
                    <a:lnTo>
                      <a:pt x="263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46" name="Freeform 10"/>
              <p:cNvSpPr>
                <a:spLocks/>
              </p:cNvSpPr>
              <p:nvPr/>
            </p:nvSpPr>
            <p:spPr bwMode="auto">
              <a:xfrm>
                <a:off x="2886" y="298"/>
                <a:ext cx="1317" cy="2199"/>
              </a:xfrm>
              <a:custGeom>
                <a:avLst/>
                <a:gdLst/>
                <a:ahLst/>
                <a:cxnLst>
                  <a:cxn ang="0">
                    <a:pos x="0" y="2198"/>
                  </a:cxn>
                  <a:cxn ang="0">
                    <a:pos x="0" y="1815"/>
                  </a:cxn>
                  <a:cxn ang="0">
                    <a:pos x="906" y="214"/>
                  </a:cxn>
                  <a:cxn ang="0">
                    <a:pos x="1316" y="0"/>
                  </a:cxn>
                  <a:cxn ang="0">
                    <a:pos x="0" y="2198"/>
                  </a:cxn>
                </a:cxnLst>
                <a:rect l="0" t="0" r="r" b="b"/>
                <a:pathLst>
                  <a:path w="1317" h="2199">
                    <a:moveTo>
                      <a:pt x="0" y="2198"/>
                    </a:moveTo>
                    <a:lnTo>
                      <a:pt x="0" y="1815"/>
                    </a:lnTo>
                    <a:lnTo>
                      <a:pt x="906" y="214"/>
                    </a:lnTo>
                    <a:lnTo>
                      <a:pt x="1316" y="0"/>
                    </a:lnTo>
                    <a:lnTo>
                      <a:pt x="0" y="2198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1344" y="1631"/>
              <a:ext cx="3069" cy="31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8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8862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4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50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14351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8D2ACBE-C584-4D8B-8D62-45BD15E746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12F74-A326-4339-97DA-EC9618AB45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04341-BF46-4D86-8835-9A20A1A599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D7789-551A-4211-BDAB-A04F51D885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F6E24-C06C-4916-B105-1B94B6F187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3C10C-834F-40B7-9087-2FD54C3783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C4018-99F6-49E9-88C3-E8A617A2D4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4C0A7-9380-478C-A9FF-F7A0043FF6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8BE5D0-DB13-4FA7-B8BC-1855F4EA27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836E0-FDB3-4D33-9956-A6E7B35803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0388" y="228600"/>
            <a:ext cx="2081212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1988" y="228600"/>
            <a:ext cx="60960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93432-6AFC-4C34-9862-4BB2B813CF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hidden">
          <a:xfrm>
            <a:off x="0" y="0"/>
            <a:ext cx="17526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endParaRPr kumimoji="1" lang="en-US" sz="2400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52400" y="374650"/>
            <a:ext cx="1525588" cy="1227138"/>
            <a:chOff x="96" y="236"/>
            <a:chExt cx="961" cy="773"/>
          </a:xfrm>
        </p:grpSpPr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738" y="495"/>
              <a:ext cx="319" cy="319"/>
            </a:xfrm>
            <a:custGeom>
              <a:avLst/>
              <a:gdLst/>
              <a:ahLst/>
              <a:cxnLst>
                <a:cxn ang="0">
                  <a:pos x="318" y="198"/>
                </a:cxn>
                <a:cxn ang="0">
                  <a:pos x="318" y="318"/>
                </a:cxn>
                <a:cxn ang="0">
                  <a:pos x="1" y="99"/>
                </a:cxn>
                <a:cxn ang="0">
                  <a:pos x="0" y="108"/>
                </a:cxn>
                <a:cxn ang="0">
                  <a:pos x="46" y="0"/>
                </a:cxn>
                <a:cxn ang="0">
                  <a:pos x="318" y="198"/>
                </a:cxn>
              </a:cxnLst>
              <a:rect l="0" t="0" r="r" b="b"/>
              <a:pathLst>
                <a:path w="319" h="319">
                  <a:moveTo>
                    <a:pt x="318" y="198"/>
                  </a:moveTo>
                  <a:lnTo>
                    <a:pt x="318" y="31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46" y="0"/>
                  </a:lnTo>
                  <a:lnTo>
                    <a:pt x="318" y="198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96" y="495"/>
              <a:ext cx="319" cy="319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0" y="318"/>
                </a:cxn>
                <a:cxn ang="0">
                  <a:pos x="316" y="99"/>
                </a:cxn>
                <a:cxn ang="0">
                  <a:pos x="318" y="108"/>
                </a:cxn>
                <a:cxn ang="0">
                  <a:pos x="271" y="0"/>
                </a:cxn>
                <a:cxn ang="0">
                  <a:pos x="0" y="198"/>
                </a:cxn>
              </a:cxnLst>
              <a:rect l="0" t="0" r="r" b="b"/>
              <a:pathLst>
                <a:path w="319" h="319">
                  <a:moveTo>
                    <a:pt x="0" y="198"/>
                  </a:moveTo>
                  <a:lnTo>
                    <a:pt x="0" y="318"/>
                  </a:lnTo>
                  <a:lnTo>
                    <a:pt x="316" y="99"/>
                  </a:lnTo>
                  <a:lnTo>
                    <a:pt x="318" y="108"/>
                  </a:lnTo>
                  <a:lnTo>
                    <a:pt x="271" y="0"/>
                  </a:lnTo>
                  <a:lnTo>
                    <a:pt x="0" y="198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0" name="Group 6"/>
            <p:cNvGrpSpPr>
              <a:grpSpLocks/>
            </p:cNvGrpSpPr>
            <p:nvPr/>
          </p:nvGrpSpPr>
          <p:grpSpPr bwMode="auto">
            <a:xfrm>
              <a:off x="152" y="236"/>
              <a:ext cx="823" cy="773"/>
              <a:chOff x="152" y="236"/>
              <a:chExt cx="823" cy="773"/>
            </a:xfrm>
          </p:grpSpPr>
          <p:sp>
            <p:nvSpPr>
              <p:cNvPr id="1031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2" y="236"/>
                <a:ext cx="822" cy="772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152" y="236"/>
                <a:ext cx="412" cy="773"/>
              </a:xfrm>
              <a:custGeom>
                <a:avLst/>
                <a:gdLst/>
                <a:ahLst/>
                <a:cxnLst>
                  <a:cxn ang="0">
                    <a:pos x="411" y="772"/>
                  </a:cxn>
                  <a:cxn ang="0">
                    <a:pos x="411" y="637"/>
                  </a:cxn>
                  <a:cxn ang="0">
                    <a:pos x="127" y="75"/>
                  </a:cxn>
                  <a:cxn ang="0">
                    <a:pos x="0" y="0"/>
                  </a:cxn>
                  <a:cxn ang="0">
                    <a:pos x="411" y="772"/>
                  </a:cxn>
                </a:cxnLst>
                <a:rect l="0" t="0" r="r" b="b"/>
                <a:pathLst>
                  <a:path w="412" h="773">
                    <a:moveTo>
                      <a:pt x="411" y="772"/>
                    </a:moveTo>
                    <a:lnTo>
                      <a:pt x="411" y="637"/>
                    </a:lnTo>
                    <a:lnTo>
                      <a:pt x="127" y="75"/>
                    </a:lnTo>
                    <a:lnTo>
                      <a:pt x="0" y="0"/>
                    </a:lnTo>
                    <a:lnTo>
                      <a:pt x="411" y="772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152" y="236"/>
                <a:ext cx="823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7" y="76"/>
                  </a:cxn>
                  <a:cxn ang="0">
                    <a:pos x="712" y="76"/>
                  </a:cxn>
                  <a:cxn ang="0">
                    <a:pos x="822" y="0"/>
                  </a:cxn>
                  <a:cxn ang="0">
                    <a:pos x="0" y="0"/>
                  </a:cxn>
                </a:cxnLst>
                <a:rect l="0" t="0" r="r" b="b"/>
                <a:pathLst>
                  <a:path w="823" h="77">
                    <a:moveTo>
                      <a:pt x="0" y="0"/>
                    </a:moveTo>
                    <a:lnTo>
                      <a:pt x="127" y="76"/>
                    </a:lnTo>
                    <a:lnTo>
                      <a:pt x="712" y="76"/>
                    </a:lnTo>
                    <a:lnTo>
                      <a:pt x="82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563" y="236"/>
                <a:ext cx="412" cy="773"/>
              </a:xfrm>
              <a:custGeom>
                <a:avLst/>
                <a:gdLst/>
                <a:ahLst/>
                <a:cxnLst>
                  <a:cxn ang="0">
                    <a:pos x="0" y="772"/>
                  </a:cxn>
                  <a:cxn ang="0">
                    <a:pos x="0" y="637"/>
                  </a:cxn>
                  <a:cxn ang="0">
                    <a:pos x="283" y="75"/>
                  </a:cxn>
                  <a:cxn ang="0">
                    <a:pos x="411" y="0"/>
                  </a:cxn>
                  <a:cxn ang="0">
                    <a:pos x="0" y="772"/>
                  </a:cxn>
                </a:cxnLst>
                <a:rect l="0" t="0" r="r" b="b"/>
                <a:pathLst>
                  <a:path w="412" h="773">
                    <a:moveTo>
                      <a:pt x="0" y="772"/>
                    </a:moveTo>
                    <a:lnTo>
                      <a:pt x="0" y="637"/>
                    </a:lnTo>
                    <a:lnTo>
                      <a:pt x="283" y="75"/>
                    </a:lnTo>
                    <a:lnTo>
                      <a:pt x="411" y="0"/>
                    </a:lnTo>
                    <a:lnTo>
                      <a:pt x="0" y="772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96" y="704"/>
              <a:ext cx="959" cy="10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r>
              <a:rPr lang="en-US"/>
              <a:t>BUDI PURNOMO, SE.,MM.,MSi.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fld id="{2812677F-88B6-47F2-80CE-48216AE3560B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BUDI PURNOMO, SE.,MM.,MSi.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3740CEC9-B91A-4ECC-881B-37A21BFEA41A}" type="slidenum">
              <a:rPr lang="en-US"/>
              <a:pPr/>
              <a:t>1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2743200"/>
          </a:xfrm>
        </p:spPr>
        <p:txBody>
          <a:bodyPr/>
          <a:lstStyle/>
          <a:p>
            <a:r>
              <a:rPr lang="en-US" b="1" dirty="0" smtClean="0"/>
              <a:t>KEPAILITAN DAN PENUNDAAN KEWAJIBAN PEMBAYARAN UTANG</a:t>
            </a:r>
            <a:br>
              <a:rPr lang="en-US" b="1" dirty="0" smtClean="0"/>
            </a:br>
            <a:r>
              <a:rPr lang="en-US" sz="3600" b="1" dirty="0" smtClean="0"/>
              <a:t>UU No. 37 </a:t>
            </a:r>
            <a:r>
              <a:rPr lang="en-US" sz="3600" b="1" dirty="0" err="1" smtClean="0"/>
              <a:t>Tahun</a:t>
            </a:r>
            <a:r>
              <a:rPr lang="en-US" sz="3600" b="1" dirty="0" smtClean="0"/>
              <a:t> 2004</a:t>
            </a:r>
            <a:endParaRPr lang="en-US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4419600"/>
            <a:ext cx="7086600" cy="1295400"/>
          </a:xfrm>
        </p:spPr>
        <p:txBody>
          <a:bodyPr/>
          <a:lstStyle/>
          <a:p>
            <a:r>
              <a:rPr lang="en-US" sz="2800" dirty="0" smtClean="0"/>
              <a:t>Dr. BUDI S. PURNOMO</a:t>
            </a:r>
            <a:r>
              <a:rPr lang="en-US" sz="2800" dirty="0"/>
              <a:t>, SE</a:t>
            </a:r>
            <a:r>
              <a:rPr lang="en-US" sz="2800" dirty="0" smtClean="0"/>
              <a:t>., MM</a:t>
            </a:r>
            <a:r>
              <a:rPr lang="en-US" sz="2800" dirty="0"/>
              <a:t>., </a:t>
            </a:r>
            <a:r>
              <a:rPr lang="en-US" sz="2800" dirty="0" err="1"/>
              <a:t>MSi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PRODI AKUNTANSI FPEB UPI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09700" y="-1409700"/>
            <a:ext cx="6324600" cy="91440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4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PENGERTIAN PAILIT &amp;</a:t>
            </a:r>
            <a:r>
              <a:rPr lang="en-US" dirty="0"/>
              <a:t> </a:t>
            </a:r>
            <a:r>
              <a:rPr lang="en-US" dirty="0" smtClean="0"/>
              <a:t>KEPAILITAN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/>
              <a:t>Pailit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keadaan</a:t>
            </a:r>
            <a:r>
              <a:rPr lang="en-US" sz="3200" dirty="0" smtClean="0"/>
              <a:t> </a:t>
            </a:r>
            <a:r>
              <a:rPr lang="en-US" sz="3200" dirty="0" err="1" smtClean="0"/>
              <a:t>dimana</a:t>
            </a:r>
            <a:r>
              <a:rPr lang="en-US" sz="3200" dirty="0" smtClean="0"/>
              <a:t> </a:t>
            </a:r>
            <a:r>
              <a:rPr lang="en-US" sz="3200" dirty="0" err="1" smtClean="0"/>
              <a:t>Debitur</a:t>
            </a:r>
            <a:r>
              <a:rPr lang="en-US" sz="3200" dirty="0" smtClean="0"/>
              <a:t> (Orang/</a:t>
            </a:r>
            <a:r>
              <a:rPr lang="en-US" sz="3200" dirty="0" err="1" smtClean="0"/>
              <a:t>Badan</a:t>
            </a:r>
            <a:r>
              <a:rPr lang="en-US" sz="3200" dirty="0" smtClean="0"/>
              <a:t>) </a:t>
            </a:r>
            <a:r>
              <a:rPr lang="en-US" sz="3200" dirty="0" err="1" smtClean="0"/>
              <a:t>Tidak</a:t>
            </a:r>
            <a:r>
              <a:rPr lang="en-US" sz="3200" dirty="0" smtClean="0"/>
              <a:t> (</a:t>
            </a:r>
            <a:r>
              <a:rPr lang="en-US" sz="3200" dirty="0" err="1" smtClean="0"/>
              <a:t>Mampu</a:t>
            </a:r>
            <a:r>
              <a:rPr lang="en-US" sz="3200" dirty="0" smtClean="0"/>
              <a:t>) </a:t>
            </a:r>
            <a:r>
              <a:rPr lang="en-US" sz="3200" dirty="0" err="1" smtClean="0"/>
              <a:t>lagi</a:t>
            </a:r>
            <a:r>
              <a:rPr lang="en-US" sz="3200" dirty="0" smtClean="0"/>
              <a:t> </a:t>
            </a:r>
            <a:r>
              <a:rPr lang="en-US" sz="3200" dirty="0" err="1" smtClean="0"/>
              <a:t>membayar</a:t>
            </a:r>
            <a:r>
              <a:rPr lang="en-US" sz="3200" dirty="0" smtClean="0"/>
              <a:t> </a:t>
            </a:r>
            <a:r>
              <a:rPr lang="en-US" sz="3200" dirty="0" err="1" smtClean="0"/>
              <a:t>Utang-utangnya</a:t>
            </a:r>
            <a:r>
              <a:rPr lang="en-US" sz="3200" dirty="0" smtClean="0"/>
              <a:t> yang </a:t>
            </a:r>
            <a:r>
              <a:rPr lang="en-US" sz="3200" dirty="0" err="1" smtClean="0"/>
              <a:t>telah</a:t>
            </a:r>
            <a:r>
              <a:rPr lang="en-US" sz="3200" dirty="0" smtClean="0"/>
              <a:t> </a:t>
            </a:r>
            <a:r>
              <a:rPr lang="en-US" sz="3200" dirty="0" err="1" smtClean="0"/>
              <a:t>jatuh</a:t>
            </a:r>
            <a:r>
              <a:rPr lang="en-US" sz="3200" dirty="0" smtClean="0"/>
              <a:t> tempo</a:t>
            </a:r>
          </a:p>
          <a:p>
            <a:r>
              <a:rPr lang="en-US" sz="3200" dirty="0" err="1" smtClean="0"/>
              <a:t>Kepailitan</a:t>
            </a:r>
            <a:r>
              <a:rPr lang="en-US" sz="3200" dirty="0" smtClean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sita</a:t>
            </a:r>
            <a:r>
              <a:rPr lang="en-US" sz="3200" dirty="0"/>
              <a:t> </a:t>
            </a:r>
            <a:r>
              <a:rPr lang="en-US" sz="3200" dirty="0" err="1"/>
              <a:t>umum</a:t>
            </a:r>
            <a:r>
              <a:rPr lang="en-US" sz="3200" dirty="0"/>
              <a:t> </a:t>
            </a:r>
            <a:r>
              <a:rPr lang="en-US" sz="3200" dirty="0" err="1"/>
              <a:t>atas</a:t>
            </a:r>
            <a:r>
              <a:rPr lang="en-US" sz="3200" dirty="0"/>
              <a:t> </a:t>
            </a:r>
            <a:r>
              <a:rPr lang="en-US" sz="3200" dirty="0" err="1"/>
              <a:t>semua</a:t>
            </a:r>
            <a:r>
              <a:rPr lang="en-US" sz="3200" dirty="0"/>
              <a:t> </a:t>
            </a:r>
            <a:r>
              <a:rPr lang="en-US" sz="3200" dirty="0" err="1"/>
              <a:t>kekayaan</a:t>
            </a:r>
            <a:r>
              <a:rPr lang="en-US" sz="3200" dirty="0"/>
              <a:t> </a:t>
            </a:r>
            <a:r>
              <a:rPr lang="en-US" sz="3200" dirty="0" err="1"/>
              <a:t>Debitor</a:t>
            </a:r>
            <a:r>
              <a:rPr lang="en-US" sz="3200" dirty="0"/>
              <a:t> </a:t>
            </a:r>
            <a:r>
              <a:rPr lang="en-US" sz="3200" dirty="0" err="1"/>
              <a:t>Pailit</a:t>
            </a:r>
            <a:r>
              <a:rPr lang="en-US" sz="3200" dirty="0"/>
              <a:t> yang </a:t>
            </a:r>
            <a:r>
              <a:rPr lang="en-US" sz="3200" dirty="0" err="1"/>
              <a:t>pengurusan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 smtClean="0"/>
              <a:t>pemberesannya</a:t>
            </a:r>
            <a:r>
              <a:rPr lang="en-US" sz="3200" dirty="0" smtClean="0"/>
              <a:t> </a:t>
            </a:r>
            <a:r>
              <a:rPr lang="en-US" sz="3200" dirty="0" err="1" smtClean="0"/>
              <a:t>dilakukan</a:t>
            </a:r>
            <a:r>
              <a:rPr lang="en-US" sz="3200" dirty="0" smtClean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Kurator</a:t>
            </a:r>
            <a:r>
              <a:rPr lang="en-US" sz="3200" dirty="0"/>
              <a:t> di </a:t>
            </a:r>
            <a:r>
              <a:rPr lang="en-US" sz="3200" dirty="0" err="1"/>
              <a:t>bawah</a:t>
            </a:r>
            <a:r>
              <a:rPr lang="en-US" sz="3200" dirty="0"/>
              <a:t> </a:t>
            </a:r>
            <a:r>
              <a:rPr lang="en-US" sz="3200" dirty="0" err="1"/>
              <a:t>pengawasan</a:t>
            </a:r>
            <a:r>
              <a:rPr lang="en-US" sz="3200" dirty="0"/>
              <a:t> Hakim </a:t>
            </a:r>
            <a:r>
              <a:rPr lang="en-US" sz="3200" dirty="0" err="1" smtClean="0"/>
              <a:t>Pengawas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2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543800" cy="1447800"/>
          </a:xfrm>
        </p:spPr>
        <p:txBody>
          <a:bodyPr/>
          <a:lstStyle/>
          <a:p>
            <a:pPr algn="r"/>
            <a:r>
              <a:rPr lang="en-US" sz="2400" b="1" dirty="0" smtClean="0"/>
              <a:t>PIHAK-PIHAK YG TERLIBAT DLM KEPAILITAN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4114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200" b="1" dirty="0" err="1" smtClean="0"/>
              <a:t>Pemohon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Pailit</a:t>
            </a:r>
            <a:r>
              <a:rPr lang="en-US" sz="2200" b="1" dirty="0" smtClean="0"/>
              <a:t> (</a:t>
            </a:r>
            <a:r>
              <a:rPr lang="en-US" sz="2200" b="1" dirty="0" err="1" smtClean="0"/>
              <a:t>Penggugat</a:t>
            </a:r>
            <a:r>
              <a:rPr lang="en-US" sz="2200" b="1" dirty="0" smtClean="0"/>
              <a:t>) </a:t>
            </a:r>
            <a:r>
              <a:rPr lang="en-US" sz="2200" dirty="0" err="1" smtClean="0"/>
              <a:t>adalah</a:t>
            </a:r>
            <a:r>
              <a:rPr lang="en-US" sz="2200" dirty="0" smtClean="0"/>
              <a:t> </a:t>
            </a:r>
            <a:r>
              <a:rPr lang="en-US" sz="2200" dirty="0" err="1" smtClean="0"/>
              <a:t>Pihak</a:t>
            </a:r>
            <a:r>
              <a:rPr lang="en-US" sz="2200" dirty="0" smtClean="0"/>
              <a:t> </a:t>
            </a:r>
            <a:r>
              <a:rPr lang="en-US" sz="2200" dirty="0" err="1" smtClean="0"/>
              <a:t>yg</a:t>
            </a:r>
            <a:r>
              <a:rPr lang="en-US" sz="2200" dirty="0" smtClean="0"/>
              <a:t> </a:t>
            </a:r>
            <a:r>
              <a:rPr lang="en-US" sz="2200" dirty="0" err="1" smtClean="0"/>
              <a:t>mengambil</a:t>
            </a:r>
            <a:r>
              <a:rPr lang="en-US" sz="2200" dirty="0" smtClean="0"/>
              <a:t> </a:t>
            </a:r>
            <a:r>
              <a:rPr lang="en-US" sz="2200" dirty="0" err="1" smtClean="0"/>
              <a:t>inisiatif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mengajukan</a:t>
            </a:r>
            <a:r>
              <a:rPr lang="en-US" sz="2200" dirty="0" smtClean="0"/>
              <a:t> </a:t>
            </a:r>
            <a:r>
              <a:rPr lang="en-US" sz="2200" dirty="0" err="1" smtClean="0"/>
              <a:t>permohonann</a:t>
            </a:r>
            <a:r>
              <a:rPr lang="en-US" sz="2200" dirty="0" smtClean="0"/>
              <a:t> </a:t>
            </a:r>
            <a:r>
              <a:rPr lang="en-US" sz="2200" dirty="0" err="1" smtClean="0"/>
              <a:t>pailit</a:t>
            </a:r>
            <a:r>
              <a:rPr lang="en-US" sz="2200" dirty="0" smtClean="0"/>
              <a:t> </a:t>
            </a:r>
            <a:r>
              <a:rPr lang="en-US" sz="2200" dirty="0" err="1" smtClean="0"/>
              <a:t>ke</a:t>
            </a:r>
            <a:r>
              <a:rPr lang="en-US" sz="2200" dirty="0" smtClean="0"/>
              <a:t> </a:t>
            </a:r>
            <a:r>
              <a:rPr lang="en-US" sz="2200" dirty="0" err="1" smtClean="0"/>
              <a:t>Pengadilan</a:t>
            </a:r>
            <a:r>
              <a:rPr lang="en-US" sz="2200" dirty="0" smtClean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err="1" smtClean="0"/>
              <a:t>Termohon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Pailit</a:t>
            </a:r>
            <a:r>
              <a:rPr lang="en-US" sz="2200" b="1" dirty="0" smtClean="0"/>
              <a:t>,</a:t>
            </a:r>
            <a:r>
              <a:rPr lang="en-US" sz="2200" dirty="0" smtClean="0"/>
              <a:t> </a:t>
            </a:r>
            <a:r>
              <a:rPr lang="en-US" sz="2200" dirty="0" err="1" smtClean="0"/>
              <a:t>yaitu</a:t>
            </a:r>
            <a:r>
              <a:rPr lang="en-US" sz="2200" dirty="0" smtClean="0"/>
              <a:t> </a:t>
            </a:r>
            <a:r>
              <a:rPr lang="en-US" sz="2200" dirty="0" err="1" smtClean="0"/>
              <a:t>Debitur</a:t>
            </a:r>
            <a:r>
              <a:rPr lang="en-US" sz="2200" dirty="0" smtClean="0"/>
              <a:t> </a:t>
            </a:r>
            <a:r>
              <a:rPr lang="en-US" sz="2200" dirty="0" err="1" smtClean="0"/>
              <a:t>yg</a:t>
            </a:r>
            <a:r>
              <a:rPr lang="en-US" sz="2200" dirty="0" smtClean="0"/>
              <a:t> </a:t>
            </a:r>
            <a:r>
              <a:rPr lang="en-US" sz="2200" dirty="0" err="1" smtClean="0"/>
              <a:t>memenuhi</a:t>
            </a:r>
            <a:r>
              <a:rPr lang="en-US" sz="2200" dirty="0" smtClean="0"/>
              <a:t> </a:t>
            </a:r>
            <a:r>
              <a:rPr lang="en-US" sz="2200" dirty="0" err="1" smtClean="0"/>
              <a:t>syarat</a:t>
            </a:r>
            <a:r>
              <a:rPr lang="en-US" sz="2200" dirty="0" smtClean="0"/>
              <a:t> </a:t>
            </a:r>
            <a:r>
              <a:rPr lang="en-US" sz="2200" dirty="0"/>
              <a:t>(Ps. 2 UU No. 37 </a:t>
            </a:r>
            <a:r>
              <a:rPr lang="en-US" sz="2200" dirty="0" err="1"/>
              <a:t>Tahun</a:t>
            </a:r>
            <a:r>
              <a:rPr lang="en-US" sz="2200" dirty="0"/>
              <a:t> 2004)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diajukan</a:t>
            </a:r>
            <a:r>
              <a:rPr lang="en-US" sz="2200" dirty="0" smtClean="0"/>
              <a:t> </a:t>
            </a:r>
            <a:r>
              <a:rPr lang="en-US" sz="2200" dirty="0" err="1" smtClean="0"/>
              <a:t>pailit</a:t>
            </a:r>
            <a:r>
              <a:rPr lang="en-US" sz="2200" dirty="0" smtClean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/>
              <a:t>Hakim </a:t>
            </a:r>
            <a:r>
              <a:rPr lang="en-US" sz="2200" b="1" dirty="0" err="1" smtClean="0"/>
              <a:t>Pengadilan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Niaga</a:t>
            </a:r>
            <a:r>
              <a:rPr lang="en-US" sz="2200" b="1" dirty="0" smtClean="0"/>
              <a:t> </a:t>
            </a:r>
            <a:r>
              <a:rPr lang="en-US" sz="2200" dirty="0" err="1" smtClean="0"/>
              <a:t>adalah</a:t>
            </a:r>
            <a:r>
              <a:rPr lang="en-US" sz="2200" dirty="0" smtClean="0"/>
              <a:t> Hakim yang </a:t>
            </a:r>
            <a:r>
              <a:rPr lang="en-US" sz="2200" dirty="0" err="1" smtClean="0"/>
              <a:t>ditunjuk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memeriksa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mengadili</a:t>
            </a:r>
            <a:r>
              <a:rPr lang="en-US" sz="2200" dirty="0" smtClean="0"/>
              <a:t> </a:t>
            </a:r>
            <a:r>
              <a:rPr lang="en-US" sz="2200" dirty="0" err="1" smtClean="0"/>
              <a:t>perkara</a:t>
            </a:r>
            <a:r>
              <a:rPr lang="en-US" sz="2200" dirty="0" smtClean="0"/>
              <a:t> </a:t>
            </a:r>
            <a:r>
              <a:rPr lang="en-US" sz="2200" dirty="0" err="1" smtClean="0"/>
              <a:t>kepailitan</a:t>
            </a:r>
            <a:r>
              <a:rPr lang="en-US" sz="2200" dirty="0" smtClean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/>
              <a:t>Hakim </a:t>
            </a:r>
            <a:r>
              <a:rPr lang="en-US" sz="2200" b="1" dirty="0" err="1"/>
              <a:t>Pengawas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hakim yang </a:t>
            </a:r>
            <a:r>
              <a:rPr lang="en-US" sz="2200" dirty="0" err="1"/>
              <a:t>ditunjuk</a:t>
            </a:r>
            <a:r>
              <a:rPr lang="en-US" sz="2200" dirty="0"/>
              <a:t> </a:t>
            </a:r>
            <a:r>
              <a:rPr lang="en-US" sz="2200" dirty="0" err="1"/>
              <a:t>oleh</a:t>
            </a:r>
            <a:r>
              <a:rPr lang="en-US" sz="2200" dirty="0"/>
              <a:t> </a:t>
            </a:r>
            <a:r>
              <a:rPr lang="en-US" sz="2200" dirty="0" err="1"/>
              <a:t>Pengadilan</a:t>
            </a:r>
            <a:r>
              <a:rPr lang="en-US" sz="2200" dirty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mengawasi</a:t>
            </a:r>
            <a:r>
              <a:rPr lang="en-US" sz="2200" dirty="0" smtClean="0"/>
              <a:t> </a:t>
            </a:r>
            <a:r>
              <a:rPr lang="en-US" sz="2200" dirty="0" err="1" smtClean="0"/>
              <a:t>Kurator</a:t>
            </a:r>
            <a:r>
              <a:rPr lang="en-US" sz="2200" dirty="0" smtClean="0"/>
              <a:t> </a:t>
            </a:r>
            <a:r>
              <a:rPr lang="en-US" sz="2200" dirty="0" err="1" smtClean="0"/>
              <a:t>dlm</a:t>
            </a:r>
            <a:r>
              <a:rPr lang="en-US" sz="2200" dirty="0" smtClean="0"/>
              <a:t>. </a:t>
            </a:r>
            <a:r>
              <a:rPr lang="en-US" sz="2200" dirty="0" err="1" smtClean="0"/>
              <a:t>Mengurus</a:t>
            </a:r>
            <a:r>
              <a:rPr lang="en-US" sz="2200" dirty="0" smtClean="0"/>
              <a:t> &amp; </a:t>
            </a:r>
            <a:r>
              <a:rPr lang="en-US" sz="2200" dirty="0" err="1" smtClean="0"/>
              <a:t>membereskan</a:t>
            </a:r>
            <a:r>
              <a:rPr lang="en-US" sz="2200" dirty="0" smtClean="0"/>
              <a:t> </a:t>
            </a:r>
            <a:r>
              <a:rPr lang="en-US" sz="2200" dirty="0" err="1" smtClean="0"/>
              <a:t>Harta</a:t>
            </a:r>
            <a:r>
              <a:rPr lang="en-US" sz="2200" dirty="0" smtClean="0"/>
              <a:t> </a:t>
            </a:r>
            <a:r>
              <a:rPr lang="en-US" sz="2200" dirty="0" err="1" smtClean="0"/>
              <a:t>Pailit</a:t>
            </a:r>
            <a:r>
              <a:rPr lang="en-US" sz="2200" dirty="0" smtClean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err="1" smtClean="0"/>
              <a:t>Kurator</a:t>
            </a:r>
            <a:r>
              <a:rPr lang="en-US" sz="2200" dirty="0" smtClean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Balai</a:t>
            </a:r>
            <a:r>
              <a:rPr lang="en-US" sz="2200" dirty="0"/>
              <a:t> </a:t>
            </a:r>
            <a:r>
              <a:rPr lang="en-US" sz="2200" dirty="0" err="1"/>
              <a:t>Harta</a:t>
            </a:r>
            <a:r>
              <a:rPr lang="en-US" sz="2200" dirty="0"/>
              <a:t> </a:t>
            </a:r>
            <a:r>
              <a:rPr lang="en-US" sz="2200" dirty="0" err="1"/>
              <a:t>Peninggalan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orang </a:t>
            </a:r>
            <a:r>
              <a:rPr lang="en-US" sz="2200" dirty="0" err="1"/>
              <a:t>perseorangan</a:t>
            </a:r>
            <a:r>
              <a:rPr lang="en-US" sz="2200" dirty="0"/>
              <a:t> yang </a:t>
            </a:r>
            <a:r>
              <a:rPr lang="en-US" sz="2200" dirty="0" err="1"/>
              <a:t>diangkat</a:t>
            </a:r>
            <a:r>
              <a:rPr lang="en-US" sz="2200" dirty="0"/>
              <a:t> </a:t>
            </a:r>
            <a:r>
              <a:rPr lang="en-US" sz="2200" dirty="0" err="1"/>
              <a:t>oleh</a:t>
            </a:r>
            <a:r>
              <a:rPr lang="en-US" sz="2200" dirty="0"/>
              <a:t> </a:t>
            </a:r>
            <a:r>
              <a:rPr lang="en-US" sz="2200" dirty="0" err="1"/>
              <a:t>Pengadilan</a:t>
            </a:r>
            <a:r>
              <a:rPr lang="en-US" sz="2200" dirty="0"/>
              <a:t> </a:t>
            </a:r>
            <a:r>
              <a:rPr lang="en-US" sz="2200" dirty="0" err="1" smtClean="0"/>
              <a:t>untuk</a:t>
            </a:r>
            <a:r>
              <a:rPr lang="en-US" sz="2200" dirty="0"/>
              <a:t> </a:t>
            </a:r>
            <a:r>
              <a:rPr lang="en-US" sz="2200" dirty="0" err="1" smtClean="0"/>
              <a:t>mengurus</a:t>
            </a:r>
            <a:r>
              <a:rPr lang="en-US" sz="2200" dirty="0" smtClean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membereskan</a:t>
            </a:r>
            <a:r>
              <a:rPr lang="en-US" sz="2200" dirty="0"/>
              <a:t> </a:t>
            </a:r>
            <a:r>
              <a:rPr lang="en-US" sz="2200" dirty="0" err="1"/>
              <a:t>harta</a:t>
            </a:r>
            <a:r>
              <a:rPr lang="en-US" sz="2200" dirty="0"/>
              <a:t> </a:t>
            </a:r>
            <a:r>
              <a:rPr lang="en-US" sz="2200" dirty="0" err="1"/>
              <a:t>Debitor</a:t>
            </a:r>
            <a:r>
              <a:rPr lang="en-US" sz="2200" dirty="0"/>
              <a:t> </a:t>
            </a:r>
            <a:r>
              <a:rPr lang="en-US" sz="2200" dirty="0" err="1"/>
              <a:t>Pailit</a:t>
            </a:r>
            <a:r>
              <a:rPr lang="en-US" sz="2200" dirty="0"/>
              <a:t> di </a:t>
            </a:r>
            <a:r>
              <a:rPr lang="en-US" sz="2200" dirty="0" err="1"/>
              <a:t>bawah</a:t>
            </a:r>
            <a:r>
              <a:rPr lang="en-US" sz="2200" dirty="0"/>
              <a:t> </a:t>
            </a:r>
            <a:r>
              <a:rPr lang="en-US" sz="2200" dirty="0" err="1"/>
              <a:t>pengawasan</a:t>
            </a:r>
            <a:r>
              <a:rPr lang="en-US" sz="2200" dirty="0"/>
              <a:t> Hakim </a:t>
            </a:r>
            <a:r>
              <a:rPr lang="en-US" sz="2200" dirty="0" err="1" smtClean="0"/>
              <a:t>Pengawas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b="1" dirty="0" err="1" smtClean="0"/>
              <a:t>Panitia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Kreditur</a:t>
            </a:r>
            <a:r>
              <a:rPr lang="en-US" sz="2200" dirty="0" smtClean="0"/>
              <a:t>, </a:t>
            </a:r>
            <a:r>
              <a:rPr lang="en-US" sz="2200" dirty="0" err="1" smtClean="0"/>
              <a:t>yaitu</a:t>
            </a:r>
            <a:r>
              <a:rPr lang="en-US" sz="2200" dirty="0" smtClean="0"/>
              <a:t> </a:t>
            </a:r>
            <a:r>
              <a:rPr lang="en-US" sz="2200" dirty="0" err="1" smtClean="0"/>
              <a:t>pihak</a:t>
            </a:r>
            <a:r>
              <a:rPr lang="en-US" sz="2200" dirty="0" smtClean="0"/>
              <a:t> </a:t>
            </a:r>
            <a:r>
              <a:rPr lang="en-US" sz="2200" dirty="0" err="1" smtClean="0"/>
              <a:t>yg</a:t>
            </a:r>
            <a:r>
              <a:rPr lang="en-US" sz="2200" dirty="0" smtClean="0"/>
              <a:t> </a:t>
            </a:r>
            <a:r>
              <a:rPr lang="en-US" sz="2200" dirty="0" err="1" smtClean="0"/>
              <a:t>mewakili</a:t>
            </a:r>
            <a:r>
              <a:rPr lang="en-US" sz="2200" dirty="0" smtClean="0"/>
              <a:t> </a:t>
            </a:r>
            <a:r>
              <a:rPr lang="en-US" sz="2200" dirty="0" err="1" smtClean="0"/>
              <a:t>kepentingan</a:t>
            </a:r>
            <a:r>
              <a:rPr lang="en-US" sz="2200" dirty="0" smtClean="0"/>
              <a:t> </a:t>
            </a:r>
            <a:r>
              <a:rPr lang="en-US" sz="2200" dirty="0" err="1" smtClean="0"/>
              <a:t>para</a:t>
            </a:r>
            <a:r>
              <a:rPr lang="en-US" sz="2200" dirty="0" smtClean="0"/>
              <a:t> </a:t>
            </a:r>
            <a:r>
              <a:rPr lang="en-US" sz="2200" dirty="0" err="1" smtClean="0"/>
              <a:t>Kreditur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kepailitan</a:t>
            </a: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9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TERMOHON KEPAILITAN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/>
              <a:t>Debitor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Kreditor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membayar</a:t>
            </a:r>
            <a:r>
              <a:rPr lang="en-US" dirty="0"/>
              <a:t> </a:t>
            </a:r>
            <a:r>
              <a:rPr lang="en-US" dirty="0" err="1"/>
              <a:t>lunas</a:t>
            </a:r>
            <a:r>
              <a:rPr lang="en-US" dirty="0"/>
              <a:t> </a:t>
            </a:r>
            <a:r>
              <a:rPr lang="en-US" dirty="0" err="1"/>
              <a:t>sedikitnya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sv-SE" dirty="0" smtClean="0"/>
              <a:t>telah </a:t>
            </a:r>
            <a:r>
              <a:rPr lang="sv-SE" dirty="0"/>
              <a:t>jatuh waktu dan dapat ditagih, dinyatakan pailit dengan putusan Pengadilan, baik </a:t>
            </a:r>
            <a:r>
              <a:rPr lang="sv-SE" dirty="0" smtClean="0"/>
              <a:t>atas </a:t>
            </a:r>
            <a:r>
              <a:rPr lang="en-US" dirty="0" err="1" smtClean="0">
                <a:solidFill>
                  <a:srgbClr val="FF0000"/>
                </a:solidFill>
              </a:rPr>
              <a:t>permohonannya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sendiri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permohonan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satu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lebih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kreditornya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3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7086600" cy="1066800"/>
          </a:xfrm>
        </p:spPr>
        <p:txBody>
          <a:bodyPr/>
          <a:lstStyle/>
          <a:p>
            <a:pPr algn="r"/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dpt</a:t>
            </a:r>
            <a:r>
              <a:rPr lang="en-US" dirty="0" smtClean="0"/>
              <a:t> </a:t>
            </a:r>
            <a:r>
              <a:rPr lang="en-US" dirty="0" err="1" smtClean="0"/>
              <a:t>dipailitkan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524000"/>
            <a:ext cx="77724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Setiap</a:t>
            </a:r>
            <a:r>
              <a:rPr lang="en-US" sz="2800" dirty="0" smtClean="0"/>
              <a:t> orang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nejalankan</a:t>
            </a:r>
            <a:r>
              <a:rPr lang="en-US" sz="2800" dirty="0" smtClean="0"/>
              <a:t>/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menjalankan</a:t>
            </a:r>
            <a:r>
              <a:rPr lang="en-US" sz="2800" dirty="0" smtClean="0"/>
              <a:t> 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Badan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/>
              <a:t> </a:t>
            </a:r>
            <a:r>
              <a:rPr lang="en-US" sz="2800" dirty="0" smtClean="0"/>
              <a:t>(PT, Firma, </a:t>
            </a:r>
            <a:r>
              <a:rPr lang="en-US" sz="2800" dirty="0" err="1" smtClean="0"/>
              <a:t>Koperasi</a:t>
            </a:r>
            <a:r>
              <a:rPr lang="en-US" sz="2800" dirty="0" smtClean="0"/>
              <a:t>, BUMN/D,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Badan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lainnya</a:t>
            </a:r>
            <a:r>
              <a:rPr lang="en-US" sz="28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Harta</a:t>
            </a:r>
            <a:r>
              <a:rPr lang="en-US" sz="2800" dirty="0" smtClean="0"/>
              <a:t> </a:t>
            </a:r>
            <a:r>
              <a:rPr lang="en-US" sz="2800" dirty="0" err="1" smtClean="0"/>
              <a:t>Warisan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seseorang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meninggal</a:t>
            </a:r>
            <a:r>
              <a:rPr lang="en-US" sz="2800" dirty="0" smtClean="0"/>
              <a:t> </a:t>
            </a:r>
            <a:r>
              <a:rPr lang="en-US" sz="2800" dirty="0" err="1" smtClean="0"/>
              <a:t>dunia</a:t>
            </a:r>
            <a:r>
              <a:rPr lang="en-US" sz="2800" dirty="0" smtClean="0"/>
              <a:t>  </a:t>
            </a: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 smtClean="0"/>
              <a:t>pd</a:t>
            </a:r>
            <a:r>
              <a:rPr lang="en-US" sz="2800" dirty="0" smtClean="0"/>
              <a:t> </a:t>
            </a:r>
            <a:r>
              <a:rPr lang="en-US" sz="2800" dirty="0" err="1" smtClean="0"/>
              <a:t>masa</a:t>
            </a:r>
            <a:r>
              <a:rPr lang="en-US" sz="2800" dirty="0" smtClean="0"/>
              <a:t> </a:t>
            </a:r>
            <a:r>
              <a:rPr lang="en-US" sz="2800" dirty="0" err="1" smtClean="0"/>
              <a:t>hidupnya</a:t>
            </a:r>
            <a:r>
              <a:rPr lang="en-US" sz="2800" dirty="0" smtClean="0"/>
              <a:t> org </a:t>
            </a:r>
            <a:r>
              <a:rPr lang="en-US" sz="2800" dirty="0" err="1" smtClean="0"/>
              <a:t>tsb</a:t>
            </a:r>
            <a:r>
              <a:rPr lang="en-US" sz="2800" dirty="0" smtClean="0"/>
              <a:t> </a:t>
            </a:r>
            <a:r>
              <a:rPr lang="en-US" sz="2800" dirty="0" err="1" smtClean="0"/>
              <a:t>berada</a:t>
            </a:r>
            <a:r>
              <a:rPr lang="en-US" sz="2800" dirty="0" smtClean="0"/>
              <a:t> </a:t>
            </a:r>
            <a:r>
              <a:rPr lang="en-US" sz="2800" dirty="0" err="1" smtClean="0"/>
              <a:t>dlm</a:t>
            </a:r>
            <a:r>
              <a:rPr lang="en-US" sz="2800" dirty="0" smtClean="0"/>
              <a:t> </a:t>
            </a:r>
            <a:r>
              <a:rPr lang="en-US" sz="2800" dirty="0" err="1" smtClean="0"/>
              <a:t>keadaan</a:t>
            </a:r>
            <a:r>
              <a:rPr lang="en-US" sz="2800" dirty="0" smtClean="0"/>
              <a:t> </a:t>
            </a:r>
            <a:r>
              <a:rPr lang="en-US" sz="2800" dirty="0" err="1" smtClean="0"/>
              <a:t>pailit</a:t>
            </a:r>
            <a:r>
              <a:rPr lang="en-US" sz="28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Seorang</a:t>
            </a:r>
            <a:r>
              <a:rPr lang="en-US" sz="2800" dirty="0" smtClean="0"/>
              <a:t> </a:t>
            </a:r>
            <a:r>
              <a:rPr lang="en-US" sz="2800" dirty="0" err="1" smtClean="0"/>
              <a:t>Istri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dgn</a:t>
            </a:r>
            <a:r>
              <a:rPr lang="en-US" sz="2800" dirty="0" smtClean="0"/>
              <a:t> </a:t>
            </a:r>
            <a:r>
              <a:rPr lang="en-US" sz="2800" dirty="0" err="1" smtClean="0"/>
              <a:t>tenaga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 </a:t>
            </a:r>
            <a:r>
              <a:rPr lang="en-US" sz="2800" dirty="0" err="1" smtClean="0"/>
              <a:t>melakukan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pekerjaan</a:t>
            </a:r>
            <a:r>
              <a:rPr lang="en-US" sz="2800" dirty="0" smtClean="0"/>
              <a:t> </a:t>
            </a:r>
            <a:r>
              <a:rPr lang="en-US" sz="2800" dirty="0" err="1" smtClean="0"/>
              <a:t>tetap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mempunyai</a:t>
            </a:r>
            <a:r>
              <a:rPr lang="en-US" sz="2800" dirty="0" smtClean="0"/>
              <a:t> </a:t>
            </a:r>
            <a:r>
              <a:rPr lang="en-US" sz="2800" dirty="0" err="1" smtClean="0"/>
              <a:t>kekayaan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7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PEMOHON KEPAILITAN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447800"/>
            <a:ext cx="7772400" cy="3733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DEBITOR SENDIRI</a:t>
            </a:r>
          </a:p>
          <a:p>
            <a:r>
              <a:rPr lang="en-US" sz="2400" dirty="0" smtClean="0"/>
              <a:t>BI 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Debitor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Bank</a:t>
            </a:r>
          </a:p>
          <a:p>
            <a:r>
              <a:rPr lang="en-US" sz="2400" dirty="0" smtClean="0"/>
              <a:t>OJK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Debitor</a:t>
            </a:r>
            <a:r>
              <a:rPr lang="en-US" sz="2400" dirty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sv-SE" sz="2400" dirty="0"/>
              <a:t>Perusahaan Efek, Bursa Efek, Lembaga Kliring dan Penjaminan, </a:t>
            </a:r>
            <a:r>
              <a:rPr lang="sv-SE" sz="2400" dirty="0" smtClean="0"/>
              <a:t>Lembaga </a:t>
            </a:r>
            <a:r>
              <a:rPr lang="en-US" sz="2400" dirty="0" err="1" smtClean="0"/>
              <a:t>Penyimpanan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Penyelesaian</a:t>
            </a:r>
            <a:r>
              <a:rPr lang="en-US" sz="2400" dirty="0"/>
              <a:t> </a:t>
            </a:r>
            <a:r>
              <a:rPr lang="en-US" sz="2400" dirty="0" smtClean="0"/>
              <a:t>Modal</a:t>
            </a:r>
          </a:p>
          <a:p>
            <a:r>
              <a:rPr lang="en-US" sz="2400" dirty="0" smtClean="0"/>
              <a:t>OJK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Debitor</a:t>
            </a:r>
            <a:r>
              <a:rPr lang="en-US" sz="2400" dirty="0"/>
              <a:t> </a:t>
            </a:r>
            <a:r>
              <a:rPr lang="en-US" sz="2400" dirty="0" err="1" smtClean="0"/>
              <a:t>adalah</a:t>
            </a:r>
            <a:r>
              <a:rPr lang="fi-FI" sz="2400" dirty="0"/>
              <a:t> Perusahaan Asuransi, Perusahaan Reasuransi, Dana Pensiun, atau </a:t>
            </a:r>
            <a:r>
              <a:rPr lang="fi-FI" sz="2400" dirty="0" smtClean="0"/>
              <a:t>Badan </a:t>
            </a:r>
            <a:r>
              <a:rPr lang="en-US" sz="2400" dirty="0" smtClean="0"/>
              <a:t>Usaha </a:t>
            </a:r>
            <a:r>
              <a:rPr lang="en-US" sz="2400" dirty="0" err="1"/>
              <a:t>Milik</a:t>
            </a:r>
            <a:r>
              <a:rPr lang="en-US" sz="2400" dirty="0"/>
              <a:t> Negara yang </a:t>
            </a:r>
            <a:r>
              <a:rPr lang="en-US" sz="2400" dirty="0" err="1"/>
              <a:t>bergerak</a:t>
            </a:r>
            <a:r>
              <a:rPr lang="en-US" sz="2400" dirty="0"/>
              <a:t>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kepentingan</a:t>
            </a:r>
            <a:r>
              <a:rPr lang="en-US" sz="2400" dirty="0"/>
              <a:t> </a:t>
            </a:r>
            <a:r>
              <a:rPr lang="en-US" sz="2400" dirty="0" err="1"/>
              <a:t>publik</a:t>
            </a:r>
            <a:r>
              <a:rPr lang="en-US" sz="2400" dirty="0"/>
              <a:t>,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61988" y="50292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Ú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en-US" sz="2400" b="1" dirty="0" smtClean="0"/>
              <a:t>KEJAKSAAN, 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alasannya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kepentingan</a:t>
            </a:r>
            <a:r>
              <a:rPr lang="en-US" sz="2400" dirty="0" smtClean="0"/>
              <a:t> </a:t>
            </a:r>
            <a:r>
              <a:rPr lang="en-US" sz="2400" dirty="0" err="1" smtClean="0"/>
              <a:t>umum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400" b="1" dirty="0" smtClean="0"/>
              <a:t>KREDITUR</a:t>
            </a:r>
          </a:p>
          <a:p>
            <a:pPr marL="514350" indent="-514350">
              <a:buFont typeface="+mj-lt"/>
              <a:buAutoNum type="arabicPeriod" startAt="2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9921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JENIS KREDITUR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Kreditur</a:t>
            </a:r>
            <a:r>
              <a:rPr lang="en-US" b="1" dirty="0" smtClean="0"/>
              <a:t> </a:t>
            </a:r>
            <a:r>
              <a:rPr lang="en-US" b="1" dirty="0" err="1" smtClean="0"/>
              <a:t>Separatis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Kreditur</a:t>
            </a:r>
            <a:r>
              <a:rPr lang="en-US" dirty="0" smtClean="0"/>
              <a:t> 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Tanggungan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b="1" dirty="0" err="1"/>
              <a:t>Kreditur</a:t>
            </a:r>
            <a:r>
              <a:rPr lang="en-US" b="1" dirty="0"/>
              <a:t> </a:t>
            </a:r>
            <a:r>
              <a:rPr lang="en-US" b="1" dirty="0" err="1" smtClean="0"/>
              <a:t>Preferent</a:t>
            </a:r>
            <a:r>
              <a:rPr lang="en-US" b="1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Kreditur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diistimewakan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UU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Kreditur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HT tkt. </a:t>
            </a:r>
            <a:r>
              <a:rPr lang="en-US" dirty="0" err="1" smtClean="0"/>
              <a:t>kedua</a:t>
            </a:r>
            <a:r>
              <a:rPr lang="en-US" dirty="0" smtClean="0"/>
              <a:t>.</a:t>
            </a:r>
            <a:endParaRPr lang="en-US" b="1" dirty="0" smtClean="0"/>
          </a:p>
          <a:p>
            <a:r>
              <a:rPr lang="en-US" b="1" dirty="0" err="1" smtClean="0"/>
              <a:t>Kongkuren</a:t>
            </a:r>
            <a:r>
              <a:rPr lang="en-US" b="1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 </a:t>
            </a:r>
            <a:r>
              <a:rPr lang="en-US" dirty="0" err="1" smtClean="0"/>
              <a:t>Kreditor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angunan</a:t>
            </a:r>
            <a:r>
              <a:rPr lang="en-US" dirty="0" smtClean="0"/>
              <a:t> &amp;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didahulukan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UU.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0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YG DPT MENJADI KURATOR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752600"/>
            <a:ext cx="7772400" cy="4114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600" b="1" dirty="0" err="1" smtClean="0"/>
              <a:t>Perseorangan</a:t>
            </a:r>
            <a:r>
              <a:rPr lang="en-US" sz="2600" b="1" dirty="0" smtClean="0"/>
              <a:t>/Persekutuan </a:t>
            </a:r>
            <a:r>
              <a:rPr lang="en-US" sz="2600" b="1" dirty="0" err="1"/>
              <a:t>Perdata</a:t>
            </a:r>
            <a:r>
              <a:rPr lang="en-US" sz="2600" b="1" dirty="0"/>
              <a:t> </a:t>
            </a:r>
            <a:r>
              <a:rPr lang="en-US" sz="2600" dirty="0" err="1"/>
              <a:t>yg</a:t>
            </a:r>
            <a:r>
              <a:rPr lang="en-US" sz="2600" dirty="0"/>
              <a:t> </a:t>
            </a:r>
            <a:r>
              <a:rPr lang="en-US" sz="2600" dirty="0" err="1"/>
              <a:t>berdomisili</a:t>
            </a:r>
            <a:r>
              <a:rPr lang="en-US" sz="2600" dirty="0"/>
              <a:t> di Indonesia, </a:t>
            </a:r>
            <a:r>
              <a:rPr lang="en-US" sz="2600" dirty="0" err="1"/>
              <a:t>memiliki</a:t>
            </a:r>
            <a:r>
              <a:rPr lang="en-US" sz="2600" dirty="0"/>
              <a:t> </a:t>
            </a:r>
            <a:r>
              <a:rPr lang="en-US" sz="2600" dirty="0" err="1"/>
              <a:t>keahlian</a:t>
            </a:r>
            <a:r>
              <a:rPr lang="en-US" sz="2600" dirty="0"/>
              <a:t> </a:t>
            </a:r>
            <a:r>
              <a:rPr lang="en-US" sz="2600" dirty="0" err="1"/>
              <a:t>khusus</a:t>
            </a:r>
            <a:r>
              <a:rPr lang="en-US" sz="2600" dirty="0"/>
              <a:t> </a:t>
            </a:r>
            <a:r>
              <a:rPr lang="en-US" sz="2600" dirty="0" err="1"/>
              <a:t>yg</a:t>
            </a:r>
            <a:r>
              <a:rPr lang="en-US" sz="2600" dirty="0"/>
              <a:t> </a:t>
            </a:r>
            <a:r>
              <a:rPr lang="en-US" sz="2600" dirty="0" err="1"/>
              <a:t>dibutuhkan</a:t>
            </a:r>
            <a:r>
              <a:rPr lang="en-US" sz="2600" dirty="0"/>
              <a:t> </a:t>
            </a:r>
            <a:r>
              <a:rPr lang="en-US" sz="2600" dirty="0" err="1"/>
              <a:t>dlm</a:t>
            </a:r>
            <a:r>
              <a:rPr lang="en-US" sz="2600" dirty="0"/>
              <a:t> </a:t>
            </a:r>
            <a:r>
              <a:rPr lang="en-US" sz="2600" dirty="0" err="1"/>
              <a:t>rangka</a:t>
            </a:r>
            <a:r>
              <a:rPr lang="en-US" sz="2600" dirty="0"/>
              <a:t> </a:t>
            </a:r>
            <a:r>
              <a:rPr lang="en-US" sz="2600" dirty="0" err="1"/>
              <a:t>mengurus</a:t>
            </a:r>
            <a:r>
              <a:rPr lang="en-US" sz="2600" dirty="0"/>
              <a:t> &amp;/</a:t>
            </a:r>
            <a:r>
              <a:rPr lang="en-US" sz="2600" dirty="0" err="1"/>
              <a:t>atau</a:t>
            </a:r>
            <a:r>
              <a:rPr lang="en-US" sz="2600" dirty="0"/>
              <a:t> </a:t>
            </a:r>
            <a:r>
              <a:rPr lang="en-US" sz="2600" dirty="0" err="1"/>
              <a:t>membereskan</a:t>
            </a:r>
            <a:r>
              <a:rPr lang="en-US" sz="2600" dirty="0"/>
              <a:t> </a:t>
            </a:r>
            <a:r>
              <a:rPr lang="en-US" sz="2600" dirty="0" err="1"/>
              <a:t>harta</a:t>
            </a:r>
            <a:r>
              <a:rPr lang="en-US" sz="2600" dirty="0"/>
              <a:t> </a:t>
            </a:r>
            <a:r>
              <a:rPr lang="en-US" sz="2600" dirty="0" err="1" smtClean="0"/>
              <a:t>pailit</a:t>
            </a:r>
            <a:r>
              <a:rPr lang="en-US" sz="2600" dirty="0"/>
              <a:t>;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telah</a:t>
            </a:r>
            <a:r>
              <a:rPr lang="en-US" sz="2600" dirty="0"/>
              <a:t> </a:t>
            </a:r>
            <a:r>
              <a:rPr lang="en-US" sz="2600" dirty="0" err="1"/>
              <a:t>terdaftar</a:t>
            </a:r>
            <a:r>
              <a:rPr lang="en-US" sz="2600" dirty="0"/>
              <a:t> </a:t>
            </a:r>
            <a:r>
              <a:rPr lang="en-US" sz="2600" dirty="0" err="1"/>
              <a:t>p</a:t>
            </a:r>
            <a:r>
              <a:rPr lang="en-US" sz="2600" dirty="0" err="1" smtClean="0"/>
              <a:t>ada</a:t>
            </a:r>
            <a:r>
              <a:rPr lang="en-US" sz="2600" dirty="0" smtClean="0"/>
              <a:t> </a:t>
            </a:r>
            <a:r>
              <a:rPr lang="en-US" sz="2600" dirty="0" err="1"/>
              <a:t>kementerian</a:t>
            </a:r>
            <a:r>
              <a:rPr lang="en-US" sz="2600" dirty="0"/>
              <a:t> </a:t>
            </a:r>
            <a:r>
              <a:rPr lang="en-US" sz="2600" dirty="0" err="1"/>
              <a:t>yg</a:t>
            </a:r>
            <a:r>
              <a:rPr lang="en-US" sz="2600" dirty="0"/>
              <a:t> </a:t>
            </a:r>
            <a:r>
              <a:rPr lang="en-US" sz="2600" dirty="0" err="1"/>
              <a:t>lingkup</a:t>
            </a:r>
            <a:r>
              <a:rPr lang="en-US" sz="2600" dirty="0"/>
              <a:t> &amp; </a:t>
            </a:r>
            <a:r>
              <a:rPr lang="en-US" sz="2600" dirty="0" err="1"/>
              <a:t>tgjawabnya</a:t>
            </a:r>
            <a:r>
              <a:rPr lang="en-US" sz="2600" dirty="0"/>
              <a:t> di bid. </a:t>
            </a:r>
            <a:r>
              <a:rPr lang="en-US" sz="2600" dirty="0" err="1"/>
              <a:t>Hukum</a:t>
            </a:r>
            <a:r>
              <a:rPr lang="en-US" sz="2600" dirty="0"/>
              <a:t> &amp; </a:t>
            </a:r>
            <a:r>
              <a:rPr lang="en-US" sz="2600" dirty="0" err="1"/>
              <a:t>peraturan</a:t>
            </a:r>
            <a:r>
              <a:rPr lang="en-US" sz="2600" dirty="0"/>
              <a:t> </a:t>
            </a:r>
            <a:r>
              <a:rPr lang="en-US" sz="2600" dirty="0" err="1" smtClean="0"/>
              <a:t>perundang-undangan</a:t>
            </a:r>
            <a:r>
              <a:rPr lang="en-US" sz="26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b="1" dirty="0" err="1" smtClean="0"/>
              <a:t>Balai</a:t>
            </a:r>
            <a:r>
              <a:rPr lang="en-US" sz="2600" b="1" dirty="0" smtClean="0"/>
              <a:t> </a:t>
            </a:r>
            <a:r>
              <a:rPr lang="en-US" sz="2600" b="1" dirty="0" err="1"/>
              <a:t>Harta</a:t>
            </a:r>
            <a:r>
              <a:rPr lang="en-US" sz="2600" b="1" dirty="0"/>
              <a:t> </a:t>
            </a:r>
            <a:r>
              <a:rPr lang="en-US" sz="2600" b="1" dirty="0" err="1"/>
              <a:t>Peninggalan</a:t>
            </a:r>
            <a:r>
              <a:rPr lang="en-US" sz="2600" b="1" dirty="0"/>
              <a:t>: </a:t>
            </a:r>
            <a:r>
              <a:rPr lang="sv-SE" sz="2600" dirty="0"/>
              <a:t>Dalam hal Debitor, Kreditor, atau pihak yang berwenang mengajukan permohonan pernyataan pailit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mengajukan</a:t>
            </a:r>
            <a:r>
              <a:rPr lang="en-US" sz="2600" dirty="0"/>
              <a:t> </a:t>
            </a:r>
            <a:r>
              <a:rPr lang="en-US" sz="2600" dirty="0" err="1"/>
              <a:t>usul</a:t>
            </a:r>
            <a:r>
              <a:rPr lang="en-US" sz="2600" dirty="0"/>
              <a:t> </a:t>
            </a:r>
            <a:r>
              <a:rPr lang="en-US" sz="2600" dirty="0" err="1"/>
              <a:t>pengangkatan</a:t>
            </a:r>
            <a:r>
              <a:rPr lang="en-US" sz="2600" dirty="0"/>
              <a:t> </a:t>
            </a:r>
            <a:r>
              <a:rPr lang="en-US" sz="2600" dirty="0" err="1"/>
              <a:t>Kurator</a:t>
            </a:r>
            <a:r>
              <a:rPr lang="en-US" sz="2600" dirty="0"/>
              <a:t> </a:t>
            </a:r>
            <a:r>
              <a:rPr lang="en-US" sz="2600" dirty="0" err="1"/>
              <a:t>kepada</a:t>
            </a:r>
            <a:r>
              <a:rPr lang="en-US" sz="2600" dirty="0"/>
              <a:t> </a:t>
            </a:r>
            <a:r>
              <a:rPr lang="en-US" sz="2600" dirty="0" err="1" smtClean="0"/>
              <a:t>Pengadilan</a:t>
            </a:r>
            <a:r>
              <a:rPr lang="en-US" sz="2600" dirty="0"/>
              <a:t>.</a:t>
            </a:r>
            <a:endParaRPr lang="en-US" sz="2600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7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1143000"/>
          </a:xfrm>
        </p:spPr>
        <p:txBody>
          <a:bodyPr/>
          <a:lstStyle/>
          <a:p>
            <a:pPr algn="r"/>
            <a:r>
              <a:rPr lang="en-US" b="1" dirty="0" err="1" smtClean="0"/>
              <a:t>Tugas</a:t>
            </a:r>
            <a:r>
              <a:rPr lang="en-US" b="1" dirty="0" smtClean="0"/>
              <a:t> </a:t>
            </a:r>
            <a:r>
              <a:rPr lang="en-US" b="1" dirty="0" err="1" smtClean="0"/>
              <a:t>Kurator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pengurusan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pemberesan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pailit</a:t>
            </a:r>
            <a:r>
              <a:rPr lang="en-US" dirty="0" smtClean="0"/>
              <a:t> (</a:t>
            </a:r>
            <a:r>
              <a:rPr lang="en-US" dirty="0" err="1" smtClean="0"/>
              <a:t>boedel</a:t>
            </a:r>
            <a:r>
              <a:rPr lang="en-US" dirty="0" smtClean="0"/>
              <a:t> </a:t>
            </a:r>
            <a:r>
              <a:rPr lang="en-US" dirty="0" err="1" smtClean="0"/>
              <a:t>pailit</a:t>
            </a:r>
            <a:r>
              <a:rPr lang="en-US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debitur</a:t>
            </a:r>
            <a:r>
              <a:rPr lang="en-US" dirty="0" smtClean="0"/>
              <a:t> &amp;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dirasakan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.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debitur</a:t>
            </a:r>
            <a:r>
              <a:rPr lang="en-US" dirty="0" smtClean="0"/>
              <a:t> </a:t>
            </a:r>
            <a:r>
              <a:rPr lang="en-US" dirty="0" err="1" smtClean="0"/>
              <a:t>pailit</a:t>
            </a:r>
            <a:r>
              <a:rPr lang="en-US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penyegelan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pailit</a:t>
            </a:r>
            <a:r>
              <a:rPr lang="en-US" dirty="0" smtClean="0"/>
              <a:t> dg. </a:t>
            </a:r>
            <a:r>
              <a:rPr lang="en-US" dirty="0" err="1" smtClean="0"/>
              <a:t>seizin</a:t>
            </a:r>
            <a:r>
              <a:rPr lang="en-US" dirty="0" smtClean="0"/>
              <a:t> Hakim </a:t>
            </a:r>
            <a:r>
              <a:rPr lang="en-US" dirty="0" err="1" smtClean="0"/>
              <a:t>Pengawas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1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UPAYA HUKUM THD. KEPUTUSAN KEPAILITAN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Kasasi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/>
              <a:t> </a:t>
            </a:r>
            <a:r>
              <a:rPr lang="en-US" dirty="0" smtClean="0"/>
              <a:t>MA,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/>
              <a:t>diajukan</a:t>
            </a:r>
            <a:r>
              <a:rPr lang="en-US" dirty="0"/>
              <a:t> paling </a:t>
            </a:r>
            <a:r>
              <a:rPr lang="en-US" dirty="0" err="1"/>
              <a:t>lambat</a:t>
            </a:r>
            <a:r>
              <a:rPr lang="en-US" dirty="0"/>
              <a:t> 8 (</a:t>
            </a:r>
            <a:r>
              <a:rPr lang="en-US" dirty="0" err="1"/>
              <a:t>delapan</a:t>
            </a:r>
            <a:r>
              <a:rPr lang="en-US" dirty="0"/>
              <a:t>)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sv-SE" dirty="0" smtClean="0"/>
              <a:t>tanggal </a:t>
            </a:r>
            <a:r>
              <a:rPr lang="sv-SE" dirty="0"/>
              <a:t>putusan yang dimohonkan kasasi diucapkan, dengan mendaftarkan kepada Panitera </a:t>
            </a:r>
            <a:r>
              <a:rPr lang="sv-SE" dirty="0" smtClean="0"/>
              <a:t>Pengadilan </a:t>
            </a:r>
            <a:r>
              <a:rPr lang="fi-FI" dirty="0" smtClean="0"/>
              <a:t>yang </a:t>
            </a:r>
            <a:r>
              <a:rPr lang="fi-FI" dirty="0"/>
              <a:t>telah memutus permohonan pernyataan pailit</a:t>
            </a:r>
            <a:r>
              <a:rPr lang="fi-FI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b="1" dirty="0" smtClean="0"/>
              <a:t>Peninjauan Kembali </a:t>
            </a:r>
            <a:r>
              <a:rPr lang="fi-FI" dirty="0"/>
              <a:t>ke </a:t>
            </a:r>
            <a:r>
              <a:rPr lang="fi-FI" dirty="0" smtClean="0"/>
              <a:t>MA.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914400"/>
          </a:xfrm>
        </p:spPr>
        <p:txBody>
          <a:bodyPr/>
          <a:lstStyle/>
          <a:p>
            <a:pPr algn="r"/>
            <a:r>
              <a:rPr lang="en-US" sz="3600" dirty="0" smtClean="0"/>
              <a:t>AKIBAT HUKUM KEPAILITAN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524000"/>
            <a:ext cx="77724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Kompensasi</a:t>
            </a:r>
            <a:r>
              <a:rPr lang="en-US" sz="2800" dirty="0" smtClean="0"/>
              <a:t> </a:t>
            </a:r>
            <a:r>
              <a:rPr lang="en-US" sz="2800" dirty="0" err="1" smtClean="0"/>
              <a:t>Utang</a:t>
            </a:r>
            <a:r>
              <a:rPr lang="en-US" sz="2800" dirty="0" smtClean="0"/>
              <a:t> </a:t>
            </a:r>
            <a:r>
              <a:rPr lang="en-US" sz="2800" dirty="0" err="1" smtClean="0"/>
              <a:t>dpt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asalkan</a:t>
            </a:r>
            <a:r>
              <a:rPr lang="en-US" sz="2800" dirty="0" smtClean="0"/>
              <a:t> dg </a:t>
            </a:r>
            <a:r>
              <a:rPr lang="en-US" sz="2800" dirty="0" err="1" smtClean="0"/>
              <a:t>itikad</a:t>
            </a:r>
            <a:r>
              <a:rPr lang="en-US" sz="2800" dirty="0" smtClean="0"/>
              <a:t> </a:t>
            </a:r>
            <a:r>
              <a:rPr lang="en-US" sz="2800" dirty="0" err="1" smtClean="0"/>
              <a:t>baik</a:t>
            </a:r>
            <a:r>
              <a:rPr lang="en-US" sz="2800" dirty="0" smtClean="0"/>
              <a:t> &amp; </a:t>
            </a:r>
            <a:r>
              <a:rPr lang="en-US" sz="2800" dirty="0" err="1" smtClean="0"/>
              <a:t>transaksi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menimbulkan</a:t>
            </a:r>
            <a:r>
              <a:rPr lang="en-US" sz="2800" dirty="0" smtClean="0"/>
              <a:t> </a:t>
            </a:r>
            <a:r>
              <a:rPr lang="en-US" sz="2800" dirty="0" err="1" smtClean="0"/>
              <a:t>utang</a:t>
            </a:r>
            <a:r>
              <a:rPr lang="en-US" sz="2800" dirty="0" smtClean="0"/>
              <a:t>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Debitur</a:t>
            </a:r>
            <a:r>
              <a:rPr lang="en-US" sz="2800" dirty="0" smtClean="0"/>
              <a:t> </a:t>
            </a:r>
            <a:r>
              <a:rPr lang="en-US" sz="2800" dirty="0" err="1" smtClean="0"/>
              <a:t>dinyatakan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pailit</a:t>
            </a:r>
            <a:r>
              <a:rPr lang="en-US" sz="28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Kontrak</a:t>
            </a:r>
            <a:r>
              <a:rPr lang="en-US" sz="2800" dirty="0" smtClean="0"/>
              <a:t> </a:t>
            </a:r>
            <a:r>
              <a:rPr lang="en-US" sz="2800" dirty="0" err="1" smtClean="0"/>
              <a:t>timbal</a:t>
            </a:r>
            <a:r>
              <a:rPr lang="en-US" sz="2800" dirty="0" smtClean="0"/>
              <a:t> </a:t>
            </a:r>
            <a:r>
              <a:rPr lang="en-US" sz="2800" dirty="0" err="1" smtClean="0"/>
              <a:t>balik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Kreditur</a:t>
            </a:r>
            <a:r>
              <a:rPr lang="en-US" sz="2800" dirty="0" smtClean="0"/>
              <a:t> dg </a:t>
            </a:r>
            <a:r>
              <a:rPr lang="en-US" sz="2800" dirty="0" err="1" smtClean="0"/>
              <a:t>Debitur</a:t>
            </a:r>
            <a:r>
              <a:rPr lang="en-US" sz="2800" dirty="0" smtClean="0"/>
              <a:t> </a:t>
            </a:r>
            <a:r>
              <a:rPr lang="en-US" sz="2800" dirty="0" err="1" smtClean="0"/>
              <a:t>Pailit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keputusan</a:t>
            </a:r>
            <a:r>
              <a:rPr lang="en-US" sz="2800" dirty="0" smtClean="0"/>
              <a:t> </a:t>
            </a:r>
            <a:r>
              <a:rPr lang="en-US" sz="2800" dirty="0" err="1" smtClean="0"/>
              <a:t>pailit</a:t>
            </a:r>
            <a:r>
              <a:rPr lang="en-US" sz="2800" dirty="0" smtClean="0"/>
              <a:t> </a:t>
            </a:r>
            <a:r>
              <a:rPr lang="en-US" sz="2800" dirty="0" err="1" smtClean="0"/>
              <a:t>dpt</a:t>
            </a:r>
            <a:r>
              <a:rPr lang="en-US" sz="2800" dirty="0" smtClean="0"/>
              <a:t> </a:t>
            </a:r>
            <a:r>
              <a:rPr lang="en-US" sz="2800" dirty="0" err="1" smtClean="0"/>
              <a:t>dilanjutkan</a:t>
            </a:r>
            <a:r>
              <a:rPr lang="en-US" sz="2800" dirty="0" smtClean="0"/>
              <a:t>, </a:t>
            </a:r>
            <a:r>
              <a:rPr lang="en-US" sz="2800" dirty="0" err="1" smtClean="0"/>
              <a:t>sebaliknya</a:t>
            </a:r>
            <a:r>
              <a:rPr lang="en-US" sz="2800" dirty="0" smtClean="0"/>
              <a:t> </a:t>
            </a:r>
            <a:r>
              <a:rPr lang="en-US" sz="2800" dirty="0" err="1" smtClean="0"/>
              <a:t>kontrak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setelah</a:t>
            </a:r>
            <a:r>
              <a:rPr lang="en-US" sz="2800" dirty="0" smtClean="0"/>
              <a:t> </a:t>
            </a:r>
            <a:r>
              <a:rPr lang="en-US" sz="2800" dirty="0" err="1" smtClean="0"/>
              <a:t>keputusan</a:t>
            </a:r>
            <a:r>
              <a:rPr lang="en-US" sz="2800" dirty="0" smtClean="0"/>
              <a:t> </a:t>
            </a:r>
            <a:r>
              <a:rPr lang="en-US" sz="2800" dirty="0" err="1" smtClean="0"/>
              <a:t>pailit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dpt</a:t>
            </a:r>
            <a:r>
              <a:rPr lang="en-US" sz="2800" dirty="0" smtClean="0"/>
              <a:t> </a:t>
            </a:r>
            <a:r>
              <a:rPr lang="en-US" sz="2800" dirty="0" err="1" smtClean="0"/>
              <a:t>dilanjutkan</a:t>
            </a:r>
            <a:r>
              <a:rPr lang="en-US" sz="28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Pembatalan</a:t>
            </a:r>
            <a:r>
              <a:rPr lang="en-US" sz="2800" dirty="0" smtClean="0"/>
              <a:t> </a:t>
            </a:r>
            <a:r>
              <a:rPr lang="en-US" sz="2800" dirty="0" err="1" smtClean="0"/>
              <a:t>tindakan</a:t>
            </a:r>
            <a:r>
              <a:rPr lang="en-US" sz="2800" dirty="0" smtClean="0"/>
              <a:t> </a:t>
            </a:r>
            <a:r>
              <a:rPr lang="en-US" sz="2800" dirty="0" err="1" smtClean="0"/>
              <a:t>Debitur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mengakibatkan</a:t>
            </a:r>
            <a:r>
              <a:rPr lang="en-US" sz="2800" dirty="0" smtClean="0"/>
              <a:t> </a:t>
            </a:r>
            <a:r>
              <a:rPr lang="en-US" sz="2800" dirty="0" err="1" smtClean="0"/>
              <a:t>merugikan</a:t>
            </a:r>
            <a:r>
              <a:rPr lang="en-US" sz="2800" dirty="0" smtClean="0"/>
              <a:t> </a:t>
            </a:r>
            <a:r>
              <a:rPr lang="en-US" sz="2800" dirty="0" err="1" smtClean="0"/>
              <a:t>Kreditur</a:t>
            </a:r>
            <a:r>
              <a:rPr lang="en-US" sz="28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5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914400"/>
          </a:xfrm>
        </p:spPr>
        <p:txBody>
          <a:bodyPr/>
          <a:lstStyle/>
          <a:p>
            <a:pPr algn="r"/>
            <a:r>
              <a:rPr lang="en-US" sz="3600" dirty="0"/>
              <a:t>AKIBAT HUKUM KEPAILITAN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sitaan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Debitur</a:t>
            </a:r>
            <a:r>
              <a:rPr lang="en-US" dirty="0" smtClean="0"/>
              <a:t>  </a:t>
            </a:r>
            <a:r>
              <a:rPr lang="en-US" dirty="0" err="1" smtClean="0"/>
              <a:t>Pailit</a:t>
            </a:r>
            <a:r>
              <a:rPr lang="en-US" dirty="0" smtClean="0"/>
              <a:t>;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err="1" smtClean="0"/>
              <a:t>Kepailitan</a:t>
            </a:r>
            <a:r>
              <a:rPr lang="en-US" dirty="0" smtClean="0"/>
              <a:t>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suami</a:t>
            </a:r>
            <a:r>
              <a:rPr lang="en-US" dirty="0" smtClean="0"/>
              <a:t>/</a:t>
            </a:r>
            <a:r>
              <a:rPr lang="en-US" dirty="0" err="1" smtClean="0"/>
              <a:t>istri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menikah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persatuan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;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b="1" dirty="0" err="1" smtClean="0">
                <a:solidFill>
                  <a:srgbClr val="FF0000"/>
                </a:solidFill>
              </a:rPr>
              <a:t>Debitur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kehilangan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Hak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utk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mengurus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hartanya</a:t>
            </a:r>
            <a:r>
              <a:rPr lang="en-US" b="1" dirty="0" smtClean="0">
                <a:solidFill>
                  <a:srgbClr val="FF0000"/>
                </a:solidFill>
              </a:rPr>
              <a:t>;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b="1" dirty="0" err="1" smtClean="0"/>
              <a:t>Karyawan</a:t>
            </a:r>
            <a:r>
              <a:rPr lang="en-US" b="1" dirty="0" smtClean="0"/>
              <a:t> </a:t>
            </a:r>
            <a:r>
              <a:rPr lang="en-US" b="1" dirty="0" err="1" smtClean="0"/>
              <a:t>dpt</a:t>
            </a:r>
            <a:r>
              <a:rPr lang="en-US" b="1" dirty="0" smtClean="0"/>
              <a:t> di PHK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6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914400"/>
          </a:xfrm>
        </p:spPr>
        <p:txBody>
          <a:bodyPr/>
          <a:lstStyle/>
          <a:p>
            <a:pPr algn="r"/>
            <a:r>
              <a:rPr lang="en-US" sz="3600" dirty="0"/>
              <a:t>AKIBAT HUKUM KEPAILITAN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524000"/>
            <a:ext cx="7772400" cy="4114800"/>
          </a:xfrm>
        </p:spPr>
        <p:txBody>
          <a:bodyPr/>
          <a:lstStyle/>
          <a:p>
            <a:pPr marL="514350" indent="-514350">
              <a:buFont typeface="+mj-lt"/>
              <a:buAutoNum type="arabicPeriod" startAt="8"/>
            </a:pPr>
            <a:r>
              <a:rPr lang="en-US" sz="2800" dirty="0" err="1" smtClean="0"/>
              <a:t>Debitur</a:t>
            </a:r>
            <a:r>
              <a:rPr lang="en-US" sz="2800" dirty="0" smtClean="0"/>
              <a:t> </a:t>
            </a:r>
            <a:r>
              <a:rPr lang="en-US" sz="2800" dirty="0" err="1" smtClean="0"/>
              <a:t>Pailit</a:t>
            </a:r>
            <a:r>
              <a:rPr lang="en-US" sz="2800" dirty="0" smtClean="0"/>
              <a:t> </a:t>
            </a:r>
            <a:r>
              <a:rPr lang="en-US" sz="2800" dirty="0" err="1" smtClean="0"/>
              <a:t>dpt</a:t>
            </a:r>
            <a:r>
              <a:rPr lang="en-US" sz="2800" dirty="0" smtClean="0"/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disandera</a:t>
            </a: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en-US" sz="2800" b="1" dirty="0" err="1" smtClean="0">
                <a:solidFill>
                  <a:srgbClr val="FF0000"/>
                </a:solidFill>
              </a:rPr>
              <a:t>kena</a:t>
            </a:r>
            <a:r>
              <a:rPr lang="en-US" sz="2800" b="1" dirty="0" smtClean="0">
                <a:solidFill>
                  <a:srgbClr val="FF0000"/>
                </a:solidFill>
              </a:rPr>
              <a:t> &amp; </a:t>
            </a:r>
            <a:r>
              <a:rPr lang="en-US" sz="2800" b="1" dirty="0" err="1" smtClean="0">
                <a:solidFill>
                  <a:srgbClr val="FF0000"/>
                </a:solidFill>
              </a:rPr>
              <a:t>paksaan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badan</a:t>
            </a:r>
            <a:r>
              <a:rPr lang="en-US" sz="2800" b="1" dirty="0" smtClean="0">
                <a:solidFill>
                  <a:srgbClr val="FF0000"/>
                </a:solidFill>
              </a:rPr>
              <a:t>;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sz="2800" dirty="0" err="1" smtClean="0"/>
              <a:t>Penyaderaan</a:t>
            </a:r>
            <a:r>
              <a:rPr lang="en-US" sz="2800" dirty="0" smtClean="0"/>
              <a:t> &amp; </a:t>
            </a:r>
            <a:r>
              <a:rPr lang="en-US" sz="2800" dirty="0" err="1" smtClean="0"/>
              <a:t>pencekalan</a:t>
            </a:r>
            <a:r>
              <a:rPr lang="en-US" sz="2800" dirty="0" smtClean="0"/>
              <a:t> </a:t>
            </a:r>
            <a:r>
              <a:rPr lang="en-US" sz="2800" dirty="0" err="1" smtClean="0"/>
              <a:t>berlaku</a:t>
            </a:r>
            <a:r>
              <a:rPr lang="en-US" sz="2800" dirty="0" smtClean="0"/>
              <a:t> </a:t>
            </a:r>
            <a:r>
              <a:rPr lang="en-US" sz="2800" dirty="0" err="1" smtClean="0"/>
              <a:t>juga</a:t>
            </a:r>
            <a:r>
              <a:rPr lang="en-US" sz="2800" dirty="0" smtClean="0"/>
              <a:t> </a:t>
            </a:r>
            <a:r>
              <a:rPr lang="en-US" sz="2800" dirty="0" err="1" smtClean="0"/>
              <a:t>utk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Direksi</a:t>
            </a:r>
            <a:r>
              <a:rPr lang="en-US" sz="2800" dirty="0" smtClean="0">
                <a:solidFill>
                  <a:srgbClr val="FF0000"/>
                </a:solidFill>
              </a:rPr>
              <a:t> Perusahaan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dinyatakan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pailit</a:t>
            </a:r>
            <a:r>
              <a:rPr lang="en-US" sz="2800" dirty="0"/>
              <a:t>;</a:t>
            </a:r>
            <a:endParaRPr lang="en-US" sz="2800" dirty="0" smtClean="0"/>
          </a:p>
          <a:p>
            <a:pPr marL="514350" indent="-514350">
              <a:buFont typeface="+mj-lt"/>
              <a:buAutoNum type="arabicPeriod" startAt="8"/>
            </a:pPr>
            <a:r>
              <a:rPr lang="en-US" sz="2800" b="1" dirty="0" smtClean="0"/>
              <a:t> </a:t>
            </a:r>
            <a:r>
              <a:rPr lang="en-US" sz="2800" dirty="0" err="1" smtClean="0"/>
              <a:t>Perkara</a:t>
            </a:r>
            <a:r>
              <a:rPr lang="en-US" sz="2800" dirty="0" smtClean="0"/>
              <a:t> </a:t>
            </a:r>
            <a:r>
              <a:rPr lang="en-US" sz="2800" dirty="0" err="1" smtClean="0"/>
              <a:t>pengadilan</a:t>
            </a:r>
            <a:r>
              <a:rPr lang="en-US" sz="2800" dirty="0" smtClean="0"/>
              <a:t> </a:t>
            </a:r>
            <a:r>
              <a:rPr lang="en-US" sz="2800" dirty="0" err="1" smtClean="0"/>
              <a:t>ditangguhkan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diambil</a:t>
            </a:r>
            <a:r>
              <a:rPr lang="en-US" sz="2800" dirty="0" smtClean="0"/>
              <a:t> </a:t>
            </a:r>
            <a:r>
              <a:rPr lang="en-US" sz="2800" dirty="0" err="1" smtClean="0"/>
              <a:t>alih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Kurator</a:t>
            </a:r>
            <a:endParaRPr lang="en-US" sz="2800" dirty="0" smtClean="0"/>
          </a:p>
          <a:p>
            <a:pPr marL="514350" indent="-514350">
              <a:buFont typeface="+mj-lt"/>
              <a:buAutoNum type="arabicPeriod" startAt="8"/>
            </a:pPr>
            <a:r>
              <a:rPr lang="en-US" sz="2800" dirty="0" err="1" smtClean="0"/>
              <a:t>Gugatan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Kurator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dirty="0" err="1" smtClean="0"/>
              <a:t>Harta</a:t>
            </a:r>
            <a:r>
              <a:rPr lang="en-US" sz="4000" dirty="0" smtClean="0"/>
              <a:t> </a:t>
            </a:r>
            <a:r>
              <a:rPr lang="en-US" sz="4000" dirty="0" err="1" smtClean="0"/>
              <a:t>Debitur</a:t>
            </a:r>
            <a:r>
              <a:rPr lang="en-US" sz="4000" dirty="0" smtClean="0"/>
              <a:t> </a:t>
            </a:r>
            <a:r>
              <a:rPr lang="en-US" sz="4000" dirty="0" err="1" smtClean="0"/>
              <a:t>Pailit</a:t>
            </a:r>
            <a:r>
              <a:rPr lang="en-US" sz="4000" dirty="0" smtClean="0"/>
              <a:t> </a:t>
            </a:r>
            <a:r>
              <a:rPr lang="en-US" sz="4000" dirty="0" err="1" smtClean="0"/>
              <a:t>yg</a:t>
            </a:r>
            <a:r>
              <a:rPr lang="en-US" sz="4000" dirty="0" smtClean="0"/>
              <a:t> </a:t>
            </a:r>
            <a:r>
              <a:rPr lang="en-US" sz="4000" dirty="0" err="1" smtClean="0"/>
              <a:t>tdk</a:t>
            </a:r>
            <a:r>
              <a:rPr lang="en-US" sz="4000" dirty="0" smtClean="0"/>
              <a:t> </a:t>
            </a:r>
            <a:r>
              <a:rPr lang="en-US" sz="4000" dirty="0" err="1" smtClean="0"/>
              <a:t>dpt</a:t>
            </a:r>
            <a:r>
              <a:rPr lang="en-US" sz="4000" dirty="0" smtClean="0"/>
              <a:t> </a:t>
            </a:r>
            <a:r>
              <a:rPr lang="en-US" sz="4000" dirty="0" err="1" smtClean="0"/>
              <a:t>dimasukan</a:t>
            </a:r>
            <a:r>
              <a:rPr lang="en-US" sz="4000" dirty="0" smtClean="0"/>
              <a:t> </a:t>
            </a:r>
            <a:r>
              <a:rPr lang="en-US" sz="4000" dirty="0" err="1" smtClean="0"/>
              <a:t>ke</a:t>
            </a:r>
            <a:r>
              <a:rPr lang="en-US" sz="4000" dirty="0" smtClean="0"/>
              <a:t> </a:t>
            </a:r>
            <a:r>
              <a:rPr lang="en-US" sz="4000" dirty="0" err="1" smtClean="0"/>
              <a:t>dlm</a:t>
            </a:r>
            <a:r>
              <a:rPr lang="en-US" sz="4000" dirty="0" smtClean="0"/>
              <a:t> </a:t>
            </a:r>
            <a:r>
              <a:rPr lang="en-US" sz="4000" dirty="0" err="1" smtClean="0"/>
              <a:t>boedel</a:t>
            </a:r>
            <a:r>
              <a:rPr lang="en-US" sz="4000" dirty="0" smtClean="0"/>
              <a:t> </a:t>
            </a:r>
            <a:r>
              <a:rPr lang="en-US" sz="4000" dirty="0" err="1" smtClean="0"/>
              <a:t>pailit</a:t>
            </a:r>
            <a:r>
              <a:rPr lang="en-US" sz="4000" dirty="0" smtClean="0"/>
              <a:t>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benda</a:t>
            </a:r>
            <a:r>
              <a:rPr lang="en-US" sz="2000" dirty="0"/>
              <a:t>,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hewan</a:t>
            </a:r>
            <a:r>
              <a:rPr lang="en-US" sz="2000" dirty="0"/>
              <a:t> yang </a:t>
            </a:r>
            <a:r>
              <a:rPr lang="en-US" sz="2000" dirty="0" err="1"/>
              <a:t>benar-benar</a:t>
            </a:r>
            <a:r>
              <a:rPr lang="en-US" sz="2000" dirty="0"/>
              <a:t> </a:t>
            </a:r>
            <a:r>
              <a:rPr lang="en-US" sz="2000" dirty="0" err="1"/>
              <a:t>dibutuhkan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Debitor</a:t>
            </a:r>
            <a:r>
              <a:rPr lang="en-US" sz="2000" dirty="0"/>
              <a:t> </a:t>
            </a:r>
            <a:r>
              <a:rPr lang="en-US" sz="2000" dirty="0" err="1"/>
              <a:t>sehubungan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 smtClean="0"/>
              <a:t>pekerjaannya</a:t>
            </a:r>
            <a:r>
              <a:rPr lang="en-US" sz="2000" dirty="0" smtClean="0"/>
              <a:t>, </a:t>
            </a:r>
            <a:r>
              <a:rPr lang="sv-SE" sz="2000" dirty="0" smtClean="0"/>
              <a:t>perlengkapannya</a:t>
            </a:r>
            <a:r>
              <a:rPr lang="sv-SE" sz="2000" dirty="0"/>
              <a:t>, alat-alat medis yang dipergunakan untuk kesehatan, tempat tidur dan </a:t>
            </a:r>
            <a:r>
              <a:rPr lang="sv-SE" sz="2000" dirty="0" smtClean="0"/>
              <a:t>perlengkapannya yang </a:t>
            </a:r>
            <a:r>
              <a:rPr lang="sv-SE" sz="2000" dirty="0"/>
              <a:t>dipergunakan oleh Debitor dan keluarganya, dan bahan makanan untuk 30 (tiga puluh) hari </a:t>
            </a:r>
            <a:r>
              <a:rPr lang="sv-SE" sz="2000" dirty="0" smtClean="0"/>
              <a:t>bagi </a:t>
            </a:r>
            <a:r>
              <a:rPr lang="nl-NL" sz="2000" dirty="0" smtClean="0"/>
              <a:t>Debitor </a:t>
            </a:r>
            <a:r>
              <a:rPr lang="nl-NL" sz="2000" dirty="0"/>
              <a:t>dan keluarganya, yang terdapat di tempat itu;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segala</a:t>
            </a:r>
            <a:r>
              <a:rPr lang="en-US" sz="2000" dirty="0" smtClean="0"/>
              <a:t> </a:t>
            </a:r>
            <a:r>
              <a:rPr lang="en-US" sz="2000" dirty="0" err="1"/>
              <a:t>sesuatu</a:t>
            </a:r>
            <a:r>
              <a:rPr lang="en-US" sz="2000" dirty="0"/>
              <a:t> yang </a:t>
            </a:r>
            <a:r>
              <a:rPr lang="en-US" sz="2000" dirty="0" err="1"/>
              <a:t>diperoleh</a:t>
            </a:r>
            <a:r>
              <a:rPr lang="en-US" sz="2000" dirty="0"/>
              <a:t> </a:t>
            </a:r>
            <a:r>
              <a:rPr lang="en-US" sz="2000" dirty="0" err="1"/>
              <a:t>Debitor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pekerjaannya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penggajian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 smtClean="0"/>
              <a:t>jabatan</a:t>
            </a:r>
            <a:r>
              <a:rPr lang="en-US" sz="2000" dirty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/>
              <a:t>jasa</a:t>
            </a:r>
            <a:r>
              <a:rPr lang="en-US" sz="2000" dirty="0"/>
              <a:t>,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upah</a:t>
            </a:r>
            <a:r>
              <a:rPr lang="en-US" sz="2000" dirty="0"/>
              <a:t>, </a:t>
            </a:r>
            <a:r>
              <a:rPr lang="en-US" sz="2000" dirty="0" err="1"/>
              <a:t>pensiun</a:t>
            </a:r>
            <a:r>
              <a:rPr lang="en-US" sz="2000" dirty="0"/>
              <a:t>, </a:t>
            </a:r>
            <a:r>
              <a:rPr lang="en-US" sz="2000" dirty="0" err="1"/>
              <a:t>uang</a:t>
            </a:r>
            <a:r>
              <a:rPr lang="en-US" sz="2000" dirty="0"/>
              <a:t> </a:t>
            </a:r>
            <a:r>
              <a:rPr lang="en-US" sz="2000" dirty="0" err="1"/>
              <a:t>tunggu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uang</a:t>
            </a:r>
            <a:r>
              <a:rPr lang="en-US" sz="2000" dirty="0"/>
              <a:t> </a:t>
            </a:r>
            <a:r>
              <a:rPr lang="en-US" sz="2000" dirty="0" err="1"/>
              <a:t>tunjangan</a:t>
            </a:r>
            <a:r>
              <a:rPr lang="en-US" sz="2000" dirty="0"/>
              <a:t>, </a:t>
            </a:r>
            <a:r>
              <a:rPr lang="en-US" sz="2000" dirty="0" err="1"/>
              <a:t>sejauh</a:t>
            </a:r>
            <a:r>
              <a:rPr lang="en-US" sz="2000" dirty="0"/>
              <a:t> yang </a:t>
            </a:r>
            <a:r>
              <a:rPr lang="en-US" sz="2000" dirty="0" err="1"/>
              <a:t>ditentukan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smtClean="0"/>
              <a:t>Hakim </a:t>
            </a:r>
            <a:r>
              <a:rPr lang="en-US" sz="2000" dirty="0" err="1" smtClean="0"/>
              <a:t>Pengawas</a:t>
            </a:r>
            <a:r>
              <a:rPr lang="en-US" sz="2000" dirty="0"/>
              <a:t>; </a:t>
            </a:r>
            <a:r>
              <a:rPr lang="en-US" sz="2000" dirty="0" err="1"/>
              <a:t>atau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u</a:t>
            </a:r>
            <a:r>
              <a:rPr lang="en-US" sz="2000" dirty="0" err="1" smtClean="0"/>
              <a:t>ang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diberikan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Debitor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memberi</a:t>
            </a:r>
            <a:r>
              <a:rPr lang="en-US" sz="2000" dirty="0"/>
              <a:t> </a:t>
            </a:r>
            <a:r>
              <a:rPr lang="en-US" sz="2000" dirty="0" err="1"/>
              <a:t>nafkah</a:t>
            </a:r>
            <a:r>
              <a:rPr lang="en-US" sz="2000" dirty="0"/>
              <a:t> </a:t>
            </a:r>
            <a:r>
              <a:rPr lang="en-US" sz="2000" dirty="0" err="1"/>
              <a:t>menurut</a:t>
            </a:r>
            <a:r>
              <a:rPr lang="en-US" sz="2000" dirty="0"/>
              <a:t> </a:t>
            </a:r>
            <a:r>
              <a:rPr lang="en-US" sz="2000" dirty="0" err="1" smtClean="0"/>
              <a:t>undang-undang</a:t>
            </a:r>
            <a:r>
              <a:rPr lang="en-US" sz="2000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7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Berakhirnya</a:t>
            </a:r>
            <a:r>
              <a:rPr lang="en-US" dirty="0" smtClean="0"/>
              <a:t> </a:t>
            </a:r>
            <a:r>
              <a:rPr lang="en-US" dirty="0" err="1" smtClean="0"/>
              <a:t>Kepailitan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752600"/>
            <a:ext cx="7772400" cy="41148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perdamaian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disahkan</a:t>
            </a:r>
            <a:r>
              <a:rPr lang="en-US" dirty="0" smtClean="0"/>
              <a:t> &amp; </a:t>
            </a:r>
            <a:r>
              <a:rPr lang="en-US" dirty="0" err="1" smtClean="0"/>
              <a:t>berkekuatan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Setelah</a:t>
            </a:r>
            <a:r>
              <a:rPr lang="en-US" dirty="0" smtClean="0"/>
              <a:t> proses </a:t>
            </a:r>
            <a:r>
              <a:rPr lang="en-US" dirty="0" err="1" smtClean="0"/>
              <a:t>insolvensi</a:t>
            </a:r>
            <a:r>
              <a:rPr lang="en-US" dirty="0" smtClean="0"/>
              <a:t> &amp;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debitur</a:t>
            </a:r>
            <a:r>
              <a:rPr lang="en-US" dirty="0" smtClean="0"/>
              <a:t>  (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lelang</a:t>
            </a:r>
            <a:r>
              <a:rPr lang="en-US" dirty="0" smtClean="0"/>
              <a:t>);</a:t>
            </a:r>
          </a:p>
          <a:p>
            <a:r>
              <a:rPr lang="en-US" dirty="0" err="1" smtClean="0"/>
              <a:t>Kepailitan</a:t>
            </a:r>
            <a:r>
              <a:rPr lang="en-US" dirty="0" smtClean="0"/>
              <a:t> </a:t>
            </a:r>
            <a:r>
              <a:rPr lang="en-US" dirty="0" err="1" smtClean="0"/>
              <a:t>dicabut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Debitur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cukup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Putusan</a:t>
            </a:r>
            <a:r>
              <a:rPr lang="en-US" dirty="0" smtClean="0"/>
              <a:t> </a:t>
            </a:r>
            <a:r>
              <a:rPr lang="en-US" dirty="0" err="1" smtClean="0"/>
              <a:t>pailit</a:t>
            </a:r>
            <a:r>
              <a:rPr lang="en-US" dirty="0" smtClean="0"/>
              <a:t> </a:t>
            </a:r>
            <a:r>
              <a:rPr lang="en-US" dirty="0" err="1" smtClean="0"/>
              <a:t>dibatalkan</a:t>
            </a:r>
            <a:r>
              <a:rPr lang="en-US" dirty="0" smtClean="0"/>
              <a:t> di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Kasasi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PK.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9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dirty="0" smtClean="0"/>
              <a:t>II. PENUNDAAN KEWAJIBAN PEMBAYARAN UTANG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masa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diberikan</a:t>
            </a:r>
            <a:r>
              <a:rPr lang="en-US" sz="2800" dirty="0" smtClean="0"/>
              <a:t> UU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</a:t>
            </a:r>
            <a:r>
              <a:rPr lang="en-US" sz="2800" dirty="0" err="1" smtClean="0"/>
              <a:t>putusan</a:t>
            </a:r>
            <a:r>
              <a:rPr lang="en-US" sz="2800" dirty="0" smtClean="0"/>
              <a:t> hakim </a:t>
            </a:r>
            <a:r>
              <a:rPr lang="en-US" sz="2800" dirty="0" err="1" smtClean="0"/>
              <a:t>niaga</a:t>
            </a:r>
            <a:r>
              <a:rPr lang="en-US" sz="2800" dirty="0" smtClean="0"/>
              <a:t> di </a:t>
            </a:r>
            <a:r>
              <a:rPr lang="en-US" sz="2800" dirty="0" err="1" smtClean="0"/>
              <a:t>mana</a:t>
            </a:r>
            <a:r>
              <a:rPr lang="en-US" sz="2800" dirty="0" smtClean="0"/>
              <a:t> </a:t>
            </a:r>
            <a:r>
              <a:rPr lang="en-US" sz="2800" dirty="0" err="1" smtClean="0"/>
              <a:t>dlm</a:t>
            </a:r>
            <a:r>
              <a:rPr lang="en-US" sz="2800" dirty="0" smtClean="0"/>
              <a:t> </a:t>
            </a:r>
            <a:r>
              <a:rPr lang="en-US" sz="2800" dirty="0" err="1" smtClean="0"/>
              <a:t>masa</a:t>
            </a:r>
            <a:r>
              <a:rPr lang="en-US" sz="2800" dirty="0" smtClean="0"/>
              <a:t> </a:t>
            </a:r>
            <a:r>
              <a:rPr lang="en-US" sz="2800" dirty="0" err="1" smtClean="0"/>
              <a:t>tsb</a:t>
            </a:r>
            <a:r>
              <a:rPr lang="en-US" sz="2800" dirty="0" smtClean="0"/>
              <a:t>. </a:t>
            </a:r>
            <a:r>
              <a:rPr lang="en-US" sz="2800" dirty="0" err="1" smtClean="0"/>
              <a:t>Kpd</a:t>
            </a:r>
            <a:r>
              <a:rPr lang="en-US" sz="2800" dirty="0" smtClean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 </a:t>
            </a:r>
            <a:r>
              <a:rPr lang="en-US" sz="2800" dirty="0" err="1" smtClean="0"/>
              <a:t>Kreditur</a:t>
            </a:r>
            <a:r>
              <a:rPr lang="en-US" sz="2800" dirty="0" smtClean="0"/>
              <a:t> &amp; </a:t>
            </a:r>
            <a:r>
              <a:rPr lang="en-US" sz="2800" dirty="0" err="1" smtClean="0"/>
              <a:t>Debitur</a:t>
            </a:r>
            <a:r>
              <a:rPr lang="en-US" sz="2800" dirty="0" smtClean="0"/>
              <a:t> </a:t>
            </a:r>
            <a:r>
              <a:rPr lang="en-US" sz="2800" dirty="0" err="1" smtClean="0"/>
              <a:t>diberi</a:t>
            </a:r>
            <a:r>
              <a:rPr lang="en-US" sz="2800" dirty="0" smtClean="0"/>
              <a:t> </a:t>
            </a:r>
            <a:r>
              <a:rPr lang="en-US" sz="2800" dirty="0" err="1" smtClean="0"/>
              <a:t>kesempatan</a:t>
            </a:r>
            <a:r>
              <a:rPr lang="en-US" sz="2800" dirty="0" smtClean="0"/>
              <a:t> </a:t>
            </a:r>
            <a:r>
              <a:rPr lang="en-US" sz="2800" dirty="0" err="1" smtClean="0"/>
              <a:t>utk</a:t>
            </a:r>
            <a:r>
              <a:rPr lang="en-US" sz="2800" dirty="0" smtClean="0"/>
              <a:t> </a:t>
            </a:r>
            <a:r>
              <a:rPr lang="en-US" sz="2800" dirty="0" err="1" smtClean="0"/>
              <a:t>memusyawarahkan</a:t>
            </a:r>
            <a:r>
              <a:rPr lang="en-US" sz="2800" dirty="0" smtClean="0"/>
              <a:t> </a:t>
            </a:r>
            <a:r>
              <a:rPr lang="en-US" sz="2800" dirty="0" err="1" smtClean="0"/>
              <a:t>cara-cara</a:t>
            </a:r>
            <a:r>
              <a:rPr lang="en-US" sz="2800" dirty="0" smtClean="0"/>
              <a:t> </a:t>
            </a:r>
            <a:r>
              <a:rPr lang="en-US" sz="2800" dirty="0" err="1" smtClean="0"/>
              <a:t>pembayaran</a:t>
            </a:r>
            <a:r>
              <a:rPr lang="en-US" sz="2800" dirty="0" smtClean="0"/>
              <a:t> </a:t>
            </a:r>
            <a:r>
              <a:rPr lang="en-US" sz="2800" dirty="0" err="1" smtClean="0"/>
              <a:t>utangnya</a:t>
            </a:r>
            <a:r>
              <a:rPr lang="en-US" sz="2800" dirty="0" smtClean="0"/>
              <a:t> dg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rencana</a:t>
            </a:r>
            <a:r>
              <a:rPr lang="en-US" sz="2800" dirty="0" smtClean="0"/>
              <a:t> </a:t>
            </a:r>
            <a:r>
              <a:rPr lang="en-US" sz="2800" dirty="0" err="1" smtClean="0"/>
              <a:t>pembayaran</a:t>
            </a:r>
            <a:r>
              <a:rPr lang="en-US" sz="2800" dirty="0" smtClean="0"/>
              <a:t> </a:t>
            </a:r>
            <a:r>
              <a:rPr lang="en-US" sz="2800" dirty="0" err="1" smtClean="0"/>
              <a:t>seluruh</a:t>
            </a:r>
            <a:r>
              <a:rPr lang="en-US" sz="2800" dirty="0" smtClean="0"/>
              <a:t>/</a:t>
            </a:r>
            <a:r>
              <a:rPr lang="en-US" sz="2800" dirty="0" err="1" smtClean="0"/>
              <a:t>sebagian</a:t>
            </a:r>
            <a:r>
              <a:rPr lang="en-US" sz="2800" dirty="0" smtClean="0"/>
              <a:t> </a:t>
            </a:r>
            <a:r>
              <a:rPr lang="en-US" sz="2800" dirty="0" err="1" smtClean="0"/>
              <a:t>utangnya</a:t>
            </a:r>
            <a:r>
              <a:rPr lang="en-US" sz="2800" dirty="0" smtClean="0"/>
              <a:t>, </a:t>
            </a:r>
            <a:r>
              <a:rPr lang="en-US" sz="2800" dirty="0" err="1" smtClean="0"/>
              <a:t>termasuk</a:t>
            </a:r>
            <a:r>
              <a:rPr lang="en-US" sz="2800" dirty="0" smtClean="0"/>
              <a:t> </a:t>
            </a: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 smtClean="0"/>
              <a:t>perlu</a:t>
            </a:r>
            <a:r>
              <a:rPr lang="en-US" sz="2800" dirty="0" smtClean="0"/>
              <a:t> </a:t>
            </a:r>
            <a:r>
              <a:rPr lang="en-US" sz="2800" dirty="0" err="1" smtClean="0"/>
              <a:t>merestrukturisasi</a:t>
            </a:r>
            <a:r>
              <a:rPr lang="en-US" sz="2800" dirty="0" smtClean="0"/>
              <a:t> </a:t>
            </a:r>
            <a:r>
              <a:rPr lang="en-US" sz="2800" dirty="0" err="1" smtClean="0"/>
              <a:t>utangnya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Permohonan</a:t>
            </a:r>
            <a:r>
              <a:rPr lang="en-US" sz="2800" dirty="0" smtClean="0"/>
              <a:t> PKPU </a:t>
            </a:r>
            <a:r>
              <a:rPr lang="en-US" sz="2800" dirty="0" err="1" smtClean="0"/>
              <a:t>dpt</a:t>
            </a:r>
            <a:r>
              <a:rPr lang="en-US" sz="2800" dirty="0" smtClean="0"/>
              <a:t> </a:t>
            </a:r>
            <a:r>
              <a:rPr lang="en-US" sz="2800" dirty="0" err="1" smtClean="0"/>
              <a:t>diajukan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Debitur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Kreditur</a:t>
            </a:r>
            <a:r>
              <a:rPr lang="en-US" sz="2800" dirty="0" smtClean="0"/>
              <a:t> </a:t>
            </a:r>
            <a:r>
              <a:rPr lang="en-US" sz="2800" dirty="0" err="1" smtClean="0"/>
              <a:t>utk</a:t>
            </a:r>
            <a:r>
              <a:rPr lang="en-US" sz="2800" dirty="0" smtClean="0"/>
              <a:t> </a:t>
            </a:r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Debitur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KEPAILITAN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BUDI PURNOMO, SE.,MM.,MSi.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2F74-A326-4339-97DA-EC9618AB451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7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usiness Plan">
  <a:themeElements>
    <a:clrScheme name="Business Plan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Business Pl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90000"/>
          <a:buFont typeface="Wingdings" pitchFamily="2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90000"/>
          <a:buFont typeface="Wingdings" pitchFamily="2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Office\Templates\1033\Business Plan.pot</Template>
  <TotalTime>1517</TotalTime>
  <Words>1084</Words>
  <Application>Microsoft Office PowerPoint</Application>
  <PresentationFormat>On-screen Show (4:3)</PresentationFormat>
  <Paragraphs>118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Business Plan</vt:lpstr>
      <vt:lpstr>KEPAILITAN DAN PENUNDAAN KEWAJIBAN PEMBAYARAN UTANG UU No. 37 Tahun 2004</vt:lpstr>
      <vt:lpstr>PowerPoint Presentation</vt:lpstr>
      <vt:lpstr>PENGERTIAN PAILIT &amp; KEPAILITAN</vt:lpstr>
      <vt:lpstr>PIHAK-PIHAK YG TERLIBAT DLM KEPAILITAN</vt:lpstr>
      <vt:lpstr>TERMOHON KEPAILITAN</vt:lpstr>
      <vt:lpstr>Pihak yg dpt dipailitkan:</vt:lpstr>
      <vt:lpstr>PEMOHON KEPAILITAN</vt:lpstr>
      <vt:lpstr>JENIS KREDITUR</vt:lpstr>
      <vt:lpstr>YG DPT MENJADI KURATOR</vt:lpstr>
      <vt:lpstr>Tugas Kurator</vt:lpstr>
      <vt:lpstr>UPAYA HUKUM THD. KEPUTUSAN KEPAILITAN</vt:lpstr>
      <vt:lpstr>AKIBAT HUKUM KEPAILITAN</vt:lpstr>
      <vt:lpstr>AKIBAT HUKUM KEPAILITAN</vt:lpstr>
      <vt:lpstr>AKIBAT HUKUM KEPAILITAN</vt:lpstr>
      <vt:lpstr>Harta Debitur Pailit yg tdk dpt dimasukan ke dlm boedel pailit:</vt:lpstr>
      <vt:lpstr>Berakhirnya Kepailitan</vt:lpstr>
      <vt:lpstr>II. PENUNDAAN KEWAJIBAN PEMBAYARAN UTANG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bsp</cp:lastModifiedBy>
  <cp:revision>65</cp:revision>
  <cp:lastPrinted>2012-04-15T02:05:58Z</cp:lastPrinted>
  <dcterms:created xsi:type="dcterms:W3CDTF">1601-01-01T00:00:00Z</dcterms:created>
  <dcterms:modified xsi:type="dcterms:W3CDTF">2015-07-02T02:19:45Z</dcterms:modified>
</cp:coreProperties>
</file>