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68" r:id="rId5"/>
    <p:sldId id="269" r:id="rId6"/>
    <p:sldId id="270" r:id="rId7"/>
    <p:sldId id="271" r:id="rId8"/>
    <p:sldId id="272" r:id="rId9"/>
    <p:sldId id="273" r:id="rId10"/>
    <p:sldId id="274" r:id="rId11"/>
    <p:sldId id="259" r:id="rId12"/>
    <p:sldId id="261" r:id="rId13"/>
    <p:sldId id="262" r:id="rId14"/>
    <p:sldId id="263" r:id="rId15"/>
    <p:sldId id="264" r:id="rId16"/>
    <p:sldId id="258" r:id="rId17"/>
    <p:sldId id="266" r:id="rId18"/>
    <p:sldId id="275" r:id="rId19"/>
    <p:sldId id="276" r:id="rId20"/>
    <p:sldId id="26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1D8BD707-D9CF-40AE-B4C6-C98DA3205C09}" type="datetimeFigureOut">
              <a:rPr lang="en-US" smtClean="0"/>
              <a:pPr/>
              <a:t>5/13/2016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1D8BD707-D9CF-40AE-B4C6-C98DA3205C09}" type="datetimeFigureOut">
              <a:rPr lang="en-US" smtClean="0"/>
              <a:pPr/>
              <a:t>5/13/2016</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5/13/2016</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381000" y="914400"/>
            <a:ext cx="8229600" cy="4525963"/>
          </a:xfrm>
        </p:spPr>
        <p:txBody>
          <a:bodyPr>
            <a:normAutofit fontScale="92500" lnSpcReduction="20000"/>
          </a:bodyPr>
          <a:lstStyle/>
          <a:p>
            <a:pPr algn="ctr" eaLnBrk="1" hangingPunct="1">
              <a:lnSpc>
                <a:spcPct val="80000"/>
              </a:lnSpc>
              <a:buFont typeface="Wingdings" pitchFamily="2" charset="2"/>
              <a:buNone/>
            </a:pPr>
            <a:r>
              <a:rPr lang="en-US" sz="4400" b="1" dirty="0" smtClean="0">
                <a:solidFill>
                  <a:schemeClr val="tx1"/>
                </a:solidFill>
                <a:effectLst/>
                <a:latin typeface="Arial" charset="0"/>
              </a:rPr>
              <a:t>BENTUK-BENTUK KERJASAMA DALAM BISNIS</a:t>
            </a:r>
          </a:p>
          <a:p>
            <a:pPr algn="ctr" eaLnBrk="1" hangingPunct="1">
              <a:lnSpc>
                <a:spcPct val="80000"/>
              </a:lnSpc>
              <a:buFont typeface="Wingdings" pitchFamily="2" charset="2"/>
              <a:buNone/>
            </a:pPr>
            <a:endParaRPr lang="en-US" sz="4400" b="1" dirty="0" smtClean="0">
              <a:solidFill>
                <a:schemeClr val="tx1"/>
              </a:solidFill>
              <a:effectLst/>
              <a:latin typeface="Arial" charset="0"/>
            </a:endParaRPr>
          </a:p>
          <a:p>
            <a:pPr algn="ctr" eaLnBrk="1" hangingPunct="1">
              <a:lnSpc>
                <a:spcPct val="80000"/>
              </a:lnSpc>
              <a:buFont typeface="Wingdings" pitchFamily="2" charset="2"/>
              <a:buNone/>
            </a:pPr>
            <a:endParaRPr lang="en-US" sz="4400" dirty="0" smtClean="0">
              <a:solidFill>
                <a:schemeClr val="tx1"/>
              </a:solidFill>
              <a:effectLst/>
              <a:latin typeface="Arial" charset="0"/>
            </a:endParaRPr>
          </a:p>
          <a:p>
            <a:pPr algn="ctr" eaLnBrk="1" hangingPunct="1">
              <a:lnSpc>
                <a:spcPct val="80000"/>
              </a:lnSpc>
              <a:buFont typeface="Wingdings" pitchFamily="2" charset="2"/>
              <a:buNone/>
            </a:pPr>
            <a:r>
              <a:rPr lang="en-US" sz="2800" dirty="0" smtClean="0">
                <a:solidFill>
                  <a:schemeClr val="tx1"/>
                </a:solidFill>
                <a:effectLst/>
                <a:latin typeface="Arial" charset="0"/>
              </a:rPr>
              <a:t>PRODI AKUNTANSI</a:t>
            </a:r>
          </a:p>
          <a:p>
            <a:pPr algn="ctr" eaLnBrk="1" hangingPunct="1">
              <a:lnSpc>
                <a:spcPct val="80000"/>
              </a:lnSpc>
              <a:buFont typeface="Wingdings" pitchFamily="2" charset="2"/>
              <a:buNone/>
            </a:pPr>
            <a:r>
              <a:rPr lang="en-US" sz="2800" dirty="0" smtClean="0">
                <a:solidFill>
                  <a:schemeClr val="tx1"/>
                </a:solidFill>
                <a:effectLst/>
                <a:latin typeface="Arial" charset="0"/>
              </a:rPr>
              <a:t>FAKULTAS PENDIDIKAN EKONOMI DAN BISNIS</a:t>
            </a:r>
          </a:p>
          <a:p>
            <a:pPr algn="ctr" eaLnBrk="1" hangingPunct="1">
              <a:lnSpc>
                <a:spcPct val="80000"/>
              </a:lnSpc>
              <a:buFont typeface="Wingdings" pitchFamily="2" charset="2"/>
              <a:buNone/>
            </a:pPr>
            <a:r>
              <a:rPr lang="en-US" sz="2800" dirty="0" smtClean="0">
                <a:solidFill>
                  <a:schemeClr val="tx1"/>
                </a:solidFill>
                <a:effectLst/>
                <a:latin typeface="Arial" charset="0"/>
              </a:rPr>
              <a:t>UNIVERSITAS PENDIDIKAN INDONESIA</a:t>
            </a:r>
          </a:p>
          <a:p>
            <a:pPr algn="ctr" eaLnBrk="1" hangingPunct="1">
              <a:lnSpc>
                <a:spcPct val="80000"/>
              </a:lnSpc>
              <a:buFont typeface="Wingdings" pitchFamily="2" charset="2"/>
              <a:buNone/>
            </a:pPr>
            <a:endParaRPr lang="en-US" sz="2800" dirty="0" smtClean="0">
              <a:solidFill>
                <a:schemeClr val="tx1"/>
              </a:solidFill>
              <a:effectLst/>
              <a:latin typeface="Arial" charset="0"/>
            </a:endParaRPr>
          </a:p>
          <a:p>
            <a:pPr algn="ctr" eaLnBrk="1" hangingPunct="1">
              <a:lnSpc>
                <a:spcPct val="80000"/>
              </a:lnSpc>
              <a:buFont typeface="Wingdings" pitchFamily="2" charset="2"/>
              <a:buNone/>
            </a:pPr>
            <a:endParaRPr lang="en-US" sz="2800" dirty="0" smtClean="0">
              <a:solidFill>
                <a:schemeClr val="tx1"/>
              </a:solidFill>
              <a:effectLst/>
              <a:latin typeface="Arial" charset="0"/>
            </a:endParaRPr>
          </a:p>
          <a:p>
            <a:pPr algn="ctr" eaLnBrk="1" hangingPunct="1">
              <a:lnSpc>
                <a:spcPct val="80000"/>
              </a:lnSpc>
              <a:buFont typeface="Wingdings" pitchFamily="2" charset="2"/>
              <a:buNone/>
            </a:pPr>
            <a:r>
              <a:rPr lang="en-US" sz="2800" dirty="0" err="1" smtClean="0">
                <a:solidFill>
                  <a:schemeClr val="tx1"/>
                </a:solidFill>
                <a:effectLst/>
                <a:latin typeface="Arial" charset="0"/>
              </a:rPr>
              <a:t>Oleh</a:t>
            </a:r>
            <a:r>
              <a:rPr lang="en-US" sz="2800" dirty="0" smtClean="0">
                <a:solidFill>
                  <a:schemeClr val="tx1"/>
                </a:solidFill>
                <a:effectLst/>
                <a:latin typeface="Arial" charset="0"/>
              </a:rPr>
              <a:t>:</a:t>
            </a:r>
          </a:p>
          <a:p>
            <a:pPr algn="ctr" eaLnBrk="1" hangingPunct="1">
              <a:lnSpc>
                <a:spcPct val="80000"/>
              </a:lnSpc>
              <a:buFont typeface="Wingdings" pitchFamily="2" charset="2"/>
              <a:buNone/>
            </a:pPr>
            <a:r>
              <a:rPr lang="en-US" sz="2800" dirty="0" smtClean="0">
                <a:solidFill>
                  <a:schemeClr val="tx1"/>
                </a:solidFill>
                <a:effectLst/>
                <a:latin typeface="Arial" charset="0"/>
              </a:rPr>
              <a:t>Dr. Budi S. </a:t>
            </a:r>
            <a:r>
              <a:rPr lang="en-US" sz="2800" dirty="0" err="1" smtClean="0">
                <a:solidFill>
                  <a:schemeClr val="tx1"/>
                </a:solidFill>
                <a:effectLst/>
                <a:latin typeface="Arial" charset="0"/>
              </a:rPr>
              <a:t>Purnomo</a:t>
            </a:r>
            <a:r>
              <a:rPr lang="en-US" sz="2800" dirty="0" smtClean="0">
                <a:solidFill>
                  <a:schemeClr val="tx1"/>
                </a:solidFill>
                <a:effectLst/>
                <a:latin typeface="Arial" charset="0"/>
              </a:rPr>
              <a:t>, SE., MM., </a:t>
            </a:r>
            <a:r>
              <a:rPr lang="en-US" sz="2800" dirty="0" err="1" smtClean="0">
                <a:solidFill>
                  <a:schemeClr val="tx1"/>
                </a:solidFill>
                <a:effectLst/>
                <a:latin typeface="Arial" charset="0"/>
              </a:rPr>
              <a:t>Msi</a:t>
            </a:r>
            <a:r>
              <a:rPr lang="en-US" sz="2800" dirty="0" smtClean="0">
                <a:solidFill>
                  <a:schemeClr val="tx1"/>
                </a:solidFill>
                <a:effectLst/>
                <a:latin typeface="Arial" charset="0"/>
              </a:rPr>
              <a:t>.</a:t>
            </a:r>
          </a:p>
        </p:txBody>
      </p:sp>
      <p:sp>
        <p:nvSpPr>
          <p:cNvPr id="2" name="Footer Placeholder 1"/>
          <p:cNvSpPr>
            <a:spLocks noGrp="1"/>
          </p:cNvSpPr>
          <p:nvPr>
            <p:ph type="ftr" sz="quarter" idx="11"/>
          </p:nvPr>
        </p:nvSpPr>
        <p:spPr/>
        <p:txBody>
          <a:bodyPr/>
          <a:lstStyle/>
          <a:p>
            <a:r>
              <a:rPr lang="en-US" smtClean="0"/>
              <a:t>HUKUM BISNIS - BSP</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891141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POKOK BAHASAN</a:t>
            </a:r>
            <a:endParaRPr lang="en-US" sz="4000" b="1" dirty="0"/>
          </a:p>
        </p:txBody>
      </p:sp>
      <p:sp>
        <p:nvSpPr>
          <p:cNvPr id="3" name="Content Placeholder 2"/>
          <p:cNvSpPr>
            <a:spLocks noGrp="1"/>
          </p:cNvSpPr>
          <p:nvPr>
            <p:ph idx="1"/>
          </p:nvPr>
        </p:nvSpPr>
        <p:spPr/>
        <p:txBody>
          <a:bodyPr>
            <a:normAutofit/>
          </a:bodyPr>
          <a:lstStyle/>
          <a:p>
            <a:pPr>
              <a:buClr>
                <a:schemeClr val="tx1"/>
              </a:buClr>
              <a:buFont typeface="+mj-lt"/>
              <a:buAutoNum type="arabicPeriod"/>
            </a:pPr>
            <a:r>
              <a:rPr lang="en-US" sz="3200" dirty="0" smtClean="0"/>
              <a:t> AGEN &amp; DISTRIBUTOR</a:t>
            </a:r>
          </a:p>
          <a:p>
            <a:pPr>
              <a:buClr>
                <a:schemeClr val="tx1"/>
              </a:buClr>
              <a:buFont typeface="+mj-lt"/>
              <a:buAutoNum type="arabicPeriod"/>
            </a:pPr>
            <a:r>
              <a:rPr lang="en-US" sz="3200" dirty="0"/>
              <a:t> </a:t>
            </a:r>
            <a:r>
              <a:rPr lang="en-US" sz="3200" dirty="0" smtClean="0"/>
              <a:t>WARALABA (FRANCHISE)</a:t>
            </a:r>
          </a:p>
          <a:p>
            <a:pPr>
              <a:buClr>
                <a:schemeClr val="tx1"/>
              </a:buClr>
              <a:buFont typeface="+mj-lt"/>
              <a:buAutoNum type="arabicPeriod"/>
            </a:pPr>
            <a:r>
              <a:rPr lang="en-US" sz="3200" dirty="0" smtClean="0"/>
              <a:t> JOINT VENTURE</a:t>
            </a:r>
          </a:p>
          <a:p>
            <a:pPr>
              <a:buClr>
                <a:schemeClr val="tx1"/>
              </a:buClr>
              <a:buFont typeface="+mj-lt"/>
              <a:buAutoNum type="arabicPeriod"/>
            </a:pPr>
            <a:r>
              <a:rPr lang="en-US" sz="3200" dirty="0"/>
              <a:t> </a:t>
            </a:r>
            <a:r>
              <a:rPr lang="en-US" sz="3200" dirty="0" smtClean="0"/>
              <a:t>MERGER</a:t>
            </a:r>
          </a:p>
          <a:p>
            <a:pPr>
              <a:buClr>
                <a:schemeClr val="tx1"/>
              </a:buClr>
              <a:buFont typeface="+mj-lt"/>
              <a:buAutoNum type="arabicPeriod"/>
            </a:pPr>
            <a:r>
              <a:rPr lang="en-US" sz="3200" dirty="0" smtClean="0"/>
              <a:t> KONSOLIDASI</a:t>
            </a:r>
          </a:p>
          <a:p>
            <a:pPr>
              <a:buClr>
                <a:schemeClr val="tx1"/>
              </a:buClr>
              <a:buFont typeface="+mj-lt"/>
              <a:buAutoNum type="arabicPeriod"/>
            </a:pPr>
            <a:r>
              <a:rPr lang="en-US" sz="3200" dirty="0" smtClean="0"/>
              <a:t> AKUISISI</a:t>
            </a:r>
          </a:p>
        </p:txBody>
      </p:sp>
      <p:sp>
        <p:nvSpPr>
          <p:cNvPr id="4" name="Footer Placeholder 3"/>
          <p:cNvSpPr>
            <a:spLocks noGrp="1"/>
          </p:cNvSpPr>
          <p:nvPr>
            <p:ph type="ftr" sz="quarter" idx="11"/>
          </p:nvPr>
        </p:nvSpPr>
        <p:spPr/>
        <p:txBody>
          <a:bodyPr/>
          <a:lstStyle/>
          <a:p>
            <a:r>
              <a:rPr lang="en-US" smtClean="0"/>
              <a:t>HUKUM BISNIS - BSP</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525572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AGEN &amp; DISTRIBUTOR</a:t>
            </a:r>
            <a:endParaRPr lang="en-US" dirty="0"/>
          </a:p>
        </p:txBody>
      </p:sp>
      <p:sp>
        <p:nvSpPr>
          <p:cNvPr id="3" name="Content Placeholder 2"/>
          <p:cNvSpPr>
            <a:spLocks noGrp="1"/>
          </p:cNvSpPr>
          <p:nvPr>
            <p:ph idx="1"/>
          </p:nvPr>
        </p:nvSpPr>
        <p:spPr>
          <a:xfrm>
            <a:off x="457200" y="1600201"/>
            <a:ext cx="8229600" cy="2590800"/>
          </a:xfrm>
        </p:spPr>
        <p:txBody>
          <a:bodyPr>
            <a:noAutofit/>
          </a:bodyPr>
          <a:lstStyle/>
          <a:p>
            <a:r>
              <a:rPr lang="en-US" sz="2800" dirty="0" smtClean="0"/>
              <a:t>KEAGENAN </a:t>
            </a:r>
            <a:r>
              <a:rPr lang="en-US" sz="2800" dirty="0" err="1" smtClean="0"/>
              <a:t>adalah</a:t>
            </a:r>
            <a:r>
              <a:rPr lang="en-US" sz="2800" dirty="0" smtClean="0"/>
              <a:t> </a:t>
            </a:r>
            <a:r>
              <a:rPr lang="en-US" sz="2800" dirty="0" err="1" smtClean="0"/>
              <a:t>suatu</a:t>
            </a:r>
            <a:r>
              <a:rPr lang="en-US" sz="2800" dirty="0" smtClean="0"/>
              <a:t> </a:t>
            </a:r>
            <a:r>
              <a:rPr lang="en-US" sz="2800" dirty="0" err="1" smtClean="0"/>
              <a:t>hubungan</a:t>
            </a:r>
            <a:r>
              <a:rPr lang="en-US" sz="2800" dirty="0" smtClean="0"/>
              <a:t> </a:t>
            </a:r>
            <a:r>
              <a:rPr lang="en-US" sz="2800" dirty="0" err="1" smtClean="0"/>
              <a:t>hukum</a:t>
            </a:r>
            <a:r>
              <a:rPr lang="en-US" sz="2800" dirty="0" smtClean="0"/>
              <a:t>, </a:t>
            </a:r>
            <a:r>
              <a:rPr lang="en-US" sz="2800" dirty="0" err="1" smtClean="0"/>
              <a:t>dimana</a:t>
            </a:r>
            <a:r>
              <a:rPr lang="en-US" sz="2800" dirty="0" smtClean="0"/>
              <a:t> </a:t>
            </a:r>
            <a:r>
              <a:rPr lang="en-US" sz="2800" dirty="0" err="1" smtClean="0"/>
              <a:t>seorang</a:t>
            </a:r>
            <a:r>
              <a:rPr lang="en-US" sz="2800" dirty="0" smtClean="0"/>
              <a:t>/</a:t>
            </a:r>
            <a:r>
              <a:rPr lang="en-US" sz="2800" dirty="0" err="1" smtClean="0"/>
              <a:t>badan</a:t>
            </a:r>
            <a:r>
              <a:rPr lang="en-US" sz="2800" dirty="0" smtClean="0"/>
              <a:t> </a:t>
            </a:r>
            <a:r>
              <a:rPr lang="en-US" sz="2800" dirty="0" err="1" smtClean="0"/>
              <a:t>diberi</a:t>
            </a:r>
            <a:r>
              <a:rPr lang="en-US" sz="2800" dirty="0" smtClean="0"/>
              <a:t> </a:t>
            </a:r>
            <a:r>
              <a:rPr lang="en-US" sz="2800" dirty="0" err="1" smtClean="0"/>
              <a:t>kuasa</a:t>
            </a:r>
            <a:r>
              <a:rPr lang="en-US" sz="2800" dirty="0" smtClean="0"/>
              <a:t> </a:t>
            </a:r>
            <a:r>
              <a:rPr lang="en-US" sz="2800" dirty="0" err="1" smtClean="0"/>
              <a:t>bertindak</a:t>
            </a:r>
            <a:r>
              <a:rPr lang="en-US" sz="2800" dirty="0" smtClean="0"/>
              <a:t> </a:t>
            </a:r>
            <a:r>
              <a:rPr lang="en-US" sz="2800" dirty="0" err="1" smtClean="0"/>
              <a:t>untuk</a:t>
            </a:r>
            <a:r>
              <a:rPr lang="en-US" sz="2800" dirty="0" smtClean="0"/>
              <a:t> </a:t>
            </a:r>
            <a:r>
              <a:rPr lang="en-US" sz="2800" dirty="0" err="1" smtClean="0"/>
              <a:t>dan</a:t>
            </a:r>
            <a:r>
              <a:rPr lang="en-US" sz="2800" dirty="0" smtClean="0"/>
              <a:t> </a:t>
            </a:r>
            <a:r>
              <a:rPr lang="en-US" sz="2800" dirty="0" err="1" smtClean="0"/>
              <a:t>atas</a:t>
            </a:r>
            <a:r>
              <a:rPr lang="en-US" sz="2800" dirty="0" smtClean="0"/>
              <a:t> </a:t>
            </a:r>
            <a:r>
              <a:rPr lang="en-US" sz="2800" dirty="0" err="1" smtClean="0"/>
              <a:t>nama</a:t>
            </a:r>
            <a:r>
              <a:rPr lang="en-US" sz="2800" dirty="0" smtClean="0"/>
              <a:t> orang/</a:t>
            </a:r>
            <a:r>
              <a:rPr lang="en-US" sz="2800" dirty="0" err="1" smtClean="0"/>
              <a:t>badan</a:t>
            </a:r>
            <a:r>
              <a:rPr lang="en-US" sz="2800" dirty="0" smtClean="0"/>
              <a:t> yang </a:t>
            </a:r>
            <a:r>
              <a:rPr lang="en-US" sz="2800" dirty="0" err="1" smtClean="0"/>
              <a:t>merupakan</a:t>
            </a:r>
            <a:r>
              <a:rPr lang="en-US" sz="2800" dirty="0" smtClean="0"/>
              <a:t> </a:t>
            </a:r>
            <a:r>
              <a:rPr lang="en-US" sz="2800" dirty="0" err="1" smtClean="0"/>
              <a:t>pihak</a:t>
            </a:r>
            <a:r>
              <a:rPr lang="en-US" sz="2800" dirty="0" smtClean="0"/>
              <a:t> </a:t>
            </a:r>
            <a:r>
              <a:rPr lang="en-US" sz="2800" dirty="0" err="1" smtClean="0"/>
              <a:t>prinsipal</a:t>
            </a:r>
            <a:r>
              <a:rPr lang="en-US" sz="2800" dirty="0" smtClean="0"/>
              <a:t> </a:t>
            </a:r>
            <a:r>
              <a:rPr lang="en-US" sz="2800" dirty="0" err="1" smtClean="0"/>
              <a:t>untuk</a:t>
            </a:r>
            <a:r>
              <a:rPr lang="en-US" sz="2800" dirty="0" smtClean="0"/>
              <a:t> </a:t>
            </a:r>
            <a:r>
              <a:rPr lang="en-US" sz="2800" dirty="0" err="1" smtClean="0"/>
              <a:t>melaksanakan</a:t>
            </a:r>
            <a:r>
              <a:rPr lang="en-US" sz="2800" dirty="0" smtClean="0"/>
              <a:t> </a:t>
            </a:r>
            <a:r>
              <a:rPr lang="en-US" sz="2800" dirty="0" err="1" smtClean="0"/>
              <a:t>transaksi</a:t>
            </a:r>
            <a:r>
              <a:rPr lang="en-US" sz="2800" dirty="0" smtClean="0"/>
              <a:t> </a:t>
            </a:r>
            <a:r>
              <a:rPr lang="en-US" sz="2800" dirty="0" err="1" smtClean="0"/>
              <a:t>bisnis</a:t>
            </a:r>
            <a:r>
              <a:rPr lang="en-US" sz="2800" dirty="0" smtClean="0"/>
              <a:t> </a:t>
            </a:r>
            <a:r>
              <a:rPr lang="en-US" sz="2800" dirty="0" err="1" smtClean="0"/>
              <a:t>dengan</a:t>
            </a:r>
            <a:r>
              <a:rPr lang="en-US" sz="2800" dirty="0" smtClean="0"/>
              <a:t> </a:t>
            </a:r>
            <a:r>
              <a:rPr lang="en-US" sz="2800" dirty="0" err="1" smtClean="0"/>
              <a:t>pihak</a:t>
            </a:r>
            <a:r>
              <a:rPr lang="en-US" sz="2800" dirty="0" smtClean="0"/>
              <a:t> lain.</a:t>
            </a:r>
          </a:p>
          <a:p>
            <a:r>
              <a:rPr lang="en-US" sz="2800" dirty="0" smtClean="0"/>
              <a:t>AGEN </a:t>
            </a:r>
            <a:r>
              <a:rPr lang="en-US" sz="2800" dirty="0" err="1" smtClean="0"/>
              <a:t>adalah</a:t>
            </a:r>
            <a:r>
              <a:rPr lang="en-US" sz="2800" dirty="0" smtClean="0"/>
              <a:t> orang/</a:t>
            </a:r>
            <a:r>
              <a:rPr lang="en-US" sz="2800" dirty="0" err="1" smtClean="0"/>
              <a:t>badan</a:t>
            </a:r>
            <a:r>
              <a:rPr lang="en-US" sz="2800" dirty="0" smtClean="0"/>
              <a:t> </a:t>
            </a:r>
            <a:r>
              <a:rPr lang="en-US" sz="2800" dirty="0" err="1" smtClean="0"/>
              <a:t>yg</a:t>
            </a:r>
            <a:r>
              <a:rPr lang="en-US" sz="2800" dirty="0" smtClean="0"/>
              <a:t> </a:t>
            </a:r>
            <a:r>
              <a:rPr lang="en-US" sz="2800" dirty="0" err="1" smtClean="0"/>
              <a:t>diberi</a:t>
            </a:r>
            <a:r>
              <a:rPr lang="en-US" sz="2800" dirty="0" smtClean="0"/>
              <a:t> </a:t>
            </a:r>
            <a:r>
              <a:rPr lang="en-US" sz="2800" dirty="0" err="1" smtClean="0"/>
              <a:t>kewenangan</a:t>
            </a:r>
            <a:r>
              <a:rPr lang="en-US" sz="2800" dirty="0" smtClean="0"/>
              <a:t> </a:t>
            </a:r>
            <a:r>
              <a:rPr lang="en-US" sz="2800" dirty="0" err="1" smtClean="0"/>
              <a:t>untuk</a:t>
            </a:r>
            <a:r>
              <a:rPr lang="en-US" sz="2800" dirty="0" smtClean="0"/>
              <a:t> </a:t>
            </a:r>
            <a:r>
              <a:rPr lang="en-US" sz="2800" dirty="0" err="1" smtClean="0"/>
              <a:t>bertindak</a:t>
            </a:r>
            <a:r>
              <a:rPr lang="en-US" sz="2800" dirty="0" smtClean="0"/>
              <a:t> </a:t>
            </a:r>
            <a:r>
              <a:rPr lang="en-US" sz="2800" dirty="0" err="1" smtClean="0"/>
              <a:t>atas</a:t>
            </a:r>
            <a:r>
              <a:rPr lang="en-US" sz="2800" dirty="0" smtClean="0"/>
              <a:t> </a:t>
            </a:r>
            <a:r>
              <a:rPr lang="en-US" sz="2800" dirty="0" err="1" smtClean="0"/>
              <a:t>nama</a:t>
            </a:r>
            <a:r>
              <a:rPr lang="en-US" sz="2800" dirty="0" smtClean="0"/>
              <a:t> </a:t>
            </a:r>
            <a:r>
              <a:rPr lang="en-US" sz="2800" dirty="0" err="1" smtClean="0"/>
              <a:t>Prinsipal</a:t>
            </a:r>
            <a:r>
              <a:rPr lang="en-US" sz="2800" dirty="0" smtClean="0"/>
              <a:t>.</a:t>
            </a:r>
          </a:p>
          <a:p>
            <a:r>
              <a:rPr lang="en-US" sz="2800" dirty="0"/>
              <a:t>DISTRIBUTOR </a:t>
            </a:r>
            <a:r>
              <a:rPr lang="en-US" sz="2800" dirty="0" err="1"/>
              <a:t>adalah</a:t>
            </a:r>
            <a:r>
              <a:rPr lang="en-US" sz="2800" dirty="0"/>
              <a:t> orang/</a:t>
            </a:r>
            <a:r>
              <a:rPr lang="en-US" sz="2800" dirty="0" err="1"/>
              <a:t>badan</a:t>
            </a:r>
            <a:r>
              <a:rPr lang="en-US" sz="2800" dirty="0"/>
              <a:t> </a:t>
            </a:r>
            <a:r>
              <a:rPr lang="en-US" sz="2800" dirty="0" err="1"/>
              <a:t>yg</a:t>
            </a:r>
            <a:r>
              <a:rPr lang="en-US" sz="2800" dirty="0"/>
              <a:t> </a:t>
            </a:r>
            <a:r>
              <a:rPr lang="en-US" sz="2800" dirty="0" err="1"/>
              <a:t>bertindak</a:t>
            </a:r>
            <a:r>
              <a:rPr lang="en-US" sz="2800" dirty="0"/>
              <a:t> </a:t>
            </a:r>
            <a:r>
              <a:rPr lang="en-US" sz="2800" dirty="0" err="1"/>
              <a:t>sebagai</a:t>
            </a:r>
            <a:r>
              <a:rPr lang="en-US" sz="2800" dirty="0"/>
              <a:t> distributor </a:t>
            </a:r>
            <a:r>
              <a:rPr lang="en-US" sz="2800" dirty="0" err="1"/>
              <a:t>atas</a:t>
            </a:r>
            <a:r>
              <a:rPr lang="en-US" sz="2800" dirty="0"/>
              <a:t> </a:t>
            </a:r>
            <a:r>
              <a:rPr lang="en-US" sz="2800" dirty="0" err="1"/>
              <a:t>namanya</a:t>
            </a:r>
            <a:r>
              <a:rPr lang="en-US" sz="2800" dirty="0"/>
              <a:t> </a:t>
            </a:r>
            <a:r>
              <a:rPr lang="en-US" sz="2800" dirty="0" err="1"/>
              <a:t>sendiri</a:t>
            </a:r>
            <a:r>
              <a:rPr lang="en-US" sz="2800" dirty="0"/>
              <a:t>.</a:t>
            </a:r>
          </a:p>
        </p:txBody>
      </p:sp>
    </p:spTree>
    <p:extLst>
      <p:ext uri="{BB962C8B-B14F-4D97-AF65-F5344CB8AC3E}">
        <p14:creationId xmlns:p14="http://schemas.microsoft.com/office/powerpoint/2010/main" val="1906409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FRANCHISE/WARALABA</a:t>
            </a:r>
            <a:endParaRPr lang="en-US" dirty="0"/>
          </a:p>
        </p:txBody>
      </p:sp>
      <p:sp>
        <p:nvSpPr>
          <p:cNvPr id="3" name="Content Placeholder 2"/>
          <p:cNvSpPr>
            <a:spLocks noGrp="1"/>
          </p:cNvSpPr>
          <p:nvPr>
            <p:ph idx="1"/>
          </p:nvPr>
        </p:nvSpPr>
        <p:spPr/>
        <p:txBody>
          <a:bodyPr>
            <a:normAutofit fontScale="92500"/>
          </a:bodyPr>
          <a:lstStyle/>
          <a:p>
            <a:r>
              <a:rPr lang="en-US" dirty="0" err="1" smtClean="0"/>
              <a:t>Waralaba</a:t>
            </a:r>
            <a:r>
              <a:rPr lang="en-US" dirty="0" smtClean="0"/>
              <a:t> </a:t>
            </a:r>
            <a:r>
              <a:rPr lang="en-US" dirty="0" err="1" smtClean="0"/>
              <a:t>adalah</a:t>
            </a:r>
            <a:r>
              <a:rPr lang="en-US" dirty="0" smtClean="0"/>
              <a:t>: </a:t>
            </a:r>
            <a:r>
              <a:rPr lang="en-US" dirty="0" err="1" smtClean="0"/>
              <a:t>Hak</a:t>
            </a:r>
            <a:r>
              <a:rPr lang="en-US" dirty="0" smtClean="0"/>
              <a:t> </a:t>
            </a:r>
            <a:r>
              <a:rPr lang="en-US" dirty="0" err="1" smtClean="0"/>
              <a:t>khusus</a:t>
            </a:r>
            <a:r>
              <a:rPr lang="en-US" dirty="0" smtClean="0"/>
              <a:t> yang </a:t>
            </a:r>
            <a:r>
              <a:rPr lang="en-US" dirty="0" err="1" smtClean="0"/>
              <a:t>dimiliki</a:t>
            </a:r>
            <a:r>
              <a:rPr lang="en-US" dirty="0" smtClean="0"/>
              <a:t> </a:t>
            </a:r>
            <a:r>
              <a:rPr lang="en-US" dirty="0" err="1" smtClean="0"/>
              <a:t>oleh</a:t>
            </a:r>
            <a:r>
              <a:rPr lang="en-US" dirty="0" smtClean="0"/>
              <a:t> orang </a:t>
            </a:r>
            <a:r>
              <a:rPr lang="en-US" dirty="0" err="1" smtClean="0"/>
              <a:t>perseorangan</a:t>
            </a:r>
            <a:r>
              <a:rPr lang="en-US" dirty="0" smtClean="0"/>
              <a:t> </a:t>
            </a:r>
            <a:r>
              <a:rPr lang="en-US" dirty="0" err="1" smtClean="0"/>
              <a:t>atau</a:t>
            </a:r>
            <a:r>
              <a:rPr lang="en-US" dirty="0" smtClean="0"/>
              <a:t> </a:t>
            </a:r>
            <a:r>
              <a:rPr lang="en-US" dirty="0" err="1" smtClean="0"/>
              <a:t>badan</a:t>
            </a:r>
            <a:r>
              <a:rPr lang="en-US" dirty="0" smtClean="0"/>
              <a:t> </a:t>
            </a:r>
            <a:r>
              <a:rPr lang="en-US" dirty="0" err="1" smtClean="0"/>
              <a:t>usaha</a:t>
            </a:r>
            <a:r>
              <a:rPr lang="en-US" dirty="0" smtClean="0"/>
              <a:t> </a:t>
            </a:r>
            <a:r>
              <a:rPr lang="en-US" dirty="0" err="1" smtClean="0"/>
              <a:t>terhadap</a:t>
            </a:r>
            <a:r>
              <a:rPr lang="en-US" dirty="0" smtClean="0"/>
              <a:t> </a:t>
            </a:r>
            <a:r>
              <a:rPr lang="en-US" dirty="0" err="1" smtClean="0"/>
              <a:t>sistem</a:t>
            </a:r>
            <a:r>
              <a:rPr lang="en-US" dirty="0" smtClean="0"/>
              <a:t> </a:t>
            </a:r>
            <a:r>
              <a:rPr lang="en-US" dirty="0" err="1" smtClean="0"/>
              <a:t>bisnis</a:t>
            </a:r>
            <a:r>
              <a:rPr lang="en-US" dirty="0" smtClean="0"/>
              <a:t> </a:t>
            </a:r>
            <a:r>
              <a:rPr lang="en-US" dirty="0" err="1" smtClean="0"/>
              <a:t>dengan</a:t>
            </a:r>
            <a:r>
              <a:rPr lang="en-US" dirty="0" smtClean="0"/>
              <a:t> </a:t>
            </a:r>
            <a:r>
              <a:rPr lang="en-US" dirty="0" err="1" smtClean="0"/>
              <a:t>ciri</a:t>
            </a:r>
            <a:r>
              <a:rPr lang="en-US" dirty="0" smtClean="0"/>
              <a:t> </a:t>
            </a:r>
            <a:r>
              <a:rPr lang="en-US" dirty="0" err="1" smtClean="0"/>
              <a:t>khas</a:t>
            </a:r>
            <a:r>
              <a:rPr lang="en-US" dirty="0" smtClean="0"/>
              <a:t> </a:t>
            </a:r>
            <a:r>
              <a:rPr lang="en-US" dirty="0" err="1" smtClean="0"/>
              <a:t>dalam</a:t>
            </a:r>
            <a:r>
              <a:rPr lang="en-US" dirty="0" smtClean="0"/>
              <a:t> </a:t>
            </a:r>
            <a:r>
              <a:rPr lang="en-US" dirty="0" err="1" smtClean="0"/>
              <a:t>rangka</a:t>
            </a:r>
            <a:r>
              <a:rPr lang="en-US" dirty="0" smtClean="0"/>
              <a:t> </a:t>
            </a:r>
            <a:r>
              <a:rPr lang="en-US" dirty="0" err="1" smtClean="0"/>
              <a:t>memasarkan</a:t>
            </a:r>
            <a:r>
              <a:rPr lang="en-US" dirty="0" smtClean="0"/>
              <a:t> </a:t>
            </a:r>
            <a:r>
              <a:rPr lang="en-US" dirty="0" err="1" smtClean="0"/>
              <a:t>barang</a:t>
            </a:r>
            <a:r>
              <a:rPr lang="en-US" dirty="0" smtClean="0"/>
              <a:t> da/</a:t>
            </a:r>
            <a:r>
              <a:rPr lang="en-US" dirty="0" err="1" smtClean="0"/>
              <a:t>atau</a:t>
            </a:r>
            <a:r>
              <a:rPr lang="en-US" dirty="0" smtClean="0"/>
              <a:t> </a:t>
            </a:r>
            <a:r>
              <a:rPr lang="en-US" dirty="0" err="1" smtClean="0"/>
              <a:t>jasa</a:t>
            </a:r>
            <a:r>
              <a:rPr lang="en-US" dirty="0" smtClean="0"/>
              <a:t> yang </a:t>
            </a:r>
            <a:r>
              <a:rPr lang="en-US" dirty="0" err="1" smtClean="0"/>
              <a:t>telah</a:t>
            </a:r>
            <a:r>
              <a:rPr lang="en-US" dirty="0" smtClean="0"/>
              <a:t> </a:t>
            </a:r>
            <a:r>
              <a:rPr lang="en-US" dirty="0" err="1" smtClean="0"/>
              <a:t>terbukti</a:t>
            </a:r>
            <a:r>
              <a:rPr lang="en-US" dirty="0" smtClean="0"/>
              <a:t> </a:t>
            </a:r>
            <a:r>
              <a:rPr lang="en-US" dirty="0" err="1" smtClean="0"/>
              <a:t>berhasil</a:t>
            </a:r>
            <a:r>
              <a:rPr lang="en-US" dirty="0" smtClean="0"/>
              <a:t> </a:t>
            </a:r>
            <a:r>
              <a:rPr lang="en-US" dirty="0" err="1" smtClean="0"/>
              <a:t>dan</a:t>
            </a:r>
            <a:r>
              <a:rPr lang="en-US" dirty="0" smtClean="0"/>
              <a:t> </a:t>
            </a:r>
            <a:r>
              <a:rPr lang="en-US" dirty="0" err="1" smtClean="0"/>
              <a:t>dapat</a:t>
            </a:r>
            <a:r>
              <a:rPr lang="en-US" dirty="0" smtClean="0"/>
              <a:t> </a:t>
            </a:r>
            <a:r>
              <a:rPr lang="en-US" dirty="0" err="1" smtClean="0"/>
              <a:t>dimanfaatkan</a:t>
            </a:r>
            <a:r>
              <a:rPr lang="en-US" dirty="0" smtClean="0"/>
              <a:t> </a:t>
            </a:r>
            <a:r>
              <a:rPr lang="en-US" dirty="0" err="1" smtClean="0"/>
              <a:t>dan</a:t>
            </a:r>
            <a:r>
              <a:rPr lang="en-US" dirty="0" smtClean="0"/>
              <a:t>/</a:t>
            </a:r>
            <a:r>
              <a:rPr lang="en-US" dirty="0" err="1" smtClean="0"/>
              <a:t>atau</a:t>
            </a:r>
            <a:r>
              <a:rPr lang="en-US" dirty="0" smtClean="0"/>
              <a:t> </a:t>
            </a:r>
            <a:r>
              <a:rPr lang="en-US" dirty="0" err="1" smtClean="0"/>
              <a:t>digunakan</a:t>
            </a:r>
            <a:r>
              <a:rPr lang="en-US" dirty="0" smtClean="0"/>
              <a:t> </a:t>
            </a:r>
            <a:r>
              <a:rPr lang="en-US" dirty="0" err="1" smtClean="0"/>
              <a:t>oleh</a:t>
            </a:r>
            <a:r>
              <a:rPr lang="en-US" dirty="0" smtClean="0"/>
              <a:t> </a:t>
            </a:r>
            <a:r>
              <a:rPr lang="en-US" dirty="0" err="1" smtClean="0"/>
              <a:t>pihak</a:t>
            </a:r>
            <a:r>
              <a:rPr lang="en-US" dirty="0" smtClean="0"/>
              <a:t> lain </a:t>
            </a:r>
            <a:r>
              <a:rPr lang="en-US" dirty="0" err="1" smtClean="0"/>
              <a:t>berdasarkan</a:t>
            </a:r>
            <a:r>
              <a:rPr lang="en-US" dirty="0" smtClean="0"/>
              <a:t> </a:t>
            </a:r>
            <a:r>
              <a:rPr lang="en-US" dirty="0" err="1" smtClean="0"/>
              <a:t>perjanjian</a:t>
            </a:r>
            <a:r>
              <a:rPr lang="en-US" dirty="0" smtClean="0"/>
              <a:t> </a:t>
            </a:r>
            <a:r>
              <a:rPr lang="en-US" dirty="0" err="1" smtClean="0"/>
              <a:t>waralaba</a:t>
            </a:r>
            <a:r>
              <a:rPr lang="en-US" dirty="0" smtClean="0"/>
              <a:t> (PP No. 42 </a:t>
            </a:r>
            <a:r>
              <a:rPr lang="en-US" dirty="0" err="1" smtClean="0"/>
              <a:t>th.</a:t>
            </a:r>
            <a:r>
              <a:rPr lang="en-US" dirty="0" smtClean="0"/>
              <a:t> 2007)</a:t>
            </a:r>
          </a:p>
          <a:p>
            <a:r>
              <a:rPr lang="en-US" dirty="0" smtClean="0"/>
              <a:t>Franchisor (</a:t>
            </a:r>
            <a:r>
              <a:rPr lang="en-US" dirty="0" err="1" smtClean="0"/>
              <a:t>Pemberi</a:t>
            </a:r>
            <a:r>
              <a:rPr lang="en-US" dirty="0" smtClean="0"/>
              <a:t> </a:t>
            </a:r>
            <a:r>
              <a:rPr lang="en-US" dirty="0" err="1" smtClean="0"/>
              <a:t>Waralaba</a:t>
            </a:r>
            <a:r>
              <a:rPr lang="en-US" dirty="0" smtClean="0"/>
              <a:t>) </a:t>
            </a:r>
            <a:r>
              <a:rPr lang="en-US" dirty="0" err="1" smtClean="0"/>
              <a:t>adalah</a:t>
            </a:r>
            <a:r>
              <a:rPr lang="en-US" dirty="0" smtClean="0"/>
              <a:t> orang </a:t>
            </a:r>
            <a:r>
              <a:rPr lang="en-US" dirty="0" err="1" smtClean="0"/>
              <a:t>atau</a:t>
            </a:r>
            <a:r>
              <a:rPr lang="en-US" dirty="0" smtClean="0"/>
              <a:t> </a:t>
            </a:r>
            <a:r>
              <a:rPr lang="en-US" dirty="0" err="1" smtClean="0"/>
              <a:t>badan</a:t>
            </a:r>
            <a:r>
              <a:rPr lang="en-US" dirty="0" smtClean="0"/>
              <a:t> </a:t>
            </a:r>
            <a:r>
              <a:rPr lang="en-US" dirty="0" err="1" smtClean="0"/>
              <a:t>usaha</a:t>
            </a:r>
            <a:r>
              <a:rPr lang="en-US" dirty="0" smtClean="0"/>
              <a:t> yang </a:t>
            </a:r>
            <a:r>
              <a:rPr lang="en-US" dirty="0" err="1" smtClean="0"/>
              <a:t>memberikan</a:t>
            </a:r>
            <a:r>
              <a:rPr lang="en-US" dirty="0" smtClean="0"/>
              <a:t> </a:t>
            </a:r>
            <a:r>
              <a:rPr lang="en-US" dirty="0" err="1" smtClean="0"/>
              <a:t>hak</a:t>
            </a:r>
            <a:r>
              <a:rPr lang="en-US" dirty="0" smtClean="0"/>
              <a:t> </a:t>
            </a:r>
            <a:r>
              <a:rPr lang="en-US" dirty="0" err="1" smtClean="0"/>
              <a:t>untuk</a:t>
            </a:r>
            <a:r>
              <a:rPr lang="en-US" dirty="0" smtClean="0"/>
              <a:t> </a:t>
            </a:r>
            <a:r>
              <a:rPr lang="en-US" dirty="0" err="1" smtClean="0"/>
              <a:t>memanfaatkan</a:t>
            </a:r>
            <a:r>
              <a:rPr lang="en-US" dirty="0" smtClean="0"/>
              <a:t> </a:t>
            </a:r>
            <a:r>
              <a:rPr lang="en-US" dirty="0" err="1" smtClean="0"/>
              <a:t>dan</a:t>
            </a:r>
            <a:r>
              <a:rPr lang="en-US" dirty="0" smtClean="0"/>
              <a:t>/</a:t>
            </a:r>
            <a:r>
              <a:rPr lang="en-US" dirty="0" err="1" smtClean="0"/>
              <a:t>atau</a:t>
            </a:r>
            <a:r>
              <a:rPr lang="en-US" dirty="0" smtClean="0"/>
              <a:t>  </a:t>
            </a:r>
            <a:r>
              <a:rPr lang="en-US" dirty="0" err="1" smtClean="0"/>
              <a:t>menggunakan</a:t>
            </a:r>
            <a:r>
              <a:rPr lang="en-US" dirty="0" smtClean="0"/>
              <a:t> </a:t>
            </a:r>
            <a:r>
              <a:rPr lang="en-US" dirty="0" err="1" smtClean="0"/>
              <a:t>waralaba</a:t>
            </a:r>
            <a:r>
              <a:rPr lang="en-US" dirty="0" smtClean="0"/>
              <a:t> </a:t>
            </a:r>
            <a:r>
              <a:rPr lang="en-US" dirty="0" err="1" smtClean="0"/>
              <a:t>yg</a:t>
            </a:r>
            <a:r>
              <a:rPr lang="en-US" dirty="0" smtClean="0"/>
              <a:t> </a:t>
            </a:r>
            <a:r>
              <a:rPr lang="en-US" dirty="0" err="1" smtClean="0"/>
              <a:t>dimilikinya</a:t>
            </a:r>
            <a:r>
              <a:rPr lang="en-US" dirty="0" smtClean="0"/>
              <a:t> </a:t>
            </a:r>
            <a:r>
              <a:rPr lang="en-US" dirty="0" err="1" smtClean="0"/>
              <a:t>kepada</a:t>
            </a:r>
            <a:r>
              <a:rPr lang="en-US" dirty="0" smtClean="0"/>
              <a:t> </a:t>
            </a:r>
            <a:r>
              <a:rPr lang="en-US" dirty="0" err="1" smtClean="0"/>
              <a:t>Penerima</a:t>
            </a:r>
            <a:r>
              <a:rPr lang="en-US" dirty="0" smtClean="0"/>
              <a:t> </a:t>
            </a:r>
            <a:r>
              <a:rPr lang="en-US" dirty="0" err="1" smtClean="0"/>
              <a:t>Waralaba</a:t>
            </a:r>
            <a:r>
              <a:rPr lang="en-US" dirty="0" smtClean="0"/>
              <a:t>.</a:t>
            </a:r>
          </a:p>
          <a:p>
            <a:r>
              <a:rPr lang="en-US" dirty="0" smtClean="0"/>
              <a:t>Franchisee (</a:t>
            </a:r>
            <a:r>
              <a:rPr lang="en-US" dirty="0" err="1" smtClean="0"/>
              <a:t>Penerima</a:t>
            </a:r>
            <a:r>
              <a:rPr lang="en-US" dirty="0" smtClean="0"/>
              <a:t> </a:t>
            </a:r>
            <a:r>
              <a:rPr lang="en-US" dirty="0" err="1" smtClean="0"/>
              <a:t>Waralaba</a:t>
            </a:r>
            <a:r>
              <a:rPr lang="en-US" dirty="0" smtClean="0"/>
              <a:t>) </a:t>
            </a:r>
            <a:r>
              <a:rPr lang="en-US" dirty="0" err="1" smtClean="0"/>
              <a:t>adalah</a:t>
            </a:r>
            <a:r>
              <a:rPr lang="en-US" dirty="0" smtClean="0"/>
              <a:t> orang </a:t>
            </a:r>
            <a:r>
              <a:rPr lang="en-US" dirty="0" err="1" smtClean="0"/>
              <a:t>atau</a:t>
            </a:r>
            <a:r>
              <a:rPr lang="en-US" dirty="0" smtClean="0"/>
              <a:t> </a:t>
            </a:r>
            <a:r>
              <a:rPr lang="en-US" dirty="0" err="1" smtClean="0"/>
              <a:t>badan</a:t>
            </a:r>
            <a:r>
              <a:rPr lang="en-US" dirty="0" smtClean="0"/>
              <a:t> </a:t>
            </a:r>
            <a:r>
              <a:rPr lang="en-US" dirty="0" err="1" smtClean="0"/>
              <a:t>usaha</a:t>
            </a:r>
            <a:r>
              <a:rPr lang="en-US" dirty="0" smtClean="0"/>
              <a:t> yang </a:t>
            </a:r>
            <a:r>
              <a:rPr lang="en-US" dirty="0" err="1" smtClean="0"/>
              <a:t>diberi</a:t>
            </a:r>
            <a:r>
              <a:rPr lang="en-US" dirty="0" smtClean="0"/>
              <a:t> </a:t>
            </a:r>
            <a:r>
              <a:rPr lang="en-US" dirty="0" err="1" smtClean="0"/>
              <a:t>hak</a:t>
            </a:r>
            <a:r>
              <a:rPr lang="en-US" dirty="0" smtClean="0"/>
              <a:t> </a:t>
            </a:r>
            <a:r>
              <a:rPr lang="en-US" dirty="0" err="1" smtClean="0"/>
              <a:t>oleh</a:t>
            </a:r>
            <a:r>
              <a:rPr lang="en-US" dirty="0" smtClean="0"/>
              <a:t> </a:t>
            </a:r>
            <a:r>
              <a:rPr lang="en-US" dirty="0" err="1" smtClean="0"/>
              <a:t>Pemberi</a:t>
            </a:r>
            <a:r>
              <a:rPr lang="en-US" dirty="0" smtClean="0"/>
              <a:t> </a:t>
            </a:r>
            <a:r>
              <a:rPr lang="en-US" dirty="0" err="1" smtClean="0"/>
              <a:t>Waralaba</a:t>
            </a:r>
            <a:r>
              <a:rPr lang="en-US" dirty="0" smtClean="0"/>
              <a:t> </a:t>
            </a:r>
            <a:r>
              <a:rPr lang="en-US" dirty="0" err="1" smtClean="0"/>
              <a:t>untuk</a:t>
            </a:r>
            <a:r>
              <a:rPr lang="en-US" dirty="0" smtClean="0"/>
              <a:t> </a:t>
            </a:r>
            <a:r>
              <a:rPr lang="en-US" dirty="0" err="1" smtClean="0"/>
              <a:t>memanfaatkan</a:t>
            </a:r>
            <a:r>
              <a:rPr lang="en-US" dirty="0" smtClean="0"/>
              <a:t> </a:t>
            </a:r>
            <a:r>
              <a:rPr lang="en-US" dirty="0" err="1" smtClean="0"/>
              <a:t>dan</a:t>
            </a:r>
            <a:r>
              <a:rPr lang="en-US" dirty="0" smtClean="0"/>
              <a:t>/</a:t>
            </a:r>
            <a:r>
              <a:rPr lang="en-US" dirty="0" err="1" smtClean="0"/>
              <a:t>atau</a:t>
            </a:r>
            <a:r>
              <a:rPr lang="en-US" dirty="0" smtClean="0"/>
              <a:t> </a:t>
            </a:r>
            <a:r>
              <a:rPr lang="en-US" dirty="0" err="1" smtClean="0"/>
              <a:t>menggunakan</a:t>
            </a:r>
            <a:r>
              <a:rPr lang="en-US" dirty="0" smtClean="0"/>
              <a:t> </a:t>
            </a:r>
            <a:r>
              <a:rPr lang="en-US" dirty="0" err="1" smtClean="0"/>
              <a:t>waralaba</a:t>
            </a:r>
            <a:r>
              <a:rPr lang="en-US" dirty="0" smtClean="0"/>
              <a:t> yang </a:t>
            </a:r>
            <a:r>
              <a:rPr lang="en-US" dirty="0" err="1" smtClean="0"/>
              <a:t>dimiliki</a:t>
            </a:r>
            <a:r>
              <a:rPr lang="en-US" dirty="0" smtClean="0"/>
              <a:t> </a:t>
            </a:r>
            <a:r>
              <a:rPr lang="en-US" dirty="0" err="1" smtClean="0"/>
              <a:t>Pemberi</a:t>
            </a:r>
            <a:r>
              <a:rPr lang="en-US" dirty="0" smtClean="0"/>
              <a:t> </a:t>
            </a:r>
            <a:r>
              <a:rPr lang="en-US" dirty="0" err="1" smtClean="0"/>
              <a:t>Waralaba</a:t>
            </a:r>
            <a:r>
              <a:rPr lang="en-US" dirty="0" smtClean="0"/>
              <a:t>. </a:t>
            </a:r>
            <a:endParaRPr lang="en-US" dirty="0"/>
          </a:p>
        </p:txBody>
      </p:sp>
    </p:spTree>
    <p:extLst>
      <p:ext uri="{BB962C8B-B14F-4D97-AF65-F5344CB8AC3E}">
        <p14:creationId xmlns:p14="http://schemas.microsoft.com/office/powerpoint/2010/main" val="741096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err="1" smtClean="0"/>
              <a:t>Kewajiban</a:t>
            </a:r>
            <a:r>
              <a:rPr lang="en-US" dirty="0" smtClean="0"/>
              <a:t> </a:t>
            </a:r>
            <a:r>
              <a:rPr lang="en-US" dirty="0" err="1" smtClean="0"/>
              <a:t>Pemberi</a:t>
            </a:r>
            <a:r>
              <a:rPr lang="en-US" dirty="0" smtClean="0"/>
              <a:t> </a:t>
            </a:r>
            <a:r>
              <a:rPr lang="en-US" dirty="0" err="1" smtClean="0"/>
              <a:t>Waralaba</a:t>
            </a:r>
            <a:endParaRPr lang="en-US" dirty="0"/>
          </a:p>
        </p:txBody>
      </p:sp>
      <p:sp>
        <p:nvSpPr>
          <p:cNvPr id="3" name="Content Placeholder 2"/>
          <p:cNvSpPr>
            <a:spLocks noGrp="1"/>
          </p:cNvSpPr>
          <p:nvPr>
            <p:ph idx="1"/>
          </p:nvPr>
        </p:nvSpPr>
        <p:spPr/>
        <p:txBody>
          <a:bodyPr/>
          <a:lstStyle/>
          <a:p>
            <a:r>
              <a:rPr lang="en-US" dirty="0" err="1" smtClean="0"/>
              <a:t>mendaftarkan</a:t>
            </a:r>
            <a:r>
              <a:rPr lang="en-US" dirty="0" smtClean="0"/>
              <a:t> </a:t>
            </a:r>
            <a:r>
              <a:rPr lang="en-US" dirty="0" err="1"/>
              <a:t>prospektus</a:t>
            </a:r>
            <a:r>
              <a:rPr lang="en-US" dirty="0"/>
              <a:t> </a:t>
            </a:r>
            <a:r>
              <a:rPr lang="en-US" dirty="0" err="1"/>
              <a:t>penawaran</a:t>
            </a:r>
            <a:r>
              <a:rPr lang="en-US" dirty="0"/>
              <a:t> </a:t>
            </a:r>
            <a:r>
              <a:rPr lang="en-US" dirty="0" err="1"/>
              <a:t>Waralaba</a:t>
            </a:r>
            <a:r>
              <a:rPr lang="en-US" dirty="0"/>
              <a:t> </a:t>
            </a:r>
            <a:r>
              <a:rPr lang="en-US" dirty="0" err="1"/>
              <a:t>sebelum</a:t>
            </a:r>
            <a:r>
              <a:rPr lang="en-US" dirty="0"/>
              <a:t> </a:t>
            </a:r>
            <a:r>
              <a:rPr lang="en-US" dirty="0" err="1"/>
              <a:t>membuat</a:t>
            </a:r>
            <a:r>
              <a:rPr lang="en-US" dirty="0"/>
              <a:t> </a:t>
            </a:r>
            <a:r>
              <a:rPr lang="en-US" dirty="0" err="1"/>
              <a:t>perjanjian</a:t>
            </a:r>
            <a:r>
              <a:rPr lang="en-US" dirty="0"/>
              <a:t> </a:t>
            </a:r>
            <a:r>
              <a:rPr lang="en-US" dirty="0" err="1"/>
              <a:t>Waralaba</a:t>
            </a:r>
            <a:r>
              <a:rPr lang="en-US" dirty="0"/>
              <a:t> </a:t>
            </a:r>
            <a:r>
              <a:rPr lang="en-US" dirty="0" err="1"/>
              <a:t>dengan</a:t>
            </a:r>
            <a:r>
              <a:rPr lang="en-US" dirty="0"/>
              <a:t> </a:t>
            </a:r>
            <a:r>
              <a:rPr lang="en-US" dirty="0" err="1"/>
              <a:t>Penerima</a:t>
            </a:r>
            <a:r>
              <a:rPr lang="en-US" dirty="0"/>
              <a:t> </a:t>
            </a:r>
            <a:r>
              <a:rPr lang="en-US" dirty="0" err="1"/>
              <a:t>Waralaba</a:t>
            </a:r>
            <a:r>
              <a:rPr lang="en-US" dirty="0"/>
              <a:t>. </a:t>
            </a:r>
          </a:p>
          <a:p>
            <a:r>
              <a:rPr lang="en-US" dirty="0" err="1" smtClean="0"/>
              <a:t>memberikan</a:t>
            </a:r>
            <a:r>
              <a:rPr lang="en-US" dirty="0" smtClean="0"/>
              <a:t> </a:t>
            </a:r>
            <a:r>
              <a:rPr lang="en-US" dirty="0" err="1"/>
              <a:t>prospektus</a:t>
            </a:r>
            <a:r>
              <a:rPr lang="en-US" dirty="0"/>
              <a:t> </a:t>
            </a:r>
            <a:r>
              <a:rPr lang="en-US" dirty="0" err="1"/>
              <a:t>penawaran</a:t>
            </a:r>
            <a:r>
              <a:rPr lang="en-US" dirty="0"/>
              <a:t> </a:t>
            </a:r>
            <a:r>
              <a:rPr lang="en-US" dirty="0" err="1"/>
              <a:t>Waralaba</a:t>
            </a:r>
            <a:r>
              <a:rPr lang="en-US" dirty="0"/>
              <a:t> </a:t>
            </a:r>
            <a:r>
              <a:rPr lang="en-US" dirty="0" err="1"/>
              <a:t>kepada</a:t>
            </a:r>
            <a:r>
              <a:rPr lang="en-US" dirty="0"/>
              <a:t> </a:t>
            </a:r>
            <a:r>
              <a:rPr lang="en-US" dirty="0" err="1"/>
              <a:t>calon</a:t>
            </a:r>
            <a:r>
              <a:rPr lang="en-US" dirty="0"/>
              <a:t> </a:t>
            </a:r>
            <a:r>
              <a:rPr lang="en-US" dirty="0" err="1"/>
              <a:t>Penerima</a:t>
            </a:r>
            <a:r>
              <a:rPr lang="en-US" dirty="0"/>
              <a:t> </a:t>
            </a:r>
            <a:r>
              <a:rPr lang="en-US" dirty="0" err="1"/>
              <a:t>Waralaba</a:t>
            </a:r>
            <a:r>
              <a:rPr lang="en-US" dirty="0"/>
              <a:t> </a:t>
            </a:r>
            <a:r>
              <a:rPr lang="en-US" dirty="0" err="1"/>
              <a:t>pada</a:t>
            </a:r>
            <a:r>
              <a:rPr lang="en-US" dirty="0"/>
              <a:t> </a:t>
            </a:r>
            <a:r>
              <a:rPr lang="en-US" dirty="0" err="1"/>
              <a:t>saat</a:t>
            </a:r>
            <a:r>
              <a:rPr lang="en-US" dirty="0"/>
              <a:t> </a:t>
            </a:r>
            <a:r>
              <a:rPr lang="en-US" dirty="0" err="1"/>
              <a:t>melakukan</a:t>
            </a:r>
            <a:r>
              <a:rPr lang="en-US" dirty="0"/>
              <a:t> </a:t>
            </a:r>
            <a:r>
              <a:rPr lang="en-US" dirty="0" err="1"/>
              <a:t>penawaran</a:t>
            </a:r>
            <a:r>
              <a:rPr lang="en-US" dirty="0"/>
              <a:t>. </a:t>
            </a:r>
            <a:endParaRPr lang="en-US" dirty="0" smtClean="0"/>
          </a:p>
          <a:p>
            <a:r>
              <a:rPr lang="en-US" dirty="0" err="1"/>
              <a:t>memberikan</a:t>
            </a:r>
            <a:r>
              <a:rPr lang="en-US" dirty="0"/>
              <a:t> </a:t>
            </a:r>
            <a:r>
              <a:rPr lang="en-US" dirty="0" err="1"/>
              <a:t>pembinaan</a:t>
            </a:r>
            <a:r>
              <a:rPr lang="en-US" dirty="0"/>
              <a:t> </a:t>
            </a:r>
            <a:r>
              <a:rPr lang="en-US" dirty="0" err="1"/>
              <a:t>dalam</a:t>
            </a:r>
            <a:r>
              <a:rPr lang="en-US" dirty="0"/>
              <a:t> </a:t>
            </a:r>
            <a:r>
              <a:rPr lang="en-US" dirty="0" err="1"/>
              <a:t>bentuk</a:t>
            </a:r>
            <a:r>
              <a:rPr lang="en-US" dirty="0"/>
              <a:t> </a:t>
            </a:r>
            <a:r>
              <a:rPr lang="en-US" dirty="0" err="1"/>
              <a:t>pelatihan</a:t>
            </a:r>
            <a:r>
              <a:rPr lang="en-US" dirty="0"/>
              <a:t>, </a:t>
            </a:r>
            <a:r>
              <a:rPr lang="en-US" dirty="0" err="1"/>
              <a:t>bimbingan</a:t>
            </a:r>
            <a:r>
              <a:rPr lang="en-US" dirty="0"/>
              <a:t> </a:t>
            </a:r>
            <a:r>
              <a:rPr lang="en-US" dirty="0" err="1"/>
              <a:t>operasional</a:t>
            </a:r>
            <a:r>
              <a:rPr lang="en-US" dirty="0"/>
              <a:t> </a:t>
            </a:r>
            <a:r>
              <a:rPr lang="en-US" dirty="0" err="1"/>
              <a:t>manajemen</a:t>
            </a:r>
            <a:r>
              <a:rPr lang="en-US" dirty="0"/>
              <a:t>, </a:t>
            </a:r>
            <a:r>
              <a:rPr lang="en-US" dirty="0" err="1"/>
              <a:t>pemasaran</a:t>
            </a:r>
            <a:r>
              <a:rPr lang="en-US" dirty="0"/>
              <a:t>, </a:t>
            </a:r>
            <a:r>
              <a:rPr lang="en-US" dirty="0" err="1"/>
              <a:t>penelitian</a:t>
            </a:r>
            <a:r>
              <a:rPr lang="en-US" dirty="0"/>
              <a:t>, </a:t>
            </a:r>
            <a:r>
              <a:rPr lang="en-US" dirty="0" err="1"/>
              <a:t>dan</a:t>
            </a:r>
            <a:r>
              <a:rPr lang="en-US" dirty="0"/>
              <a:t> </a:t>
            </a:r>
            <a:r>
              <a:rPr lang="en-US" dirty="0" err="1"/>
              <a:t>pengembangan</a:t>
            </a:r>
            <a:r>
              <a:rPr lang="en-US" dirty="0"/>
              <a:t> </a:t>
            </a:r>
            <a:r>
              <a:rPr lang="en-US" dirty="0" err="1"/>
              <a:t>kepada</a:t>
            </a:r>
            <a:r>
              <a:rPr lang="en-US" dirty="0"/>
              <a:t> </a:t>
            </a:r>
            <a:r>
              <a:rPr lang="en-US" dirty="0" err="1"/>
              <a:t>Penerima</a:t>
            </a:r>
            <a:r>
              <a:rPr lang="en-US" dirty="0"/>
              <a:t> </a:t>
            </a:r>
            <a:r>
              <a:rPr lang="en-US" dirty="0" err="1"/>
              <a:t>Waralaba</a:t>
            </a:r>
            <a:r>
              <a:rPr lang="en-US" dirty="0"/>
              <a:t> </a:t>
            </a:r>
            <a:r>
              <a:rPr lang="en-US" dirty="0" err="1"/>
              <a:t>secara</a:t>
            </a:r>
            <a:r>
              <a:rPr lang="en-US" dirty="0"/>
              <a:t> </a:t>
            </a:r>
            <a:r>
              <a:rPr lang="en-US" dirty="0" err="1"/>
              <a:t>berkesinambungan</a:t>
            </a:r>
            <a:r>
              <a:rPr lang="en-US" dirty="0"/>
              <a:t>.</a:t>
            </a:r>
          </a:p>
          <a:p>
            <a:endParaRPr lang="en-US" dirty="0"/>
          </a:p>
        </p:txBody>
      </p:sp>
    </p:spTree>
    <p:extLst>
      <p:ext uri="{BB962C8B-B14F-4D97-AF65-F5344CB8AC3E}">
        <p14:creationId xmlns:p14="http://schemas.microsoft.com/office/powerpoint/2010/main" val="3950601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en-US" dirty="0" err="1" smtClean="0"/>
              <a:t>Prospektus</a:t>
            </a:r>
            <a:r>
              <a:rPr lang="en-US" dirty="0" smtClean="0"/>
              <a:t> </a:t>
            </a:r>
            <a:r>
              <a:rPr lang="en-US" dirty="0" err="1" smtClean="0"/>
              <a:t>Waralaba</a:t>
            </a:r>
            <a:r>
              <a:rPr lang="en-US" dirty="0" smtClean="0"/>
              <a:t> </a:t>
            </a:r>
            <a:r>
              <a:rPr lang="en-US" dirty="0" err="1" smtClean="0"/>
              <a:t>sekurang-kurangnya</a:t>
            </a:r>
            <a:r>
              <a:rPr lang="en-US" dirty="0" smtClean="0"/>
              <a:t> </a:t>
            </a:r>
            <a:r>
              <a:rPr lang="en-US" dirty="0" err="1" smtClean="0"/>
              <a:t>memuat</a:t>
            </a:r>
            <a:r>
              <a:rPr lang="en-US" dirty="0" smtClean="0"/>
              <a:t>:</a:t>
            </a:r>
            <a:endParaRPr lang="en-US" dirty="0"/>
          </a:p>
        </p:txBody>
      </p:sp>
      <p:sp>
        <p:nvSpPr>
          <p:cNvPr id="3" name="Content Placeholder 2"/>
          <p:cNvSpPr>
            <a:spLocks noGrp="1"/>
          </p:cNvSpPr>
          <p:nvPr>
            <p:ph idx="1"/>
          </p:nvPr>
        </p:nvSpPr>
        <p:spPr/>
        <p:txBody>
          <a:bodyPr>
            <a:noAutofit/>
          </a:bodyPr>
          <a:lstStyle/>
          <a:p>
            <a:pPr marL="457200" indent="-457200">
              <a:buFont typeface="+mj-lt"/>
              <a:buAutoNum type="alphaLcPeriod"/>
            </a:pPr>
            <a:r>
              <a:rPr lang="en-US" sz="2800" dirty="0" smtClean="0"/>
              <a:t>data </a:t>
            </a:r>
            <a:r>
              <a:rPr lang="en-US" sz="2800" dirty="0" err="1"/>
              <a:t>identitas</a:t>
            </a:r>
            <a:r>
              <a:rPr lang="en-US" sz="2800" dirty="0"/>
              <a:t> </a:t>
            </a:r>
            <a:r>
              <a:rPr lang="en-US" sz="2800" dirty="0" err="1"/>
              <a:t>Pemberi</a:t>
            </a:r>
            <a:r>
              <a:rPr lang="en-US" sz="2800" dirty="0"/>
              <a:t> </a:t>
            </a:r>
            <a:r>
              <a:rPr lang="en-US" sz="2800" dirty="0" err="1"/>
              <a:t>Waralaba</a:t>
            </a:r>
            <a:r>
              <a:rPr lang="en-US" sz="2800" dirty="0"/>
              <a:t>; </a:t>
            </a:r>
          </a:p>
          <a:p>
            <a:pPr marL="457200" indent="-457200">
              <a:buFont typeface="+mj-lt"/>
              <a:buAutoNum type="alphaLcPeriod"/>
            </a:pPr>
            <a:r>
              <a:rPr lang="es-ES" sz="2800" dirty="0" err="1" smtClean="0"/>
              <a:t>legalitas</a:t>
            </a:r>
            <a:r>
              <a:rPr lang="es-ES" sz="2800" dirty="0" smtClean="0"/>
              <a:t> </a:t>
            </a:r>
            <a:r>
              <a:rPr lang="es-ES" sz="2800" dirty="0" err="1"/>
              <a:t>usaha</a:t>
            </a:r>
            <a:r>
              <a:rPr lang="es-ES" sz="2800" dirty="0"/>
              <a:t> </a:t>
            </a:r>
            <a:r>
              <a:rPr lang="es-ES" sz="2800" dirty="0" err="1"/>
              <a:t>Pemberi</a:t>
            </a:r>
            <a:r>
              <a:rPr lang="es-ES" sz="2800" dirty="0"/>
              <a:t> </a:t>
            </a:r>
            <a:r>
              <a:rPr lang="es-ES" sz="2800" dirty="0" err="1"/>
              <a:t>Waralaba</a:t>
            </a:r>
            <a:r>
              <a:rPr lang="es-ES" sz="2800" dirty="0"/>
              <a:t>; </a:t>
            </a:r>
            <a:endParaRPr lang="es-ES" sz="2800" dirty="0" smtClean="0"/>
          </a:p>
          <a:p>
            <a:pPr marL="457200" indent="-457200">
              <a:buFont typeface="+mj-lt"/>
              <a:buAutoNum type="alphaLcPeriod"/>
            </a:pPr>
            <a:r>
              <a:rPr lang="en-US" sz="2800" dirty="0" err="1" smtClean="0"/>
              <a:t>sejarah</a:t>
            </a:r>
            <a:r>
              <a:rPr lang="en-US" sz="2800" dirty="0" smtClean="0"/>
              <a:t> </a:t>
            </a:r>
            <a:r>
              <a:rPr lang="en-US" sz="2800" dirty="0" err="1"/>
              <a:t>kegiatan</a:t>
            </a:r>
            <a:r>
              <a:rPr lang="en-US" sz="2800" dirty="0"/>
              <a:t> </a:t>
            </a:r>
            <a:r>
              <a:rPr lang="en-US" sz="2800" dirty="0" err="1"/>
              <a:t>usahanya</a:t>
            </a:r>
            <a:r>
              <a:rPr lang="en-US" sz="2800" dirty="0"/>
              <a:t>; </a:t>
            </a:r>
          </a:p>
          <a:p>
            <a:pPr marL="457200" indent="-457200">
              <a:buFont typeface="+mj-lt"/>
              <a:buAutoNum type="alphaLcPeriod"/>
            </a:pPr>
            <a:r>
              <a:rPr lang="en-US" sz="2800" dirty="0" err="1" smtClean="0"/>
              <a:t>struktur</a:t>
            </a:r>
            <a:r>
              <a:rPr lang="en-US" sz="2800" dirty="0" smtClean="0"/>
              <a:t> </a:t>
            </a:r>
            <a:r>
              <a:rPr lang="en-US" sz="2800" dirty="0" err="1"/>
              <a:t>organisasi</a:t>
            </a:r>
            <a:r>
              <a:rPr lang="en-US" sz="2800" dirty="0"/>
              <a:t> </a:t>
            </a:r>
            <a:r>
              <a:rPr lang="en-US" sz="2800" dirty="0" err="1"/>
              <a:t>Pemberi</a:t>
            </a:r>
            <a:r>
              <a:rPr lang="en-US" sz="2800" dirty="0"/>
              <a:t> </a:t>
            </a:r>
            <a:r>
              <a:rPr lang="en-US" sz="2800" dirty="0" err="1"/>
              <a:t>Waralaba</a:t>
            </a:r>
            <a:r>
              <a:rPr lang="en-US" sz="2800" dirty="0"/>
              <a:t>; </a:t>
            </a:r>
          </a:p>
          <a:p>
            <a:pPr marL="457200" indent="-457200">
              <a:buFont typeface="+mj-lt"/>
              <a:buAutoNum type="alphaLcPeriod"/>
            </a:pPr>
            <a:r>
              <a:rPr lang="fi-FI" sz="2800" dirty="0" smtClean="0"/>
              <a:t>laporan </a:t>
            </a:r>
            <a:r>
              <a:rPr lang="fi-FI" sz="2800" dirty="0"/>
              <a:t>keuangan 2 (dua) tahun terakhir; </a:t>
            </a:r>
          </a:p>
          <a:p>
            <a:pPr marL="457200" indent="-457200">
              <a:buFont typeface="+mj-lt"/>
              <a:buAutoNum type="alphaLcPeriod"/>
            </a:pPr>
            <a:r>
              <a:rPr lang="en-US" sz="2800" dirty="0" err="1" smtClean="0"/>
              <a:t>jumlah</a:t>
            </a:r>
            <a:r>
              <a:rPr lang="en-US" sz="2800" dirty="0" smtClean="0"/>
              <a:t> </a:t>
            </a:r>
            <a:r>
              <a:rPr lang="en-US" sz="2800" dirty="0" err="1"/>
              <a:t>tempat</a:t>
            </a:r>
            <a:r>
              <a:rPr lang="en-US" sz="2800" dirty="0"/>
              <a:t> </a:t>
            </a:r>
            <a:r>
              <a:rPr lang="en-US" sz="2800" dirty="0" err="1"/>
              <a:t>usaha</a:t>
            </a:r>
            <a:r>
              <a:rPr lang="en-US" sz="2800" dirty="0"/>
              <a:t>; </a:t>
            </a:r>
          </a:p>
          <a:p>
            <a:pPr marL="457200" indent="-457200">
              <a:buFont typeface="+mj-lt"/>
              <a:buAutoNum type="alphaLcPeriod"/>
            </a:pPr>
            <a:r>
              <a:rPr lang="es-ES" sz="2800" dirty="0" err="1" smtClean="0"/>
              <a:t>daftar</a:t>
            </a:r>
            <a:r>
              <a:rPr lang="es-ES" sz="2800" dirty="0" smtClean="0"/>
              <a:t> </a:t>
            </a:r>
            <a:r>
              <a:rPr lang="es-ES" sz="2800" dirty="0" err="1"/>
              <a:t>Penerima</a:t>
            </a:r>
            <a:r>
              <a:rPr lang="es-ES" sz="2800" dirty="0"/>
              <a:t> </a:t>
            </a:r>
            <a:r>
              <a:rPr lang="es-ES" sz="2800" dirty="0" err="1"/>
              <a:t>Waralaba</a:t>
            </a:r>
            <a:r>
              <a:rPr lang="es-ES" sz="2800" dirty="0"/>
              <a:t>; dan </a:t>
            </a:r>
          </a:p>
          <a:p>
            <a:pPr marL="457200" indent="-457200">
              <a:buFont typeface="+mj-lt"/>
              <a:buAutoNum type="alphaLcPeriod"/>
            </a:pPr>
            <a:r>
              <a:rPr lang="nl-NL" sz="2800" dirty="0" smtClean="0"/>
              <a:t>hak </a:t>
            </a:r>
            <a:r>
              <a:rPr lang="nl-NL" sz="2800" dirty="0"/>
              <a:t>dan kewajiban Pemberi Waralaba dan Penerima Waralaba. </a:t>
            </a:r>
          </a:p>
          <a:p>
            <a:pPr marL="457200" indent="-457200">
              <a:buFont typeface="+mj-lt"/>
              <a:buAutoNum type="alphaLcPeriod"/>
            </a:pPr>
            <a:endParaRPr lang="es-ES" sz="2800" dirty="0"/>
          </a:p>
          <a:p>
            <a:pPr marL="457200" indent="-457200">
              <a:buFont typeface="+mj-lt"/>
              <a:buAutoNum type="alphaLcPeriod"/>
            </a:pPr>
            <a:endParaRPr lang="en-US" sz="2800" dirty="0"/>
          </a:p>
        </p:txBody>
      </p:sp>
    </p:spTree>
    <p:extLst>
      <p:ext uri="{BB962C8B-B14F-4D97-AF65-F5344CB8AC3E}">
        <p14:creationId xmlns:p14="http://schemas.microsoft.com/office/powerpoint/2010/main" val="3126267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KEWAJIBAN PENERIMA WARALABA</a:t>
            </a:r>
            <a:endParaRPr lang="en-US" dirty="0"/>
          </a:p>
        </p:txBody>
      </p:sp>
      <p:sp>
        <p:nvSpPr>
          <p:cNvPr id="3" name="Content Placeholder 2"/>
          <p:cNvSpPr>
            <a:spLocks noGrp="1"/>
          </p:cNvSpPr>
          <p:nvPr>
            <p:ph idx="1"/>
          </p:nvPr>
        </p:nvSpPr>
        <p:spPr/>
        <p:txBody>
          <a:bodyPr>
            <a:normAutofit/>
          </a:bodyPr>
          <a:lstStyle/>
          <a:p>
            <a:r>
              <a:rPr lang="en-US" sz="3200" dirty="0" err="1" smtClean="0"/>
              <a:t>Penerima</a:t>
            </a:r>
            <a:r>
              <a:rPr lang="en-US" sz="3200" dirty="0" smtClean="0"/>
              <a:t> </a:t>
            </a:r>
            <a:r>
              <a:rPr lang="en-US" sz="3200" dirty="0" err="1"/>
              <a:t>Waralaba</a:t>
            </a:r>
            <a:r>
              <a:rPr lang="en-US" sz="3200" dirty="0"/>
              <a:t> </a:t>
            </a:r>
            <a:r>
              <a:rPr lang="en-US" sz="3200" dirty="0" err="1"/>
              <a:t>wajib</a:t>
            </a:r>
            <a:r>
              <a:rPr lang="en-US" sz="3200" dirty="0"/>
              <a:t> </a:t>
            </a:r>
            <a:r>
              <a:rPr lang="en-US" sz="3200" dirty="0" err="1"/>
              <a:t>mendaftarkan</a:t>
            </a:r>
            <a:r>
              <a:rPr lang="en-US" sz="3200" dirty="0"/>
              <a:t> </a:t>
            </a:r>
            <a:r>
              <a:rPr lang="en-US" sz="3200" dirty="0" err="1"/>
              <a:t>perjanjian</a:t>
            </a:r>
            <a:r>
              <a:rPr lang="en-US" sz="3200" dirty="0"/>
              <a:t> </a:t>
            </a:r>
            <a:r>
              <a:rPr lang="en-US" sz="3200" dirty="0" err="1"/>
              <a:t>Waralaba</a:t>
            </a:r>
            <a:r>
              <a:rPr lang="en-US" sz="3200" dirty="0"/>
              <a:t> </a:t>
            </a:r>
            <a:endParaRPr lang="en-US" sz="3200" dirty="0" smtClean="0"/>
          </a:p>
          <a:p>
            <a:r>
              <a:rPr lang="en-US" sz="3200" dirty="0" err="1" smtClean="0"/>
              <a:t>Melaksanakan</a:t>
            </a:r>
            <a:r>
              <a:rPr lang="en-US" sz="3200" dirty="0" smtClean="0"/>
              <a:t> </a:t>
            </a:r>
            <a:r>
              <a:rPr lang="en-US" sz="3200" dirty="0" err="1" smtClean="0"/>
              <a:t>seluruh</a:t>
            </a:r>
            <a:r>
              <a:rPr lang="en-US" sz="3200" dirty="0" smtClean="0"/>
              <a:t> </a:t>
            </a:r>
            <a:r>
              <a:rPr lang="en-US" sz="3200" dirty="0" err="1" smtClean="0"/>
              <a:t>instruksi</a:t>
            </a:r>
            <a:r>
              <a:rPr lang="en-US" sz="3200" dirty="0" smtClean="0"/>
              <a:t> </a:t>
            </a:r>
            <a:r>
              <a:rPr lang="en-US" sz="3200" dirty="0" err="1" smtClean="0"/>
              <a:t>Pemberi</a:t>
            </a:r>
            <a:r>
              <a:rPr lang="en-US" sz="3200" dirty="0" smtClean="0"/>
              <a:t> </a:t>
            </a:r>
            <a:r>
              <a:rPr lang="en-US" sz="3200" dirty="0" err="1" smtClean="0"/>
              <a:t>Waralaba</a:t>
            </a:r>
            <a:endParaRPr lang="en-US" sz="3200" dirty="0" smtClean="0"/>
          </a:p>
          <a:p>
            <a:r>
              <a:rPr lang="en-US" sz="3200" dirty="0" err="1" smtClean="0"/>
              <a:t>Tidak</a:t>
            </a:r>
            <a:r>
              <a:rPr lang="en-US" sz="3200" dirty="0" smtClean="0"/>
              <a:t> </a:t>
            </a:r>
            <a:r>
              <a:rPr lang="en-US" sz="3200" dirty="0" err="1" smtClean="0"/>
              <a:t>melakukan</a:t>
            </a:r>
            <a:r>
              <a:rPr lang="en-US" sz="3200" dirty="0" smtClean="0"/>
              <a:t> </a:t>
            </a:r>
            <a:r>
              <a:rPr lang="en-US" sz="3200" dirty="0" err="1" smtClean="0"/>
              <a:t>kegiatan</a:t>
            </a:r>
            <a:r>
              <a:rPr lang="en-US" sz="3200" dirty="0" smtClean="0"/>
              <a:t> </a:t>
            </a:r>
            <a:r>
              <a:rPr lang="en-US" sz="3200" dirty="0" err="1" smtClean="0"/>
              <a:t>usaha</a:t>
            </a:r>
            <a:r>
              <a:rPr lang="en-US" sz="3200" dirty="0" smtClean="0"/>
              <a:t> yang </a:t>
            </a:r>
            <a:r>
              <a:rPr lang="en-US" sz="3200" dirty="0" err="1" smtClean="0"/>
              <a:t>bermaksud</a:t>
            </a:r>
            <a:r>
              <a:rPr lang="en-US" sz="3200" dirty="0" smtClean="0"/>
              <a:t> </a:t>
            </a:r>
            <a:r>
              <a:rPr lang="en-US" sz="3200" dirty="0" err="1" smtClean="0"/>
              <a:t>untuk</a:t>
            </a:r>
            <a:r>
              <a:rPr lang="en-US" sz="3200" dirty="0" smtClean="0"/>
              <a:t> </a:t>
            </a:r>
            <a:r>
              <a:rPr lang="en-US" sz="3200" dirty="0" err="1" smtClean="0"/>
              <a:t>menyaingi</a:t>
            </a:r>
            <a:r>
              <a:rPr lang="en-US" sz="3200" dirty="0" smtClean="0"/>
              <a:t> yang </a:t>
            </a:r>
            <a:r>
              <a:rPr lang="en-US" sz="3200" dirty="0" err="1" smtClean="0"/>
              <a:t>diwaralabakan</a:t>
            </a:r>
            <a:r>
              <a:rPr lang="en-US" sz="3200" dirty="0" smtClean="0"/>
              <a:t>;</a:t>
            </a:r>
          </a:p>
          <a:p>
            <a:r>
              <a:rPr lang="en-US" sz="3200" dirty="0" err="1" smtClean="0"/>
              <a:t>Membayar</a:t>
            </a:r>
            <a:r>
              <a:rPr lang="en-US" sz="3200" dirty="0" smtClean="0"/>
              <a:t> Franchise Fee </a:t>
            </a:r>
            <a:r>
              <a:rPr lang="en-US" sz="3200" dirty="0" err="1" smtClean="0"/>
              <a:t>dan</a:t>
            </a:r>
            <a:r>
              <a:rPr lang="en-US" sz="3200" dirty="0" smtClean="0"/>
              <a:t> </a:t>
            </a:r>
            <a:r>
              <a:rPr lang="en-US" sz="3200" dirty="0" err="1" smtClean="0"/>
              <a:t>Royalti</a:t>
            </a:r>
            <a:endParaRPr lang="en-US" sz="3200" dirty="0"/>
          </a:p>
          <a:p>
            <a:endParaRPr lang="en-US" sz="3200" dirty="0"/>
          </a:p>
        </p:txBody>
      </p:sp>
    </p:spTree>
    <p:extLst>
      <p:ext uri="{BB962C8B-B14F-4D97-AF65-F5344CB8AC3E}">
        <p14:creationId xmlns:p14="http://schemas.microsoft.com/office/powerpoint/2010/main" val="1523506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err="1" smtClean="0"/>
              <a:t>Contoh</a:t>
            </a:r>
            <a:r>
              <a:rPr lang="en-US" dirty="0" smtClean="0"/>
              <a:t> </a:t>
            </a:r>
            <a:r>
              <a:rPr lang="en-US" dirty="0" err="1" smtClean="0"/>
              <a:t>kewajiban</a:t>
            </a:r>
            <a:r>
              <a:rPr lang="en-US" dirty="0" smtClean="0"/>
              <a:t> </a:t>
            </a:r>
            <a:r>
              <a:rPr lang="en-US" dirty="0" err="1" smtClean="0"/>
              <a:t>keuangan</a:t>
            </a:r>
            <a:r>
              <a:rPr lang="en-US" dirty="0" smtClean="0"/>
              <a:t> </a:t>
            </a:r>
            <a:r>
              <a:rPr lang="en-US" dirty="0" err="1" smtClean="0"/>
              <a:t>Penerima</a:t>
            </a:r>
            <a:r>
              <a:rPr lang="en-US" dirty="0" smtClean="0"/>
              <a:t> </a:t>
            </a:r>
            <a:r>
              <a:rPr lang="en-US" dirty="0" err="1" smtClean="0"/>
              <a:t>kepada</a:t>
            </a:r>
            <a:r>
              <a:rPr lang="en-US" dirty="0" smtClean="0"/>
              <a:t> </a:t>
            </a:r>
            <a:r>
              <a:rPr lang="en-US" dirty="0" err="1" smtClean="0"/>
              <a:t>Pemberi</a:t>
            </a:r>
            <a:r>
              <a:rPr lang="en-US" dirty="0" smtClean="0"/>
              <a:t> </a:t>
            </a:r>
            <a:r>
              <a:rPr lang="en-US" dirty="0" err="1" smtClean="0"/>
              <a:t>Waralaba</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BIAYA FRANCHISE</a:t>
            </a:r>
            <a:endParaRPr lang="en-US" dirty="0"/>
          </a:p>
          <a:p>
            <a:r>
              <a:rPr lang="en-US" dirty="0" err="1"/>
              <a:t>Rp</a:t>
            </a:r>
            <a:r>
              <a:rPr lang="en-US" dirty="0"/>
              <a:t> 36.000.000 (+PPN</a:t>
            </a:r>
            <a:r>
              <a:rPr lang="en-US" dirty="0" smtClean="0"/>
              <a:t>)</a:t>
            </a:r>
          </a:p>
          <a:p>
            <a:pPr marL="0" indent="0">
              <a:buNone/>
            </a:pPr>
            <a:endParaRPr lang="en-US" dirty="0"/>
          </a:p>
          <a:p>
            <a:pPr marL="0" indent="0">
              <a:buNone/>
            </a:pPr>
            <a:r>
              <a:rPr lang="en-US" b="1" dirty="0"/>
              <a:t>BIAYA INVESTASI</a:t>
            </a:r>
            <a:endParaRPr lang="en-US" dirty="0"/>
          </a:p>
          <a:p>
            <a:r>
              <a:rPr lang="en-US" dirty="0" err="1"/>
              <a:t>Rp</a:t>
            </a:r>
            <a:r>
              <a:rPr lang="en-US" dirty="0"/>
              <a:t> 300.000.000 – </a:t>
            </a:r>
            <a:r>
              <a:rPr lang="en-US" dirty="0" err="1"/>
              <a:t>Rp</a:t>
            </a:r>
            <a:r>
              <a:rPr lang="en-US" dirty="0"/>
              <a:t> 350.000.000</a:t>
            </a:r>
          </a:p>
          <a:p>
            <a:r>
              <a:rPr lang="en-US" dirty="0"/>
              <a:t>(Franchise Fee, </a:t>
            </a:r>
            <a:r>
              <a:rPr lang="en-US" dirty="0" err="1"/>
              <a:t>Perijinan</a:t>
            </a:r>
            <a:r>
              <a:rPr lang="en-US" dirty="0"/>
              <a:t>, </a:t>
            </a:r>
            <a:r>
              <a:rPr lang="en-US" dirty="0" err="1"/>
              <a:t>Pembelian</a:t>
            </a:r>
            <a:r>
              <a:rPr lang="en-US" dirty="0"/>
              <a:t>, </a:t>
            </a:r>
            <a:r>
              <a:rPr lang="en-US" dirty="0" err="1"/>
              <a:t>Peralatan</a:t>
            </a:r>
            <a:r>
              <a:rPr lang="en-US" dirty="0"/>
              <a:t> </a:t>
            </a:r>
            <a:r>
              <a:rPr lang="en-US" dirty="0" err="1"/>
              <a:t>Elektronik</a:t>
            </a:r>
            <a:r>
              <a:rPr lang="en-US" dirty="0"/>
              <a:t> </a:t>
            </a:r>
            <a:r>
              <a:rPr lang="en-US" dirty="0" err="1"/>
              <a:t>dan</a:t>
            </a:r>
            <a:r>
              <a:rPr lang="en-US" dirty="0"/>
              <a:t> Non </a:t>
            </a:r>
            <a:r>
              <a:rPr lang="en-US" dirty="0" err="1"/>
              <a:t>elektronik</a:t>
            </a:r>
            <a:r>
              <a:rPr lang="en-US" dirty="0"/>
              <a:t>)</a:t>
            </a:r>
          </a:p>
          <a:p>
            <a:pPr marL="0" indent="0">
              <a:buNone/>
            </a:pPr>
            <a:endParaRPr lang="en-US" b="1" dirty="0" smtClean="0"/>
          </a:p>
          <a:p>
            <a:pPr marL="0" indent="0">
              <a:buNone/>
            </a:pPr>
            <a:r>
              <a:rPr lang="en-US" b="1" dirty="0" smtClean="0"/>
              <a:t>BIAYA </a:t>
            </a:r>
            <a:r>
              <a:rPr lang="en-US" b="1" dirty="0"/>
              <a:t>ROYALTI</a:t>
            </a:r>
            <a:endParaRPr lang="en-US" dirty="0"/>
          </a:p>
          <a:p>
            <a:r>
              <a:rPr lang="en-US" dirty="0" err="1"/>
              <a:t>Persentase</a:t>
            </a:r>
            <a:r>
              <a:rPr lang="en-US" dirty="0"/>
              <a:t> </a:t>
            </a:r>
            <a:r>
              <a:rPr lang="en-US" dirty="0" err="1"/>
              <a:t>Penjualan</a:t>
            </a:r>
            <a:r>
              <a:rPr lang="en-US" dirty="0"/>
              <a:t> </a:t>
            </a:r>
            <a:r>
              <a:rPr lang="en-US" dirty="0" err="1"/>
              <a:t>Bersih</a:t>
            </a:r>
            <a:endParaRPr lang="en-US" dirty="0"/>
          </a:p>
          <a:p>
            <a:r>
              <a:rPr lang="en-US" dirty="0" err="1"/>
              <a:t>Rp</a:t>
            </a:r>
            <a:r>
              <a:rPr lang="en-US" dirty="0"/>
              <a:t> 0 – </a:t>
            </a:r>
            <a:r>
              <a:rPr lang="en-US" dirty="0" err="1"/>
              <a:t>Rp</a:t>
            </a:r>
            <a:r>
              <a:rPr lang="en-US" dirty="0"/>
              <a:t>. 175.000.000 -&gt; 0 %</a:t>
            </a:r>
          </a:p>
          <a:p>
            <a:r>
              <a:rPr lang="en-US" dirty="0" err="1"/>
              <a:t>Rp</a:t>
            </a:r>
            <a:r>
              <a:rPr lang="en-US" dirty="0"/>
              <a:t> 175.000.000 – 200.000.000 -&gt; 2 %</a:t>
            </a:r>
          </a:p>
          <a:p>
            <a:r>
              <a:rPr lang="en-US" dirty="0" err="1"/>
              <a:t>Rp</a:t>
            </a:r>
            <a:r>
              <a:rPr lang="en-US" dirty="0"/>
              <a:t> 200.000.000 – 225.000.000 -&gt; 3 %</a:t>
            </a:r>
          </a:p>
          <a:p>
            <a:r>
              <a:rPr lang="en-US" dirty="0"/>
              <a:t>&gt; </a:t>
            </a:r>
            <a:r>
              <a:rPr lang="en-US" dirty="0" err="1"/>
              <a:t>Rp</a:t>
            </a:r>
            <a:r>
              <a:rPr lang="en-US" dirty="0"/>
              <a:t> 225.000.000 -&gt; 4 %</a:t>
            </a:r>
          </a:p>
          <a:p>
            <a:endParaRPr lang="en-US" dirty="0"/>
          </a:p>
        </p:txBody>
      </p:sp>
    </p:spTree>
    <p:extLst>
      <p:ext uri="{BB962C8B-B14F-4D97-AF65-F5344CB8AC3E}">
        <p14:creationId xmlns:p14="http://schemas.microsoft.com/office/powerpoint/2010/main" val="970636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JOINT VENTURE</a:t>
            </a:r>
            <a:endParaRPr lang="en-US" dirty="0"/>
          </a:p>
        </p:txBody>
      </p:sp>
      <p:sp>
        <p:nvSpPr>
          <p:cNvPr id="3" name="Content Placeholder 2"/>
          <p:cNvSpPr>
            <a:spLocks noGrp="1"/>
          </p:cNvSpPr>
          <p:nvPr>
            <p:ph type="subTitle" idx="4294967295"/>
          </p:nvPr>
        </p:nvSpPr>
        <p:spPr>
          <a:xfrm>
            <a:off x="2286000" y="2438400"/>
            <a:ext cx="5867400" cy="1066800"/>
          </a:xfrm>
        </p:spPr>
        <p:txBody>
          <a:bodyPr>
            <a:noAutofit/>
          </a:bodyPr>
          <a:lstStyle/>
          <a:p>
            <a:r>
              <a:rPr lang="en-US" sz="3600" dirty="0" err="1" smtClean="0"/>
              <a:t>Adalah</a:t>
            </a:r>
            <a:r>
              <a:rPr lang="en-US" sz="3600" dirty="0" smtClean="0"/>
              <a:t> </a:t>
            </a:r>
            <a:r>
              <a:rPr lang="en-US" sz="3600" dirty="0" err="1" smtClean="0"/>
              <a:t>kerjasama</a:t>
            </a:r>
            <a:r>
              <a:rPr lang="en-US" sz="3600" dirty="0" smtClean="0"/>
              <a:t> </a:t>
            </a:r>
            <a:r>
              <a:rPr lang="en-US" sz="3600" dirty="0" err="1" smtClean="0"/>
              <a:t>dua</a:t>
            </a:r>
            <a:r>
              <a:rPr lang="en-US" sz="3600" dirty="0" smtClean="0"/>
              <a:t> </a:t>
            </a:r>
            <a:r>
              <a:rPr lang="en-US" sz="3600" dirty="0" err="1" smtClean="0"/>
              <a:t>pihak</a:t>
            </a:r>
            <a:r>
              <a:rPr lang="en-US" sz="3600" dirty="0" smtClean="0"/>
              <a:t> </a:t>
            </a:r>
            <a:r>
              <a:rPr lang="en-US" sz="3600" dirty="0" err="1" smtClean="0"/>
              <a:t>atau</a:t>
            </a:r>
            <a:r>
              <a:rPr lang="en-US" sz="3600" dirty="0" smtClean="0"/>
              <a:t> </a:t>
            </a:r>
            <a:r>
              <a:rPr lang="en-US" sz="3600" dirty="0" err="1" smtClean="0"/>
              <a:t>lebih</a:t>
            </a:r>
            <a:r>
              <a:rPr lang="en-US" sz="3600" dirty="0" smtClean="0"/>
              <a:t> </a:t>
            </a:r>
            <a:r>
              <a:rPr lang="en-US" sz="3600" dirty="0" err="1" smtClean="0"/>
              <a:t>dalam</a:t>
            </a:r>
            <a:r>
              <a:rPr lang="en-US" sz="3600" dirty="0" smtClean="0"/>
              <a:t> </a:t>
            </a:r>
            <a:r>
              <a:rPr lang="en-US" sz="3600" dirty="0" err="1" smtClean="0"/>
              <a:t>bidang</a:t>
            </a:r>
            <a:r>
              <a:rPr lang="en-US" sz="3600" dirty="0" smtClean="0"/>
              <a:t> </a:t>
            </a:r>
            <a:r>
              <a:rPr lang="en-US" sz="3600" dirty="0" err="1" smtClean="0"/>
              <a:t>bisnis</a:t>
            </a:r>
            <a:r>
              <a:rPr lang="en-US" sz="3600" dirty="0" smtClean="0"/>
              <a:t> </a:t>
            </a:r>
            <a:r>
              <a:rPr lang="en-US" sz="3600" dirty="0" err="1" smtClean="0"/>
              <a:t>untuk</a:t>
            </a:r>
            <a:r>
              <a:rPr lang="en-US" sz="3600" dirty="0" smtClean="0"/>
              <a:t> </a:t>
            </a:r>
            <a:r>
              <a:rPr lang="en-US" sz="3600" dirty="0" err="1" smtClean="0"/>
              <a:t>membentuk</a:t>
            </a:r>
            <a:r>
              <a:rPr lang="en-US" sz="3600" dirty="0" smtClean="0"/>
              <a:t> </a:t>
            </a:r>
            <a:r>
              <a:rPr lang="en-US" sz="3600" dirty="0" err="1" smtClean="0"/>
              <a:t>suatu</a:t>
            </a:r>
            <a:r>
              <a:rPr lang="en-US" sz="3600" dirty="0" smtClean="0"/>
              <a:t> </a:t>
            </a:r>
            <a:r>
              <a:rPr lang="en-US" sz="3600" dirty="0" err="1" smtClean="0"/>
              <a:t>perusahaan</a:t>
            </a:r>
            <a:r>
              <a:rPr lang="en-US" sz="3600" dirty="0" smtClean="0"/>
              <a:t> </a:t>
            </a:r>
            <a:r>
              <a:rPr lang="en-US" sz="3600" dirty="0" err="1" smtClean="0"/>
              <a:t>baru</a:t>
            </a:r>
            <a:endParaRPr lang="en-US" sz="3600" dirty="0"/>
          </a:p>
        </p:txBody>
      </p:sp>
    </p:spTree>
    <p:extLst>
      <p:ext uri="{BB962C8B-B14F-4D97-AF65-F5344CB8AC3E}">
        <p14:creationId xmlns:p14="http://schemas.microsoft.com/office/powerpoint/2010/main" val="1741015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en-US" dirty="0" smtClean="0"/>
              <a:t>MANFAAT JOINT VENTURE</a:t>
            </a:r>
            <a:endParaRPr lang="en-US" dirty="0"/>
          </a:p>
        </p:txBody>
      </p:sp>
      <p:sp>
        <p:nvSpPr>
          <p:cNvPr id="4" name="Content Placeholder 3"/>
          <p:cNvSpPr>
            <a:spLocks noGrp="1"/>
          </p:cNvSpPr>
          <p:nvPr>
            <p:ph idx="1"/>
          </p:nvPr>
        </p:nvSpPr>
        <p:spPr>
          <a:xfrm>
            <a:off x="381000" y="1447800"/>
            <a:ext cx="8229600" cy="2666999"/>
          </a:xfrm>
        </p:spPr>
        <p:txBody>
          <a:bodyPr>
            <a:normAutofit/>
          </a:bodyPr>
          <a:lstStyle/>
          <a:p>
            <a:r>
              <a:rPr lang="en-US" sz="3600" dirty="0" err="1" smtClean="0"/>
              <a:t>Perkuatan</a:t>
            </a:r>
            <a:r>
              <a:rPr lang="en-US" sz="3600" dirty="0" smtClean="0"/>
              <a:t> Modal</a:t>
            </a:r>
          </a:p>
          <a:p>
            <a:r>
              <a:rPr lang="en-US" sz="3600" dirty="0" err="1" smtClean="0"/>
              <a:t>Peningkatan</a:t>
            </a:r>
            <a:r>
              <a:rPr lang="en-US" sz="3600" dirty="0" smtClean="0"/>
              <a:t> </a:t>
            </a:r>
            <a:r>
              <a:rPr lang="en-US" sz="3600" dirty="0" err="1" smtClean="0"/>
              <a:t>Akses</a:t>
            </a:r>
            <a:r>
              <a:rPr lang="en-US" sz="3600" dirty="0" smtClean="0"/>
              <a:t> </a:t>
            </a:r>
            <a:r>
              <a:rPr lang="en-US" sz="3600" dirty="0" err="1" smtClean="0"/>
              <a:t>Pasar</a:t>
            </a:r>
            <a:r>
              <a:rPr lang="en-US" sz="3600" dirty="0" smtClean="0"/>
              <a:t> </a:t>
            </a:r>
            <a:r>
              <a:rPr lang="en-US" sz="3600" dirty="0" err="1" smtClean="0"/>
              <a:t>atau</a:t>
            </a:r>
            <a:r>
              <a:rPr lang="en-US" sz="3600" dirty="0" smtClean="0"/>
              <a:t> </a:t>
            </a:r>
            <a:r>
              <a:rPr lang="en-US" sz="3600" dirty="0" err="1" smtClean="0"/>
              <a:t>Bahan</a:t>
            </a:r>
            <a:r>
              <a:rPr lang="en-US" sz="3600" dirty="0" smtClean="0"/>
              <a:t> Baku</a:t>
            </a:r>
          </a:p>
          <a:p>
            <a:r>
              <a:rPr lang="en-US" sz="3600" dirty="0" err="1" smtClean="0"/>
              <a:t>Peningkatan</a:t>
            </a:r>
            <a:r>
              <a:rPr lang="en-US" sz="3600" dirty="0" smtClean="0"/>
              <a:t> </a:t>
            </a:r>
            <a:r>
              <a:rPr lang="en-US" sz="3600" dirty="0" err="1" smtClean="0"/>
              <a:t>kemampuan</a:t>
            </a:r>
            <a:r>
              <a:rPr lang="en-US" sz="3600" dirty="0" smtClean="0"/>
              <a:t> </a:t>
            </a:r>
            <a:r>
              <a:rPr lang="en-US" sz="3600" dirty="0" err="1" smtClean="0"/>
              <a:t>manajemen</a:t>
            </a:r>
            <a:r>
              <a:rPr lang="en-US" sz="3600" dirty="0" smtClean="0"/>
              <a:t>, </a:t>
            </a:r>
            <a:r>
              <a:rPr lang="en-US" sz="3600" dirty="0" err="1" smtClean="0"/>
              <a:t>teknologi</a:t>
            </a:r>
            <a:r>
              <a:rPr lang="en-US" sz="3600" dirty="0" smtClean="0"/>
              <a:t>, </a:t>
            </a:r>
            <a:r>
              <a:rPr lang="en-US" sz="3600" dirty="0" err="1" smtClean="0"/>
              <a:t>dan</a:t>
            </a:r>
            <a:r>
              <a:rPr lang="en-US" sz="3600" dirty="0" smtClean="0"/>
              <a:t> </a:t>
            </a:r>
            <a:r>
              <a:rPr lang="en-US" sz="3600" dirty="0" err="1" smtClean="0"/>
              <a:t>pengalaman</a:t>
            </a:r>
            <a:endParaRPr lang="en-US" sz="3600" dirty="0"/>
          </a:p>
        </p:txBody>
      </p:sp>
      <p:sp>
        <p:nvSpPr>
          <p:cNvPr id="5" name="Rounded Rectangle 4"/>
          <p:cNvSpPr/>
          <p:nvPr/>
        </p:nvSpPr>
        <p:spPr>
          <a:xfrm>
            <a:off x="1600200" y="4495800"/>
            <a:ext cx="1447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PT. A</a:t>
            </a:r>
            <a:endParaRPr lang="en-US" sz="3200" b="1" dirty="0"/>
          </a:p>
        </p:txBody>
      </p:sp>
      <p:sp>
        <p:nvSpPr>
          <p:cNvPr id="6" name="Rounded Rectangle 5"/>
          <p:cNvSpPr/>
          <p:nvPr/>
        </p:nvSpPr>
        <p:spPr>
          <a:xfrm>
            <a:off x="6096000" y="4495800"/>
            <a:ext cx="1447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PT. B</a:t>
            </a:r>
            <a:endParaRPr lang="en-US" sz="2800" b="1" dirty="0"/>
          </a:p>
        </p:txBody>
      </p:sp>
      <p:grpSp>
        <p:nvGrpSpPr>
          <p:cNvPr id="22" name="Group 21"/>
          <p:cNvGrpSpPr/>
          <p:nvPr/>
        </p:nvGrpSpPr>
        <p:grpSpPr>
          <a:xfrm>
            <a:off x="3048000" y="4838700"/>
            <a:ext cx="3048000" cy="1409700"/>
            <a:chOff x="3048000" y="4838700"/>
            <a:chExt cx="3048000" cy="1409700"/>
          </a:xfrm>
        </p:grpSpPr>
        <p:sp>
          <p:nvSpPr>
            <p:cNvPr id="7" name="Rounded Rectangle 6"/>
            <p:cNvSpPr/>
            <p:nvPr/>
          </p:nvSpPr>
          <p:spPr>
            <a:xfrm>
              <a:off x="3810000" y="5562600"/>
              <a:ext cx="1447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PT. JOINT</a:t>
              </a:r>
              <a:endParaRPr lang="en-US" b="1" dirty="0"/>
            </a:p>
          </p:txBody>
        </p:sp>
        <p:cxnSp>
          <p:nvCxnSpPr>
            <p:cNvPr id="10" name="Elbow Connector 9"/>
            <p:cNvCxnSpPr>
              <a:stCxn id="5" idx="3"/>
              <a:endCxn id="7" idx="1"/>
            </p:cNvCxnSpPr>
            <p:nvPr/>
          </p:nvCxnSpPr>
          <p:spPr>
            <a:xfrm>
              <a:off x="3048000" y="4838700"/>
              <a:ext cx="762000" cy="1066800"/>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6" idx="1"/>
              <a:endCxn id="7" idx="3"/>
            </p:cNvCxnSpPr>
            <p:nvPr/>
          </p:nvCxnSpPr>
          <p:spPr>
            <a:xfrm rot="10800000" flipV="1">
              <a:off x="5257800" y="4838700"/>
              <a:ext cx="838200" cy="1066800"/>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463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Autofit/>
          </a:bodyPr>
          <a:lstStyle/>
          <a:p>
            <a:pPr lvl="0" algn="r"/>
            <a:r>
              <a:rPr lang="en-US" sz="2000" dirty="0" smtClean="0">
                <a:solidFill>
                  <a:schemeClr val="tx1"/>
                </a:solidFill>
              </a:rPr>
              <a:t>MERGER/PENGGABUNGAN</a:t>
            </a:r>
            <a:r>
              <a:rPr lang="en-US" sz="2000" dirty="0">
                <a:solidFill>
                  <a:schemeClr val="tx1"/>
                </a:solidFill>
              </a:rPr>
              <a:t/>
            </a:r>
            <a:br>
              <a:rPr lang="en-US" sz="2000" dirty="0">
                <a:solidFill>
                  <a:schemeClr val="tx1"/>
                </a:solidFill>
              </a:rPr>
            </a:br>
            <a:r>
              <a:rPr lang="id-ID" sz="2000" dirty="0">
                <a:solidFill>
                  <a:schemeClr val="tx1"/>
                </a:solidFill>
              </a:rPr>
              <a:t>Penggabungan adalah perbuatan hukum yang dilakukan oleh satu perseroan atau lebih untuk menggabungkan diri dengan perseroan lain yang telah ada dan selanjutnya perseroan yang menggabungkan diri menjadi bubar.</a:t>
            </a:r>
            <a:r>
              <a:rPr lang="en-US" sz="2000" dirty="0">
                <a:solidFill>
                  <a:schemeClr val="tx1"/>
                </a:solidFill>
              </a:rPr>
              <a:t/>
            </a:r>
            <a:br>
              <a:rPr lang="en-US" sz="2000" dirty="0">
                <a:solidFill>
                  <a:schemeClr val="tx1"/>
                </a:solidFill>
              </a:rPr>
            </a:br>
            <a:r>
              <a:rPr lang="en-US" sz="2000" dirty="0" smtClean="0">
                <a:solidFill>
                  <a:schemeClr val="tx1"/>
                </a:solidFill>
              </a:rPr>
              <a:t>(PP No. 27 Th. 1998)</a:t>
            </a:r>
            <a:endParaRPr lang="en-US" sz="2000" dirty="0">
              <a:solidFill>
                <a:schemeClr val="tx1"/>
              </a:solidFill>
            </a:endParaRPr>
          </a:p>
        </p:txBody>
      </p:sp>
      <p:sp>
        <p:nvSpPr>
          <p:cNvPr id="4" name="Rounded Rectangle 3"/>
          <p:cNvSpPr/>
          <p:nvPr/>
        </p:nvSpPr>
        <p:spPr>
          <a:xfrm>
            <a:off x="853440" y="2971800"/>
            <a:ext cx="17526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PT. A</a:t>
            </a:r>
            <a:endParaRPr lang="en-US" sz="3600" dirty="0"/>
          </a:p>
        </p:txBody>
      </p:sp>
      <p:sp>
        <p:nvSpPr>
          <p:cNvPr id="5" name="Rounded Rectangle 4"/>
          <p:cNvSpPr/>
          <p:nvPr/>
        </p:nvSpPr>
        <p:spPr>
          <a:xfrm>
            <a:off x="3657600" y="2971800"/>
            <a:ext cx="17526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PT. B</a:t>
            </a:r>
            <a:endParaRPr lang="en-US" sz="3600" dirty="0"/>
          </a:p>
        </p:txBody>
      </p:sp>
      <p:sp>
        <p:nvSpPr>
          <p:cNvPr id="6" name="Rounded Rectangle 5"/>
          <p:cNvSpPr/>
          <p:nvPr/>
        </p:nvSpPr>
        <p:spPr>
          <a:xfrm>
            <a:off x="6400800" y="2971800"/>
            <a:ext cx="17526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PT. C</a:t>
            </a:r>
            <a:endParaRPr lang="en-US" sz="3600" dirty="0"/>
          </a:p>
        </p:txBody>
      </p:sp>
      <p:sp>
        <p:nvSpPr>
          <p:cNvPr id="7" name="TextBox 6"/>
          <p:cNvSpPr txBox="1"/>
          <p:nvPr/>
        </p:nvSpPr>
        <p:spPr>
          <a:xfrm>
            <a:off x="853440" y="4648200"/>
            <a:ext cx="7452360" cy="1754326"/>
          </a:xfrm>
          <a:prstGeom prst="rect">
            <a:avLst/>
          </a:prstGeom>
          <a:noFill/>
        </p:spPr>
        <p:txBody>
          <a:bodyPr wrap="square" rtlCol="0">
            <a:spAutoFit/>
          </a:bodyPr>
          <a:lstStyle/>
          <a:p>
            <a:r>
              <a:rPr lang="en-US" dirty="0"/>
              <a:t>Merger </a:t>
            </a:r>
            <a:r>
              <a:rPr lang="en-US" dirty="0" err="1"/>
              <a:t>adalah</a:t>
            </a:r>
            <a:r>
              <a:rPr lang="en-US" dirty="0"/>
              <a:t> </a:t>
            </a:r>
            <a:r>
              <a:rPr lang="en-US" dirty="0" err="1"/>
              <a:t>penggabungan</a:t>
            </a:r>
            <a:r>
              <a:rPr lang="en-US" dirty="0"/>
              <a:t> </a:t>
            </a:r>
            <a:r>
              <a:rPr lang="en-US" dirty="0" err="1"/>
              <a:t>dua</a:t>
            </a:r>
            <a:r>
              <a:rPr lang="en-US" dirty="0"/>
              <a:t> </a:t>
            </a:r>
            <a:r>
              <a:rPr lang="en-US" dirty="0" err="1"/>
              <a:t>atau</a:t>
            </a:r>
            <a:r>
              <a:rPr lang="en-US" dirty="0"/>
              <a:t> </a:t>
            </a:r>
            <a:r>
              <a:rPr lang="en-US" dirty="0" err="1"/>
              <a:t>lebih</a:t>
            </a:r>
            <a:r>
              <a:rPr lang="en-US" dirty="0"/>
              <a:t> </a:t>
            </a:r>
            <a:r>
              <a:rPr lang="en-US" dirty="0" err="1"/>
              <a:t>perusahaan</a:t>
            </a:r>
            <a:r>
              <a:rPr lang="en-US" dirty="0"/>
              <a:t> </a:t>
            </a:r>
            <a:r>
              <a:rPr lang="en-US" dirty="0" err="1"/>
              <a:t>menjadi</a:t>
            </a:r>
            <a:r>
              <a:rPr lang="en-US" dirty="0"/>
              <a:t> </a:t>
            </a:r>
            <a:r>
              <a:rPr lang="en-US" dirty="0" err="1"/>
              <a:t>satu</a:t>
            </a:r>
            <a:r>
              <a:rPr lang="en-US" dirty="0"/>
              <a:t>, </a:t>
            </a:r>
            <a:r>
              <a:rPr lang="en-US" dirty="0" err="1"/>
              <a:t>dimana</a:t>
            </a:r>
            <a:r>
              <a:rPr lang="en-US" dirty="0"/>
              <a:t> </a:t>
            </a:r>
            <a:r>
              <a:rPr lang="en-US" dirty="0" err="1"/>
              <a:t>perusahaan</a:t>
            </a:r>
            <a:r>
              <a:rPr lang="en-US" dirty="0"/>
              <a:t> yang me-merger </a:t>
            </a:r>
            <a:r>
              <a:rPr lang="en-US" dirty="0" err="1"/>
              <a:t>mengambil</a:t>
            </a:r>
            <a:r>
              <a:rPr lang="en-US" dirty="0"/>
              <a:t>/</a:t>
            </a:r>
            <a:r>
              <a:rPr lang="en-US" dirty="0" err="1"/>
              <a:t>membeli</a:t>
            </a:r>
            <a:r>
              <a:rPr lang="en-US" dirty="0"/>
              <a:t> </a:t>
            </a:r>
            <a:r>
              <a:rPr lang="en-US" dirty="0" err="1"/>
              <a:t>semua</a:t>
            </a:r>
            <a:r>
              <a:rPr lang="en-US" dirty="0"/>
              <a:t> assets </a:t>
            </a:r>
            <a:r>
              <a:rPr lang="en-US" dirty="0" err="1"/>
              <a:t>dan</a:t>
            </a:r>
            <a:r>
              <a:rPr lang="en-US" dirty="0"/>
              <a:t> liabilities </a:t>
            </a:r>
            <a:r>
              <a:rPr lang="en-US" dirty="0" err="1"/>
              <a:t>perusahaan</a:t>
            </a:r>
            <a:r>
              <a:rPr lang="en-US" dirty="0"/>
              <a:t> yang di-merger. </a:t>
            </a:r>
            <a:r>
              <a:rPr lang="en-US" dirty="0" err="1"/>
              <a:t>Dengan</a:t>
            </a:r>
            <a:r>
              <a:rPr lang="en-US" dirty="0"/>
              <a:t> </a:t>
            </a:r>
            <a:r>
              <a:rPr lang="en-US" dirty="0" err="1"/>
              <a:t>demikian</a:t>
            </a:r>
            <a:r>
              <a:rPr lang="en-US" dirty="0"/>
              <a:t>, Bidding firm </a:t>
            </a:r>
            <a:r>
              <a:rPr lang="en-US" dirty="0" err="1"/>
              <a:t>tetap</a:t>
            </a:r>
            <a:r>
              <a:rPr lang="en-US" dirty="0"/>
              <a:t> </a:t>
            </a:r>
            <a:r>
              <a:rPr lang="en-US" dirty="0" err="1"/>
              <a:t>berdiri</a:t>
            </a:r>
            <a:r>
              <a:rPr lang="en-US" dirty="0"/>
              <a:t> </a:t>
            </a:r>
            <a:r>
              <a:rPr lang="en-US" dirty="0" err="1"/>
              <a:t>dengan</a:t>
            </a:r>
            <a:r>
              <a:rPr lang="en-US" dirty="0"/>
              <a:t> </a:t>
            </a:r>
            <a:r>
              <a:rPr lang="en-US" dirty="0" err="1"/>
              <a:t>identitas</a:t>
            </a:r>
            <a:r>
              <a:rPr lang="en-US" dirty="0"/>
              <a:t> </a:t>
            </a:r>
            <a:r>
              <a:rPr lang="en-US" dirty="0" err="1"/>
              <a:t>dan</a:t>
            </a:r>
            <a:r>
              <a:rPr lang="en-US" dirty="0"/>
              <a:t> </a:t>
            </a:r>
            <a:r>
              <a:rPr lang="en-US" dirty="0" err="1"/>
              <a:t>namanya</a:t>
            </a:r>
            <a:r>
              <a:rPr lang="en-US" dirty="0"/>
              <a:t>, </a:t>
            </a:r>
            <a:r>
              <a:rPr lang="en-US" dirty="0" err="1"/>
              <a:t>dan</a:t>
            </a:r>
            <a:r>
              <a:rPr lang="en-US" dirty="0"/>
              <a:t> </a:t>
            </a:r>
            <a:r>
              <a:rPr lang="en-US" dirty="0" err="1"/>
              <a:t>memperoleh</a:t>
            </a:r>
            <a:r>
              <a:rPr lang="en-US" dirty="0"/>
              <a:t> </a:t>
            </a:r>
            <a:r>
              <a:rPr lang="en-US" dirty="0" err="1"/>
              <a:t>semua</a:t>
            </a:r>
            <a:r>
              <a:rPr lang="en-US" dirty="0"/>
              <a:t> </a:t>
            </a:r>
            <a:r>
              <a:rPr lang="en-US" dirty="0" err="1"/>
              <a:t>aset</a:t>
            </a:r>
            <a:r>
              <a:rPr lang="en-US" dirty="0"/>
              <a:t> </a:t>
            </a:r>
            <a:r>
              <a:rPr lang="en-US" dirty="0" err="1"/>
              <a:t>dan</a:t>
            </a:r>
            <a:r>
              <a:rPr lang="en-US" dirty="0"/>
              <a:t> </a:t>
            </a:r>
            <a:r>
              <a:rPr lang="en-US" dirty="0" err="1"/>
              <a:t>kewajiban</a:t>
            </a:r>
            <a:r>
              <a:rPr lang="en-US" dirty="0"/>
              <a:t> </a:t>
            </a:r>
            <a:r>
              <a:rPr lang="en-US" dirty="0" err="1"/>
              <a:t>milik</a:t>
            </a:r>
            <a:r>
              <a:rPr lang="en-US" dirty="0"/>
              <a:t> target firm. </a:t>
            </a:r>
            <a:r>
              <a:rPr lang="en-US" dirty="0" err="1"/>
              <a:t>Setelah</a:t>
            </a:r>
            <a:r>
              <a:rPr lang="en-US" dirty="0"/>
              <a:t> merger target firm </a:t>
            </a:r>
            <a:r>
              <a:rPr lang="en-US" dirty="0" err="1"/>
              <a:t>berhenti</a:t>
            </a:r>
            <a:r>
              <a:rPr lang="en-US" dirty="0"/>
              <a:t> </a:t>
            </a:r>
            <a:r>
              <a:rPr lang="en-US" dirty="0" err="1"/>
              <a:t>untuk</a:t>
            </a:r>
            <a:r>
              <a:rPr lang="en-US" dirty="0"/>
              <a:t> </a:t>
            </a:r>
            <a:r>
              <a:rPr lang="en-US" dirty="0" err="1"/>
              <a:t>menjadi</a:t>
            </a:r>
            <a:r>
              <a:rPr lang="en-US" dirty="0"/>
              <a:t> </a:t>
            </a:r>
            <a:r>
              <a:rPr lang="en-US" dirty="0" err="1"/>
              <a:t>bagian</a:t>
            </a:r>
            <a:r>
              <a:rPr lang="en-US" dirty="0"/>
              <a:t> </a:t>
            </a:r>
            <a:r>
              <a:rPr lang="en-US" dirty="0" err="1"/>
              <a:t>dari</a:t>
            </a:r>
            <a:r>
              <a:rPr lang="en-US" dirty="0"/>
              <a:t> bidding firm.</a:t>
            </a:r>
          </a:p>
        </p:txBody>
      </p:sp>
    </p:spTree>
    <p:extLst>
      <p:ext uri="{BB962C8B-B14F-4D97-AF65-F5344CB8AC3E}">
        <p14:creationId xmlns:p14="http://schemas.microsoft.com/office/powerpoint/2010/main" val="86469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par>
                          <p:cTn id="7" fill="hold">
                            <p:stCondLst>
                              <p:cond delay="2000"/>
                            </p:stCondLst>
                            <p:childTnLst>
                              <p:par>
                                <p:cTn id="8" presetID="21" presetClass="exit" presetSubtype="1" fill="hold" grpId="0" nodeType="afterEffect">
                                  <p:stCondLst>
                                    <p:cond delay="0"/>
                                  </p:stCondLst>
                                  <p:childTnLst>
                                    <p:animEffect transition="out" filter="wheel(1)">
                                      <p:cBhvr>
                                        <p:cTn id="9" dur="2000"/>
                                        <p:tgtEl>
                                          <p:spTgt spid="4"/>
                                        </p:tgtEl>
                                      </p:cBhvr>
                                    </p:animEffect>
                                    <p:set>
                                      <p:cBhvr>
                                        <p:cTn id="10" dur="1" fill="hold">
                                          <p:stCondLst>
                                            <p:cond delay="1999"/>
                                          </p:stCondLst>
                                        </p:cTn>
                                        <p:tgtEl>
                                          <p:spTgt spid="4"/>
                                        </p:tgtEl>
                                        <p:attrNameLst>
                                          <p:attrName>style.visibility</p:attrName>
                                        </p:attrNameLst>
                                      </p:cBhvr>
                                      <p:to>
                                        <p:strVal val="hidden"/>
                                      </p:to>
                                    </p:set>
                                  </p:childTnLst>
                                </p:cTn>
                              </p:par>
                            </p:childTnLst>
                          </p:cTn>
                        </p:par>
                        <p:par>
                          <p:cTn id="11" fill="hold">
                            <p:stCondLst>
                              <p:cond delay="4000"/>
                            </p:stCondLst>
                            <p:childTnLst>
                              <p:par>
                                <p:cTn id="12" presetID="21" presetClass="exit" presetSubtype="1" fill="hold" grpId="0" nodeType="afterEffect">
                                  <p:stCondLst>
                                    <p:cond delay="0"/>
                                  </p:stCondLst>
                                  <p:childTnLst>
                                    <p:animEffect transition="out" filter="wheel(1)">
                                      <p:cBhvr>
                                        <p:cTn id="13" dur="2000"/>
                                        <p:tgtEl>
                                          <p:spTgt spid="6"/>
                                        </p:tgtEl>
                                      </p:cBhvr>
                                    </p:animEffect>
                                    <p:set>
                                      <p:cBhvr>
                                        <p:cTn id="14"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JENIS-JENIS MERGER</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lphaLcPeriod"/>
            </a:pPr>
            <a:r>
              <a:rPr lang="en-US" dirty="0"/>
              <a:t>Horizontal merger </a:t>
            </a:r>
            <a:r>
              <a:rPr lang="en-US" dirty="0" err="1"/>
              <a:t>terjadi</a:t>
            </a:r>
            <a:r>
              <a:rPr lang="en-US" dirty="0"/>
              <a:t> </a:t>
            </a:r>
            <a:r>
              <a:rPr lang="en-US" dirty="0" err="1"/>
              <a:t>ketika</a:t>
            </a:r>
            <a:r>
              <a:rPr lang="en-US" dirty="0"/>
              <a:t> </a:t>
            </a:r>
            <a:r>
              <a:rPr lang="en-US" dirty="0" err="1"/>
              <a:t>dua</a:t>
            </a:r>
            <a:r>
              <a:rPr lang="en-US" dirty="0"/>
              <a:t> </a:t>
            </a:r>
            <a:r>
              <a:rPr lang="en-US" dirty="0" err="1"/>
              <a:t>atau</a:t>
            </a:r>
            <a:r>
              <a:rPr lang="en-US" dirty="0"/>
              <a:t> </a:t>
            </a:r>
            <a:r>
              <a:rPr lang="en-US" dirty="0" err="1"/>
              <a:t>lebih</a:t>
            </a:r>
            <a:r>
              <a:rPr lang="en-US" dirty="0"/>
              <a:t> </a:t>
            </a:r>
            <a:r>
              <a:rPr lang="en-US" dirty="0" err="1"/>
              <a:t>perusahaan</a:t>
            </a:r>
            <a:r>
              <a:rPr lang="en-US" dirty="0"/>
              <a:t> yang </a:t>
            </a:r>
            <a:r>
              <a:rPr lang="en-US" dirty="0" err="1"/>
              <a:t>bergerak</a:t>
            </a:r>
            <a:r>
              <a:rPr lang="en-US" dirty="0"/>
              <a:t> di </a:t>
            </a:r>
            <a:r>
              <a:rPr lang="en-US" dirty="0" err="1"/>
              <a:t>bidang</a:t>
            </a:r>
            <a:r>
              <a:rPr lang="en-US" dirty="0"/>
              <a:t> </a:t>
            </a:r>
            <a:r>
              <a:rPr lang="en-US" dirty="0" err="1"/>
              <a:t>industri</a:t>
            </a:r>
            <a:r>
              <a:rPr lang="en-US" dirty="0"/>
              <a:t> yang </a:t>
            </a:r>
            <a:r>
              <a:rPr lang="en-US" dirty="0" err="1"/>
              <a:t>sama</a:t>
            </a:r>
            <a:r>
              <a:rPr lang="en-US" dirty="0"/>
              <a:t> </a:t>
            </a:r>
            <a:r>
              <a:rPr lang="en-US" dirty="0" err="1" smtClean="0"/>
              <a:t>bergabung</a:t>
            </a:r>
            <a:r>
              <a:rPr lang="en-US" dirty="0" smtClean="0"/>
              <a:t>.</a:t>
            </a:r>
          </a:p>
          <a:p>
            <a:pPr marL="457200" indent="-457200">
              <a:buFont typeface="+mj-lt"/>
              <a:buAutoNum type="alphaLcPeriod"/>
            </a:pPr>
            <a:r>
              <a:rPr lang="en-US" dirty="0" smtClean="0"/>
              <a:t>Vertical </a:t>
            </a:r>
            <a:r>
              <a:rPr lang="en-US" dirty="0"/>
              <a:t>merger </a:t>
            </a:r>
            <a:r>
              <a:rPr lang="en-US" dirty="0" err="1"/>
              <a:t>terjadi</a:t>
            </a:r>
            <a:r>
              <a:rPr lang="en-US" dirty="0"/>
              <a:t> </a:t>
            </a:r>
            <a:r>
              <a:rPr lang="en-US" dirty="0" err="1"/>
              <a:t>ketika</a:t>
            </a:r>
            <a:r>
              <a:rPr lang="en-US" dirty="0"/>
              <a:t> </a:t>
            </a:r>
            <a:r>
              <a:rPr lang="en-US" dirty="0" err="1"/>
              <a:t>suatu</a:t>
            </a:r>
            <a:r>
              <a:rPr lang="en-US" dirty="0"/>
              <a:t> </a:t>
            </a:r>
            <a:r>
              <a:rPr lang="en-US" dirty="0" err="1"/>
              <a:t>perusahaan</a:t>
            </a:r>
            <a:r>
              <a:rPr lang="en-US" dirty="0"/>
              <a:t> </a:t>
            </a:r>
            <a:r>
              <a:rPr lang="en-US" dirty="0" err="1"/>
              <a:t>mengakuisisi</a:t>
            </a:r>
            <a:r>
              <a:rPr lang="en-US" dirty="0"/>
              <a:t> </a:t>
            </a:r>
            <a:r>
              <a:rPr lang="en-US" dirty="0" err="1"/>
              <a:t>perusahaan</a:t>
            </a:r>
            <a:r>
              <a:rPr lang="en-US" dirty="0"/>
              <a:t> supplier </a:t>
            </a:r>
            <a:r>
              <a:rPr lang="en-US" dirty="0" err="1"/>
              <a:t>atau</a:t>
            </a:r>
            <a:r>
              <a:rPr lang="en-US" dirty="0"/>
              <a:t> </a:t>
            </a:r>
            <a:r>
              <a:rPr lang="en-US" dirty="0" err="1" smtClean="0"/>
              <a:t>customernya</a:t>
            </a:r>
            <a:r>
              <a:rPr lang="en-US" dirty="0" smtClean="0"/>
              <a:t>.</a:t>
            </a:r>
          </a:p>
          <a:p>
            <a:pPr marL="457200" indent="-457200">
              <a:buFont typeface="+mj-lt"/>
              <a:buAutoNum type="alphaLcPeriod"/>
            </a:pPr>
            <a:r>
              <a:rPr lang="en-US" dirty="0" smtClean="0"/>
              <a:t>Congeneric </a:t>
            </a:r>
            <a:r>
              <a:rPr lang="en-US" dirty="0"/>
              <a:t>merger </a:t>
            </a:r>
            <a:r>
              <a:rPr lang="en-US" dirty="0" err="1"/>
              <a:t>terjadi</a:t>
            </a:r>
            <a:r>
              <a:rPr lang="en-US" dirty="0"/>
              <a:t> </a:t>
            </a:r>
            <a:r>
              <a:rPr lang="en-US" dirty="0" err="1"/>
              <a:t>ketika</a:t>
            </a:r>
            <a:r>
              <a:rPr lang="en-US" dirty="0"/>
              <a:t> </a:t>
            </a:r>
            <a:r>
              <a:rPr lang="en-US" dirty="0" err="1"/>
              <a:t>perusahaan</a:t>
            </a:r>
            <a:r>
              <a:rPr lang="en-US" dirty="0"/>
              <a:t> </a:t>
            </a:r>
            <a:r>
              <a:rPr lang="en-US" dirty="0" err="1"/>
              <a:t>dalam</a:t>
            </a:r>
            <a:r>
              <a:rPr lang="en-US" dirty="0"/>
              <a:t> </a:t>
            </a:r>
            <a:r>
              <a:rPr lang="en-US" dirty="0" err="1"/>
              <a:t>industri</a:t>
            </a:r>
            <a:r>
              <a:rPr lang="en-US" dirty="0"/>
              <a:t> yang </a:t>
            </a:r>
            <a:r>
              <a:rPr lang="en-US" dirty="0" err="1"/>
              <a:t>sama</a:t>
            </a:r>
            <a:r>
              <a:rPr lang="en-US" dirty="0"/>
              <a:t> </a:t>
            </a:r>
            <a:r>
              <a:rPr lang="en-US" dirty="0" err="1"/>
              <a:t>tetapi</a:t>
            </a:r>
            <a:r>
              <a:rPr lang="en-US" dirty="0"/>
              <a:t> </a:t>
            </a:r>
            <a:r>
              <a:rPr lang="en-US" dirty="0" err="1"/>
              <a:t>tidak</a:t>
            </a:r>
            <a:r>
              <a:rPr lang="en-US" dirty="0"/>
              <a:t> </a:t>
            </a:r>
            <a:r>
              <a:rPr lang="en-US" dirty="0" err="1"/>
              <a:t>dalam</a:t>
            </a:r>
            <a:r>
              <a:rPr lang="en-US" dirty="0"/>
              <a:t> </a:t>
            </a:r>
            <a:r>
              <a:rPr lang="en-US" dirty="0" err="1"/>
              <a:t>garis</a:t>
            </a:r>
            <a:r>
              <a:rPr lang="en-US" dirty="0"/>
              <a:t> </a:t>
            </a:r>
            <a:r>
              <a:rPr lang="en-US" dirty="0" err="1"/>
              <a:t>bisnis</a:t>
            </a:r>
            <a:r>
              <a:rPr lang="en-US" dirty="0"/>
              <a:t> yang </a:t>
            </a:r>
            <a:r>
              <a:rPr lang="en-US" dirty="0" err="1"/>
              <a:t>sama</a:t>
            </a:r>
            <a:r>
              <a:rPr lang="en-US" dirty="0"/>
              <a:t> </a:t>
            </a:r>
            <a:r>
              <a:rPr lang="en-US" dirty="0" err="1"/>
              <a:t>dengan</a:t>
            </a:r>
            <a:r>
              <a:rPr lang="en-US" dirty="0"/>
              <a:t> supplier </a:t>
            </a:r>
            <a:r>
              <a:rPr lang="en-US" dirty="0" err="1"/>
              <a:t>atau</a:t>
            </a:r>
            <a:r>
              <a:rPr lang="en-US" dirty="0"/>
              <a:t> </a:t>
            </a:r>
            <a:r>
              <a:rPr lang="en-US" dirty="0" err="1"/>
              <a:t>customernya</a:t>
            </a:r>
            <a:r>
              <a:rPr lang="en-US" dirty="0"/>
              <a:t>. </a:t>
            </a:r>
            <a:r>
              <a:rPr lang="en-US" dirty="0" err="1"/>
              <a:t>Keuntungannya</a:t>
            </a:r>
            <a:r>
              <a:rPr lang="en-US" dirty="0"/>
              <a:t> </a:t>
            </a:r>
            <a:r>
              <a:rPr lang="en-US" dirty="0" err="1"/>
              <a:t>adalah</a:t>
            </a:r>
            <a:r>
              <a:rPr lang="en-US" dirty="0"/>
              <a:t> </a:t>
            </a:r>
            <a:r>
              <a:rPr lang="en-US" dirty="0" err="1"/>
              <a:t>perusahaan</a:t>
            </a:r>
            <a:r>
              <a:rPr lang="en-US" dirty="0"/>
              <a:t> </a:t>
            </a:r>
            <a:r>
              <a:rPr lang="en-US" dirty="0" err="1"/>
              <a:t>dapat</a:t>
            </a:r>
            <a:r>
              <a:rPr lang="en-US" dirty="0"/>
              <a:t> </a:t>
            </a:r>
            <a:r>
              <a:rPr lang="en-US" dirty="0" err="1"/>
              <a:t>menggunakan</a:t>
            </a:r>
            <a:r>
              <a:rPr lang="en-US" dirty="0"/>
              <a:t> </a:t>
            </a:r>
            <a:r>
              <a:rPr lang="en-US" dirty="0" err="1"/>
              <a:t>penjualan</a:t>
            </a:r>
            <a:r>
              <a:rPr lang="en-US" dirty="0"/>
              <a:t> </a:t>
            </a:r>
            <a:r>
              <a:rPr lang="en-US" dirty="0" err="1"/>
              <a:t>dan</a:t>
            </a:r>
            <a:r>
              <a:rPr lang="en-US" dirty="0"/>
              <a:t> </a:t>
            </a:r>
            <a:r>
              <a:rPr lang="en-US" dirty="0" err="1"/>
              <a:t>distribusi</a:t>
            </a:r>
            <a:r>
              <a:rPr lang="en-US" dirty="0"/>
              <a:t> yang </a:t>
            </a:r>
            <a:r>
              <a:rPr lang="en-US" dirty="0" err="1" smtClean="0"/>
              <a:t>sama</a:t>
            </a:r>
            <a:r>
              <a:rPr lang="en-US" dirty="0" smtClean="0"/>
              <a:t>.</a:t>
            </a:r>
          </a:p>
          <a:p>
            <a:pPr marL="457200" indent="-457200">
              <a:buFont typeface="+mj-lt"/>
              <a:buAutoNum type="alphaLcPeriod"/>
            </a:pPr>
            <a:r>
              <a:rPr lang="en-US" dirty="0" smtClean="0"/>
              <a:t>Conglomerate </a:t>
            </a:r>
            <a:r>
              <a:rPr lang="en-US" dirty="0"/>
              <a:t>merger </a:t>
            </a:r>
            <a:r>
              <a:rPr lang="en-US" dirty="0" err="1"/>
              <a:t>terjadi</a:t>
            </a:r>
            <a:r>
              <a:rPr lang="en-US" dirty="0"/>
              <a:t> </a:t>
            </a:r>
            <a:r>
              <a:rPr lang="en-US" dirty="0" err="1"/>
              <a:t>ketika</a:t>
            </a:r>
            <a:r>
              <a:rPr lang="en-US" dirty="0"/>
              <a:t> </a:t>
            </a:r>
            <a:r>
              <a:rPr lang="en-US" dirty="0" err="1"/>
              <a:t>perusahaan</a:t>
            </a:r>
            <a:r>
              <a:rPr lang="en-US" dirty="0"/>
              <a:t> yang </a:t>
            </a:r>
            <a:r>
              <a:rPr lang="en-US" dirty="0" err="1"/>
              <a:t>tidak</a:t>
            </a:r>
            <a:r>
              <a:rPr lang="en-US" dirty="0"/>
              <a:t> </a:t>
            </a:r>
            <a:r>
              <a:rPr lang="en-US" dirty="0" err="1"/>
              <a:t>berhubungan</a:t>
            </a:r>
            <a:r>
              <a:rPr lang="en-US" dirty="0"/>
              <a:t> </a:t>
            </a:r>
            <a:r>
              <a:rPr lang="en-US" dirty="0" err="1"/>
              <a:t>bisnis</a:t>
            </a:r>
            <a:r>
              <a:rPr lang="en-US" dirty="0"/>
              <a:t> </a:t>
            </a:r>
            <a:r>
              <a:rPr lang="en-US" dirty="0" err="1"/>
              <a:t>melakukan</a:t>
            </a:r>
            <a:r>
              <a:rPr lang="en-US" dirty="0"/>
              <a:t> merger. </a:t>
            </a:r>
            <a:r>
              <a:rPr lang="en-US" dirty="0" err="1"/>
              <a:t>Keuntungannya</a:t>
            </a:r>
            <a:r>
              <a:rPr lang="en-US" dirty="0"/>
              <a:t> </a:t>
            </a:r>
            <a:r>
              <a:rPr lang="en-US" dirty="0" err="1"/>
              <a:t>adalah</a:t>
            </a:r>
            <a:r>
              <a:rPr lang="en-US" dirty="0"/>
              <a:t> </a:t>
            </a:r>
            <a:r>
              <a:rPr lang="en-US" dirty="0" err="1"/>
              <a:t>dapat</a:t>
            </a:r>
            <a:r>
              <a:rPr lang="en-US" dirty="0"/>
              <a:t> </a:t>
            </a:r>
            <a:r>
              <a:rPr lang="en-US" dirty="0" err="1"/>
              <a:t>mengurangi</a:t>
            </a:r>
            <a:r>
              <a:rPr lang="en-US" dirty="0"/>
              <a:t> </a:t>
            </a:r>
            <a:r>
              <a:rPr lang="en-US" dirty="0" err="1"/>
              <a:t>resiko</a:t>
            </a:r>
            <a:r>
              <a:rPr lang="en-US" dirty="0"/>
              <a:t>. (</a:t>
            </a:r>
            <a:r>
              <a:rPr lang="en-US" dirty="0" err="1"/>
              <a:t>Gitman</a:t>
            </a:r>
            <a:r>
              <a:rPr lang="en-US" dirty="0"/>
              <a:t>, 2003, p.717).</a:t>
            </a:r>
          </a:p>
        </p:txBody>
      </p:sp>
    </p:spTree>
    <p:extLst>
      <p:ext uri="{BB962C8B-B14F-4D97-AF65-F5344CB8AC3E}">
        <p14:creationId xmlns:p14="http://schemas.microsoft.com/office/powerpoint/2010/main" val="273764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08038"/>
          </a:xfrm>
        </p:spPr>
        <p:txBody>
          <a:bodyPr>
            <a:noAutofit/>
          </a:bodyPr>
          <a:lstStyle/>
          <a:p>
            <a:pPr algn="r"/>
            <a:r>
              <a:rPr lang="fi-FI" sz="2800" dirty="0"/>
              <a:t>Alasan-alasan Melakukan Merger dan Akuisisi</a:t>
            </a:r>
            <a:endParaRPr lang="en-US" sz="2800" dirty="0"/>
          </a:p>
        </p:txBody>
      </p:sp>
      <p:sp>
        <p:nvSpPr>
          <p:cNvPr id="4" name="Content Placeholder 3"/>
          <p:cNvSpPr>
            <a:spLocks noGrp="1"/>
          </p:cNvSpPr>
          <p:nvPr>
            <p:ph idx="1"/>
          </p:nvPr>
        </p:nvSpPr>
        <p:spPr/>
        <p:txBody>
          <a:bodyPr>
            <a:noAutofit/>
          </a:bodyPr>
          <a:lstStyle/>
          <a:p>
            <a:pPr marL="457200" indent="-457200">
              <a:buFont typeface="+mj-lt"/>
              <a:buAutoNum type="arabicPeriod"/>
            </a:pPr>
            <a:r>
              <a:rPr lang="en-US" sz="1800" b="1" dirty="0" err="1"/>
              <a:t>Pertumbuhan</a:t>
            </a:r>
            <a:r>
              <a:rPr lang="en-US" sz="1800" b="1" dirty="0"/>
              <a:t> </a:t>
            </a:r>
            <a:r>
              <a:rPr lang="en-US" sz="1800" b="1" dirty="0" err="1"/>
              <a:t>atau</a:t>
            </a:r>
            <a:r>
              <a:rPr lang="en-US" sz="1800" b="1" dirty="0"/>
              <a:t> </a:t>
            </a:r>
            <a:r>
              <a:rPr lang="en-US" sz="1800" b="1" dirty="0" err="1" smtClean="0"/>
              <a:t>diversifikasi</a:t>
            </a:r>
            <a:r>
              <a:rPr lang="en-US" sz="1800" dirty="0" smtClean="0"/>
              <a:t>. Perusahaan </a:t>
            </a:r>
            <a:r>
              <a:rPr lang="en-US" sz="1800" dirty="0"/>
              <a:t>yang </a:t>
            </a:r>
            <a:r>
              <a:rPr lang="en-US" sz="1800" dirty="0" err="1"/>
              <a:t>menginginkan</a:t>
            </a:r>
            <a:r>
              <a:rPr lang="en-US" sz="1800" dirty="0"/>
              <a:t> </a:t>
            </a:r>
            <a:r>
              <a:rPr lang="en-US" sz="1800" dirty="0" err="1"/>
              <a:t>pertumbuhan</a:t>
            </a:r>
            <a:r>
              <a:rPr lang="en-US" sz="1800" dirty="0"/>
              <a:t> yang </a:t>
            </a:r>
            <a:r>
              <a:rPr lang="en-US" sz="1800" dirty="0" err="1"/>
              <a:t>cepat</a:t>
            </a:r>
            <a:r>
              <a:rPr lang="en-US" sz="1800" dirty="0"/>
              <a:t>, </a:t>
            </a:r>
            <a:r>
              <a:rPr lang="en-US" sz="1800" dirty="0" err="1"/>
              <a:t>baik</a:t>
            </a:r>
            <a:r>
              <a:rPr lang="en-US" sz="1800" dirty="0"/>
              <a:t> </a:t>
            </a:r>
            <a:r>
              <a:rPr lang="en-US" sz="1800" dirty="0" err="1"/>
              <a:t>ukuran</a:t>
            </a:r>
            <a:r>
              <a:rPr lang="en-US" sz="1800" dirty="0"/>
              <a:t>, </a:t>
            </a:r>
            <a:r>
              <a:rPr lang="en-US" sz="1800" dirty="0" err="1"/>
              <a:t>pasar</a:t>
            </a:r>
            <a:r>
              <a:rPr lang="en-US" sz="1800" dirty="0"/>
              <a:t> </a:t>
            </a:r>
            <a:r>
              <a:rPr lang="en-US" sz="1800" dirty="0" err="1"/>
              <a:t>saham</a:t>
            </a:r>
            <a:r>
              <a:rPr lang="en-US" sz="1800" dirty="0"/>
              <a:t>, </a:t>
            </a:r>
            <a:r>
              <a:rPr lang="en-US" sz="1800" dirty="0" err="1"/>
              <a:t>maupun</a:t>
            </a:r>
            <a:r>
              <a:rPr lang="en-US" sz="1800" dirty="0"/>
              <a:t> </a:t>
            </a:r>
            <a:r>
              <a:rPr lang="en-US" sz="1800" dirty="0" err="1"/>
              <a:t>diversifikasi</a:t>
            </a:r>
            <a:r>
              <a:rPr lang="en-US" sz="1800" dirty="0"/>
              <a:t> </a:t>
            </a:r>
            <a:r>
              <a:rPr lang="en-US" sz="1800" dirty="0" err="1"/>
              <a:t>usaha</a:t>
            </a:r>
            <a:r>
              <a:rPr lang="en-US" sz="1800" dirty="0"/>
              <a:t> </a:t>
            </a:r>
            <a:r>
              <a:rPr lang="en-US" sz="1800" dirty="0" err="1"/>
              <a:t>dapat</a:t>
            </a:r>
            <a:r>
              <a:rPr lang="en-US" sz="1800" dirty="0"/>
              <a:t> </a:t>
            </a:r>
            <a:r>
              <a:rPr lang="en-US" sz="1800" dirty="0" err="1"/>
              <a:t>melakukan</a:t>
            </a:r>
            <a:r>
              <a:rPr lang="en-US" sz="1800" dirty="0"/>
              <a:t> merger </a:t>
            </a:r>
            <a:r>
              <a:rPr lang="en-US" sz="1800" dirty="0" err="1"/>
              <a:t>maupun</a:t>
            </a:r>
            <a:r>
              <a:rPr lang="en-US" sz="1800" dirty="0"/>
              <a:t> </a:t>
            </a:r>
            <a:r>
              <a:rPr lang="en-US" sz="1800" dirty="0" err="1"/>
              <a:t>akuisisi</a:t>
            </a:r>
            <a:r>
              <a:rPr lang="en-US" sz="1800" dirty="0"/>
              <a:t>. Perusahaan </a:t>
            </a:r>
            <a:r>
              <a:rPr lang="en-US" sz="1800" dirty="0" err="1"/>
              <a:t>tidak</a:t>
            </a:r>
            <a:r>
              <a:rPr lang="en-US" sz="1800" dirty="0"/>
              <a:t> </a:t>
            </a:r>
            <a:r>
              <a:rPr lang="en-US" sz="1800" dirty="0" err="1"/>
              <a:t>memiliki</a:t>
            </a:r>
            <a:r>
              <a:rPr lang="en-US" sz="1800" dirty="0"/>
              <a:t> </a:t>
            </a:r>
            <a:r>
              <a:rPr lang="en-US" sz="1800" dirty="0" err="1"/>
              <a:t>resiko</a:t>
            </a:r>
            <a:r>
              <a:rPr lang="en-US" sz="1800" dirty="0"/>
              <a:t> </a:t>
            </a:r>
            <a:r>
              <a:rPr lang="en-US" sz="1800" dirty="0" err="1"/>
              <a:t>adanya</a:t>
            </a:r>
            <a:r>
              <a:rPr lang="en-US" sz="1800" dirty="0"/>
              <a:t> </a:t>
            </a:r>
            <a:r>
              <a:rPr lang="en-US" sz="1800" dirty="0" err="1"/>
              <a:t>produk</a:t>
            </a:r>
            <a:r>
              <a:rPr lang="en-US" sz="1800" dirty="0"/>
              <a:t> </a:t>
            </a:r>
            <a:r>
              <a:rPr lang="en-US" sz="1800" dirty="0" err="1"/>
              <a:t>baru</a:t>
            </a:r>
            <a:r>
              <a:rPr lang="en-US" sz="1800" dirty="0"/>
              <a:t>. </a:t>
            </a:r>
            <a:r>
              <a:rPr lang="en-US" sz="1800" dirty="0" err="1"/>
              <a:t>Selain</a:t>
            </a:r>
            <a:r>
              <a:rPr lang="en-US" sz="1800" dirty="0"/>
              <a:t> </a:t>
            </a:r>
            <a:r>
              <a:rPr lang="en-US" sz="1800" dirty="0" err="1"/>
              <a:t>itu</a:t>
            </a:r>
            <a:r>
              <a:rPr lang="en-US" sz="1800" dirty="0"/>
              <a:t>, </a:t>
            </a:r>
            <a:r>
              <a:rPr lang="en-US" sz="1800" dirty="0" err="1"/>
              <a:t>jika</a:t>
            </a:r>
            <a:r>
              <a:rPr lang="en-US" sz="1800" dirty="0"/>
              <a:t> </a:t>
            </a:r>
            <a:r>
              <a:rPr lang="en-US" sz="1800" dirty="0" err="1"/>
              <a:t>melakukan</a:t>
            </a:r>
            <a:r>
              <a:rPr lang="en-US" sz="1800" dirty="0"/>
              <a:t> </a:t>
            </a:r>
            <a:r>
              <a:rPr lang="en-US" sz="1800" dirty="0" err="1"/>
              <a:t>ekspansi</a:t>
            </a:r>
            <a:r>
              <a:rPr lang="en-US" sz="1800" dirty="0"/>
              <a:t> </a:t>
            </a:r>
            <a:r>
              <a:rPr lang="en-US" sz="1800" dirty="0" err="1"/>
              <a:t>dengan</a:t>
            </a:r>
            <a:r>
              <a:rPr lang="en-US" sz="1800" dirty="0"/>
              <a:t> merger </a:t>
            </a:r>
            <a:r>
              <a:rPr lang="en-US" sz="1800" dirty="0" err="1"/>
              <a:t>dan</a:t>
            </a:r>
            <a:r>
              <a:rPr lang="en-US" sz="1800" dirty="0"/>
              <a:t> </a:t>
            </a:r>
            <a:r>
              <a:rPr lang="en-US" sz="1800" dirty="0" err="1"/>
              <a:t>akuisisi</a:t>
            </a:r>
            <a:r>
              <a:rPr lang="en-US" sz="1800" dirty="0"/>
              <a:t>, </a:t>
            </a:r>
            <a:r>
              <a:rPr lang="en-US" sz="1800" dirty="0" err="1"/>
              <a:t>maka</a:t>
            </a:r>
            <a:r>
              <a:rPr lang="en-US" sz="1800" dirty="0"/>
              <a:t> </a:t>
            </a:r>
            <a:r>
              <a:rPr lang="en-US" sz="1800" dirty="0" err="1"/>
              <a:t>perusahaan</a:t>
            </a:r>
            <a:r>
              <a:rPr lang="en-US" sz="1800" dirty="0"/>
              <a:t> </a:t>
            </a:r>
            <a:r>
              <a:rPr lang="en-US" sz="1800" dirty="0" err="1"/>
              <a:t>dapat</a:t>
            </a:r>
            <a:r>
              <a:rPr lang="en-US" sz="1800" dirty="0"/>
              <a:t> </a:t>
            </a:r>
            <a:r>
              <a:rPr lang="en-US" sz="1800" dirty="0" err="1"/>
              <a:t>mengurangi</a:t>
            </a:r>
            <a:r>
              <a:rPr lang="en-US" sz="1800" dirty="0"/>
              <a:t> </a:t>
            </a:r>
            <a:r>
              <a:rPr lang="en-US" sz="1800" dirty="0" err="1"/>
              <a:t>perusahaan</a:t>
            </a:r>
            <a:r>
              <a:rPr lang="en-US" sz="1800" dirty="0"/>
              <a:t> </a:t>
            </a:r>
            <a:r>
              <a:rPr lang="en-US" sz="1800" dirty="0" err="1"/>
              <a:t>pesaing</a:t>
            </a:r>
            <a:r>
              <a:rPr lang="en-US" sz="1800" dirty="0"/>
              <a:t> </a:t>
            </a:r>
            <a:r>
              <a:rPr lang="en-US" sz="1800" dirty="0" err="1"/>
              <a:t>atau</a:t>
            </a:r>
            <a:r>
              <a:rPr lang="en-US" sz="1800" dirty="0"/>
              <a:t> </a:t>
            </a:r>
            <a:r>
              <a:rPr lang="en-US" sz="1800" dirty="0" err="1"/>
              <a:t>mengurangi</a:t>
            </a:r>
            <a:r>
              <a:rPr lang="en-US" sz="1800" dirty="0"/>
              <a:t> </a:t>
            </a:r>
            <a:r>
              <a:rPr lang="en-US" sz="1800" dirty="0" err="1"/>
              <a:t>persaingan</a:t>
            </a:r>
            <a:r>
              <a:rPr lang="en-US" sz="1800" dirty="0"/>
              <a:t>.</a:t>
            </a:r>
          </a:p>
          <a:p>
            <a:pPr marL="457200" indent="-457200">
              <a:buFont typeface="+mj-lt"/>
              <a:buAutoNum type="arabicPeriod"/>
            </a:pPr>
            <a:r>
              <a:rPr lang="en-US" sz="1800" b="1" dirty="0" err="1" smtClean="0"/>
              <a:t>Sinergi</a:t>
            </a:r>
            <a:r>
              <a:rPr lang="en-US" sz="1800" dirty="0" smtClean="0"/>
              <a:t>. </a:t>
            </a:r>
            <a:r>
              <a:rPr lang="en-US" sz="1800" dirty="0" err="1" smtClean="0"/>
              <a:t>Sinergi</a:t>
            </a:r>
            <a:r>
              <a:rPr lang="en-US" sz="1800" dirty="0" smtClean="0"/>
              <a:t> </a:t>
            </a:r>
            <a:r>
              <a:rPr lang="en-US" sz="1800" dirty="0" err="1"/>
              <a:t>dapat</a:t>
            </a:r>
            <a:r>
              <a:rPr lang="en-US" sz="1800" dirty="0"/>
              <a:t> </a:t>
            </a:r>
            <a:r>
              <a:rPr lang="en-US" sz="1800" dirty="0" err="1"/>
              <a:t>tercapai</a:t>
            </a:r>
            <a:r>
              <a:rPr lang="en-US" sz="1800" dirty="0"/>
              <a:t> </a:t>
            </a:r>
            <a:r>
              <a:rPr lang="en-US" sz="1800" dirty="0" err="1"/>
              <a:t>ketika</a:t>
            </a:r>
            <a:r>
              <a:rPr lang="en-US" sz="1800" dirty="0"/>
              <a:t> merger </a:t>
            </a:r>
            <a:r>
              <a:rPr lang="en-US" sz="1800" dirty="0" err="1"/>
              <a:t>menghasilkan</a:t>
            </a:r>
            <a:r>
              <a:rPr lang="en-US" sz="1800" dirty="0"/>
              <a:t> </a:t>
            </a:r>
            <a:r>
              <a:rPr lang="en-US" sz="1800" dirty="0" err="1"/>
              <a:t>tingkat</a:t>
            </a:r>
            <a:r>
              <a:rPr lang="en-US" sz="1800" dirty="0"/>
              <a:t> </a:t>
            </a:r>
            <a:r>
              <a:rPr lang="en-US" sz="1800" dirty="0" err="1"/>
              <a:t>skala</a:t>
            </a:r>
            <a:r>
              <a:rPr lang="en-US" sz="1800" dirty="0"/>
              <a:t> </a:t>
            </a:r>
            <a:r>
              <a:rPr lang="en-US" sz="1800" dirty="0" err="1"/>
              <a:t>ekonomi</a:t>
            </a:r>
            <a:r>
              <a:rPr lang="en-US" sz="1800" dirty="0"/>
              <a:t> (economies of scale). Tingkat </a:t>
            </a:r>
            <a:r>
              <a:rPr lang="en-US" sz="1800" dirty="0" err="1"/>
              <a:t>skala</a:t>
            </a:r>
            <a:r>
              <a:rPr lang="en-US" sz="1800" dirty="0"/>
              <a:t> </a:t>
            </a:r>
            <a:r>
              <a:rPr lang="en-US" sz="1800" dirty="0" err="1"/>
              <a:t>ekonomi</a:t>
            </a:r>
            <a:r>
              <a:rPr lang="en-US" sz="1800" dirty="0"/>
              <a:t> </a:t>
            </a:r>
            <a:r>
              <a:rPr lang="en-US" sz="1800" dirty="0" err="1"/>
              <a:t>terjadi</a:t>
            </a:r>
            <a:r>
              <a:rPr lang="en-US" sz="1800" dirty="0"/>
              <a:t> </a:t>
            </a:r>
            <a:r>
              <a:rPr lang="en-US" sz="1800" dirty="0" err="1"/>
              <a:t>karena</a:t>
            </a:r>
            <a:r>
              <a:rPr lang="en-US" sz="1800" dirty="0"/>
              <a:t> </a:t>
            </a:r>
            <a:r>
              <a:rPr lang="en-US" sz="1800" dirty="0" err="1"/>
              <a:t>perpaduan</a:t>
            </a:r>
            <a:r>
              <a:rPr lang="en-US" sz="1800" dirty="0"/>
              <a:t> </a:t>
            </a:r>
            <a:r>
              <a:rPr lang="en-US" sz="1800" dirty="0" err="1"/>
              <a:t>biaya</a:t>
            </a:r>
            <a:r>
              <a:rPr lang="en-US" sz="1800" dirty="0"/>
              <a:t> overhead </a:t>
            </a:r>
            <a:r>
              <a:rPr lang="en-US" sz="1800" dirty="0" err="1"/>
              <a:t>meningkatkan</a:t>
            </a:r>
            <a:r>
              <a:rPr lang="en-US" sz="1800" dirty="0"/>
              <a:t> </a:t>
            </a:r>
            <a:r>
              <a:rPr lang="en-US" sz="1800" dirty="0" err="1"/>
              <a:t>pendapatan</a:t>
            </a:r>
            <a:r>
              <a:rPr lang="en-US" sz="1800" dirty="0"/>
              <a:t> yang </a:t>
            </a:r>
            <a:r>
              <a:rPr lang="en-US" sz="1800" dirty="0" err="1"/>
              <a:t>lebih</a:t>
            </a:r>
            <a:r>
              <a:rPr lang="en-US" sz="1800" dirty="0"/>
              <a:t> </a:t>
            </a:r>
            <a:r>
              <a:rPr lang="en-US" sz="1800" dirty="0" err="1"/>
              <a:t>besar</a:t>
            </a:r>
            <a:r>
              <a:rPr lang="en-US" sz="1800" dirty="0"/>
              <a:t> </a:t>
            </a:r>
            <a:r>
              <a:rPr lang="en-US" sz="1800" dirty="0" err="1"/>
              <a:t>daripada</a:t>
            </a:r>
            <a:r>
              <a:rPr lang="en-US" sz="1800" dirty="0"/>
              <a:t> </a:t>
            </a:r>
            <a:r>
              <a:rPr lang="en-US" sz="1800" dirty="0" err="1"/>
              <a:t>jumlah</a:t>
            </a:r>
            <a:r>
              <a:rPr lang="en-US" sz="1800" dirty="0"/>
              <a:t> </a:t>
            </a:r>
            <a:r>
              <a:rPr lang="en-US" sz="1800" dirty="0" err="1"/>
              <a:t>pendapatan</a:t>
            </a:r>
            <a:r>
              <a:rPr lang="en-US" sz="1800" dirty="0"/>
              <a:t> </a:t>
            </a:r>
            <a:r>
              <a:rPr lang="en-US" sz="1800" dirty="0" err="1"/>
              <a:t>perusahaan</a:t>
            </a:r>
            <a:r>
              <a:rPr lang="en-US" sz="1800" dirty="0"/>
              <a:t> </a:t>
            </a:r>
            <a:r>
              <a:rPr lang="en-US" sz="1800" dirty="0" err="1"/>
              <a:t>ketika</a:t>
            </a:r>
            <a:r>
              <a:rPr lang="en-US" sz="1800" dirty="0"/>
              <a:t> </a:t>
            </a:r>
            <a:r>
              <a:rPr lang="en-US" sz="1800" dirty="0" err="1"/>
              <a:t>tidak</a:t>
            </a:r>
            <a:r>
              <a:rPr lang="en-US" sz="1800" dirty="0"/>
              <a:t> merger. </a:t>
            </a:r>
            <a:r>
              <a:rPr lang="en-US" sz="1800" dirty="0" err="1"/>
              <a:t>Sinergi</a:t>
            </a:r>
            <a:r>
              <a:rPr lang="en-US" sz="1800" dirty="0"/>
              <a:t> </a:t>
            </a:r>
            <a:r>
              <a:rPr lang="en-US" sz="1800" dirty="0" err="1"/>
              <a:t>tampak</a:t>
            </a:r>
            <a:r>
              <a:rPr lang="en-US" sz="1800" dirty="0"/>
              <a:t> </a:t>
            </a:r>
            <a:r>
              <a:rPr lang="en-US" sz="1800" dirty="0" err="1"/>
              <a:t>jelas</a:t>
            </a:r>
            <a:r>
              <a:rPr lang="en-US" sz="1800" dirty="0"/>
              <a:t> </a:t>
            </a:r>
            <a:r>
              <a:rPr lang="en-US" sz="1800" dirty="0" err="1"/>
              <a:t>ketika</a:t>
            </a:r>
            <a:r>
              <a:rPr lang="en-US" sz="1800" dirty="0"/>
              <a:t> </a:t>
            </a:r>
            <a:r>
              <a:rPr lang="en-US" sz="1800" dirty="0" err="1"/>
              <a:t>perusahaan</a:t>
            </a:r>
            <a:r>
              <a:rPr lang="en-US" sz="1800" dirty="0"/>
              <a:t> yang </a:t>
            </a:r>
            <a:r>
              <a:rPr lang="en-US" sz="1800" dirty="0" err="1"/>
              <a:t>melakukan</a:t>
            </a:r>
            <a:r>
              <a:rPr lang="en-US" sz="1800" dirty="0"/>
              <a:t> merger </a:t>
            </a:r>
            <a:r>
              <a:rPr lang="en-US" sz="1800" dirty="0" err="1"/>
              <a:t>berada</a:t>
            </a:r>
            <a:r>
              <a:rPr lang="en-US" sz="1800" dirty="0"/>
              <a:t> </a:t>
            </a:r>
            <a:r>
              <a:rPr lang="en-US" sz="1800" dirty="0" err="1"/>
              <a:t>dalam</a:t>
            </a:r>
            <a:r>
              <a:rPr lang="en-US" sz="1800" dirty="0"/>
              <a:t> </a:t>
            </a:r>
            <a:r>
              <a:rPr lang="en-US" sz="1800" dirty="0" err="1"/>
              <a:t>bisnis</a:t>
            </a:r>
            <a:r>
              <a:rPr lang="en-US" sz="1800" dirty="0"/>
              <a:t> yang </a:t>
            </a:r>
            <a:r>
              <a:rPr lang="en-US" sz="1800" dirty="0" err="1"/>
              <a:t>sama</a:t>
            </a:r>
            <a:r>
              <a:rPr lang="en-US" sz="1800" dirty="0"/>
              <a:t> </a:t>
            </a:r>
            <a:r>
              <a:rPr lang="en-US" sz="1800" dirty="0" err="1"/>
              <a:t>karena</a:t>
            </a:r>
            <a:r>
              <a:rPr lang="en-US" sz="1800" dirty="0"/>
              <a:t> </a:t>
            </a:r>
            <a:r>
              <a:rPr lang="en-US" sz="1800" dirty="0" err="1"/>
              <a:t>fungsi</a:t>
            </a:r>
            <a:r>
              <a:rPr lang="en-US" sz="1800" dirty="0"/>
              <a:t> </a:t>
            </a:r>
            <a:r>
              <a:rPr lang="en-US" sz="1800" dirty="0" err="1"/>
              <a:t>dan</a:t>
            </a:r>
            <a:r>
              <a:rPr lang="en-US" sz="1800" dirty="0"/>
              <a:t> </a:t>
            </a:r>
            <a:r>
              <a:rPr lang="en-US" sz="1800" dirty="0" err="1"/>
              <a:t>tenaga</a:t>
            </a:r>
            <a:r>
              <a:rPr lang="en-US" sz="1800" dirty="0"/>
              <a:t> </a:t>
            </a:r>
            <a:r>
              <a:rPr lang="en-US" sz="1800" dirty="0" err="1"/>
              <a:t>kerja</a:t>
            </a:r>
            <a:r>
              <a:rPr lang="en-US" sz="1800" dirty="0"/>
              <a:t> yang </a:t>
            </a:r>
            <a:r>
              <a:rPr lang="en-US" sz="1800" dirty="0" err="1"/>
              <a:t>berlebihan</a:t>
            </a:r>
            <a:r>
              <a:rPr lang="en-US" sz="1800" dirty="0"/>
              <a:t> </a:t>
            </a:r>
            <a:r>
              <a:rPr lang="en-US" sz="1800" dirty="0" err="1"/>
              <a:t>dapat</a:t>
            </a:r>
            <a:r>
              <a:rPr lang="en-US" sz="1800" dirty="0"/>
              <a:t> </a:t>
            </a:r>
            <a:r>
              <a:rPr lang="en-US" sz="1800" dirty="0" err="1"/>
              <a:t>dihilangkan</a:t>
            </a:r>
            <a:r>
              <a:rPr lang="en-US" sz="1800" dirty="0"/>
              <a:t>.</a:t>
            </a:r>
          </a:p>
          <a:p>
            <a:pPr marL="457200" indent="-457200">
              <a:buFont typeface="+mj-lt"/>
              <a:buAutoNum type="arabicPeriod"/>
            </a:pPr>
            <a:r>
              <a:rPr lang="en-US" sz="1800" b="1" dirty="0" err="1" smtClean="0"/>
              <a:t>Meningkatkan</a:t>
            </a:r>
            <a:r>
              <a:rPr lang="en-US" sz="1800" b="1" dirty="0" smtClean="0"/>
              <a:t> </a:t>
            </a:r>
            <a:r>
              <a:rPr lang="en-US" sz="1800" b="1" dirty="0" err="1" smtClean="0"/>
              <a:t>dana</a:t>
            </a:r>
            <a:r>
              <a:rPr lang="en-US" sz="1800" dirty="0" smtClean="0"/>
              <a:t>. </a:t>
            </a:r>
            <a:r>
              <a:rPr lang="en-US" sz="1800" dirty="0" err="1" smtClean="0"/>
              <a:t>Banyak</a:t>
            </a:r>
            <a:r>
              <a:rPr lang="en-US" sz="1800" dirty="0" smtClean="0"/>
              <a:t> </a:t>
            </a:r>
            <a:r>
              <a:rPr lang="en-US" sz="1800" dirty="0" err="1"/>
              <a:t>perusahaan</a:t>
            </a:r>
            <a:r>
              <a:rPr lang="en-US" sz="1800" dirty="0"/>
              <a:t> </a:t>
            </a:r>
            <a:r>
              <a:rPr lang="en-US" sz="1800" dirty="0" err="1"/>
              <a:t>tidak</a:t>
            </a:r>
            <a:r>
              <a:rPr lang="en-US" sz="1800" dirty="0"/>
              <a:t> </a:t>
            </a:r>
            <a:r>
              <a:rPr lang="en-US" sz="1800" dirty="0" err="1"/>
              <a:t>dapat</a:t>
            </a:r>
            <a:r>
              <a:rPr lang="en-US" sz="1800" dirty="0"/>
              <a:t> </a:t>
            </a:r>
            <a:r>
              <a:rPr lang="en-US" sz="1800" dirty="0" err="1"/>
              <a:t>memperoleh</a:t>
            </a:r>
            <a:r>
              <a:rPr lang="en-US" sz="1800" dirty="0"/>
              <a:t> </a:t>
            </a:r>
            <a:r>
              <a:rPr lang="en-US" sz="1800" dirty="0" err="1"/>
              <a:t>dana</a:t>
            </a:r>
            <a:r>
              <a:rPr lang="en-US" sz="1800" dirty="0"/>
              <a:t> </a:t>
            </a:r>
            <a:r>
              <a:rPr lang="en-US" sz="1800" dirty="0" err="1"/>
              <a:t>untuk</a:t>
            </a:r>
            <a:r>
              <a:rPr lang="en-US" sz="1800" dirty="0"/>
              <a:t> </a:t>
            </a:r>
            <a:r>
              <a:rPr lang="en-US" sz="1800" dirty="0" err="1"/>
              <a:t>melakukan</a:t>
            </a:r>
            <a:r>
              <a:rPr lang="en-US" sz="1800" dirty="0"/>
              <a:t> </a:t>
            </a:r>
            <a:r>
              <a:rPr lang="en-US" sz="1800" dirty="0" err="1"/>
              <a:t>ekspansi</a:t>
            </a:r>
            <a:r>
              <a:rPr lang="en-US" sz="1800" dirty="0"/>
              <a:t> internal, </a:t>
            </a:r>
            <a:r>
              <a:rPr lang="en-US" sz="1800" dirty="0" err="1"/>
              <a:t>tetapi</a:t>
            </a:r>
            <a:r>
              <a:rPr lang="en-US" sz="1800" dirty="0"/>
              <a:t> </a:t>
            </a:r>
            <a:r>
              <a:rPr lang="en-US" sz="1800" dirty="0" err="1"/>
              <a:t>dapat</a:t>
            </a:r>
            <a:r>
              <a:rPr lang="en-US" sz="1800" dirty="0"/>
              <a:t> </a:t>
            </a:r>
            <a:r>
              <a:rPr lang="en-US" sz="1800" dirty="0" err="1"/>
              <a:t>memperoleh</a:t>
            </a:r>
            <a:r>
              <a:rPr lang="en-US" sz="1800" dirty="0"/>
              <a:t> </a:t>
            </a:r>
            <a:r>
              <a:rPr lang="en-US" sz="1800" dirty="0" err="1"/>
              <a:t>dana</a:t>
            </a:r>
            <a:r>
              <a:rPr lang="en-US" sz="1800" dirty="0"/>
              <a:t> </a:t>
            </a:r>
            <a:r>
              <a:rPr lang="en-US" sz="1800" dirty="0" err="1"/>
              <a:t>untuk</a:t>
            </a:r>
            <a:r>
              <a:rPr lang="en-US" sz="1800" dirty="0"/>
              <a:t> </a:t>
            </a:r>
            <a:r>
              <a:rPr lang="en-US" sz="1800" dirty="0" err="1"/>
              <a:t>melakukan</a:t>
            </a:r>
            <a:r>
              <a:rPr lang="en-US" sz="1800" dirty="0"/>
              <a:t> </a:t>
            </a:r>
            <a:r>
              <a:rPr lang="en-US" sz="1800" dirty="0" err="1"/>
              <a:t>ekspansi</a:t>
            </a:r>
            <a:r>
              <a:rPr lang="en-US" sz="1800" dirty="0"/>
              <a:t> </a:t>
            </a:r>
            <a:r>
              <a:rPr lang="en-US" sz="1800" dirty="0" err="1"/>
              <a:t>eksternal</a:t>
            </a:r>
            <a:r>
              <a:rPr lang="en-US" sz="1800" dirty="0"/>
              <a:t>. Perusahaan </a:t>
            </a:r>
            <a:r>
              <a:rPr lang="en-US" sz="1800" dirty="0" err="1"/>
              <a:t>tersebut</a:t>
            </a:r>
            <a:r>
              <a:rPr lang="en-US" sz="1800" dirty="0"/>
              <a:t> </a:t>
            </a:r>
            <a:r>
              <a:rPr lang="en-US" sz="1800" dirty="0" err="1"/>
              <a:t>menggabungkan</a:t>
            </a:r>
            <a:r>
              <a:rPr lang="en-US" sz="1800" dirty="0"/>
              <a:t> </a:t>
            </a:r>
            <a:r>
              <a:rPr lang="en-US" sz="1800" dirty="0" err="1"/>
              <a:t>diri</a:t>
            </a:r>
            <a:r>
              <a:rPr lang="en-US" sz="1800" dirty="0"/>
              <a:t> </a:t>
            </a:r>
            <a:r>
              <a:rPr lang="en-US" sz="1800" dirty="0" err="1"/>
              <a:t>dengan</a:t>
            </a:r>
            <a:r>
              <a:rPr lang="en-US" sz="1800" dirty="0"/>
              <a:t> </a:t>
            </a:r>
            <a:r>
              <a:rPr lang="en-US" sz="1800" dirty="0" err="1"/>
              <a:t>perusahaan</a:t>
            </a:r>
            <a:r>
              <a:rPr lang="en-US" sz="1800" dirty="0"/>
              <a:t> yang </a:t>
            </a:r>
            <a:r>
              <a:rPr lang="en-US" sz="1800" dirty="0" err="1"/>
              <a:t>memiliki</a:t>
            </a:r>
            <a:r>
              <a:rPr lang="en-US" sz="1800" dirty="0"/>
              <a:t> </a:t>
            </a:r>
            <a:r>
              <a:rPr lang="en-US" sz="1800" dirty="0" err="1"/>
              <a:t>likuiditas</a:t>
            </a:r>
            <a:r>
              <a:rPr lang="en-US" sz="1800" dirty="0"/>
              <a:t> </a:t>
            </a:r>
            <a:r>
              <a:rPr lang="en-US" sz="1800" dirty="0" err="1"/>
              <a:t>tinggi</a:t>
            </a:r>
            <a:r>
              <a:rPr lang="en-US" sz="1800" dirty="0"/>
              <a:t> </a:t>
            </a:r>
            <a:r>
              <a:rPr lang="en-US" sz="1800" dirty="0" err="1"/>
              <a:t>sehingga</a:t>
            </a:r>
            <a:r>
              <a:rPr lang="en-US" sz="1800" dirty="0"/>
              <a:t> </a:t>
            </a:r>
            <a:r>
              <a:rPr lang="en-US" sz="1800" dirty="0" err="1"/>
              <a:t>menyebabkan</a:t>
            </a:r>
            <a:r>
              <a:rPr lang="en-US" sz="1800" dirty="0"/>
              <a:t> </a:t>
            </a:r>
            <a:r>
              <a:rPr lang="en-US" sz="1800" dirty="0" err="1"/>
              <a:t>peningkatan</a:t>
            </a:r>
            <a:r>
              <a:rPr lang="en-US" sz="1800" dirty="0"/>
              <a:t> </a:t>
            </a:r>
            <a:r>
              <a:rPr lang="en-US" sz="1800" dirty="0" err="1"/>
              <a:t>daya</a:t>
            </a:r>
            <a:r>
              <a:rPr lang="en-US" sz="1800" dirty="0"/>
              <a:t> </a:t>
            </a:r>
            <a:r>
              <a:rPr lang="en-US" sz="1800" dirty="0" err="1"/>
              <a:t>pinjam</a:t>
            </a:r>
            <a:r>
              <a:rPr lang="en-US" sz="1800" dirty="0"/>
              <a:t> </a:t>
            </a:r>
            <a:r>
              <a:rPr lang="en-US" sz="1800" dirty="0" err="1"/>
              <a:t>perusahaan</a:t>
            </a:r>
            <a:r>
              <a:rPr lang="en-US" sz="1800" dirty="0"/>
              <a:t> </a:t>
            </a:r>
            <a:r>
              <a:rPr lang="en-US" sz="1800" dirty="0" err="1"/>
              <a:t>dan</a:t>
            </a:r>
            <a:r>
              <a:rPr lang="en-US" sz="1800" dirty="0"/>
              <a:t> </a:t>
            </a:r>
            <a:r>
              <a:rPr lang="en-US" sz="1800" dirty="0" err="1"/>
              <a:t>penurunan</a:t>
            </a:r>
            <a:r>
              <a:rPr lang="en-US" sz="1800" dirty="0"/>
              <a:t> </a:t>
            </a:r>
            <a:r>
              <a:rPr lang="en-US" sz="1800" dirty="0" err="1"/>
              <a:t>kewajiban</a:t>
            </a:r>
            <a:r>
              <a:rPr lang="en-US" sz="1800" dirty="0"/>
              <a:t> </a:t>
            </a:r>
            <a:r>
              <a:rPr lang="en-US" sz="1800" dirty="0" err="1"/>
              <a:t>keuangan</a:t>
            </a:r>
            <a:r>
              <a:rPr lang="en-US" sz="1800" dirty="0"/>
              <a:t>. Hal </a:t>
            </a:r>
            <a:r>
              <a:rPr lang="en-US" sz="1800" dirty="0" err="1"/>
              <a:t>ini</a:t>
            </a:r>
            <a:r>
              <a:rPr lang="en-US" sz="1800" dirty="0"/>
              <a:t> </a:t>
            </a:r>
            <a:r>
              <a:rPr lang="en-US" sz="1800" dirty="0" err="1"/>
              <a:t>memungkinkan</a:t>
            </a:r>
            <a:r>
              <a:rPr lang="en-US" sz="1800" dirty="0"/>
              <a:t> </a:t>
            </a:r>
            <a:r>
              <a:rPr lang="en-US" sz="1800" dirty="0" err="1"/>
              <a:t>meningkatnya</a:t>
            </a:r>
            <a:r>
              <a:rPr lang="en-US" sz="1800" dirty="0"/>
              <a:t> </a:t>
            </a:r>
            <a:r>
              <a:rPr lang="en-US" sz="1800" dirty="0" err="1"/>
              <a:t>dana</a:t>
            </a:r>
            <a:r>
              <a:rPr lang="en-US" sz="1800" dirty="0"/>
              <a:t> </a:t>
            </a:r>
            <a:r>
              <a:rPr lang="en-US" sz="1800" dirty="0" err="1"/>
              <a:t>dengan</a:t>
            </a:r>
            <a:r>
              <a:rPr lang="en-US" sz="1800" dirty="0"/>
              <a:t> </a:t>
            </a:r>
            <a:r>
              <a:rPr lang="en-US" sz="1800" dirty="0" err="1"/>
              <a:t>biaya</a:t>
            </a:r>
            <a:r>
              <a:rPr lang="en-US" sz="1800" dirty="0"/>
              <a:t> </a:t>
            </a:r>
            <a:r>
              <a:rPr lang="en-US" sz="1800" dirty="0" err="1"/>
              <a:t>rendah</a:t>
            </a:r>
            <a:r>
              <a:rPr lang="en-US" sz="1800" dirty="0"/>
              <a:t>.</a:t>
            </a:r>
          </a:p>
          <a:p>
            <a:pPr marL="457200" indent="-457200">
              <a:buFont typeface="+mj-lt"/>
              <a:buAutoNum type="arabicPeriod"/>
            </a:pPr>
            <a:endParaRPr lang="en-US" sz="1800" dirty="0"/>
          </a:p>
        </p:txBody>
      </p:sp>
    </p:spTree>
    <p:extLst>
      <p:ext uri="{BB962C8B-B14F-4D97-AF65-F5344CB8AC3E}">
        <p14:creationId xmlns:p14="http://schemas.microsoft.com/office/powerpoint/2010/main" val="202554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08038"/>
          </a:xfrm>
        </p:spPr>
        <p:txBody>
          <a:bodyPr>
            <a:noAutofit/>
          </a:bodyPr>
          <a:lstStyle/>
          <a:p>
            <a:pPr algn="r"/>
            <a:r>
              <a:rPr lang="fi-FI" sz="2800" dirty="0"/>
              <a:t>Alasan-alasan Melakukan Merger dan Akuisisi</a:t>
            </a:r>
            <a:endParaRPr lang="en-US" sz="2800" dirty="0"/>
          </a:p>
        </p:txBody>
      </p:sp>
      <p:sp>
        <p:nvSpPr>
          <p:cNvPr id="4" name="Content Placeholder 3"/>
          <p:cNvSpPr>
            <a:spLocks noGrp="1"/>
          </p:cNvSpPr>
          <p:nvPr>
            <p:ph idx="1"/>
          </p:nvPr>
        </p:nvSpPr>
        <p:spPr/>
        <p:txBody>
          <a:bodyPr>
            <a:noAutofit/>
          </a:bodyPr>
          <a:lstStyle/>
          <a:p>
            <a:pPr marL="342900" indent="-342900">
              <a:buFont typeface="+mj-lt"/>
              <a:buAutoNum type="arabicPeriod" startAt="4"/>
            </a:pPr>
            <a:r>
              <a:rPr lang="en-US" sz="1800" b="1" dirty="0" err="1"/>
              <a:t>Menambah</a:t>
            </a:r>
            <a:r>
              <a:rPr lang="en-US" sz="1800" b="1" dirty="0"/>
              <a:t> </a:t>
            </a:r>
            <a:r>
              <a:rPr lang="en-US" sz="1800" b="1" dirty="0" err="1"/>
              <a:t>ketrampilan</a:t>
            </a:r>
            <a:r>
              <a:rPr lang="en-US" sz="1800" b="1" dirty="0"/>
              <a:t> </a:t>
            </a:r>
            <a:r>
              <a:rPr lang="en-US" sz="1800" b="1" dirty="0" err="1"/>
              <a:t>manajemen</a:t>
            </a:r>
            <a:r>
              <a:rPr lang="en-US" sz="1800" b="1" dirty="0"/>
              <a:t> </a:t>
            </a:r>
            <a:r>
              <a:rPr lang="en-US" sz="1800" b="1" dirty="0" err="1"/>
              <a:t>atau</a:t>
            </a:r>
            <a:r>
              <a:rPr lang="en-US" sz="1800" b="1" dirty="0"/>
              <a:t> </a:t>
            </a:r>
            <a:r>
              <a:rPr lang="en-US" sz="1800" b="1" dirty="0" err="1" smtClean="0"/>
              <a:t>teknologi</a:t>
            </a:r>
            <a:r>
              <a:rPr lang="en-US" sz="1800" dirty="0" smtClean="0"/>
              <a:t>. </a:t>
            </a:r>
            <a:r>
              <a:rPr lang="en-US" sz="1800" dirty="0" err="1" smtClean="0"/>
              <a:t>Beberapa</a:t>
            </a:r>
            <a:r>
              <a:rPr lang="en-US" sz="1800" dirty="0" smtClean="0"/>
              <a:t> </a:t>
            </a:r>
            <a:r>
              <a:rPr lang="en-US" sz="1800" dirty="0" err="1"/>
              <a:t>perusahaan</a:t>
            </a:r>
            <a:r>
              <a:rPr lang="en-US" sz="1800" dirty="0"/>
              <a:t> </a:t>
            </a:r>
            <a:r>
              <a:rPr lang="en-US" sz="1800" dirty="0" err="1"/>
              <a:t>tidak</a:t>
            </a:r>
            <a:r>
              <a:rPr lang="en-US" sz="1800" dirty="0"/>
              <a:t> </a:t>
            </a:r>
            <a:r>
              <a:rPr lang="en-US" sz="1800" dirty="0" err="1"/>
              <a:t>dapat</a:t>
            </a:r>
            <a:r>
              <a:rPr lang="en-US" sz="1800" dirty="0"/>
              <a:t> </a:t>
            </a:r>
            <a:r>
              <a:rPr lang="en-US" sz="1800" dirty="0" err="1"/>
              <a:t>berkembang</a:t>
            </a:r>
            <a:r>
              <a:rPr lang="en-US" sz="1800" dirty="0"/>
              <a:t> </a:t>
            </a:r>
            <a:r>
              <a:rPr lang="en-US" sz="1800" dirty="0" err="1"/>
              <a:t>dengan</a:t>
            </a:r>
            <a:r>
              <a:rPr lang="en-US" sz="1800" dirty="0"/>
              <a:t> </a:t>
            </a:r>
            <a:r>
              <a:rPr lang="en-US" sz="1800" dirty="0" err="1"/>
              <a:t>baik</a:t>
            </a:r>
            <a:r>
              <a:rPr lang="en-US" sz="1800" dirty="0"/>
              <a:t> </a:t>
            </a:r>
            <a:r>
              <a:rPr lang="en-US" sz="1800" dirty="0" err="1"/>
              <a:t>karena</a:t>
            </a:r>
            <a:r>
              <a:rPr lang="en-US" sz="1800" dirty="0"/>
              <a:t> </a:t>
            </a:r>
            <a:r>
              <a:rPr lang="en-US" sz="1800" dirty="0" err="1"/>
              <a:t>tidak</a:t>
            </a:r>
            <a:r>
              <a:rPr lang="en-US" sz="1800" dirty="0"/>
              <a:t> </a:t>
            </a:r>
            <a:r>
              <a:rPr lang="en-US" sz="1800" dirty="0" err="1"/>
              <a:t>adanya</a:t>
            </a:r>
            <a:r>
              <a:rPr lang="en-US" sz="1800" dirty="0"/>
              <a:t> </a:t>
            </a:r>
            <a:r>
              <a:rPr lang="en-US" sz="1800" dirty="0" err="1"/>
              <a:t>efisiensi</a:t>
            </a:r>
            <a:r>
              <a:rPr lang="en-US" sz="1800" dirty="0"/>
              <a:t> </a:t>
            </a:r>
            <a:r>
              <a:rPr lang="en-US" sz="1800" dirty="0" err="1"/>
              <a:t>pada</a:t>
            </a:r>
            <a:r>
              <a:rPr lang="en-US" sz="1800" dirty="0"/>
              <a:t> </a:t>
            </a:r>
            <a:r>
              <a:rPr lang="en-US" sz="1800" dirty="0" err="1"/>
              <a:t>manajemennya</a:t>
            </a:r>
            <a:r>
              <a:rPr lang="en-US" sz="1800" dirty="0"/>
              <a:t> </a:t>
            </a:r>
            <a:r>
              <a:rPr lang="en-US" sz="1800" dirty="0" err="1"/>
              <a:t>atau</a:t>
            </a:r>
            <a:r>
              <a:rPr lang="en-US" sz="1800" dirty="0"/>
              <a:t> </a:t>
            </a:r>
            <a:r>
              <a:rPr lang="en-US" sz="1800" dirty="0" err="1"/>
              <a:t>kurangnya</a:t>
            </a:r>
            <a:r>
              <a:rPr lang="en-US" sz="1800" dirty="0"/>
              <a:t> </a:t>
            </a:r>
            <a:r>
              <a:rPr lang="en-US" sz="1800" dirty="0" err="1"/>
              <a:t>teknologi</a:t>
            </a:r>
            <a:r>
              <a:rPr lang="en-US" sz="1800" dirty="0"/>
              <a:t>. Perusahaan yang </a:t>
            </a:r>
            <a:r>
              <a:rPr lang="en-US" sz="1800" dirty="0" err="1"/>
              <a:t>tidak</a:t>
            </a:r>
            <a:r>
              <a:rPr lang="en-US" sz="1800" dirty="0"/>
              <a:t> </a:t>
            </a:r>
            <a:r>
              <a:rPr lang="en-US" sz="1800" dirty="0" err="1"/>
              <a:t>dapat</a:t>
            </a:r>
            <a:r>
              <a:rPr lang="en-US" sz="1800" dirty="0"/>
              <a:t> </a:t>
            </a:r>
            <a:r>
              <a:rPr lang="en-US" sz="1800" dirty="0" err="1"/>
              <a:t>mengefisiensikan</a:t>
            </a:r>
            <a:r>
              <a:rPr lang="en-US" sz="1800" dirty="0"/>
              <a:t> </a:t>
            </a:r>
            <a:r>
              <a:rPr lang="en-US" sz="1800" dirty="0" err="1"/>
              <a:t>manajemennya</a:t>
            </a:r>
            <a:r>
              <a:rPr lang="en-US" sz="1800" dirty="0"/>
              <a:t> </a:t>
            </a:r>
            <a:r>
              <a:rPr lang="en-US" sz="1800" dirty="0" err="1"/>
              <a:t>dan</a:t>
            </a:r>
            <a:r>
              <a:rPr lang="en-US" sz="1800" dirty="0"/>
              <a:t> </a:t>
            </a:r>
            <a:r>
              <a:rPr lang="en-US" sz="1800" dirty="0" err="1"/>
              <a:t>tidak</a:t>
            </a:r>
            <a:r>
              <a:rPr lang="en-US" sz="1800" dirty="0"/>
              <a:t> </a:t>
            </a:r>
            <a:r>
              <a:rPr lang="en-US" sz="1800" dirty="0" err="1"/>
              <a:t>dapat</a:t>
            </a:r>
            <a:r>
              <a:rPr lang="en-US" sz="1800" dirty="0"/>
              <a:t> </a:t>
            </a:r>
            <a:r>
              <a:rPr lang="en-US" sz="1800" dirty="0" err="1"/>
              <a:t>membayar</a:t>
            </a:r>
            <a:r>
              <a:rPr lang="en-US" sz="1800" dirty="0"/>
              <a:t> </a:t>
            </a:r>
            <a:r>
              <a:rPr lang="en-US" sz="1800" dirty="0" err="1"/>
              <a:t>untuk</a:t>
            </a:r>
            <a:r>
              <a:rPr lang="en-US" sz="1800" dirty="0"/>
              <a:t> </a:t>
            </a:r>
            <a:r>
              <a:rPr lang="en-US" sz="1800" dirty="0" err="1"/>
              <a:t>mengembangkan</a:t>
            </a:r>
            <a:r>
              <a:rPr lang="en-US" sz="1800" dirty="0"/>
              <a:t> </a:t>
            </a:r>
            <a:r>
              <a:rPr lang="en-US" sz="1800" dirty="0" err="1"/>
              <a:t>teknologinya</a:t>
            </a:r>
            <a:r>
              <a:rPr lang="en-US" sz="1800" dirty="0"/>
              <a:t>, </a:t>
            </a:r>
            <a:r>
              <a:rPr lang="en-US" sz="1800" dirty="0" err="1"/>
              <a:t>dapat</a:t>
            </a:r>
            <a:r>
              <a:rPr lang="en-US" sz="1800" dirty="0"/>
              <a:t> </a:t>
            </a:r>
            <a:r>
              <a:rPr lang="en-US" sz="1800" dirty="0" err="1"/>
              <a:t>menggabungkan</a:t>
            </a:r>
            <a:r>
              <a:rPr lang="en-US" sz="1800" dirty="0"/>
              <a:t> </a:t>
            </a:r>
            <a:r>
              <a:rPr lang="en-US" sz="1800" dirty="0" err="1"/>
              <a:t>diri</a:t>
            </a:r>
            <a:r>
              <a:rPr lang="en-US" sz="1800" dirty="0"/>
              <a:t> </a:t>
            </a:r>
            <a:r>
              <a:rPr lang="en-US" sz="1800" dirty="0" err="1"/>
              <a:t>dengan</a:t>
            </a:r>
            <a:r>
              <a:rPr lang="en-US" sz="1800" dirty="0"/>
              <a:t> </a:t>
            </a:r>
            <a:r>
              <a:rPr lang="en-US" sz="1800" dirty="0" err="1"/>
              <a:t>perusahaan</a:t>
            </a:r>
            <a:r>
              <a:rPr lang="en-US" sz="1800" dirty="0"/>
              <a:t> yang </a:t>
            </a:r>
            <a:r>
              <a:rPr lang="en-US" sz="1800" dirty="0" err="1"/>
              <a:t>memiliki</a:t>
            </a:r>
            <a:r>
              <a:rPr lang="en-US" sz="1800" dirty="0"/>
              <a:t> </a:t>
            </a:r>
            <a:r>
              <a:rPr lang="en-US" sz="1800" dirty="0" err="1"/>
              <a:t>manajemen</a:t>
            </a:r>
            <a:r>
              <a:rPr lang="en-US" sz="1800" dirty="0"/>
              <a:t> </a:t>
            </a:r>
            <a:r>
              <a:rPr lang="en-US" sz="1800" dirty="0" err="1"/>
              <a:t>atau</a:t>
            </a:r>
            <a:r>
              <a:rPr lang="en-US" sz="1800" dirty="0"/>
              <a:t> </a:t>
            </a:r>
            <a:r>
              <a:rPr lang="en-US" sz="1800" dirty="0" err="1"/>
              <a:t>teknologi</a:t>
            </a:r>
            <a:r>
              <a:rPr lang="en-US" sz="1800" dirty="0"/>
              <a:t> yang </a:t>
            </a:r>
            <a:r>
              <a:rPr lang="en-US" sz="1800" dirty="0" err="1"/>
              <a:t>ahli</a:t>
            </a:r>
            <a:r>
              <a:rPr lang="en-US" sz="1800" dirty="0"/>
              <a:t>.</a:t>
            </a:r>
          </a:p>
          <a:p>
            <a:pPr marL="342900" indent="-342900">
              <a:buFont typeface="+mj-lt"/>
              <a:buAutoNum type="arabicPeriod" startAt="4"/>
            </a:pPr>
            <a:r>
              <a:rPr lang="en-US" sz="1800" b="1" dirty="0" err="1" smtClean="0"/>
              <a:t>Pertimbangan</a:t>
            </a:r>
            <a:r>
              <a:rPr lang="en-US" sz="1800" b="1" dirty="0" smtClean="0"/>
              <a:t> </a:t>
            </a:r>
            <a:r>
              <a:rPr lang="en-US" sz="1800" b="1" dirty="0" err="1" smtClean="0"/>
              <a:t>pajak</a:t>
            </a:r>
            <a:r>
              <a:rPr lang="en-US" sz="1800" b="1" dirty="0" smtClean="0"/>
              <a:t>. </a:t>
            </a:r>
            <a:r>
              <a:rPr lang="en-US" sz="1800" dirty="0" smtClean="0"/>
              <a:t>Perusahaan </a:t>
            </a:r>
            <a:r>
              <a:rPr lang="en-US" sz="1800" dirty="0" err="1"/>
              <a:t>dapat</a:t>
            </a:r>
            <a:r>
              <a:rPr lang="en-US" sz="1800" dirty="0"/>
              <a:t> </a:t>
            </a:r>
            <a:r>
              <a:rPr lang="en-US" sz="1800" dirty="0" err="1"/>
              <a:t>membawa</a:t>
            </a:r>
            <a:r>
              <a:rPr lang="en-US" sz="1800" dirty="0"/>
              <a:t> </a:t>
            </a:r>
            <a:r>
              <a:rPr lang="en-US" sz="1800" dirty="0" err="1"/>
              <a:t>kerugian</a:t>
            </a:r>
            <a:r>
              <a:rPr lang="en-US" sz="1800" dirty="0"/>
              <a:t> </a:t>
            </a:r>
            <a:r>
              <a:rPr lang="en-US" sz="1800" dirty="0" err="1"/>
              <a:t>pajak</a:t>
            </a:r>
            <a:r>
              <a:rPr lang="en-US" sz="1800" dirty="0"/>
              <a:t> </a:t>
            </a:r>
            <a:r>
              <a:rPr lang="en-US" sz="1800" dirty="0" err="1"/>
              <a:t>sampai</a:t>
            </a:r>
            <a:r>
              <a:rPr lang="en-US" sz="1800" dirty="0"/>
              <a:t> </a:t>
            </a:r>
            <a:r>
              <a:rPr lang="en-US" sz="1800" dirty="0" err="1"/>
              <a:t>lebih</a:t>
            </a:r>
            <a:r>
              <a:rPr lang="en-US" sz="1800" dirty="0"/>
              <a:t> 20 </a:t>
            </a:r>
            <a:r>
              <a:rPr lang="en-US" sz="1800" dirty="0" err="1"/>
              <a:t>tahun</a:t>
            </a:r>
            <a:r>
              <a:rPr lang="en-US" sz="1800" dirty="0"/>
              <a:t> </a:t>
            </a:r>
            <a:r>
              <a:rPr lang="en-US" sz="1800" dirty="0" err="1"/>
              <a:t>ke</a:t>
            </a:r>
            <a:r>
              <a:rPr lang="en-US" sz="1800" dirty="0"/>
              <a:t> </a:t>
            </a:r>
            <a:r>
              <a:rPr lang="en-US" sz="1800" dirty="0" err="1"/>
              <a:t>depan</a:t>
            </a:r>
            <a:r>
              <a:rPr lang="en-US" sz="1800" dirty="0"/>
              <a:t> </a:t>
            </a:r>
            <a:r>
              <a:rPr lang="en-US" sz="1800" dirty="0" err="1"/>
              <a:t>atau</a:t>
            </a:r>
            <a:r>
              <a:rPr lang="en-US" sz="1800" dirty="0"/>
              <a:t> </a:t>
            </a:r>
            <a:r>
              <a:rPr lang="en-US" sz="1800" dirty="0" err="1"/>
              <a:t>sampai</a:t>
            </a:r>
            <a:r>
              <a:rPr lang="en-US" sz="1800" dirty="0"/>
              <a:t> </a:t>
            </a:r>
            <a:r>
              <a:rPr lang="en-US" sz="1800" dirty="0" err="1"/>
              <a:t>kerugian</a:t>
            </a:r>
            <a:r>
              <a:rPr lang="en-US" sz="1800" dirty="0"/>
              <a:t> </a:t>
            </a:r>
            <a:r>
              <a:rPr lang="en-US" sz="1800" dirty="0" err="1"/>
              <a:t>pajak</a:t>
            </a:r>
            <a:r>
              <a:rPr lang="en-US" sz="1800" dirty="0"/>
              <a:t> </a:t>
            </a:r>
            <a:r>
              <a:rPr lang="en-US" sz="1800" dirty="0" err="1"/>
              <a:t>dapat</a:t>
            </a:r>
            <a:r>
              <a:rPr lang="en-US" sz="1800" dirty="0"/>
              <a:t> </a:t>
            </a:r>
            <a:r>
              <a:rPr lang="en-US" sz="1800" dirty="0" err="1"/>
              <a:t>tertutupi</a:t>
            </a:r>
            <a:r>
              <a:rPr lang="en-US" sz="1800" dirty="0"/>
              <a:t>. Perusahaan yang </a:t>
            </a:r>
            <a:r>
              <a:rPr lang="en-US" sz="1800" dirty="0" err="1"/>
              <a:t>memiliki</a:t>
            </a:r>
            <a:r>
              <a:rPr lang="en-US" sz="1800" dirty="0"/>
              <a:t> </a:t>
            </a:r>
            <a:r>
              <a:rPr lang="en-US" sz="1800" dirty="0" err="1"/>
              <a:t>kerugian</a:t>
            </a:r>
            <a:r>
              <a:rPr lang="en-US" sz="1800" dirty="0"/>
              <a:t> </a:t>
            </a:r>
            <a:r>
              <a:rPr lang="en-US" sz="1800" dirty="0" err="1"/>
              <a:t>pajak</a:t>
            </a:r>
            <a:r>
              <a:rPr lang="en-US" sz="1800" dirty="0"/>
              <a:t> </a:t>
            </a:r>
            <a:r>
              <a:rPr lang="en-US" sz="1800" dirty="0" err="1"/>
              <a:t>dapat</a:t>
            </a:r>
            <a:r>
              <a:rPr lang="en-US" sz="1800" dirty="0"/>
              <a:t> </a:t>
            </a:r>
            <a:r>
              <a:rPr lang="en-US" sz="1800" dirty="0" err="1"/>
              <a:t>melakukan</a:t>
            </a:r>
            <a:r>
              <a:rPr lang="en-US" sz="1800" dirty="0"/>
              <a:t> </a:t>
            </a:r>
            <a:r>
              <a:rPr lang="en-US" sz="1800" dirty="0" err="1"/>
              <a:t>akuisisi</a:t>
            </a:r>
            <a:r>
              <a:rPr lang="en-US" sz="1800" dirty="0"/>
              <a:t> </a:t>
            </a:r>
            <a:r>
              <a:rPr lang="en-US" sz="1800" dirty="0" err="1"/>
              <a:t>dengan</a:t>
            </a:r>
            <a:r>
              <a:rPr lang="en-US" sz="1800" dirty="0"/>
              <a:t> </a:t>
            </a:r>
            <a:r>
              <a:rPr lang="en-US" sz="1800" dirty="0" err="1"/>
              <a:t>perusahaan</a:t>
            </a:r>
            <a:r>
              <a:rPr lang="en-US" sz="1800" dirty="0"/>
              <a:t> yang </a:t>
            </a:r>
            <a:r>
              <a:rPr lang="en-US" sz="1800" dirty="0" err="1"/>
              <a:t>menghasilkan</a:t>
            </a:r>
            <a:r>
              <a:rPr lang="en-US" sz="1800" dirty="0"/>
              <a:t> </a:t>
            </a:r>
            <a:r>
              <a:rPr lang="en-US" sz="1800" dirty="0" err="1"/>
              <a:t>laba</a:t>
            </a:r>
            <a:r>
              <a:rPr lang="en-US" sz="1800" dirty="0"/>
              <a:t> </a:t>
            </a:r>
            <a:r>
              <a:rPr lang="en-US" sz="1800" dirty="0" err="1"/>
              <a:t>untuk</a:t>
            </a:r>
            <a:r>
              <a:rPr lang="en-US" sz="1800" dirty="0"/>
              <a:t> </a:t>
            </a:r>
            <a:r>
              <a:rPr lang="en-US" sz="1800" dirty="0" err="1"/>
              <a:t>memanfaatkan</a:t>
            </a:r>
            <a:r>
              <a:rPr lang="en-US" sz="1800" dirty="0"/>
              <a:t> </a:t>
            </a:r>
            <a:r>
              <a:rPr lang="en-US" sz="1800" dirty="0" err="1"/>
              <a:t>kerugian</a:t>
            </a:r>
            <a:r>
              <a:rPr lang="en-US" sz="1800" dirty="0"/>
              <a:t> </a:t>
            </a:r>
            <a:r>
              <a:rPr lang="en-US" sz="1800" dirty="0" err="1"/>
              <a:t>pajak</a:t>
            </a:r>
            <a:r>
              <a:rPr lang="en-US" sz="1800" dirty="0"/>
              <a:t>. </a:t>
            </a:r>
            <a:r>
              <a:rPr lang="en-US" sz="1800" dirty="0" err="1"/>
              <a:t>Pada</a:t>
            </a:r>
            <a:r>
              <a:rPr lang="en-US" sz="1800" dirty="0"/>
              <a:t> </a:t>
            </a:r>
            <a:r>
              <a:rPr lang="en-US" sz="1800" dirty="0" err="1"/>
              <a:t>kasus</a:t>
            </a:r>
            <a:r>
              <a:rPr lang="en-US" sz="1800" dirty="0"/>
              <a:t> </a:t>
            </a:r>
            <a:r>
              <a:rPr lang="en-US" sz="1800" dirty="0" err="1"/>
              <a:t>ini</a:t>
            </a:r>
            <a:r>
              <a:rPr lang="en-US" sz="1800" dirty="0"/>
              <a:t> </a:t>
            </a:r>
            <a:r>
              <a:rPr lang="en-US" sz="1800" dirty="0" err="1"/>
              <a:t>perusahaan</a:t>
            </a:r>
            <a:r>
              <a:rPr lang="en-US" sz="1800" dirty="0"/>
              <a:t> yang </a:t>
            </a:r>
            <a:r>
              <a:rPr lang="en-US" sz="1800" dirty="0" err="1"/>
              <a:t>mengakuisisi</a:t>
            </a:r>
            <a:r>
              <a:rPr lang="en-US" sz="1800" dirty="0"/>
              <a:t> </a:t>
            </a:r>
            <a:r>
              <a:rPr lang="en-US" sz="1800" dirty="0" err="1"/>
              <a:t>akan</a:t>
            </a:r>
            <a:r>
              <a:rPr lang="en-US" sz="1800" dirty="0"/>
              <a:t> </a:t>
            </a:r>
            <a:r>
              <a:rPr lang="en-US" sz="1800" dirty="0" err="1"/>
              <a:t>menaikkan</a:t>
            </a:r>
            <a:r>
              <a:rPr lang="en-US" sz="1800" dirty="0"/>
              <a:t> </a:t>
            </a:r>
            <a:r>
              <a:rPr lang="en-US" sz="1800" dirty="0" err="1"/>
              <a:t>kombinasi</a:t>
            </a:r>
            <a:r>
              <a:rPr lang="en-US" sz="1800" dirty="0"/>
              <a:t> </a:t>
            </a:r>
            <a:r>
              <a:rPr lang="en-US" sz="1800" dirty="0" err="1"/>
              <a:t>pendapatan</a:t>
            </a:r>
            <a:r>
              <a:rPr lang="en-US" sz="1800" dirty="0"/>
              <a:t> </a:t>
            </a:r>
            <a:r>
              <a:rPr lang="en-US" sz="1800" dirty="0" err="1"/>
              <a:t>setelah</a:t>
            </a:r>
            <a:r>
              <a:rPr lang="en-US" sz="1800" dirty="0"/>
              <a:t> </a:t>
            </a:r>
            <a:r>
              <a:rPr lang="en-US" sz="1800" dirty="0" err="1"/>
              <a:t>pajak</a:t>
            </a:r>
            <a:r>
              <a:rPr lang="en-US" sz="1800" dirty="0"/>
              <a:t> </a:t>
            </a:r>
            <a:r>
              <a:rPr lang="en-US" sz="1800" dirty="0" err="1"/>
              <a:t>dengan</a:t>
            </a:r>
            <a:r>
              <a:rPr lang="en-US" sz="1800" dirty="0"/>
              <a:t> </a:t>
            </a:r>
            <a:r>
              <a:rPr lang="en-US" sz="1800" dirty="0" err="1"/>
              <a:t>mengurangkan</a:t>
            </a:r>
            <a:r>
              <a:rPr lang="en-US" sz="1800" dirty="0"/>
              <a:t> </a:t>
            </a:r>
            <a:r>
              <a:rPr lang="en-US" sz="1800" dirty="0" err="1"/>
              <a:t>pendapatan</a:t>
            </a:r>
            <a:r>
              <a:rPr lang="en-US" sz="1800" dirty="0"/>
              <a:t> </a:t>
            </a:r>
            <a:r>
              <a:rPr lang="en-US" sz="1800" dirty="0" err="1"/>
              <a:t>sebelum</a:t>
            </a:r>
            <a:r>
              <a:rPr lang="en-US" sz="1800" dirty="0"/>
              <a:t> </a:t>
            </a:r>
            <a:r>
              <a:rPr lang="en-US" sz="1800" dirty="0" err="1"/>
              <a:t>pajak</a:t>
            </a:r>
            <a:r>
              <a:rPr lang="en-US" sz="1800" dirty="0"/>
              <a:t> </a:t>
            </a:r>
            <a:r>
              <a:rPr lang="en-US" sz="1800" dirty="0" err="1"/>
              <a:t>dari</a:t>
            </a:r>
            <a:r>
              <a:rPr lang="en-US" sz="1800" dirty="0"/>
              <a:t> </a:t>
            </a:r>
            <a:r>
              <a:rPr lang="en-US" sz="1800" dirty="0" err="1"/>
              <a:t>perusahaan</a:t>
            </a:r>
            <a:r>
              <a:rPr lang="en-US" sz="1800" dirty="0"/>
              <a:t> yang </a:t>
            </a:r>
            <a:r>
              <a:rPr lang="en-US" sz="1800" dirty="0" err="1"/>
              <a:t>diakuisisi</a:t>
            </a:r>
            <a:r>
              <a:rPr lang="en-US" sz="1800" dirty="0"/>
              <a:t>. </a:t>
            </a:r>
            <a:r>
              <a:rPr lang="en-US" sz="1800" dirty="0" err="1"/>
              <a:t>Bagaimanapun</a:t>
            </a:r>
            <a:r>
              <a:rPr lang="en-US" sz="1800" dirty="0"/>
              <a:t> merger </a:t>
            </a:r>
            <a:r>
              <a:rPr lang="en-US" sz="1800" dirty="0" err="1"/>
              <a:t>tidak</a:t>
            </a:r>
            <a:r>
              <a:rPr lang="en-US" sz="1800" dirty="0"/>
              <a:t> </a:t>
            </a:r>
            <a:r>
              <a:rPr lang="en-US" sz="1800" dirty="0" err="1"/>
              <a:t>hanya</a:t>
            </a:r>
            <a:r>
              <a:rPr lang="en-US" sz="1800" dirty="0"/>
              <a:t> </a:t>
            </a:r>
            <a:r>
              <a:rPr lang="en-US" sz="1800" dirty="0" err="1"/>
              <a:t>dikarenakan</a:t>
            </a:r>
            <a:r>
              <a:rPr lang="en-US" sz="1800" dirty="0"/>
              <a:t> </a:t>
            </a:r>
            <a:r>
              <a:rPr lang="en-US" sz="1800" dirty="0" err="1"/>
              <a:t>keuntungan</a:t>
            </a:r>
            <a:r>
              <a:rPr lang="en-US" sz="1800" dirty="0"/>
              <a:t> </a:t>
            </a:r>
            <a:r>
              <a:rPr lang="en-US" sz="1800" dirty="0" err="1"/>
              <a:t>dari</a:t>
            </a:r>
            <a:r>
              <a:rPr lang="en-US" sz="1800" dirty="0"/>
              <a:t> </a:t>
            </a:r>
            <a:r>
              <a:rPr lang="en-US" sz="1800" dirty="0" err="1"/>
              <a:t>pajak</a:t>
            </a:r>
            <a:r>
              <a:rPr lang="en-US" sz="1800" dirty="0"/>
              <a:t>, </a:t>
            </a:r>
            <a:r>
              <a:rPr lang="en-US" sz="1800" dirty="0" err="1"/>
              <a:t>tetapi</a:t>
            </a:r>
            <a:r>
              <a:rPr lang="en-US" sz="1800" dirty="0"/>
              <a:t> </a:t>
            </a:r>
            <a:r>
              <a:rPr lang="en-US" sz="1800" dirty="0" err="1"/>
              <a:t>berdasarkan</a:t>
            </a:r>
            <a:r>
              <a:rPr lang="en-US" sz="1800" dirty="0"/>
              <a:t> </a:t>
            </a:r>
            <a:r>
              <a:rPr lang="en-US" sz="1800" dirty="0" err="1"/>
              <a:t>dari</a:t>
            </a:r>
            <a:r>
              <a:rPr lang="en-US" sz="1800" dirty="0"/>
              <a:t> </a:t>
            </a:r>
            <a:r>
              <a:rPr lang="en-US" sz="1800" dirty="0" err="1"/>
              <a:t>tujuan</a:t>
            </a:r>
            <a:r>
              <a:rPr lang="en-US" sz="1800" dirty="0"/>
              <a:t> </a:t>
            </a:r>
            <a:r>
              <a:rPr lang="en-US" sz="1800" dirty="0" err="1"/>
              <a:t>memaksimisasi</a:t>
            </a:r>
            <a:r>
              <a:rPr lang="en-US" sz="1800" dirty="0"/>
              <a:t> </a:t>
            </a:r>
            <a:r>
              <a:rPr lang="en-US" sz="1800" dirty="0" err="1"/>
              <a:t>kesejahteraan</a:t>
            </a:r>
            <a:r>
              <a:rPr lang="en-US" sz="1800" dirty="0"/>
              <a:t> </a:t>
            </a:r>
            <a:r>
              <a:rPr lang="en-US" sz="1800" dirty="0" err="1"/>
              <a:t>pemilik</a:t>
            </a:r>
            <a:r>
              <a:rPr lang="en-US" sz="1800" dirty="0"/>
              <a:t>.</a:t>
            </a:r>
          </a:p>
          <a:p>
            <a:pPr marL="457200" indent="-457200">
              <a:buFont typeface="+mj-lt"/>
              <a:buAutoNum type="arabicPeriod" startAt="4"/>
            </a:pPr>
            <a:endParaRPr lang="en-US" sz="1800" dirty="0"/>
          </a:p>
          <a:p>
            <a:pPr marL="457200" indent="-457200">
              <a:buFont typeface="+mj-lt"/>
              <a:buAutoNum type="arabicPeriod" startAt="4"/>
            </a:pPr>
            <a:endParaRPr lang="en-US" sz="1800" dirty="0"/>
          </a:p>
        </p:txBody>
      </p:sp>
    </p:spTree>
    <p:extLst>
      <p:ext uri="{BB962C8B-B14F-4D97-AF65-F5344CB8AC3E}">
        <p14:creationId xmlns:p14="http://schemas.microsoft.com/office/powerpoint/2010/main" val="97007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i-FI" sz="2800" dirty="0"/>
              <a:t>Alasan-alasan Melakukan Merger dan Akuisisi</a:t>
            </a:r>
            <a:endParaRPr lang="en-US" sz="2800" dirty="0"/>
          </a:p>
        </p:txBody>
      </p:sp>
      <p:sp>
        <p:nvSpPr>
          <p:cNvPr id="3" name="Content Placeholder 2"/>
          <p:cNvSpPr>
            <a:spLocks noGrp="1"/>
          </p:cNvSpPr>
          <p:nvPr>
            <p:ph idx="1"/>
          </p:nvPr>
        </p:nvSpPr>
        <p:spPr/>
        <p:txBody>
          <a:bodyPr>
            <a:normAutofit/>
          </a:bodyPr>
          <a:lstStyle/>
          <a:p>
            <a:pPr marL="457200" indent="-457200">
              <a:buFont typeface="+mj-lt"/>
              <a:buAutoNum type="arabicPeriod" startAt="6"/>
            </a:pPr>
            <a:r>
              <a:rPr lang="en-US" b="1" dirty="0" err="1"/>
              <a:t>Meningkatkan</a:t>
            </a:r>
            <a:r>
              <a:rPr lang="en-US" b="1" dirty="0"/>
              <a:t> </a:t>
            </a:r>
            <a:r>
              <a:rPr lang="en-US" b="1" dirty="0" err="1"/>
              <a:t>likuiditas</a:t>
            </a:r>
            <a:r>
              <a:rPr lang="en-US" b="1" dirty="0"/>
              <a:t> </a:t>
            </a:r>
            <a:r>
              <a:rPr lang="en-US" b="1" dirty="0" err="1" smtClean="0"/>
              <a:t>pemilik</a:t>
            </a:r>
            <a:r>
              <a:rPr lang="en-US" dirty="0" smtClean="0"/>
              <a:t>. Merger </a:t>
            </a:r>
            <a:r>
              <a:rPr lang="en-US" dirty="0" err="1"/>
              <a:t>antar</a:t>
            </a:r>
            <a:r>
              <a:rPr lang="en-US" dirty="0"/>
              <a:t> </a:t>
            </a:r>
            <a:r>
              <a:rPr lang="en-US" dirty="0" err="1"/>
              <a:t>perusahaan</a:t>
            </a:r>
            <a:r>
              <a:rPr lang="en-US" dirty="0"/>
              <a:t> </a:t>
            </a:r>
            <a:r>
              <a:rPr lang="en-US" dirty="0" err="1"/>
              <a:t>memungkinkan</a:t>
            </a:r>
            <a:r>
              <a:rPr lang="en-US" dirty="0"/>
              <a:t> </a:t>
            </a:r>
            <a:r>
              <a:rPr lang="en-US" dirty="0" err="1"/>
              <a:t>perusahaan</a:t>
            </a:r>
            <a:r>
              <a:rPr lang="en-US" dirty="0"/>
              <a:t> </a:t>
            </a:r>
            <a:r>
              <a:rPr lang="en-US" dirty="0" err="1"/>
              <a:t>memiliki</a:t>
            </a:r>
            <a:r>
              <a:rPr lang="en-US" dirty="0"/>
              <a:t> </a:t>
            </a:r>
            <a:r>
              <a:rPr lang="en-US" dirty="0" err="1"/>
              <a:t>likuiditas</a:t>
            </a:r>
            <a:r>
              <a:rPr lang="en-US" dirty="0"/>
              <a:t> yang </a:t>
            </a:r>
            <a:r>
              <a:rPr lang="en-US" dirty="0" err="1"/>
              <a:t>lebih</a:t>
            </a:r>
            <a:r>
              <a:rPr lang="en-US" dirty="0"/>
              <a:t> </a:t>
            </a:r>
            <a:r>
              <a:rPr lang="en-US" dirty="0" err="1"/>
              <a:t>besar</a:t>
            </a:r>
            <a:r>
              <a:rPr lang="en-US" dirty="0"/>
              <a:t>. </a:t>
            </a:r>
            <a:r>
              <a:rPr lang="en-US" dirty="0" err="1"/>
              <a:t>Jika</a:t>
            </a:r>
            <a:r>
              <a:rPr lang="en-US" dirty="0"/>
              <a:t> </a:t>
            </a:r>
            <a:r>
              <a:rPr lang="en-US" dirty="0" err="1"/>
              <a:t>perusahaan</a:t>
            </a:r>
            <a:r>
              <a:rPr lang="en-US" dirty="0"/>
              <a:t> </a:t>
            </a:r>
            <a:r>
              <a:rPr lang="en-US" dirty="0" err="1"/>
              <a:t>lebih</a:t>
            </a:r>
            <a:r>
              <a:rPr lang="en-US" dirty="0"/>
              <a:t> </a:t>
            </a:r>
            <a:r>
              <a:rPr lang="en-US" dirty="0" err="1"/>
              <a:t>besar</a:t>
            </a:r>
            <a:r>
              <a:rPr lang="en-US" dirty="0"/>
              <a:t>, </a:t>
            </a:r>
            <a:r>
              <a:rPr lang="en-US" dirty="0" err="1"/>
              <a:t>maka</a:t>
            </a:r>
            <a:r>
              <a:rPr lang="en-US" dirty="0"/>
              <a:t> </a:t>
            </a:r>
            <a:r>
              <a:rPr lang="en-US" dirty="0" err="1"/>
              <a:t>pasar</a:t>
            </a:r>
            <a:r>
              <a:rPr lang="en-US" dirty="0"/>
              <a:t> </a:t>
            </a:r>
            <a:r>
              <a:rPr lang="en-US" dirty="0" err="1"/>
              <a:t>saham</a:t>
            </a:r>
            <a:r>
              <a:rPr lang="en-US" dirty="0"/>
              <a:t> </a:t>
            </a:r>
            <a:r>
              <a:rPr lang="en-US" dirty="0" err="1"/>
              <a:t>akan</a:t>
            </a:r>
            <a:r>
              <a:rPr lang="en-US" dirty="0"/>
              <a:t> </a:t>
            </a:r>
            <a:r>
              <a:rPr lang="en-US" dirty="0" err="1"/>
              <a:t>lebih</a:t>
            </a:r>
            <a:r>
              <a:rPr lang="en-US" dirty="0"/>
              <a:t> </a:t>
            </a:r>
            <a:r>
              <a:rPr lang="en-US" dirty="0" err="1"/>
              <a:t>luas</a:t>
            </a:r>
            <a:r>
              <a:rPr lang="en-US" dirty="0"/>
              <a:t> </a:t>
            </a:r>
            <a:r>
              <a:rPr lang="en-US" dirty="0" err="1"/>
              <a:t>dan</a:t>
            </a:r>
            <a:r>
              <a:rPr lang="en-US" dirty="0"/>
              <a:t> </a:t>
            </a:r>
            <a:r>
              <a:rPr lang="en-US" dirty="0" err="1"/>
              <a:t>saham</a:t>
            </a:r>
            <a:r>
              <a:rPr lang="en-US" dirty="0"/>
              <a:t> </a:t>
            </a:r>
            <a:r>
              <a:rPr lang="en-US" dirty="0" err="1"/>
              <a:t>lebih</a:t>
            </a:r>
            <a:r>
              <a:rPr lang="en-US" dirty="0"/>
              <a:t> </a:t>
            </a:r>
            <a:r>
              <a:rPr lang="en-US" dirty="0" err="1"/>
              <a:t>mudah</a:t>
            </a:r>
            <a:r>
              <a:rPr lang="en-US" dirty="0"/>
              <a:t> </a:t>
            </a:r>
            <a:r>
              <a:rPr lang="en-US" dirty="0" err="1"/>
              <a:t>diperoleh</a:t>
            </a:r>
            <a:r>
              <a:rPr lang="en-US" dirty="0"/>
              <a:t> </a:t>
            </a:r>
            <a:r>
              <a:rPr lang="en-US" dirty="0" err="1"/>
              <a:t>sehingga</a:t>
            </a:r>
            <a:r>
              <a:rPr lang="en-US" dirty="0"/>
              <a:t> </a:t>
            </a:r>
            <a:r>
              <a:rPr lang="en-US" dirty="0" err="1"/>
              <a:t>lebih</a:t>
            </a:r>
            <a:r>
              <a:rPr lang="en-US" dirty="0"/>
              <a:t> </a:t>
            </a:r>
            <a:r>
              <a:rPr lang="en-US" dirty="0" err="1"/>
              <a:t>likuid</a:t>
            </a:r>
            <a:r>
              <a:rPr lang="en-US" dirty="0"/>
              <a:t> </a:t>
            </a:r>
            <a:r>
              <a:rPr lang="en-US" dirty="0" err="1"/>
              <a:t>dibandingkan</a:t>
            </a:r>
            <a:r>
              <a:rPr lang="en-US" dirty="0"/>
              <a:t> </a:t>
            </a:r>
            <a:r>
              <a:rPr lang="en-US" dirty="0" err="1"/>
              <a:t>dengan</a:t>
            </a:r>
            <a:r>
              <a:rPr lang="en-US" dirty="0"/>
              <a:t> </a:t>
            </a:r>
            <a:r>
              <a:rPr lang="en-US" dirty="0" err="1"/>
              <a:t>perusahaan</a:t>
            </a:r>
            <a:r>
              <a:rPr lang="en-US" dirty="0"/>
              <a:t> yang </a:t>
            </a:r>
            <a:r>
              <a:rPr lang="en-US" dirty="0" err="1"/>
              <a:t>lebih</a:t>
            </a:r>
            <a:r>
              <a:rPr lang="en-US" dirty="0"/>
              <a:t> </a:t>
            </a:r>
            <a:r>
              <a:rPr lang="en-US" dirty="0" err="1"/>
              <a:t>kecil</a:t>
            </a:r>
            <a:r>
              <a:rPr lang="en-US" dirty="0"/>
              <a:t>.</a:t>
            </a:r>
          </a:p>
          <a:p>
            <a:pPr marL="457200" indent="-457200">
              <a:buFont typeface="+mj-lt"/>
              <a:buAutoNum type="arabicPeriod" startAt="6"/>
            </a:pPr>
            <a:r>
              <a:rPr lang="en-US" b="1" dirty="0" err="1" smtClean="0"/>
              <a:t>Melindungi</a:t>
            </a:r>
            <a:r>
              <a:rPr lang="en-US" b="1" dirty="0" smtClean="0"/>
              <a:t> </a:t>
            </a:r>
            <a:r>
              <a:rPr lang="en-US" b="1" dirty="0" err="1"/>
              <a:t>diri</a:t>
            </a:r>
            <a:r>
              <a:rPr lang="en-US" b="1" dirty="0"/>
              <a:t> </a:t>
            </a:r>
            <a:r>
              <a:rPr lang="en-US" b="1" dirty="0" err="1"/>
              <a:t>dari</a:t>
            </a:r>
            <a:r>
              <a:rPr lang="en-US" b="1" dirty="0"/>
              <a:t> </a:t>
            </a:r>
            <a:r>
              <a:rPr lang="en-US" b="1" dirty="0" err="1" smtClean="0"/>
              <a:t>pengambilalihan</a:t>
            </a:r>
            <a:r>
              <a:rPr lang="en-US" dirty="0" smtClean="0"/>
              <a:t>. Hal </a:t>
            </a:r>
            <a:r>
              <a:rPr lang="en-US" dirty="0" err="1"/>
              <a:t>ini</a:t>
            </a:r>
            <a:r>
              <a:rPr lang="en-US" dirty="0"/>
              <a:t> </a:t>
            </a:r>
            <a:r>
              <a:rPr lang="en-US" dirty="0" err="1"/>
              <a:t>terjadi</a:t>
            </a:r>
            <a:r>
              <a:rPr lang="en-US" dirty="0"/>
              <a:t> </a:t>
            </a:r>
            <a:r>
              <a:rPr lang="en-US" dirty="0" err="1"/>
              <a:t>ketika</a:t>
            </a:r>
            <a:r>
              <a:rPr lang="en-US" dirty="0"/>
              <a:t> </a:t>
            </a:r>
            <a:r>
              <a:rPr lang="en-US" dirty="0" err="1"/>
              <a:t>sebuah</a:t>
            </a:r>
            <a:r>
              <a:rPr lang="en-US" dirty="0"/>
              <a:t> </a:t>
            </a:r>
            <a:r>
              <a:rPr lang="en-US" dirty="0" err="1"/>
              <a:t>perusahaan</a:t>
            </a:r>
            <a:r>
              <a:rPr lang="en-US" dirty="0"/>
              <a:t> </a:t>
            </a:r>
            <a:r>
              <a:rPr lang="en-US" dirty="0" err="1"/>
              <a:t>menjadi</a:t>
            </a:r>
            <a:r>
              <a:rPr lang="en-US" dirty="0"/>
              <a:t> </a:t>
            </a:r>
            <a:r>
              <a:rPr lang="en-US" dirty="0" err="1"/>
              <a:t>incaran</a:t>
            </a:r>
            <a:r>
              <a:rPr lang="en-US" dirty="0"/>
              <a:t> </a:t>
            </a:r>
            <a:r>
              <a:rPr lang="en-US" dirty="0" err="1"/>
              <a:t>pengambilalihan</a:t>
            </a:r>
            <a:r>
              <a:rPr lang="en-US" dirty="0"/>
              <a:t> yang </a:t>
            </a:r>
            <a:r>
              <a:rPr lang="en-US" dirty="0" err="1"/>
              <a:t>tidak</a:t>
            </a:r>
            <a:r>
              <a:rPr lang="en-US" dirty="0"/>
              <a:t> </a:t>
            </a:r>
            <a:r>
              <a:rPr lang="en-US" dirty="0" err="1"/>
              <a:t>bersahabat</a:t>
            </a:r>
            <a:r>
              <a:rPr lang="en-US" dirty="0"/>
              <a:t>. Target firm </a:t>
            </a:r>
            <a:r>
              <a:rPr lang="en-US" dirty="0" err="1"/>
              <a:t>mengakuisisi</a:t>
            </a:r>
            <a:r>
              <a:rPr lang="en-US" dirty="0"/>
              <a:t> </a:t>
            </a:r>
            <a:r>
              <a:rPr lang="en-US" dirty="0" err="1"/>
              <a:t>perusahaan</a:t>
            </a:r>
            <a:r>
              <a:rPr lang="en-US" dirty="0"/>
              <a:t> lain, </a:t>
            </a:r>
            <a:r>
              <a:rPr lang="en-US" dirty="0" err="1"/>
              <a:t>dan</a:t>
            </a:r>
            <a:r>
              <a:rPr lang="en-US" dirty="0"/>
              <a:t> </a:t>
            </a:r>
            <a:r>
              <a:rPr lang="en-US" dirty="0" err="1"/>
              <a:t>membiayai</a:t>
            </a:r>
            <a:r>
              <a:rPr lang="en-US" dirty="0"/>
              <a:t> </a:t>
            </a:r>
            <a:r>
              <a:rPr lang="en-US" dirty="0" err="1"/>
              <a:t>pengambilalihannya</a:t>
            </a:r>
            <a:r>
              <a:rPr lang="en-US" dirty="0"/>
              <a:t> </a:t>
            </a:r>
            <a:r>
              <a:rPr lang="en-US" dirty="0" err="1"/>
              <a:t>dengan</a:t>
            </a:r>
            <a:r>
              <a:rPr lang="en-US" dirty="0"/>
              <a:t> </a:t>
            </a:r>
            <a:r>
              <a:rPr lang="en-US" dirty="0" err="1"/>
              <a:t>hutang</a:t>
            </a:r>
            <a:r>
              <a:rPr lang="en-US" dirty="0"/>
              <a:t>, </a:t>
            </a:r>
            <a:r>
              <a:rPr lang="en-US" dirty="0" err="1"/>
              <a:t>karena</a:t>
            </a:r>
            <a:r>
              <a:rPr lang="en-US" dirty="0"/>
              <a:t> </a:t>
            </a:r>
            <a:r>
              <a:rPr lang="en-US" dirty="0" err="1"/>
              <a:t>beban</a:t>
            </a:r>
            <a:r>
              <a:rPr lang="en-US" dirty="0"/>
              <a:t> </a:t>
            </a:r>
            <a:r>
              <a:rPr lang="en-US" dirty="0" err="1"/>
              <a:t>hutang</a:t>
            </a:r>
            <a:r>
              <a:rPr lang="en-US" dirty="0"/>
              <a:t> </a:t>
            </a:r>
            <a:r>
              <a:rPr lang="en-US" dirty="0" err="1"/>
              <a:t>ini</a:t>
            </a:r>
            <a:r>
              <a:rPr lang="en-US" dirty="0"/>
              <a:t>, </a:t>
            </a:r>
            <a:r>
              <a:rPr lang="en-US" dirty="0" err="1"/>
              <a:t>kewajiban</a:t>
            </a:r>
            <a:r>
              <a:rPr lang="en-US" dirty="0"/>
              <a:t> </a:t>
            </a:r>
            <a:r>
              <a:rPr lang="en-US" dirty="0" err="1"/>
              <a:t>perusahaan</a:t>
            </a:r>
            <a:r>
              <a:rPr lang="en-US" dirty="0"/>
              <a:t> </a:t>
            </a:r>
            <a:r>
              <a:rPr lang="en-US" dirty="0" err="1"/>
              <a:t>menjadi</a:t>
            </a:r>
            <a:r>
              <a:rPr lang="en-US" dirty="0"/>
              <a:t> </a:t>
            </a:r>
            <a:r>
              <a:rPr lang="en-US" dirty="0" err="1"/>
              <a:t>terlalu</a:t>
            </a:r>
            <a:r>
              <a:rPr lang="en-US" dirty="0"/>
              <a:t> </a:t>
            </a:r>
            <a:r>
              <a:rPr lang="en-US" dirty="0" err="1"/>
              <a:t>tinggi</a:t>
            </a:r>
            <a:r>
              <a:rPr lang="en-US" dirty="0"/>
              <a:t> </a:t>
            </a:r>
            <a:r>
              <a:rPr lang="en-US" dirty="0" err="1"/>
              <a:t>untuk</a:t>
            </a:r>
            <a:r>
              <a:rPr lang="en-US" dirty="0"/>
              <a:t> </a:t>
            </a:r>
            <a:r>
              <a:rPr lang="en-US" dirty="0" err="1"/>
              <a:t>ditanggung</a:t>
            </a:r>
            <a:r>
              <a:rPr lang="en-US" dirty="0"/>
              <a:t> </a:t>
            </a:r>
            <a:r>
              <a:rPr lang="en-US" dirty="0" err="1"/>
              <a:t>oleh</a:t>
            </a:r>
            <a:r>
              <a:rPr lang="en-US" dirty="0"/>
              <a:t> bidding firm yang </a:t>
            </a:r>
            <a:r>
              <a:rPr lang="en-US" dirty="0" err="1"/>
              <a:t>berminat</a:t>
            </a:r>
            <a:endParaRPr lang="en-US" dirty="0"/>
          </a:p>
          <a:p>
            <a:pPr marL="457200" indent="-457200">
              <a:buFont typeface="+mj-lt"/>
              <a:buAutoNum type="arabicPeriod" startAt="6"/>
            </a:pPr>
            <a:endParaRPr lang="en-US" dirty="0"/>
          </a:p>
        </p:txBody>
      </p:sp>
    </p:spTree>
    <p:extLst>
      <p:ext uri="{BB962C8B-B14F-4D97-AF65-F5344CB8AC3E}">
        <p14:creationId xmlns:p14="http://schemas.microsoft.com/office/powerpoint/2010/main" val="273293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Autofit/>
          </a:bodyPr>
          <a:lstStyle/>
          <a:p>
            <a:pPr lvl="0" algn="r"/>
            <a:r>
              <a:rPr lang="en-US" sz="2800" dirty="0" smtClean="0"/>
              <a:t>KONSOLIDASI/PELEBURAN</a:t>
            </a:r>
            <a:br>
              <a:rPr lang="en-US" sz="2800" dirty="0" smtClean="0"/>
            </a:br>
            <a:r>
              <a:rPr lang="id-ID" sz="2000" dirty="0"/>
              <a:t>Peleburan adalah perbuatan hukum yang dilakukan oleh dua perseroan atau lebih untuk meleburkan diri dengan cara membentuk satu perseroan baru dan masing-masing perseroan yang meleburkan diri menjadi bubar.</a:t>
            </a:r>
            <a:r>
              <a:rPr lang="en-US" sz="2000" dirty="0"/>
              <a:t/>
            </a:r>
            <a:br>
              <a:rPr lang="en-US" sz="2000" dirty="0"/>
            </a:br>
            <a:r>
              <a:rPr lang="en-US" sz="2400" b="0" dirty="0" smtClean="0"/>
              <a:t>.</a:t>
            </a:r>
            <a:endParaRPr lang="en-US" sz="2800" dirty="0"/>
          </a:p>
        </p:txBody>
      </p:sp>
      <p:sp>
        <p:nvSpPr>
          <p:cNvPr id="4" name="Rounded Rectangle 3"/>
          <p:cNvSpPr/>
          <p:nvPr/>
        </p:nvSpPr>
        <p:spPr>
          <a:xfrm>
            <a:off x="838200" y="22860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BANK EXIM</a:t>
            </a:r>
            <a:endParaRPr lang="en-US" sz="2400" dirty="0"/>
          </a:p>
        </p:txBody>
      </p:sp>
      <p:sp>
        <p:nvSpPr>
          <p:cNvPr id="5" name="Rounded Rectangle 4"/>
          <p:cNvSpPr/>
          <p:nvPr/>
        </p:nvSpPr>
        <p:spPr>
          <a:xfrm>
            <a:off x="838200" y="31242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BANK BUMI DAYA</a:t>
            </a:r>
            <a:endParaRPr lang="en-US" sz="2000" dirty="0"/>
          </a:p>
        </p:txBody>
      </p:sp>
      <p:sp>
        <p:nvSpPr>
          <p:cNvPr id="6" name="Rounded Rectangle 5"/>
          <p:cNvSpPr/>
          <p:nvPr/>
        </p:nvSpPr>
        <p:spPr>
          <a:xfrm>
            <a:off x="838200" y="39624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BANK DAGANG NEGARA</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594" y="3357563"/>
            <a:ext cx="3028406" cy="1214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ounded Rectangle 7"/>
          <p:cNvSpPr/>
          <p:nvPr/>
        </p:nvSpPr>
        <p:spPr>
          <a:xfrm>
            <a:off x="838200" y="48006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BAPPINDO</a:t>
            </a:r>
            <a:endParaRPr lang="en-US" sz="2400" dirty="0"/>
          </a:p>
        </p:txBody>
      </p:sp>
      <p:sp>
        <p:nvSpPr>
          <p:cNvPr id="7" name="Right Arrow 6"/>
          <p:cNvSpPr/>
          <p:nvPr/>
        </p:nvSpPr>
        <p:spPr>
          <a:xfrm>
            <a:off x="2971800" y="2781300"/>
            <a:ext cx="2133600" cy="2324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JULI 1999</a:t>
            </a:r>
            <a:endParaRPr lang="en-US" dirty="0"/>
          </a:p>
        </p:txBody>
      </p:sp>
    </p:spTree>
    <p:extLst>
      <p:ext uri="{BB962C8B-B14F-4D97-AF65-F5344CB8AC3E}">
        <p14:creationId xmlns:p14="http://schemas.microsoft.com/office/powerpoint/2010/main" val="114058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ircle(in)">
                                      <p:cBhvr>
                                        <p:cTn id="12" dur="2000"/>
                                        <p:tgtEl>
                                          <p:spTgt spid="1026"/>
                                        </p:tgtEl>
                                      </p:cBhvr>
                                    </p:animEffect>
                                  </p:childTnLst>
                                </p:cTn>
                              </p:par>
                            </p:childTnLst>
                          </p:cTn>
                        </p:par>
                        <p:par>
                          <p:cTn id="13" fill="hold">
                            <p:stCondLst>
                              <p:cond delay="2000"/>
                            </p:stCondLst>
                            <p:childTnLst>
                              <p:par>
                                <p:cTn id="14" presetID="21" presetClass="exit" presetSubtype="1" fill="hold" grpId="0" nodeType="afterEffect">
                                  <p:stCondLst>
                                    <p:cond delay="0"/>
                                  </p:stCondLst>
                                  <p:childTnLst>
                                    <p:animEffect transition="out" filter="wheel(1)">
                                      <p:cBhvr>
                                        <p:cTn id="15" dur="2000"/>
                                        <p:tgtEl>
                                          <p:spTgt spid="4"/>
                                        </p:tgtEl>
                                      </p:cBhvr>
                                    </p:animEffect>
                                    <p:set>
                                      <p:cBhvr>
                                        <p:cTn id="16" dur="1" fill="hold">
                                          <p:stCondLst>
                                            <p:cond delay="1999"/>
                                          </p:stCondLst>
                                        </p:cTn>
                                        <p:tgtEl>
                                          <p:spTgt spid="4"/>
                                        </p:tgtEl>
                                        <p:attrNameLst>
                                          <p:attrName>style.visibility</p:attrName>
                                        </p:attrNameLst>
                                      </p:cBhvr>
                                      <p:to>
                                        <p:strVal val="hidden"/>
                                      </p:to>
                                    </p:set>
                                  </p:childTnLst>
                                </p:cTn>
                              </p:par>
                              <p:par>
                                <p:cTn id="17" presetID="21" presetClass="exit" presetSubtype="1" fill="hold" grpId="0" nodeType="withEffect">
                                  <p:stCondLst>
                                    <p:cond delay="0"/>
                                  </p:stCondLst>
                                  <p:childTnLst>
                                    <p:animEffect transition="out" filter="wheel(1)">
                                      <p:cBhvr>
                                        <p:cTn id="18" dur="2000"/>
                                        <p:tgtEl>
                                          <p:spTgt spid="5"/>
                                        </p:tgtEl>
                                      </p:cBhvr>
                                    </p:animEffect>
                                    <p:set>
                                      <p:cBhvr>
                                        <p:cTn id="19" dur="1" fill="hold">
                                          <p:stCondLst>
                                            <p:cond delay="1999"/>
                                          </p:stCondLst>
                                        </p:cTn>
                                        <p:tgtEl>
                                          <p:spTgt spid="5"/>
                                        </p:tgtEl>
                                        <p:attrNameLst>
                                          <p:attrName>style.visibility</p:attrName>
                                        </p:attrNameLst>
                                      </p:cBhvr>
                                      <p:to>
                                        <p:strVal val="hidden"/>
                                      </p:to>
                                    </p:set>
                                  </p:childTnLst>
                                </p:cTn>
                              </p:par>
                              <p:par>
                                <p:cTn id="20" presetID="21" presetClass="exit" presetSubtype="1" fill="hold" grpId="0" nodeType="withEffect">
                                  <p:stCondLst>
                                    <p:cond delay="0"/>
                                  </p:stCondLst>
                                  <p:childTnLst>
                                    <p:animEffect transition="out" filter="wheel(1)">
                                      <p:cBhvr>
                                        <p:cTn id="21" dur="2000"/>
                                        <p:tgtEl>
                                          <p:spTgt spid="6"/>
                                        </p:tgtEl>
                                      </p:cBhvr>
                                    </p:animEffect>
                                    <p:set>
                                      <p:cBhvr>
                                        <p:cTn id="22" dur="1" fill="hold">
                                          <p:stCondLst>
                                            <p:cond delay="1999"/>
                                          </p:stCondLst>
                                        </p:cTn>
                                        <p:tgtEl>
                                          <p:spTgt spid="6"/>
                                        </p:tgtEl>
                                        <p:attrNameLst>
                                          <p:attrName>style.visibility</p:attrName>
                                        </p:attrNameLst>
                                      </p:cBhvr>
                                      <p:to>
                                        <p:strVal val="hidden"/>
                                      </p:to>
                                    </p:set>
                                  </p:childTnLst>
                                </p:cTn>
                              </p:par>
                              <p:par>
                                <p:cTn id="23" presetID="21" presetClass="exit" presetSubtype="1" fill="hold" grpId="0" nodeType="withEffect">
                                  <p:stCondLst>
                                    <p:cond delay="0"/>
                                  </p:stCondLst>
                                  <p:childTnLst>
                                    <p:animEffect transition="out" filter="wheel(1)">
                                      <p:cBhvr>
                                        <p:cTn id="24" dur="2000"/>
                                        <p:tgtEl>
                                          <p:spTgt spid="8"/>
                                        </p:tgtEl>
                                      </p:cBhvr>
                                    </p:animEffect>
                                    <p:set>
                                      <p:cBhvr>
                                        <p:cTn id="25"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81000"/>
            <a:ext cx="7452360" cy="1631216"/>
          </a:xfrm>
          <a:prstGeom prst="rect">
            <a:avLst/>
          </a:prstGeom>
          <a:noFill/>
        </p:spPr>
        <p:txBody>
          <a:bodyPr wrap="square" rtlCol="0">
            <a:spAutoFit/>
          </a:bodyPr>
          <a:lstStyle/>
          <a:p>
            <a:pPr lvl="0"/>
            <a:r>
              <a:rPr lang="en-US" sz="2000" b="1" dirty="0" smtClean="0"/>
              <a:t>AKUISISI/</a:t>
            </a:r>
            <a:r>
              <a:rPr lang="id-ID" sz="2000" b="1" dirty="0" smtClean="0"/>
              <a:t>Pengambilalihan</a:t>
            </a:r>
            <a:r>
              <a:rPr lang="id-ID" sz="2000" dirty="0" smtClean="0"/>
              <a:t> </a:t>
            </a:r>
            <a:r>
              <a:rPr lang="id-ID" sz="2000" dirty="0"/>
              <a:t>adalah perbuatan hukum yang dilakukan oleh badan hukum atau orang perseorangan untuk mengambil alih baik seluruh ataupun sebagian besar saham perseroan yang dapat mengakibatkan beralihnya pengendalian terhadap perseroan tersebut</a:t>
            </a:r>
            <a:r>
              <a:rPr lang="id-ID" sz="2000" dirty="0" smtClean="0"/>
              <a:t>.</a:t>
            </a:r>
            <a:r>
              <a:rPr lang="en-US" sz="2000" dirty="0" smtClean="0"/>
              <a:t> (PP No. 27 Th. 1998)</a:t>
            </a:r>
            <a:endParaRPr lang="en-US" sz="2000" dirty="0"/>
          </a:p>
        </p:txBody>
      </p:sp>
      <p:sp>
        <p:nvSpPr>
          <p:cNvPr id="6" name="Rounded Rectangle 5"/>
          <p:cNvSpPr/>
          <p:nvPr/>
        </p:nvSpPr>
        <p:spPr>
          <a:xfrm>
            <a:off x="1295400" y="2971800"/>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PT. Y</a:t>
            </a:r>
            <a:endParaRPr lang="en-US" sz="2400" dirty="0"/>
          </a:p>
        </p:txBody>
      </p:sp>
      <p:sp>
        <p:nvSpPr>
          <p:cNvPr id="7" name="Rounded Rectangle 6"/>
          <p:cNvSpPr/>
          <p:nvPr/>
        </p:nvSpPr>
        <p:spPr>
          <a:xfrm>
            <a:off x="5867400" y="2667000"/>
            <a:ext cx="17526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PT. X</a:t>
            </a:r>
          </a:p>
          <a:p>
            <a:pPr algn="ctr"/>
            <a:endParaRPr lang="en-US" sz="2400" dirty="0"/>
          </a:p>
          <a:p>
            <a:pPr algn="ctr"/>
            <a:endParaRPr lang="en-US" sz="2400" dirty="0" smtClean="0"/>
          </a:p>
          <a:p>
            <a:pPr algn="ctr"/>
            <a:endParaRPr lang="en-US" sz="2400" dirty="0"/>
          </a:p>
          <a:p>
            <a:pPr algn="ctr"/>
            <a:endParaRPr lang="en-US" sz="2400" dirty="0" smtClean="0"/>
          </a:p>
          <a:p>
            <a:pPr algn="ctr"/>
            <a:endParaRPr lang="en-US" sz="2400" dirty="0"/>
          </a:p>
        </p:txBody>
      </p:sp>
      <p:sp>
        <p:nvSpPr>
          <p:cNvPr id="8" name="TextBox 7"/>
          <p:cNvSpPr txBox="1"/>
          <p:nvPr/>
        </p:nvSpPr>
        <p:spPr>
          <a:xfrm>
            <a:off x="6019800" y="3505200"/>
            <a:ext cx="1447800" cy="1477328"/>
          </a:xfrm>
          <a:prstGeom prst="rect">
            <a:avLst/>
          </a:prstGeom>
          <a:noFill/>
        </p:spPr>
        <p:txBody>
          <a:bodyPr wrap="square" rtlCol="0">
            <a:spAutoFit/>
          </a:bodyPr>
          <a:lstStyle/>
          <a:p>
            <a:pPr algn="ctr"/>
            <a:r>
              <a:rPr lang="en-US" dirty="0" err="1" smtClean="0"/>
              <a:t>Pemegang</a:t>
            </a:r>
            <a:r>
              <a:rPr lang="en-US" dirty="0" smtClean="0"/>
              <a:t> </a:t>
            </a:r>
            <a:r>
              <a:rPr lang="en-US" dirty="0" err="1" smtClean="0"/>
              <a:t>Saham</a:t>
            </a:r>
            <a:endParaRPr lang="en-US" dirty="0" smtClean="0"/>
          </a:p>
          <a:p>
            <a:r>
              <a:rPr lang="en-US" dirty="0" smtClean="0"/>
              <a:t>Tn. A</a:t>
            </a:r>
          </a:p>
          <a:p>
            <a:r>
              <a:rPr lang="en-US" dirty="0" smtClean="0"/>
              <a:t>Tn. B</a:t>
            </a:r>
          </a:p>
          <a:p>
            <a:r>
              <a:rPr lang="en-US" dirty="0" smtClean="0"/>
              <a:t>Tn. C</a:t>
            </a:r>
            <a:endParaRPr lang="en-US" dirty="0"/>
          </a:p>
        </p:txBody>
      </p:sp>
      <p:sp>
        <p:nvSpPr>
          <p:cNvPr id="10" name="Right Arrow 9"/>
          <p:cNvSpPr/>
          <p:nvPr/>
        </p:nvSpPr>
        <p:spPr>
          <a:xfrm>
            <a:off x="3429000" y="2781300"/>
            <a:ext cx="2133600" cy="1162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AKUISISI</a:t>
            </a:r>
            <a:endParaRPr lang="en-US" dirty="0"/>
          </a:p>
        </p:txBody>
      </p:sp>
    </p:spTree>
    <p:extLst>
      <p:ext uri="{BB962C8B-B14F-4D97-AF65-F5344CB8AC3E}">
        <p14:creationId xmlns:p14="http://schemas.microsoft.com/office/powerpoint/2010/main" val="225217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12" fill="hold" grpId="0" nodeType="clickEffect">
                                  <p:stCondLst>
                                    <p:cond delay="0"/>
                                  </p:stCondLst>
                                  <p:childTnLst>
                                    <p:anim calcmode="lin" valueType="num">
                                      <p:cBhvr additive="base">
                                        <p:cTn id="11" dur="500"/>
                                        <p:tgtEl>
                                          <p:spTgt spid="8"/>
                                        </p:tgtEl>
                                        <p:attrNameLst>
                                          <p:attrName>ppt_x</p:attrName>
                                        </p:attrNameLst>
                                      </p:cBhvr>
                                      <p:tavLst>
                                        <p:tav tm="0">
                                          <p:val>
                                            <p:strVal val="ppt_x"/>
                                          </p:val>
                                        </p:tav>
                                        <p:tav tm="100000">
                                          <p:val>
                                            <p:strVal val="0-ppt_w/2"/>
                                          </p:val>
                                        </p:tav>
                                      </p:tavLst>
                                    </p:anim>
                                    <p:anim calcmode="lin" valueType="num">
                                      <p:cBhvr additive="base">
                                        <p:cTn id="12" dur="500"/>
                                        <p:tgtEl>
                                          <p:spTgt spid="8"/>
                                        </p:tgtEl>
                                        <p:attrNameLst>
                                          <p:attrName>ppt_y</p:attrName>
                                        </p:attrNameLst>
                                      </p:cBhvr>
                                      <p:tavLst>
                                        <p:tav tm="0">
                                          <p:val>
                                            <p:strVal val="ppt_y"/>
                                          </p:val>
                                        </p:tav>
                                        <p:tav tm="100000">
                                          <p:val>
                                            <p:strVal val="1+ppt_h/2"/>
                                          </p:val>
                                        </p:tav>
                                      </p:tavLst>
                                    </p:anim>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a:r>
              <a:rPr lang="en-US" dirty="0" err="1" smtClean="0"/>
              <a:t>Contoh</a:t>
            </a:r>
            <a:r>
              <a:rPr lang="en-US" dirty="0" smtClean="0"/>
              <a:t> </a:t>
            </a:r>
            <a:r>
              <a:rPr lang="en-US" dirty="0" err="1" smtClean="0"/>
              <a:t>praktek</a:t>
            </a:r>
            <a:r>
              <a:rPr lang="en-US" dirty="0" smtClean="0"/>
              <a:t> </a:t>
            </a:r>
            <a:r>
              <a:rPr lang="en-US" dirty="0" err="1" smtClean="0"/>
              <a:t>Akuisisi</a:t>
            </a:r>
            <a:r>
              <a:rPr lang="en-US" dirty="0" smtClean="0"/>
              <a:t> yang </a:t>
            </a:r>
            <a:r>
              <a:rPr lang="en-US" dirty="0" err="1" smtClean="0"/>
              <a:t>diikuti</a:t>
            </a:r>
            <a:r>
              <a:rPr lang="en-US" dirty="0" smtClean="0"/>
              <a:t> </a:t>
            </a:r>
            <a:r>
              <a:rPr lang="en-US" dirty="0" err="1" smtClean="0"/>
              <a:t>dgn</a:t>
            </a:r>
            <a:r>
              <a:rPr lang="en-US" dirty="0" smtClean="0"/>
              <a:t> </a:t>
            </a:r>
            <a:r>
              <a:rPr lang="en-US" dirty="0" err="1" smtClean="0"/>
              <a:t>langkah</a:t>
            </a:r>
            <a:r>
              <a:rPr lang="en-US" dirty="0" smtClean="0"/>
              <a:t> </a:t>
            </a:r>
            <a:r>
              <a:rPr lang="en-US" dirty="0" err="1" smtClean="0"/>
              <a:t>konsolidasi</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905000"/>
            <a:ext cx="21336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200400"/>
            <a:ext cx="1524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400425"/>
            <a:ext cx="23622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Elbow Connector 7"/>
          <p:cNvCxnSpPr>
            <a:stCxn id="3074" idx="1"/>
            <a:endCxn id="3077" idx="0"/>
          </p:cNvCxnSpPr>
          <p:nvPr/>
        </p:nvCxnSpPr>
        <p:spPr>
          <a:xfrm rot="10800000" flipV="1">
            <a:off x="1943100" y="2447925"/>
            <a:ext cx="1333500" cy="9525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3074" idx="3"/>
            <a:endCxn id="3076" idx="1"/>
          </p:cNvCxnSpPr>
          <p:nvPr/>
        </p:nvCxnSpPr>
        <p:spPr>
          <a:xfrm>
            <a:off x="5410200" y="2447925"/>
            <a:ext cx="1295400" cy="1400175"/>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97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a:r>
              <a:rPr lang="en-US" dirty="0" err="1" smtClean="0"/>
              <a:t>Contoh</a:t>
            </a:r>
            <a:r>
              <a:rPr lang="en-US" dirty="0" smtClean="0"/>
              <a:t> </a:t>
            </a:r>
            <a:r>
              <a:rPr lang="en-US" dirty="0" err="1" smtClean="0"/>
              <a:t>praktek</a:t>
            </a:r>
            <a:r>
              <a:rPr lang="en-US" dirty="0" smtClean="0"/>
              <a:t> </a:t>
            </a:r>
            <a:r>
              <a:rPr lang="en-US" dirty="0" err="1" smtClean="0"/>
              <a:t>Akuisisi</a:t>
            </a:r>
            <a:r>
              <a:rPr lang="en-US" dirty="0" smtClean="0"/>
              <a:t> yang </a:t>
            </a:r>
            <a:r>
              <a:rPr lang="en-US" dirty="0" err="1" smtClean="0"/>
              <a:t>diikuti</a:t>
            </a:r>
            <a:r>
              <a:rPr lang="en-US" dirty="0" smtClean="0"/>
              <a:t> </a:t>
            </a:r>
            <a:r>
              <a:rPr lang="en-US" dirty="0" err="1" smtClean="0"/>
              <a:t>dgn</a:t>
            </a:r>
            <a:r>
              <a:rPr lang="en-US" dirty="0" smtClean="0"/>
              <a:t> </a:t>
            </a:r>
            <a:r>
              <a:rPr lang="en-US" dirty="0" err="1" smtClean="0"/>
              <a:t>langkah</a:t>
            </a:r>
            <a:r>
              <a:rPr lang="en-US" dirty="0" smtClean="0"/>
              <a:t> </a:t>
            </a:r>
            <a:r>
              <a:rPr lang="en-US" dirty="0" err="1" smtClean="0"/>
              <a:t>konsolidasi</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905000"/>
            <a:ext cx="21336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050" y="4886325"/>
            <a:ext cx="219075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oup 10"/>
          <p:cNvGrpSpPr/>
          <p:nvPr/>
        </p:nvGrpSpPr>
        <p:grpSpPr>
          <a:xfrm>
            <a:off x="990600" y="3208972"/>
            <a:ext cx="6324600" cy="1295400"/>
            <a:chOff x="990600" y="3208972"/>
            <a:chExt cx="6324600" cy="1295400"/>
          </a:xfrm>
        </p:grpSpPr>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208972"/>
              <a:ext cx="1524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400425"/>
              <a:ext cx="23622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a:stCxn id="3077" idx="3"/>
              <a:endCxn id="3076" idx="1"/>
            </p:cNvCxnSpPr>
            <p:nvPr/>
          </p:nvCxnSpPr>
          <p:spPr>
            <a:xfrm>
              <a:off x="3352800" y="3848100"/>
              <a:ext cx="2438400" cy="8572"/>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7" name="Straight Arrow Connector 6"/>
          <p:cNvCxnSpPr/>
          <p:nvPr/>
        </p:nvCxnSpPr>
        <p:spPr>
          <a:xfrm>
            <a:off x="4543425" y="2990850"/>
            <a:ext cx="0" cy="190404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27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heel(1)">
                                      <p:cBhvr>
                                        <p:cTn id="7" dur="2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nodeType="clickEffect">
                                  <p:stCondLst>
                                    <p:cond delay="0"/>
                                  </p:stCondLst>
                                  <p:childTnLst>
                                    <p:animEffect transition="out" filter="barn(inVertical)">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PERSYARATAN PENGGABUNGAN, PELEBURAN, DAN PENGAMBILALIHAN PT.</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id-ID" b="1" dirty="0"/>
              <a:t>Pasal </a:t>
            </a:r>
            <a:r>
              <a:rPr lang="id-ID" b="1" dirty="0" smtClean="0"/>
              <a:t>6</a:t>
            </a:r>
            <a:r>
              <a:rPr lang="en-US" b="1" dirty="0" smtClean="0"/>
              <a:t> PP No. 27 </a:t>
            </a:r>
            <a:r>
              <a:rPr lang="en-US" b="1" dirty="0" err="1" smtClean="0"/>
              <a:t>th.</a:t>
            </a:r>
            <a:r>
              <a:rPr lang="en-US" b="1" dirty="0" smtClean="0"/>
              <a:t> 1998</a:t>
            </a:r>
            <a:endParaRPr lang="en-US" dirty="0"/>
          </a:p>
          <a:p>
            <a:pPr lvl="0"/>
            <a:r>
              <a:rPr lang="id-ID" dirty="0"/>
              <a:t>Penggabungan, peleburan, dan pengambilalihan hanya dapat dilakukan dengan persetujuan Rapat Umum Pemegang Saham.</a:t>
            </a:r>
            <a:endParaRPr lang="en-US" dirty="0"/>
          </a:p>
          <a:p>
            <a:pPr lvl="0"/>
            <a:r>
              <a:rPr lang="id-ID" dirty="0"/>
              <a:t>Penggabungan, peleburan, dan pengambilalihan dilakukan berdasarkan keputusan Rapat Umum Pemegang Saham yang dihadiri oleh pemegang saham yang mewakili paling sedikit 3/4 (tiga perempat) bagian dari jumlah seluruh saham dengan hak suara yang sah dan disetujui oleh paling sedikit 3/4 (tiga perempat) bagian dari jumlah suara tersebut.</a:t>
            </a:r>
            <a:endParaRPr lang="en-US" dirty="0"/>
          </a:p>
          <a:p>
            <a:pPr lvl="0"/>
            <a:r>
              <a:rPr lang="id-ID" dirty="0"/>
              <a:t>Bagi Perseroan Terbuka, dalam hal persyaratan sebagaimana dimaksud dalam ayat (2) tidak tercapai maka syarat kehadiran dan pengambilan keputusan ditetapkan sesuai dengan peraturan perundang-undangan di bidang pasar modal.</a:t>
            </a:r>
            <a:endParaRPr lang="en-US" dirty="0"/>
          </a:p>
          <a:p>
            <a:endParaRPr lang="en-US" dirty="0"/>
          </a:p>
        </p:txBody>
      </p:sp>
    </p:spTree>
    <p:extLst>
      <p:ext uri="{BB962C8B-B14F-4D97-AF65-F5344CB8AC3E}">
        <p14:creationId xmlns:p14="http://schemas.microsoft.com/office/powerpoint/2010/main" val="305707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atch">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489</TotalTime>
  <Words>1217</Words>
  <Application>Microsoft Office PowerPoint</Application>
  <PresentationFormat>On-screen Show (4:3)</PresentationFormat>
  <Paragraphs>114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Thatch</vt:lpstr>
      <vt:lpstr>PowerPoint Presentation</vt:lpstr>
      <vt:lpstr>POKOK BAHASAN</vt:lpstr>
      <vt:lpstr>AGEN &amp; DISTRIBUTOR</vt:lpstr>
      <vt:lpstr>FRANCHISE/WARALABA</vt:lpstr>
      <vt:lpstr>Kewajiban Pemberi Waralaba</vt:lpstr>
      <vt:lpstr>Prospektus Waralaba sekurang-kurangnya memuat:</vt:lpstr>
      <vt:lpstr>KEWAJIBAN PENERIMA WARALABA</vt:lpstr>
      <vt:lpstr>Contoh kewajiban keuangan Penerima kepada Pemberi Waralaba</vt:lpstr>
      <vt:lpstr>JOINT VENTURE</vt:lpstr>
      <vt:lpstr>MANFAAT JOINT VENTURE</vt:lpstr>
      <vt:lpstr>MERGER/PENGGABUNGAN Penggabungan adalah perbuatan hukum yang dilakukan oleh satu perseroan atau lebih untuk menggabungkan diri dengan perseroan lain yang telah ada dan selanjutnya perseroan yang menggabungkan diri menjadi bubar. (PP No. 27 Th. 1998)</vt:lpstr>
      <vt:lpstr>JENIS-JENIS MERGER</vt:lpstr>
      <vt:lpstr>Alasan-alasan Melakukan Merger dan Akuisisi</vt:lpstr>
      <vt:lpstr>Alasan-alasan Melakukan Merger dan Akuisisi</vt:lpstr>
      <vt:lpstr>Alasan-alasan Melakukan Merger dan Akuisisi</vt:lpstr>
      <vt:lpstr>KONSOLIDASI/PELEBURAN Peleburan adalah perbuatan hukum yang dilakukan oleh dua perseroan atau lebih untuk meleburkan diri dengan cara membentuk satu perseroan baru dan masing-masing perseroan yang meleburkan diri menjadi bubar. .</vt:lpstr>
      <vt:lpstr>PowerPoint Presentation</vt:lpstr>
      <vt:lpstr>Contoh praktek Akuisisi yang diikuti dgn langkah konsolidasi</vt:lpstr>
      <vt:lpstr>Contoh praktek Akuisisi yang diikuti dgn langkah konsolidasi</vt:lpstr>
      <vt:lpstr>PERSYARATAN PENGGABUNGAN, PELEBURAN, DAN PENGAMBILALIHAN PT.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bsp</dc:creator>
  <cp:lastModifiedBy>bsp</cp:lastModifiedBy>
  <cp:revision>27</cp:revision>
  <dcterms:created xsi:type="dcterms:W3CDTF">2006-08-16T00:00:00Z</dcterms:created>
  <dcterms:modified xsi:type="dcterms:W3CDTF">2016-05-13T08:07:34Z</dcterms:modified>
</cp:coreProperties>
</file>