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2"/>
  </p:notesMasterIdLst>
  <p:handoutMasterIdLst>
    <p:handoutMasterId r:id="rId23"/>
  </p:handoutMasterIdLst>
  <p:sldIdLst>
    <p:sldId id="278" r:id="rId2"/>
    <p:sldId id="279" r:id="rId3"/>
    <p:sldId id="286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291" r:id="rId12"/>
    <p:sldId id="287" r:id="rId13"/>
    <p:sldId id="282" r:id="rId14"/>
    <p:sldId id="283" r:id="rId15"/>
    <p:sldId id="293" r:id="rId16"/>
    <p:sldId id="289" r:id="rId17"/>
    <p:sldId id="280" r:id="rId18"/>
    <p:sldId id="290" r:id="rId19"/>
    <p:sldId id="284" r:id="rId20"/>
    <p:sldId id="288" r:id="rId21"/>
  </p:sldIdLst>
  <p:sldSz cx="9144000" cy="6858000" type="screen4x3"/>
  <p:notesSz cx="6858000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 autoAdjust="0"/>
  </p:normalViewPr>
  <p:slideViewPr>
    <p:cSldViewPr>
      <p:cViewPr varScale="1">
        <p:scale>
          <a:sx n="33" d="100"/>
          <a:sy n="33" d="100"/>
        </p:scale>
        <p:origin x="-58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555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4555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F310F00-463B-4333-896D-6C1959399E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75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1725" y="698500"/>
            <a:ext cx="4654550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2775"/>
            <a:ext cx="5486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555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555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4FF087EC-8F28-4035-9F77-2CE49CCE7E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749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828800" cy="6856413"/>
            <a:chOff x="0" y="0"/>
            <a:chExt cx="1152" cy="4319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52" cy="10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0" y="2400"/>
              <a:ext cx="1152" cy="191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pic>
          <p:nvPicPr>
            <p:cNvPr id="7" name="Picture 5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028"/>
              <a:ext cx="1152" cy="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03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1676400"/>
            <a:ext cx="6934200" cy="21161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11350" y="3968750"/>
            <a:ext cx="6400800" cy="1752600"/>
          </a:xfrm>
        </p:spPr>
        <p:txBody>
          <a:bodyPr/>
          <a:lstStyle>
            <a:lvl1pPr marL="0" indent="0">
              <a:buFont typeface="Symbol" pitchFamily="18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8288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9624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4E7E2-E8AA-46CA-A13E-37F0125B0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68C6F-7FE1-47A9-BDBB-845C5ADAB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8CBDF-8997-4F12-8438-6AFC23243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B77E4-61E0-4293-9F63-A007C869D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4ACCC-A2FA-4263-B7DF-02A9C95C6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BC883-F8F9-45B1-BAFC-94BBDBDBF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3F4AA-EF69-4DCD-9D07-B8B9420F8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4330B-CF51-455C-AA69-80AF1092F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9A0A0-6EEB-42AB-88B8-F28308407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4C6B9-8D46-4C32-996F-BC8AAA9EF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24A82-9109-4A4D-A0DB-4A71B3E3F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219200" y="1600200"/>
            <a:ext cx="38100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16002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F7D2D-87B9-43E3-BDB4-8C707B1C6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16002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81600" y="1600200"/>
            <a:ext cx="38100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52750-2A4E-4554-B2B0-484EAF0B4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16002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6002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F0E17-B009-4D89-BBD8-3C57D85B5B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143000" cy="6856413"/>
            <a:chOff x="0" y="0"/>
            <a:chExt cx="720" cy="4319"/>
          </a:xfrm>
        </p:grpSpPr>
        <p:sp>
          <p:nvSpPr>
            <p:cNvPr id="4301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720" cy="33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0" y="2016"/>
              <a:ext cx="720" cy="230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pic>
          <p:nvPicPr>
            <p:cNvPr id="1034" name="Picture 5"/>
            <p:cNvPicPr>
              <a:picLocks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0" y="312"/>
              <a:ext cx="720" cy="1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304800"/>
            <a:ext cx="7772400" cy="12065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600200"/>
            <a:ext cx="7772400" cy="4495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4301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008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A75379C-22E5-4569-89F1-01EA22944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latin typeface="Arial" charset="0"/>
              </a:rPr>
              <a:t>ASPEK HUKUM DALAM PEMBIAYAAN BISNIS</a:t>
            </a:r>
            <a:br>
              <a:rPr lang="en-US" sz="4000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/>
            </a:r>
            <a:br>
              <a:rPr lang="en-US" b="1" dirty="0" smtClean="0">
                <a:latin typeface="Arial" charset="0"/>
              </a:rPr>
            </a:br>
            <a:endParaRPr lang="en-US" b="1" dirty="0" smtClean="0">
              <a:latin typeface="Arial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algn="r"/>
            <a:r>
              <a:rPr lang="en-US" dirty="0" smtClean="0"/>
              <a:t>BUDI S. PURNOMO\</a:t>
            </a:r>
          </a:p>
          <a:p>
            <a:pPr algn="r"/>
            <a:r>
              <a:rPr lang="en-US" dirty="0" smtClean="0"/>
              <a:t>PRODI AKUNTANSI FPEB UPI</a:t>
            </a:r>
            <a:endParaRPr lang="en-US" dirty="0"/>
          </a:p>
        </p:txBody>
      </p:sp>
      <p:sp>
        <p:nvSpPr>
          <p:cNvPr id="30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BSP</a:t>
            </a:r>
          </a:p>
        </p:txBody>
      </p:sp>
      <p:sp>
        <p:nvSpPr>
          <p:cNvPr id="3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7AFC27-6BA5-4ADD-A9A3-09F2A9D65DA9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LEMBAGA KEUANGAN BAGI PERUSAHAAN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PENGADAIAN</a:t>
            </a:r>
          </a:p>
          <a:p>
            <a:r>
              <a:rPr lang="en-US" dirty="0" smtClean="0"/>
              <a:t>MODAL VENTURA </a:t>
            </a:r>
          </a:p>
          <a:p>
            <a:r>
              <a:rPr lang="en-US" dirty="0" smtClean="0"/>
              <a:t>LEASING</a:t>
            </a:r>
          </a:p>
          <a:p>
            <a:r>
              <a:rPr lang="en-US" dirty="0"/>
              <a:t>ANJAK PIUTANG (FACTORING)</a:t>
            </a:r>
            <a:endParaRPr lang="en-US" dirty="0" smtClean="0"/>
          </a:p>
          <a:p>
            <a:r>
              <a:rPr lang="en-US" dirty="0" smtClean="0"/>
              <a:t>BANK</a:t>
            </a:r>
          </a:p>
          <a:p>
            <a:r>
              <a:rPr lang="en-US" dirty="0" smtClean="0"/>
              <a:t>PASAR MODAL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4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PENGADAIAN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543800" cy="2362200"/>
          </a:xfrm>
        </p:spPr>
        <p:txBody>
          <a:bodyPr/>
          <a:lstStyle/>
          <a:p>
            <a:r>
              <a:rPr lang="en-US" sz="4000" dirty="0" smtClean="0"/>
              <a:t>Perusahaan </a:t>
            </a:r>
            <a:r>
              <a:rPr lang="en-US" sz="4000" dirty="0" err="1" smtClean="0"/>
              <a:t>Gadai</a:t>
            </a:r>
            <a:r>
              <a:rPr lang="en-US" sz="4000" dirty="0" smtClean="0"/>
              <a:t> </a:t>
            </a:r>
            <a:r>
              <a:rPr lang="en-US" sz="4000" dirty="0" err="1" smtClean="0"/>
              <a:t>adalah</a:t>
            </a:r>
            <a:r>
              <a:rPr lang="en-US" sz="4000" dirty="0" smtClean="0"/>
              <a:t> </a:t>
            </a:r>
            <a:r>
              <a:rPr lang="en-US" sz="4000" dirty="0" err="1" smtClean="0"/>
              <a:t>badan</a:t>
            </a:r>
            <a:r>
              <a:rPr lang="en-US" sz="4000" dirty="0" smtClean="0"/>
              <a:t> </a:t>
            </a:r>
            <a:r>
              <a:rPr lang="en-US" sz="4000" dirty="0" err="1" smtClean="0"/>
              <a:t>usaha</a:t>
            </a:r>
            <a:r>
              <a:rPr lang="en-US" sz="4000" dirty="0" smtClean="0"/>
              <a:t> yang </a:t>
            </a:r>
            <a:r>
              <a:rPr lang="en-US" sz="4000" dirty="0" err="1" smtClean="0"/>
              <a:t>menyelenggarakan</a:t>
            </a:r>
            <a:r>
              <a:rPr lang="en-US" sz="4000" dirty="0" smtClean="0"/>
              <a:t> </a:t>
            </a:r>
            <a:r>
              <a:rPr lang="en-US" sz="4000" dirty="0" err="1" smtClean="0"/>
              <a:t>usaha</a:t>
            </a:r>
            <a:r>
              <a:rPr lang="en-US" sz="4000" dirty="0" smtClean="0"/>
              <a:t> </a:t>
            </a:r>
            <a:r>
              <a:rPr lang="en-US" sz="4000" dirty="0" err="1" smtClean="0"/>
              <a:t>pembiayaan</a:t>
            </a:r>
            <a:r>
              <a:rPr lang="en-US" sz="4000" dirty="0" smtClean="0"/>
              <a:t> </a:t>
            </a:r>
            <a:r>
              <a:rPr lang="en-US" sz="4000" dirty="0" err="1" smtClean="0"/>
              <a:t>atas</a:t>
            </a:r>
            <a:r>
              <a:rPr lang="en-US" sz="4000" dirty="0" smtClean="0"/>
              <a:t> </a:t>
            </a:r>
            <a:r>
              <a:rPr lang="en-US" sz="4000" dirty="0" err="1" smtClean="0"/>
              <a:t>dasar</a:t>
            </a:r>
            <a:r>
              <a:rPr lang="en-US" sz="4000" dirty="0" smtClean="0"/>
              <a:t> </a:t>
            </a:r>
            <a:r>
              <a:rPr lang="en-US" sz="4000" dirty="0" err="1" smtClean="0"/>
              <a:t>hukum</a:t>
            </a:r>
            <a:r>
              <a:rPr lang="en-US" sz="4000" dirty="0" smtClean="0"/>
              <a:t> </a:t>
            </a:r>
            <a:r>
              <a:rPr lang="en-US" sz="4000" dirty="0" err="1" smtClean="0"/>
              <a:t>gadai</a:t>
            </a:r>
            <a:r>
              <a:rPr lang="en-US" sz="4000" dirty="0" smtClean="0"/>
              <a:t>. </a:t>
            </a:r>
            <a:endParaRPr lang="en-US" sz="4000" dirty="0"/>
          </a:p>
          <a:p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6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PEGADAIAN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Gadai</a:t>
            </a:r>
            <a:r>
              <a:rPr lang="en-US" dirty="0" smtClean="0"/>
              <a:t> =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b="1" dirty="0" err="1" smtClean="0"/>
              <a:t>Utang</a:t>
            </a:r>
            <a:r>
              <a:rPr lang="en-US" b="1" dirty="0" smtClean="0"/>
              <a:t> </a:t>
            </a:r>
            <a:r>
              <a:rPr lang="en-US" b="1" dirty="0" err="1" smtClean="0"/>
              <a:t>Piutang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disertai</a:t>
            </a:r>
            <a:r>
              <a:rPr lang="en-US" dirty="0" smtClean="0"/>
              <a:t> </a:t>
            </a:r>
            <a:r>
              <a:rPr lang="en-US" dirty="0" err="1" smtClean="0"/>
              <a:t>agunan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endParaRPr lang="en-US" dirty="0" smtClean="0"/>
          </a:p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Gadai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“ </a:t>
            </a:r>
            <a:r>
              <a:rPr lang="en-US" i="1" dirty="0" err="1" smtClean="0"/>
              <a:t>Bahwa</a:t>
            </a:r>
            <a:r>
              <a:rPr lang="en-US" i="1" dirty="0" smtClean="0"/>
              <a:t> </a:t>
            </a:r>
            <a:r>
              <a:rPr lang="en-US" i="1" dirty="0" err="1" smtClean="0"/>
              <a:t>Rasulullah</a:t>
            </a:r>
            <a:r>
              <a:rPr lang="en-US" i="1" dirty="0" smtClean="0"/>
              <a:t> SAW </a:t>
            </a:r>
            <a:r>
              <a:rPr lang="en-US" i="1" dirty="0" err="1" smtClean="0"/>
              <a:t>membeli</a:t>
            </a:r>
            <a:r>
              <a:rPr lang="en-US" i="1" dirty="0" smtClean="0"/>
              <a:t> </a:t>
            </a:r>
            <a:r>
              <a:rPr lang="en-US" i="1" dirty="0" err="1" smtClean="0"/>
              <a:t>makanan</a:t>
            </a:r>
            <a:r>
              <a:rPr lang="en-US" i="1" dirty="0" smtClean="0"/>
              <a:t> </a:t>
            </a:r>
            <a:r>
              <a:rPr lang="en-US" i="1" dirty="0" err="1" smtClean="0"/>
              <a:t>dari</a:t>
            </a:r>
            <a:r>
              <a:rPr lang="en-US" i="1" dirty="0" smtClean="0"/>
              <a:t> orang </a:t>
            </a:r>
            <a:r>
              <a:rPr lang="en-US" i="1" dirty="0" err="1" smtClean="0"/>
              <a:t>Yahudi</a:t>
            </a:r>
            <a:r>
              <a:rPr lang="en-US" i="1" dirty="0" smtClean="0"/>
              <a:t> </a:t>
            </a:r>
            <a:r>
              <a:rPr lang="en-US" i="1" dirty="0" err="1" smtClean="0"/>
              <a:t>dgn</a:t>
            </a:r>
            <a:r>
              <a:rPr lang="en-US" i="1" dirty="0" smtClean="0"/>
              <a:t> tempo </a:t>
            </a:r>
            <a:r>
              <a:rPr lang="en-US" i="1" dirty="0" err="1" smtClean="0"/>
              <a:t>dan</a:t>
            </a:r>
            <a:r>
              <a:rPr lang="en-US" i="1" dirty="0" smtClean="0"/>
              <a:t> </a:t>
            </a:r>
            <a:r>
              <a:rPr lang="en-US" i="1" dirty="0" err="1" smtClean="0"/>
              <a:t>beliau</a:t>
            </a:r>
            <a:r>
              <a:rPr lang="en-US" i="1" dirty="0" smtClean="0"/>
              <a:t> </a:t>
            </a:r>
            <a:r>
              <a:rPr lang="en-US" i="1" dirty="0" err="1" smtClean="0"/>
              <a:t>mengagunkan</a:t>
            </a:r>
            <a:r>
              <a:rPr lang="en-US" i="1" dirty="0" smtClean="0"/>
              <a:t> </a:t>
            </a:r>
            <a:r>
              <a:rPr lang="en-US" i="1" dirty="0" err="1" smtClean="0"/>
              <a:t>baju</a:t>
            </a:r>
            <a:r>
              <a:rPr lang="en-US" i="1" dirty="0" smtClean="0"/>
              <a:t> </a:t>
            </a:r>
            <a:r>
              <a:rPr lang="en-US" i="1" dirty="0" err="1" smtClean="0"/>
              <a:t>besinya</a:t>
            </a:r>
            <a:r>
              <a:rPr lang="en-US" i="1" dirty="0" smtClean="0"/>
              <a:t>” (HR. Bukhari &amp; Muslim)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3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Gadai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berakad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Ijab</a:t>
            </a:r>
            <a:r>
              <a:rPr lang="en-US" dirty="0" smtClean="0"/>
              <a:t> &amp; </a:t>
            </a:r>
            <a:r>
              <a:rPr lang="en-US" dirty="0" err="1" smtClean="0"/>
              <a:t>Qabul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Obyek</a:t>
            </a:r>
            <a:r>
              <a:rPr lang="en-US" dirty="0" smtClean="0"/>
              <a:t> </a:t>
            </a:r>
            <a:r>
              <a:rPr lang="en-US" dirty="0" err="1" smtClean="0"/>
              <a:t>Gadai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diakadkan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Akad</a:t>
            </a:r>
            <a:r>
              <a:rPr lang="en-US" dirty="0" smtClean="0"/>
              <a:t> </a:t>
            </a:r>
            <a:r>
              <a:rPr lang="en-US" dirty="0" err="1" smtClean="0"/>
              <a:t>gadai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agunan</a:t>
            </a:r>
            <a:r>
              <a:rPr lang="en-US" dirty="0" smtClean="0"/>
              <a:t> (</a:t>
            </a:r>
            <a:r>
              <a:rPr lang="en-US" dirty="0" err="1" smtClean="0"/>
              <a:t>harus</a:t>
            </a:r>
            <a:r>
              <a:rPr lang="en-US" dirty="0" smtClean="0"/>
              <a:t> halal) </a:t>
            </a:r>
            <a:r>
              <a:rPr lang="en-US" dirty="0" err="1" smtClean="0"/>
              <a:t>diserah</a:t>
            </a:r>
            <a:r>
              <a:rPr lang="en-US" dirty="0" smtClean="0"/>
              <a:t> </a:t>
            </a:r>
            <a:r>
              <a:rPr lang="en-US" dirty="0" err="1" smtClean="0"/>
              <a:t>terimakan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Debitur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Kreditur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KEWAJIBAN DALAM GADAI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Debitur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473325"/>
          </a:xfrm>
        </p:spPr>
        <p:txBody>
          <a:bodyPr/>
          <a:lstStyle/>
          <a:p>
            <a:r>
              <a:rPr lang="en-US" dirty="0" err="1" smtClean="0"/>
              <a:t>Menyerahkan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kpd</a:t>
            </a:r>
            <a:r>
              <a:rPr lang="en-US" dirty="0" smtClean="0"/>
              <a:t> </a:t>
            </a:r>
            <a:r>
              <a:rPr lang="en-US" dirty="0" err="1" smtClean="0"/>
              <a:t>Kreditur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keleluasaan</a:t>
            </a:r>
            <a:r>
              <a:rPr lang="en-US" dirty="0" smtClean="0"/>
              <a:t> </a:t>
            </a:r>
            <a:r>
              <a:rPr lang="en-US" dirty="0" err="1" smtClean="0"/>
              <a:t>kpd</a:t>
            </a:r>
            <a:r>
              <a:rPr lang="en-US" dirty="0" smtClean="0"/>
              <a:t> </a:t>
            </a:r>
            <a:r>
              <a:rPr lang="en-US" dirty="0" err="1" smtClean="0"/>
              <a:t>Kreditur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menguasai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Mengembalikan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dipinjamnya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Kreditur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701926"/>
          </a:xfrm>
        </p:spPr>
        <p:txBody>
          <a:bodyPr>
            <a:normAutofit/>
          </a:bodyPr>
          <a:lstStyle/>
          <a:p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Melindungi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, </a:t>
            </a:r>
            <a:r>
              <a:rPr lang="en-US" dirty="0" err="1" smtClean="0"/>
              <a:t>hingga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kembalikan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dijual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Menyerahkan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dipinjamkan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" name="Content Placeholder 10"/>
          <p:cNvSpPr txBox="1">
            <a:spLocks/>
          </p:cNvSpPr>
          <p:nvPr/>
        </p:nvSpPr>
        <p:spPr>
          <a:xfrm>
            <a:off x="929640" y="4800600"/>
            <a:ext cx="71628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akad</a:t>
            </a:r>
            <a:r>
              <a:rPr lang="en-US" dirty="0" smtClean="0"/>
              <a:t> </a:t>
            </a:r>
            <a:r>
              <a:rPr lang="en-US" dirty="0" err="1" smtClean="0"/>
              <a:t>Gadai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dipersyaratkan</a:t>
            </a:r>
            <a:r>
              <a:rPr lang="en-US" dirty="0" smtClean="0"/>
              <a:t> </a:t>
            </a:r>
            <a:r>
              <a:rPr lang="en-US" dirty="0" err="1" smtClean="0"/>
              <a:t>syarat-syarat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menyalahi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Syariah</a:t>
            </a:r>
            <a:r>
              <a:rPr lang="en-US" dirty="0" smtClean="0"/>
              <a:t>.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akad</a:t>
            </a:r>
            <a:r>
              <a:rPr lang="en-US" dirty="0" smtClean="0"/>
              <a:t> </a:t>
            </a:r>
            <a:r>
              <a:rPr lang="en-US" dirty="0" err="1" smtClean="0"/>
              <a:t>Gadai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disyaratkan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Akad</a:t>
            </a:r>
            <a:r>
              <a:rPr lang="en-US" dirty="0" smtClean="0"/>
              <a:t> lain.</a:t>
            </a:r>
          </a:p>
          <a:p>
            <a:r>
              <a:rPr lang="en-US" b="1" dirty="0" err="1" smtClean="0"/>
              <a:t>Rasulullah</a:t>
            </a:r>
            <a:r>
              <a:rPr lang="en-US" b="1" dirty="0" smtClean="0"/>
              <a:t> SAW </a:t>
            </a:r>
            <a:r>
              <a:rPr lang="en-US" b="1" dirty="0" err="1" smtClean="0"/>
              <a:t>melarang</a:t>
            </a:r>
            <a:r>
              <a:rPr lang="en-US" b="1" dirty="0" smtClean="0"/>
              <a:t> </a:t>
            </a:r>
            <a:r>
              <a:rPr lang="en-US" b="1" dirty="0" err="1" smtClean="0"/>
              <a:t>dua</a:t>
            </a:r>
            <a:r>
              <a:rPr lang="en-US" b="1" dirty="0" smtClean="0"/>
              <a:t> </a:t>
            </a:r>
            <a:r>
              <a:rPr lang="en-US" b="1" dirty="0" err="1" smtClean="0"/>
              <a:t>akad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1 </a:t>
            </a:r>
            <a:r>
              <a:rPr lang="en-US" b="1" dirty="0" err="1" smtClean="0"/>
              <a:t>transaksi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5686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Pemanfaatan</a:t>
            </a:r>
            <a:r>
              <a:rPr lang="en-US" sz="3600" dirty="0" smtClean="0"/>
              <a:t> </a:t>
            </a:r>
            <a:r>
              <a:rPr lang="en-US" sz="3600" dirty="0" err="1" smtClean="0"/>
              <a:t>Barang</a:t>
            </a:r>
            <a:r>
              <a:rPr lang="en-US" sz="3600" dirty="0" smtClean="0"/>
              <a:t> </a:t>
            </a:r>
            <a:r>
              <a:rPr lang="en-US" sz="3600" dirty="0" err="1" smtClean="0"/>
              <a:t>Gadai</a:t>
            </a:r>
            <a:r>
              <a:rPr lang="en-US" sz="3600" dirty="0" smtClean="0"/>
              <a:t> </a:t>
            </a:r>
            <a:r>
              <a:rPr lang="en-US" sz="3600" dirty="0" err="1" smtClean="0"/>
              <a:t>Oleh</a:t>
            </a:r>
            <a:r>
              <a:rPr lang="en-US" sz="3600" dirty="0" smtClean="0"/>
              <a:t> </a:t>
            </a:r>
            <a:r>
              <a:rPr lang="en-US" sz="3600" dirty="0" err="1" smtClean="0"/>
              <a:t>Kreditur</a:t>
            </a:r>
            <a:endParaRPr lang="en-US" sz="36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Ada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Utang</a:t>
            </a:r>
            <a:r>
              <a:rPr lang="en-US" dirty="0" smtClean="0"/>
              <a:t>:</a:t>
            </a:r>
          </a:p>
          <a:p>
            <a:r>
              <a:rPr lang="en-US" b="1" dirty="0" err="1" smtClean="0"/>
              <a:t>Qardhun</a:t>
            </a:r>
            <a:r>
              <a:rPr lang="en-US" b="1" dirty="0" smtClean="0"/>
              <a:t>: </a:t>
            </a:r>
            <a:r>
              <a:rPr lang="en-US" dirty="0" err="1" smtClean="0"/>
              <a:t>Utang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dikembalikan</a:t>
            </a:r>
            <a:r>
              <a:rPr lang="en-US" dirty="0" smtClean="0"/>
              <a:t> dg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. </a:t>
            </a:r>
            <a:r>
              <a:rPr lang="en-US" dirty="0" err="1" smtClean="0"/>
              <a:t>Dasarnya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r>
              <a:rPr lang="en-US" dirty="0" smtClean="0"/>
              <a:t> </a:t>
            </a:r>
            <a:r>
              <a:rPr lang="en-US" dirty="0" err="1" smtClean="0"/>
              <a:t>sayang</a:t>
            </a:r>
            <a:r>
              <a:rPr lang="en-US" dirty="0" smtClean="0"/>
              <a:t>/</a:t>
            </a:r>
            <a:r>
              <a:rPr lang="en-US" dirty="0" err="1" smtClean="0"/>
              <a:t>tolong</a:t>
            </a:r>
            <a:r>
              <a:rPr lang="en-US" dirty="0" smtClean="0"/>
              <a:t> </a:t>
            </a:r>
            <a:r>
              <a:rPr lang="en-US" dirty="0" err="1" smtClean="0"/>
              <a:t>menolong</a:t>
            </a:r>
            <a:r>
              <a:rPr lang="en-US" dirty="0" smtClean="0"/>
              <a:t>.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pengembaliannya</a:t>
            </a:r>
            <a:r>
              <a:rPr lang="en-US" dirty="0" smtClean="0"/>
              <a:t> </a:t>
            </a:r>
            <a:r>
              <a:rPr lang="en-US" b="1" dirty="0" smtClean="0"/>
              <a:t>TDK BOLEH </a:t>
            </a:r>
            <a:r>
              <a:rPr lang="en-US" b="1" dirty="0" err="1" smtClean="0"/>
              <a:t>ada</a:t>
            </a:r>
            <a:r>
              <a:rPr lang="en-US" b="1" dirty="0" smtClean="0"/>
              <a:t> KELEBIHANNYA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apapun</a:t>
            </a:r>
            <a:r>
              <a:rPr lang="en-US" dirty="0" smtClean="0"/>
              <a:t>,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memanfaatkannya</a:t>
            </a:r>
            <a:r>
              <a:rPr lang="en-US" dirty="0" smtClean="0"/>
              <a:t>.</a:t>
            </a:r>
            <a:endParaRPr lang="en-US" b="1" dirty="0" smtClean="0"/>
          </a:p>
          <a:p>
            <a:r>
              <a:rPr lang="en-US" b="1" dirty="0" err="1" smtClean="0"/>
              <a:t>Dayn</a:t>
            </a:r>
            <a:r>
              <a:rPr lang="en-US" b="1" dirty="0" smtClean="0"/>
              <a:t>: </a:t>
            </a:r>
            <a:r>
              <a:rPr lang="en-US" dirty="0" err="1" smtClean="0"/>
              <a:t>Utang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pertukaran</a:t>
            </a:r>
            <a:r>
              <a:rPr lang="en-US" dirty="0" smtClean="0"/>
              <a:t> 2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(</a:t>
            </a:r>
            <a:r>
              <a:rPr lang="en-US" dirty="0" err="1" smtClean="0"/>
              <a:t>jual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 </a:t>
            </a:r>
            <a:r>
              <a:rPr lang="en-US" dirty="0" err="1" smtClean="0"/>
              <a:t>kredit</a:t>
            </a:r>
            <a:r>
              <a:rPr lang="en-US" dirty="0" smtClean="0"/>
              <a:t>).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GADAI TERMASUK QARDHUN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6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Fatwa DSN No. 25/DSN-MUI/III/2002 </a:t>
            </a:r>
            <a:r>
              <a:rPr lang="en-US" b="1" dirty="0" err="1" smtClean="0"/>
              <a:t>Ttg</a:t>
            </a:r>
            <a:r>
              <a:rPr lang="en-US" b="1" dirty="0" smtClean="0"/>
              <a:t> </a:t>
            </a:r>
            <a:r>
              <a:rPr lang="en-US" b="1" dirty="0" err="1" smtClean="0"/>
              <a:t>Gadai</a:t>
            </a:r>
            <a:r>
              <a:rPr lang="en-US" b="1" dirty="0" smtClean="0"/>
              <a:t> (</a:t>
            </a:r>
            <a:r>
              <a:rPr lang="en-US" b="1" dirty="0" err="1" smtClean="0"/>
              <a:t>Rahn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Kreditur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menahan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sd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dilunasi</a:t>
            </a:r>
            <a:endParaRPr lang="en-US" dirty="0" smtClean="0"/>
          </a:p>
          <a:p>
            <a:r>
              <a:rPr lang="en-US" dirty="0" err="1" smtClean="0"/>
              <a:t>Kepemilikan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manfaatnya</a:t>
            </a:r>
            <a:r>
              <a:rPr lang="en-US" dirty="0" smtClean="0"/>
              <a:t> </a:t>
            </a:r>
            <a:r>
              <a:rPr lang="en-US" dirty="0" err="1" smtClean="0"/>
              <a:t>ttp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</a:t>
            </a:r>
            <a:r>
              <a:rPr lang="en-US" dirty="0" err="1" smtClean="0"/>
              <a:t>Debitur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Pemeliharaan</a:t>
            </a:r>
            <a:r>
              <a:rPr lang="en-US" dirty="0" smtClean="0">
                <a:solidFill>
                  <a:srgbClr val="FF0000"/>
                </a:solidFill>
              </a:rPr>
              <a:t> &amp; </a:t>
            </a:r>
            <a:r>
              <a:rPr lang="en-US" dirty="0" err="1" smtClean="0">
                <a:solidFill>
                  <a:srgbClr val="FF0000"/>
                </a:solidFill>
              </a:rPr>
              <a:t>penyimpanan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Jaminan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menjadi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kewajiban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Debitur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namun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dpt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dilakukan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oleh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Kreditur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sedangkan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biaya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pemeliharaan</a:t>
            </a:r>
            <a:r>
              <a:rPr lang="en-US" dirty="0" smtClean="0">
                <a:solidFill>
                  <a:srgbClr val="FF0000"/>
                </a:solidFill>
              </a:rPr>
              <a:t> &amp; </a:t>
            </a:r>
            <a:r>
              <a:rPr lang="en-US" dirty="0" err="1" smtClean="0">
                <a:solidFill>
                  <a:srgbClr val="FF0000"/>
                </a:solidFill>
              </a:rPr>
              <a:t>penyimpanan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ttp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menjadi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kewajiban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Debitur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Fatwa DSN No. 25/DSN-MUI/III/2002 </a:t>
            </a:r>
            <a:r>
              <a:rPr lang="en-US" b="1" dirty="0" err="1" smtClean="0"/>
              <a:t>Ttg</a:t>
            </a:r>
            <a:r>
              <a:rPr lang="en-US" b="1" dirty="0" smtClean="0"/>
              <a:t> </a:t>
            </a:r>
            <a:r>
              <a:rPr lang="en-US" b="1" dirty="0" err="1" smtClean="0"/>
              <a:t>Gadai</a:t>
            </a:r>
            <a:r>
              <a:rPr lang="en-US" b="1" dirty="0" smtClean="0"/>
              <a:t> (</a:t>
            </a:r>
            <a:r>
              <a:rPr lang="en-US" b="1" dirty="0" err="1" smtClean="0"/>
              <a:t>Rahn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Besarnya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biaya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pemeliharaan</a:t>
            </a:r>
            <a:r>
              <a:rPr lang="en-US" dirty="0" smtClean="0">
                <a:solidFill>
                  <a:srgbClr val="FF0000"/>
                </a:solidFill>
              </a:rPr>
              <a:t> &amp; </a:t>
            </a:r>
            <a:r>
              <a:rPr lang="en-US" dirty="0" err="1" smtClean="0">
                <a:solidFill>
                  <a:srgbClr val="FF0000"/>
                </a:solidFill>
              </a:rPr>
              <a:t>penyimpanan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Barang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Gadai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tdk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boleh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ditentukan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berdasarkan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jumlah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pinjaman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Apabila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Debitur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tdk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melunasi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hutangnya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pada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waktunya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maka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barang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Gadai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dijual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err="1" smtClean="0">
                <a:solidFill>
                  <a:srgbClr val="FF0000"/>
                </a:solidFill>
              </a:rPr>
              <a:t>Kelebihan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hasil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penjualan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dari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hutangnya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merupakan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Debitur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err="1" smtClean="0">
                <a:solidFill>
                  <a:srgbClr val="FF0000"/>
                </a:solidFill>
              </a:rPr>
              <a:t>Sedangkan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kekurangannya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menjadi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kewajiban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Debitur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1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Prakteknya</a:t>
            </a:r>
            <a:r>
              <a:rPr lang="en-US" dirty="0" smtClean="0"/>
              <a:t>: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akad</a:t>
            </a:r>
            <a:r>
              <a:rPr lang="en-US" dirty="0" smtClean="0"/>
              <a:t> </a:t>
            </a:r>
            <a:r>
              <a:rPr lang="en-US" dirty="0" err="1" smtClean="0"/>
              <a:t>Gadai</a:t>
            </a:r>
            <a:r>
              <a:rPr lang="en-US" dirty="0" smtClean="0"/>
              <a:t> </a:t>
            </a:r>
            <a:r>
              <a:rPr lang="en-US" dirty="0" err="1" smtClean="0"/>
              <a:t>Syariah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disepakati</a:t>
            </a:r>
            <a:r>
              <a:rPr lang="en-US" dirty="0" smtClean="0"/>
              <a:t>:</a:t>
            </a:r>
          </a:p>
          <a:p>
            <a:pPr marL="514350" indent="-514350">
              <a:buAutoNum type="arabicParenR"/>
            </a:pPr>
            <a:r>
              <a:rPr lang="en-US" dirty="0" err="1" smtClean="0"/>
              <a:t>Akad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gadai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err="1" smtClean="0"/>
              <a:t>Akad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(</a:t>
            </a:r>
            <a:r>
              <a:rPr lang="en-US" dirty="0" err="1" smtClean="0"/>
              <a:t>ijarah</a:t>
            </a:r>
            <a:r>
              <a:rPr lang="en-US" dirty="0" smtClean="0"/>
              <a:t>) </a:t>
            </a:r>
            <a:r>
              <a:rPr lang="en-US" dirty="0" err="1" smtClean="0"/>
              <a:t>penyewaan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&amp;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gadai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prosentase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taksiran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MODAL VENTURA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Perusahaan Modal Ventura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yang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pembiayaan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penyertaan</a:t>
            </a:r>
            <a:r>
              <a:rPr lang="en-US" dirty="0" smtClean="0"/>
              <a:t> modal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pembiayaan</a:t>
            </a:r>
            <a:r>
              <a:rPr lang="en-US" dirty="0" smtClean="0"/>
              <a:t> (</a:t>
            </a:r>
            <a:r>
              <a:rPr lang="en-US" i="1" dirty="0" smtClean="0"/>
              <a:t>investee company</a:t>
            </a:r>
            <a:r>
              <a:rPr lang="en-US" dirty="0" smtClean="0"/>
              <a:t>)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jk</a:t>
            </a:r>
            <a:r>
              <a:rPr lang="en-US" dirty="0" smtClean="0"/>
              <a:t>.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7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SEWA GUNA USAHA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Perusahaan </a:t>
            </a:r>
            <a:r>
              <a:rPr lang="en-US" sz="2400" dirty="0" err="1" smtClean="0"/>
              <a:t>Sewa</a:t>
            </a:r>
            <a:r>
              <a:rPr lang="en-US" sz="2400" dirty="0" smtClean="0"/>
              <a:t> </a:t>
            </a:r>
            <a:r>
              <a:rPr lang="en-US" sz="2400" dirty="0" err="1" smtClean="0"/>
              <a:t>Guna</a:t>
            </a:r>
            <a:r>
              <a:rPr lang="en-US" sz="2400" dirty="0" smtClean="0"/>
              <a:t> Usaha (</a:t>
            </a:r>
            <a:r>
              <a:rPr lang="en-US" sz="2400" i="1" dirty="0" smtClean="0"/>
              <a:t>Leasing Company</a:t>
            </a:r>
            <a:r>
              <a:rPr lang="en-US" sz="2400" dirty="0" smtClean="0"/>
              <a:t>)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badan</a:t>
            </a:r>
            <a:r>
              <a:rPr lang="en-US" sz="2400" dirty="0" smtClean="0"/>
              <a:t> </a:t>
            </a:r>
            <a:r>
              <a:rPr lang="en-US" sz="2400" dirty="0" err="1" smtClean="0"/>
              <a:t>usaha</a:t>
            </a:r>
            <a:r>
              <a:rPr lang="en-US" sz="2400" dirty="0" smtClean="0"/>
              <a:t> </a:t>
            </a:r>
            <a:r>
              <a:rPr lang="en-US" sz="2400" dirty="0" err="1" smtClean="0"/>
              <a:t>yg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usaha</a:t>
            </a:r>
            <a:r>
              <a:rPr lang="en-US" sz="2400" dirty="0" smtClean="0"/>
              <a:t> </a:t>
            </a:r>
            <a:r>
              <a:rPr lang="en-US" sz="2400" dirty="0" err="1" smtClean="0"/>
              <a:t>pembiayaan</a:t>
            </a:r>
            <a:r>
              <a:rPr lang="en-US" sz="2400" dirty="0" smtClean="0"/>
              <a:t> </a:t>
            </a:r>
            <a:r>
              <a:rPr lang="en-US" sz="2400" dirty="0" err="1" smtClean="0"/>
              <a:t>dlm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penyediaan</a:t>
            </a:r>
            <a:r>
              <a:rPr lang="en-US" sz="2400" dirty="0" smtClean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modal </a:t>
            </a:r>
            <a:r>
              <a:rPr lang="en-US" sz="2400" dirty="0" err="1" smtClean="0"/>
              <a:t>baik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i="1" dirty="0" smtClean="0"/>
              <a:t>finance lease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i="1" dirty="0" smtClean="0"/>
              <a:t>operating lease </a:t>
            </a:r>
            <a:r>
              <a:rPr lang="en-US" sz="2400" dirty="0" err="1" smtClean="0"/>
              <a:t>utk</a:t>
            </a:r>
            <a:r>
              <a:rPr lang="en-US" sz="2400" dirty="0" smtClean="0"/>
              <a:t> </a:t>
            </a:r>
            <a:r>
              <a:rPr lang="en-US" sz="2400" dirty="0" err="1" smtClean="0"/>
              <a:t>digunakan</a:t>
            </a:r>
            <a:r>
              <a:rPr lang="en-US" sz="2400" dirty="0" smtClean="0"/>
              <a:t> o/ </a:t>
            </a:r>
            <a:r>
              <a:rPr lang="en-US" sz="2400" dirty="0" err="1" smtClean="0"/>
              <a:t>penyewa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 smtClean="0"/>
              <a:t>jk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tertentu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 smtClean="0"/>
              <a:t>pembayaran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berkala</a:t>
            </a:r>
            <a:r>
              <a:rPr lang="en-US" sz="2400" dirty="0" smtClean="0"/>
              <a:t>.</a:t>
            </a:r>
          </a:p>
          <a:p>
            <a:r>
              <a:rPr lang="en-US" sz="2400" dirty="0" err="1"/>
              <a:t>Sewa-guna-usaha</a:t>
            </a:r>
            <a:r>
              <a:rPr lang="en-US" sz="2400" dirty="0"/>
              <a:t> (Leasing)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pembiayaan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penyediaan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modal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sewa-guna-usaha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opsi</a:t>
            </a:r>
            <a:r>
              <a:rPr lang="en-US" sz="2400" dirty="0"/>
              <a:t> (</a:t>
            </a:r>
            <a:r>
              <a:rPr lang="en-US" sz="2400" i="1" dirty="0"/>
              <a:t>finance lease</a:t>
            </a:r>
            <a:r>
              <a:rPr lang="en-US" sz="2400" dirty="0"/>
              <a:t>)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sewa-guna-usaha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opsi</a:t>
            </a:r>
            <a:r>
              <a:rPr lang="en-US" sz="2400" dirty="0"/>
              <a:t> (</a:t>
            </a:r>
            <a:r>
              <a:rPr lang="en-US" sz="2400" i="1" dirty="0"/>
              <a:t>operating lease</a:t>
            </a:r>
            <a:r>
              <a:rPr lang="en-US" sz="2400" dirty="0"/>
              <a:t>)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Lessee </a:t>
            </a:r>
            <a:r>
              <a:rPr lang="en-US" sz="2400" dirty="0" err="1"/>
              <a:t>selama</a:t>
            </a:r>
            <a:r>
              <a:rPr lang="en-US" sz="2400" dirty="0"/>
              <a:t> </a:t>
            </a:r>
            <a:r>
              <a:rPr lang="en-US" sz="2400" dirty="0" err="1"/>
              <a:t>jangka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pembayaran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berkala</a:t>
            </a:r>
            <a:r>
              <a:rPr lang="en-US" sz="2400" dirty="0"/>
              <a:t>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9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BANK </a:t>
            </a:r>
            <a:r>
              <a:rPr lang="en-US" dirty="0" smtClean="0"/>
              <a:t>UMUM KONVENSIONAL</a:t>
            </a:r>
          </a:p>
          <a:p>
            <a:r>
              <a:rPr lang="en-US" dirty="0" smtClean="0"/>
              <a:t>BANK UMUM SYARIAH</a:t>
            </a:r>
          </a:p>
          <a:p>
            <a:r>
              <a:rPr lang="en-US" dirty="0" smtClean="0"/>
              <a:t>BPR KONVENSIONAL</a:t>
            </a:r>
          </a:p>
          <a:p>
            <a:r>
              <a:rPr lang="en-US" dirty="0" smtClean="0"/>
              <a:t>BPR SYARIAH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0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000" dirty="0" smtClean="0"/>
              <a:t>PRODUK PERBANKAN UNTUK PEMBIAYAAN USAHA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KREDIT MODAL KERJA</a:t>
            </a:r>
          </a:p>
          <a:p>
            <a:r>
              <a:rPr lang="en-US" dirty="0" smtClean="0"/>
              <a:t>KREDIT INVESTASI</a:t>
            </a:r>
          </a:p>
          <a:p>
            <a:r>
              <a:rPr lang="en-US" dirty="0" smtClean="0"/>
              <a:t>KREDIT LC</a:t>
            </a:r>
          </a:p>
          <a:p>
            <a:r>
              <a:rPr lang="en-US" dirty="0" smtClean="0"/>
              <a:t>KREDIT REKENING KORAN</a:t>
            </a:r>
          </a:p>
          <a:p>
            <a:r>
              <a:rPr lang="en-US" dirty="0" smtClean="0"/>
              <a:t>KARTU KREDIT</a:t>
            </a:r>
          </a:p>
          <a:p>
            <a:r>
              <a:rPr lang="en-US" dirty="0" smtClean="0"/>
              <a:t>KREDIT TANPA ANGGUNAN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9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LETTER OF CREDIT: MERUPAKAN DOKUMEN YG DIBUAT BANK ATAS PERMINTAAN PEMBELI SBG BUKTI PERMINTAAN DAN JAMINAN UTK MELAKUKAN PEMBAYARAN KEPADA PENJUAL ATAS BARANG YG DIBELINYA. </a:t>
            </a:r>
          </a:p>
          <a:p>
            <a:r>
              <a:rPr lang="en-US" sz="2000" dirty="0" smtClean="0"/>
              <a:t>KREDIT LC MERUPAKAN FASILITAS PEMBIAYAAN YG DIBERIKAN BANK KEPADA PENERIMA LC (PENJUAL)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772400" cy="762000"/>
          </a:xfrm>
        </p:spPr>
        <p:txBody>
          <a:bodyPr/>
          <a:lstStyle/>
          <a:p>
            <a:pPr algn="r"/>
            <a:r>
              <a:rPr lang="en-US" sz="3600" dirty="0" smtClean="0"/>
              <a:t>PASAR MODAL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772400" cy="4495800"/>
          </a:xfrm>
        </p:spPr>
        <p:txBody>
          <a:bodyPr/>
          <a:lstStyle/>
          <a:p>
            <a:r>
              <a:rPr lang="en-US" sz="2400" dirty="0" err="1"/>
              <a:t>Pasar</a:t>
            </a:r>
            <a:r>
              <a:rPr lang="en-US" sz="2400" dirty="0"/>
              <a:t> Modal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yang </a:t>
            </a:r>
            <a:r>
              <a:rPr lang="en-US" sz="2400" dirty="0" err="1"/>
              <a:t>bersangkutan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Penawaran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perdagangan</a:t>
            </a:r>
            <a:r>
              <a:rPr lang="en-US" sz="2400" dirty="0"/>
              <a:t> </a:t>
            </a:r>
            <a:r>
              <a:rPr lang="en-US" sz="2400" dirty="0" err="1" smtClean="0"/>
              <a:t>Efek</a:t>
            </a:r>
            <a:r>
              <a:rPr lang="en-US" sz="2400" dirty="0"/>
              <a:t>, Perusahaan </a:t>
            </a:r>
            <a:r>
              <a:rPr lang="en-US" sz="2400" dirty="0" err="1"/>
              <a:t>Publik</a:t>
            </a:r>
            <a:r>
              <a:rPr lang="en-US" sz="2400" dirty="0"/>
              <a:t> yang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Efek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diterbitkannya</a:t>
            </a:r>
            <a:r>
              <a:rPr lang="en-US" sz="2400" dirty="0"/>
              <a:t>,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 smtClean="0"/>
              <a:t>lembaga</a:t>
            </a:r>
            <a:r>
              <a:rPr lang="en-US" sz="2400" dirty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/>
              <a:t>profesi</a:t>
            </a:r>
            <a:r>
              <a:rPr lang="en-US" sz="2400" dirty="0"/>
              <a:t> yang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Efek</a:t>
            </a:r>
            <a:r>
              <a:rPr lang="en-US" sz="2400" dirty="0" smtClean="0"/>
              <a:t>.</a:t>
            </a:r>
          </a:p>
          <a:p>
            <a:r>
              <a:rPr lang="en-US" sz="2400" dirty="0" err="1"/>
              <a:t>Efek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berharga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pengakuan</a:t>
            </a:r>
            <a:r>
              <a:rPr lang="en-US" sz="2400" dirty="0"/>
              <a:t> </a:t>
            </a:r>
            <a:r>
              <a:rPr lang="en-US" sz="2400" dirty="0" err="1"/>
              <a:t>utang</a:t>
            </a:r>
            <a:r>
              <a:rPr lang="en-US" sz="2400" dirty="0"/>
              <a:t>, </a:t>
            </a:r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berharga</a:t>
            </a:r>
            <a:r>
              <a:rPr lang="en-US" sz="2400" dirty="0"/>
              <a:t> </a:t>
            </a:r>
            <a:r>
              <a:rPr lang="en-US" sz="2400" dirty="0" err="1" smtClean="0"/>
              <a:t>komersial</a:t>
            </a:r>
            <a:r>
              <a:rPr lang="en-US" sz="2400" dirty="0" smtClean="0"/>
              <a:t>, </a:t>
            </a:r>
            <a:r>
              <a:rPr lang="en-US" sz="2400" b="1" dirty="0" err="1" smtClean="0">
                <a:solidFill>
                  <a:srgbClr val="FF0000"/>
                </a:solidFill>
              </a:rPr>
              <a:t>saham</a:t>
            </a:r>
            <a:r>
              <a:rPr lang="en-US" sz="2400" b="1" dirty="0">
                <a:solidFill>
                  <a:srgbClr val="FF0000"/>
                </a:solidFill>
              </a:rPr>
              <a:t>, </a:t>
            </a:r>
            <a:r>
              <a:rPr lang="en-US" sz="2400" b="1" dirty="0" err="1">
                <a:solidFill>
                  <a:srgbClr val="FF0000"/>
                </a:solidFill>
              </a:rPr>
              <a:t>obligasi</a:t>
            </a:r>
            <a:r>
              <a:rPr lang="en-US" sz="2400" b="1" dirty="0">
                <a:solidFill>
                  <a:srgbClr val="FF0000"/>
                </a:solidFill>
              </a:rPr>
              <a:t>,</a:t>
            </a:r>
            <a:r>
              <a:rPr lang="en-US" sz="2400" dirty="0"/>
              <a:t> </a:t>
            </a:r>
            <a:r>
              <a:rPr lang="en-US" sz="2400" dirty="0" err="1"/>
              <a:t>tanda</a:t>
            </a:r>
            <a:r>
              <a:rPr lang="en-US" sz="2400" dirty="0"/>
              <a:t> </a:t>
            </a:r>
            <a:r>
              <a:rPr lang="en-US" sz="2400" dirty="0" err="1"/>
              <a:t>bukti</a:t>
            </a:r>
            <a:r>
              <a:rPr lang="en-US" sz="2400" dirty="0"/>
              <a:t> </a:t>
            </a:r>
            <a:r>
              <a:rPr lang="en-US" sz="2400" dirty="0" err="1"/>
              <a:t>utang</a:t>
            </a:r>
            <a:r>
              <a:rPr lang="en-US" sz="2400" dirty="0"/>
              <a:t>, Unit </a:t>
            </a:r>
            <a:r>
              <a:rPr lang="en-US" sz="2400" dirty="0" err="1"/>
              <a:t>Penyertaan</a:t>
            </a:r>
            <a:r>
              <a:rPr lang="en-US" sz="2400" dirty="0"/>
              <a:t> </a:t>
            </a:r>
            <a:r>
              <a:rPr lang="en-US" sz="2400" dirty="0" err="1"/>
              <a:t>kontrak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 </a:t>
            </a:r>
            <a:r>
              <a:rPr lang="en-US" sz="2400" dirty="0" err="1"/>
              <a:t>kolektif</a:t>
            </a:r>
            <a:r>
              <a:rPr lang="en-US" sz="2400" dirty="0"/>
              <a:t>, </a:t>
            </a:r>
            <a:r>
              <a:rPr lang="en-US" sz="2400" dirty="0" err="1" smtClean="0"/>
              <a:t>kontrak</a:t>
            </a:r>
            <a:r>
              <a:rPr lang="en-US" sz="2400" dirty="0"/>
              <a:t> </a:t>
            </a:r>
            <a:r>
              <a:rPr lang="sv-SE" sz="2400" dirty="0" smtClean="0"/>
              <a:t>berjangka </a:t>
            </a:r>
            <a:r>
              <a:rPr lang="sv-SE" sz="2400" dirty="0"/>
              <a:t>atas Efek, dan setiap derivatif dari Efek</a:t>
            </a:r>
            <a:r>
              <a:rPr lang="sv-SE" sz="2400" dirty="0" smtClean="0"/>
              <a:t>.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4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INSTRUMEN PASAR MODAL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95400"/>
            <a:ext cx="7772400" cy="4495800"/>
          </a:xfrm>
        </p:spPr>
        <p:txBody>
          <a:bodyPr/>
          <a:lstStyle/>
          <a:p>
            <a:pPr algn="just"/>
            <a:r>
              <a:rPr lang="en-US" sz="1800" dirty="0" smtClean="0"/>
              <a:t>SAHAM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</a:t>
            </a:r>
            <a:r>
              <a:rPr lang="en-US" sz="1800" dirty="0" err="1"/>
              <a:t>sertifikat</a:t>
            </a:r>
            <a:r>
              <a:rPr lang="en-US" sz="1800" dirty="0"/>
              <a:t> yang </a:t>
            </a:r>
            <a:r>
              <a:rPr lang="en-US" sz="1800" dirty="0" err="1"/>
              <a:t>menunjukkan</a:t>
            </a:r>
            <a:r>
              <a:rPr lang="en-US" sz="1800" dirty="0"/>
              <a:t> </a:t>
            </a:r>
            <a:r>
              <a:rPr lang="en-US" sz="1800" dirty="0" err="1" smtClean="0"/>
              <a:t>bukti</a:t>
            </a:r>
            <a:r>
              <a:rPr lang="en-US" sz="1800" dirty="0"/>
              <a:t> </a:t>
            </a:r>
            <a:r>
              <a:rPr lang="fi-FI" sz="1800" dirty="0" smtClean="0"/>
              <a:t>kepemilikan </a:t>
            </a:r>
            <a:r>
              <a:rPr lang="fi-FI" sz="1800" dirty="0"/>
              <a:t>suatu perusahaan, dan pemegang </a:t>
            </a:r>
            <a:r>
              <a:rPr lang="fi-FI" sz="1800" dirty="0" smtClean="0"/>
              <a:t>saham </a:t>
            </a: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/>
              <a:t>hak</a:t>
            </a:r>
            <a:r>
              <a:rPr lang="en-US" sz="1800" dirty="0"/>
              <a:t> </a:t>
            </a:r>
            <a:r>
              <a:rPr lang="en-US" sz="1800" dirty="0" err="1"/>
              <a:t>klaim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penghasilan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aktiva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fi-FI" sz="1800" b="1" dirty="0"/>
          </a:p>
          <a:p>
            <a:pPr marL="0" indent="0">
              <a:buNone/>
            </a:pPr>
            <a:r>
              <a:rPr lang="fi-FI" sz="1800" b="1" dirty="0" smtClean="0"/>
              <a:t>Jenis </a:t>
            </a:r>
            <a:r>
              <a:rPr lang="fi-FI" sz="1800" b="1" dirty="0"/>
              <a:t>Saham adalah:</a:t>
            </a:r>
          </a:p>
          <a:p>
            <a:r>
              <a:rPr lang="en-US" sz="1800" b="1" dirty="0" err="1" smtClean="0"/>
              <a:t>Saham</a:t>
            </a:r>
            <a:r>
              <a:rPr lang="en-US" sz="1800" b="1" dirty="0" smtClean="0"/>
              <a:t> </a:t>
            </a:r>
            <a:r>
              <a:rPr lang="en-US" sz="1800" b="1" dirty="0" err="1"/>
              <a:t>Biasa</a:t>
            </a:r>
            <a:r>
              <a:rPr lang="en-US" sz="1800" dirty="0"/>
              <a:t>,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efek</a:t>
            </a:r>
            <a:r>
              <a:rPr lang="en-US" sz="1800" dirty="0"/>
              <a:t> yang paling </a:t>
            </a:r>
            <a:r>
              <a:rPr lang="en-US" sz="1800" dirty="0" err="1" smtClean="0"/>
              <a:t>sering</a:t>
            </a:r>
            <a:r>
              <a:rPr lang="en-US" sz="1800" dirty="0"/>
              <a:t> </a:t>
            </a:r>
            <a:r>
              <a:rPr lang="en-US" sz="1800" dirty="0" err="1" smtClean="0"/>
              <a:t>dipergunakan</a:t>
            </a:r>
            <a:r>
              <a:rPr lang="en-US" sz="1800" dirty="0" smtClean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emiten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memperoleh</a:t>
            </a:r>
            <a:r>
              <a:rPr lang="en-US" sz="1800" dirty="0"/>
              <a:t> </a:t>
            </a:r>
            <a:r>
              <a:rPr lang="en-US" sz="1800" dirty="0" err="1" smtClean="0"/>
              <a:t>dana</a:t>
            </a:r>
            <a:r>
              <a:rPr lang="en-US" sz="1800" dirty="0"/>
              <a:t> </a:t>
            </a:r>
            <a:r>
              <a:rPr lang="sv-SE" sz="1800" dirty="0" smtClean="0"/>
              <a:t>dari </a:t>
            </a:r>
            <a:r>
              <a:rPr lang="sv-SE" sz="1800" dirty="0"/>
              <a:t>masyarakat dan juga merupakan jenis yang </a:t>
            </a:r>
            <a:r>
              <a:rPr lang="sv-SE" sz="1800" dirty="0" smtClean="0"/>
              <a:t>paling </a:t>
            </a:r>
            <a:r>
              <a:rPr lang="nn-NO" sz="1800" dirty="0" smtClean="0"/>
              <a:t>populer </a:t>
            </a:r>
            <a:r>
              <a:rPr lang="nn-NO" sz="1800" dirty="0"/>
              <a:t>di Pasar Modal. Jenis ini memiliki </a:t>
            </a:r>
            <a:r>
              <a:rPr lang="nn-NO" sz="1800" dirty="0" smtClean="0"/>
              <a:t>karakteristik </a:t>
            </a:r>
            <a:r>
              <a:rPr lang="en-US" sz="1800" dirty="0" err="1" smtClean="0"/>
              <a:t>seperti</a:t>
            </a:r>
            <a:r>
              <a:rPr lang="en-US" sz="1800" dirty="0" smtClean="0"/>
              <a:t>: </a:t>
            </a:r>
            <a:r>
              <a:rPr lang="en-US" sz="1800" dirty="0" err="1" smtClean="0"/>
              <a:t>Hak</a:t>
            </a:r>
            <a:r>
              <a:rPr lang="en-US" sz="1800" dirty="0" smtClean="0"/>
              <a:t> </a:t>
            </a:r>
            <a:r>
              <a:rPr lang="en-US" sz="1800" dirty="0" err="1"/>
              <a:t>klaim</a:t>
            </a:r>
            <a:r>
              <a:rPr lang="en-US" sz="1800" dirty="0"/>
              <a:t> </a:t>
            </a:r>
            <a:r>
              <a:rPr lang="en-US" sz="1800" dirty="0" err="1"/>
              <a:t>terakhir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aktiva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 </a:t>
            </a:r>
            <a:r>
              <a:rPr lang="en-US" sz="1800" dirty="0" err="1" smtClean="0"/>
              <a:t>jika</a:t>
            </a:r>
            <a:r>
              <a:rPr lang="en-US" sz="1800" dirty="0"/>
              <a:t> </a:t>
            </a:r>
            <a:r>
              <a:rPr lang="en-US" sz="1800" dirty="0" err="1" smtClean="0"/>
              <a:t>perusahaan</a:t>
            </a:r>
            <a:r>
              <a:rPr lang="en-US" sz="1800" dirty="0" smtClean="0"/>
              <a:t> </a:t>
            </a:r>
            <a:r>
              <a:rPr lang="en-US" sz="1800" dirty="0"/>
              <a:t>di </a:t>
            </a:r>
            <a:r>
              <a:rPr lang="en-US" sz="1800" dirty="0" err="1" smtClean="0"/>
              <a:t>likuidasi</a:t>
            </a:r>
            <a:r>
              <a:rPr lang="en-US" sz="1800" dirty="0" smtClean="0"/>
              <a:t>;</a:t>
            </a:r>
            <a:r>
              <a:rPr lang="en-US" sz="1800" dirty="0"/>
              <a:t> </a:t>
            </a:r>
            <a:r>
              <a:rPr lang="it-IT" sz="1800" dirty="0" smtClean="0"/>
              <a:t>Hak </a:t>
            </a:r>
            <a:r>
              <a:rPr lang="it-IT" sz="1800" dirty="0"/>
              <a:t>suara proporsional pada pemilihan direksi </a:t>
            </a:r>
            <a:r>
              <a:rPr lang="it-IT" sz="1800" dirty="0" smtClean="0"/>
              <a:t>serta </a:t>
            </a:r>
            <a:r>
              <a:rPr lang="fi-FI" sz="1800" dirty="0" smtClean="0"/>
              <a:t>keputusan </a:t>
            </a:r>
            <a:r>
              <a:rPr lang="fi-FI" sz="1800" dirty="0"/>
              <a:t>lain yang ditetapkan pada </a:t>
            </a:r>
            <a:r>
              <a:rPr lang="fi-FI" sz="1800" dirty="0" smtClean="0"/>
              <a:t>RUPS; </a:t>
            </a:r>
            <a:r>
              <a:rPr lang="es-ES" sz="1800" dirty="0" smtClean="0"/>
              <a:t>Dividen</a:t>
            </a:r>
            <a:r>
              <a:rPr lang="es-ES" sz="1800" dirty="0"/>
              <a:t>, </a:t>
            </a:r>
            <a:r>
              <a:rPr lang="es-ES" sz="1800" dirty="0" err="1"/>
              <a:t>jika</a:t>
            </a:r>
            <a:r>
              <a:rPr lang="es-ES" sz="1800" dirty="0"/>
              <a:t> </a:t>
            </a:r>
            <a:r>
              <a:rPr lang="es-ES" sz="1800" dirty="0" err="1"/>
              <a:t>perusahaan</a:t>
            </a:r>
            <a:r>
              <a:rPr lang="es-ES" sz="1800" dirty="0"/>
              <a:t> </a:t>
            </a:r>
            <a:r>
              <a:rPr lang="es-ES" sz="1800" dirty="0" err="1"/>
              <a:t>memperoleh</a:t>
            </a:r>
            <a:r>
              <a:rPr lang="es-ES" sz="1800" dirty="0"/>
              <a:t> </a:t>
            </a:r>
            <a:r>
              <a:rPr lang="es-ES" sz="1800" dirty="0" err="1"/>
              <a:t>laba</a:t>
            </a:r>
            <a:r>
              <a:rPr lang="es-ES" sz="1800" dirty="0"/>
              <a:t> </a:t>
            </a:r>
            <a:r>
              <a:rPr lang="es-ES" sz="1800" dirty="0" smtClean="0"/>
              <a:t>dan </a:t>
            </a:r>
            <a:r>
              <a:rPr lang="en-US" sz="1800" dirty="0" err="1" smtClean="0"/>
              <a:t>disetujui</a:t>
            </a:r>
            <a:r>
              <a:rPr lang="en-US" sz="1800" dirty="0" smtClean="0"/>
              <a:t> </a:t>
            </a:r>
            <a:r>
              <a:rPr lang="en-US" sz="1800" dirty="0"/>
              <a:t>di </a:t>
            </a:r>
            <a:r>
              <a:rPr lang="en-US" sz="1800" dirty="0" smtClean="0"/>
              <a:t>RUPS; </a:t>
            </a:r>
            <a:r>
              <a:rPr lang="en-US" sz="1800" dirty="0" err="1" smtClean="0"/>
              <a:t>Hak</a:t>
            </a:r>
            <a:r>
              <a:rPr lang="en-US" sz="1800" dirty="0" smtClean="0"/>
              <a:t> </a:t>
            </a:r>
            <a:r>
              <a:rPr lang="en-US" sz="1800" dirty="0" err="1"/>
              <a:t>memesan</a:t>
            </a:r>
            <a:r>
              <a:rPr lang="en-US" sz="1800" dirty="0"/>
              <a:t> </a:t>
            </a:r>
            <a:r>
              <a:rPr lang="en-US" sz="1800" dirty="0" err="1"/>
              <a:t>efek</a:t>
            </a:r>
            <a:r>
              <a:rPr lang="en-US" sz="1800" dirty="0"/>
              <a:t> </a:t>
            </a:r>
            <a:r>
              <a:rPr lang="en-US" sz="1800" dirty="0" err="1"/>
              <a:t>terlebih</a:t>
            </a:r>
            <a:r>
              <a:rPr lang="en-US" sz="1800" dirty="0"/>
              <a:t> </a:t>
            </a:r>
            <a:r>
              <a:rPr lang="en-US" sz="1800" dirty="0" err="1"/>
              <a:t>dahulu</a:t>
            </a:r>
            <a:r>
              <a:rPr lang="en-US" sz="1800" dirty="0"/>
              <a:t> </a:t>
            </a:r>
            <a:r>
              <a:rPr lang="en-US" sz="1800" dirty="0" err="1"/>
              <a:t>sebelum</a:t>
            </a:r>
            <a:r>
              <a:rPr lang="en-US" sz="1800" dirty="0"/>
              <a:t> </a:t>
            </a:r>
            <a:r>
              <a:rPr lang="en-US" sz="1800" dirty="0" err="1" smtClean="0"/>
              <a:t>efek</a:t>
            </a:r>
            <a:r>
              <a:rPr lang="en-US" sz="1800" dirty="0"/>
              <a:t> </a:t>
            </a:r>
            <a:r>
              <a:rPr lang="en-US" sz="1800" dirty="0" err="1" smtClean="0"/>
              <a:t>tersebut</a:t>
            </a:r>
            <a:r>
              <a:rPr lang="en-US" sz="1800" dirty="0" smtClean="0"/>
              <a:t> </a:t>
            </a:r>
            <a:r>
              <a:rPr lang="en-US" sz="1800" dirty="0" err="1"/>
              <a:t>ditawarkan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.</a:t>
            </a:r>
          </a:p>
          <a:p>
            <a:r>
              <a:rPr lang="en-US" sz="1800" b="1" dirty="0" err="1" smtClean="0"/>
              <a:t>Saham</a:t>
            </a:r>
            <a:r>
              <a:rPr lang="en-US" sz="1800" b="1" dirty="0" smtClean="0"/>
              <a:t> </a:t>
            </a:r>
            <a:r>
              <a:rPr lang="en-US" sz="1800" b="1" dirty="0" err="1"/>
              <a:t>Preferen</a:t>
            </a:r>
            <a:r>
              <a:rPr lang="en-US" sz="1800" b="1" dirty="0"/>
              <a:t>,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karakteristik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 smtClean="0"/>
              <a:t>berikut</a:t>
            </a:r>
            <a:r>
              <a:rPr lang="en-US" sz="1800" dirty="0" smtClean="0"/>
              <a:t>: </a:t>
            </a:r>
            <a:r>
              <a:rPr lang="en-US" sz="1800" dirty="0" err="1" smtClean="0"/>
              <a:t>Pembayaran</a:t>
            </a:r>
            <a:r>
              <a:rPr lang="en-US" sz="1800" dirty="0" smtClean="0"/>
              <a:t> </a:t>
            </a:r>
            <a:r>
              <a:rPr lang="en-US" sz="1800" dirty="0" err="1"/>
              <a:t>dividen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jumlah</a:t>
            </a:r>
            <a:r>
              <a:rPr lang="en-US" sz="1800" dirty="0"/>
              <a:t> yang </a:t>
            </a:r>
            <a:r>
              <a:rPr lang="en-US" sz="1800" dirty="0" err="1" smtClean="0"/>
              <a:t>tetap</a:t>
            </a:r>
            <a:r>
              <a:rPr lang="en-US" sz="1800" dirty="0" smtClean="0"/>
              <a:t>; </a:t>
            </a:r>
            <a:r>
              <a:rPr lang="en-US" sz="1800" dirty="0" err="1" smtClean="0"/>
              <a:t>Hak</a:t>
            </a:r>
            <a:r>
              <a:rPr lang="en-US" sz="1800" dirty="0" smtClean="0"/>
              <a:t> </a:t>
            </a:r>
            <a:r>
              <a:rPr lang="en-US" sz="1800" dirty="0" err="1"/>
              <a:t>klaim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dahulu</a:t>
            </a:r>
            <a:r>
              <a:rPr lang="en-US" sz="1800" dirty="0"/>
              <a:t> </a:t>
            </a:r>
            <a:r>
              <a:rPr lang="en-US" sz="1800" dirty="0" err="1"/>
              <a:t>dibanding</a:t>
            </a:r>
            <a:r>
              <a:rPr lang="en-US" sz="1800" dirty="0"/>
              <a:t> </a:t>
            </a:r>
            <a:r>
              <a:rPr lang="en-US" sz="1800" dirty="0" err="1"/>
              <a:t>saham</a:t>
            </a:r>
            <a:r>
              <a:rPr lang="en-US" sz="1800" dirty="0"/>
              <a:t> </a:t>
            </a:r>
            <a:r>
              <a:rPr lang="en-US" sz="1800" dirty="0" err="1"/>
              <a:t>biasa</a:t>
            </a:r>
            <a:r>
              <a:rPr lang="en-US" sz="1800" dirty="0"/>
              <a:t> </a:t>
            </a:r>
            <a:r>
              <a:rPr lang="en-US" sz="1800" dirty="0" err="1" smtClean="0"/>
              <a:t>jika</a:t>
            </a:r>
            <a:r>
              <a:rPr lang="en-US" sz="1800" dirty="0"/>
              <a:t> </a:t>
            </a:r>
            <a:r>
              <a:rPr lang="en-US" sz="1800" dirty="0" err="1" smtClean="0"/>
              <a:t>perusahaan</a:t>
            </a:r>
            <a:r>
              <a:rPr lang="en-US" sz="1800" dirty="0" smtClean="0"/>
              <a:t> </a:t>
            </a:r>
            <a:r>
              <a:rPr lang="en-US" sz="1800" dirty="0" err="1" smtClean="0"/>
              <a:t>dilikuidasi</a:t>
            </a:r>
            <a:r>
              <a:rPr lang="en-US" sz="1800" dirty="0" smtClean="0"/>
              <a:t>.; </a:t>
            </a:r>
            <a:r>
              <a:rPr lang="sv-SE" sz="1800" dirty="0" smtClean="0"/>
              <a:t>Dapat </a:t>
            </a:r>
            <a:r>
              <a:rPr lang="sv-SE" sz="1800" dirty="0"/>
              <a:t>dikonversikan menjadi saham biasa.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BSP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9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Perusahaan </a:t>
            </a:r>
            <a:r>
              <a:rPr lang="en-US" dirty="0" err="1"/>
              <a:t>Publik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Perseroan yang </a:t>
            </a:r>
            <a:r>
              <a:rPr lang="en-US" dirty="0" err="1"/>
              <a:t>sahamnya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sekurang-kurangnya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300 (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ratus</a:t>
            </a:r>
            <a:r>
              <a:rPr lang="en-US" dirty="0"/>
              <a:t> ) </a:t>
            </a:r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modal </a:t>
            </a:r>
            <a:r>
              <a:rPr lang="en-US" dirty="0" err="1"/>
              <a:t>disetor</a:t>
            </a:r>
            <a:r>
              <a:rPr lang="en-US" dirty="0"/>
              <a:t> </a:t>
            </a:r>
            <a:r>
              <a:rPr lang="en-US" dirty="0" err="1" smtClean="0"/>
              <a:t>sekurang</a:t>
            </a:r>
            <a:r>
              <a:rPr lang="en-US" dirty="0" smtClean="0"/>
              <a:t>–</a:t>
            </a:r>
            <a:r>
              <a:rPr lang="en-US" dirty="0" err="1" smtClean="0"/>
              <a:t>kurangnya</a:t>
            </a:r>
            <a:r>
              <a:rPr lang="en-US" dirty="0" smtClean="0"/>
              <a:t> Rp3 </a:t>
            </a:r>
            <a:r>
              <a:rPr lang="en-US" dirty="0" err="1" smtClean="0"/>
              <a:t>miliar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ditetapkan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PP.</a:t>
            </a:r>
          </a:p>
          <a:p>
            <a:pPr algn="just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0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INSTRUMEN PASAR MODAL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err="1"/>
              <a:t>Obligasi</a:t>
            </a:r>
            <a:r>
              <a:rPr lang="en-US" sz="2800" b="1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sertifikat</a:t>
            </a:r>
            <a:r>
              <a:rPr lang="en-US" sz="2800" dirty="0"/>
              <a:t> yang </a:t>
            </a:r>
            <a:r>
              <a:rPr lang="en-US" sz="2800" dirty="0" err="1"/>
              <a:t>berisi</a:t>
            </a:r>
            <a:r>
              <a:rPr lang="en-US" sz="2800" dirty="0"/>
              <a:t> </a:t>
            </a:r>
            <a:r>
              <a:rPr lang="en-US" sz="2800" dirty="0" err="1"/>
              <a:t>kontrak</a:t>
            </a:r>
            <a:r>
              <a:rPr lang="en-US" sz="2800" dirty="0"/>
              <a:t> </a:t>
            </a:r>
            <a:r>
              <a:rPr lang="en-US" sz="2800" dirty="0" err="1" smtClean="0"/>
              <a:t>antara</a:t>
            </a:r>
            <a:r>
              <a:rPr lang="en-US" sz="2800" dirty="0"/>
              <a:t> </a:t>
            </a:r>
            <a:r>
              <a:rPr lang="en-US" sz="2800" dirty="0" smtClean="0"/>
              <a:t>investor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r>
              <a:rPr lang="en-US" sz="2800" dirty="0"/>
              <a:t>, yang </a:t>
            </a:r>
            <a:r>
              <a:rPr lang="en-US" sz="2800" dirty="0" err="1"/>
              <a:t>menyatakan</a:t>
            </a:r>
            <a:r>
              <a:rPr lang="en-US" sz="2800" dirty="0"/>
              <a:t> </a:t>
            </a:r>
            <a:r>
              <a:rPr lang="en-US" sz="2800" dirty="0" err="1" smtClean="0"/>
              <a:t>bahwa</a:t>
            </a:r>
            <a:r>
              <a:rPr lang="en-US" sz="2800" dirty="0"/>
              <a:t> </a:t>
            </a:r>
            <a:r>
              <a:rPr lang="en-US" sz="2800" dirty="0" smtClean="0"/>
              <a:t>investor </a:t>
            </a:r>
            <a:r>
              <a:rPr lang="en-US" sz="2800" dirty="0" err="1"/>
              <a:t>tersebut</a:t>
            </a:r>
            <a:r>
              <a:rPr lang="en-US" sz="2800" dirty="0"/>
              <a:t>/</a:t>
            </a:r>
            <a:r>
              <a:rPr lang="en-US" sz="2800" dirty="0" err="1"/>
              <a:t>pemegang</a:t>
            </a:r>
            <a:r>
              <a:rPr lang="en-US" sz="2800" dirty="0"/>
              <a:t> </a:t>
            </a:r>
            <a:r>
              <a:rPr lang="en-US" sz="2800" dirty="0" err="1"/>
              <a:t>obligasi</a:t>
            </a:r>
            <a:r>
              <a:rPr lang="en-US" sz="2800" dirty="0"/>
              <a:t>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 smtClean="0"/>
              <a:t>meminjamkan</a:t>
            </a:r>
            <a:r>
              <a:rPr lang="en-US" sz="2800" dirty="0"/>
              <a:t> </a:t>
            </a:r>
            <a:r>
              <a:rPr lang="fi-FI" sz="2800" dirty="0" smtClean="0"/>
              <a:t>sejumlah </a:t>
            </a:r>
            <a:r>
              <a:rPr lang="fi-FI" sz="2800" dirty="0"/>
              <a:t>uang kepada perusahaan. Perusahaan </a:t>
            </a:r>
            <a:r>
              <a:rPr lang="fi-FI" sz="2800" dirty="0" smtClean="0"/>
              <a:t>yang </a:t>
            </a:r>
            <a:r>
              <a:rPr lang="en-US" sz="2800" dirty="0" err="1" smtClean="0"/>
              <a:t>menerbitkan</a:t>
            </a:r>
            <a:r>
              <a:rPr lang="en-US" sz="2800" dirty="0" smtClean="0"/>
              <a:t> </a:t>
            </a:r>
            <a:r>
              <a:rPr lang="en-US" sz="2800" dirty="0" err="1"/>
              <a:t>obligasi</a:t>
            </a:r>
            <a:r>
              <a:rPr lang="en-US" sz="2800" dirty="0"/>
              <a:t> </a:t>
            </a:r>
            <a:r>
              <a:rPr lang="en-US" sz="2800" dirty="0" err="1"/>
              <a:t>mempunyai</a:t>
            </a:r>
            <a:r>
              <a:rPr lang="en-US" sz="2800" dirty="0"/>
              <a:t> </a:t>
            </a:r>
            <a:r>
              <a:rPr lang="en-US" sz="2800" dirty="0" err="1"/>
              <a:t>kewajiban</a:t>
            </a:r>
            <a:r>
              <a:rPr lang="en-US" sz="2800" dirty="0"/>
              <a:t> </a:t>
            </a:r>
            <a:r>
              <a:rPr lang="en-US" sz="2800" dirty="0" err="1" smtClean="0"/>
              <a:t>untuk</a:t>
            </a:r>
            <a:r>
              <a:rPr lang="en-US" sz="2800" dirty="0"/>
              <a:t> </a:t>
            </a:r>
            <a:r>
              <a:rPr lang="en-US" sz="2800" dirty="0" err="1" smtClean="0"/>
              <a:t>membayar</a:t>
            </a:r>
            <a:r>
              <a:rPr lang="en-US" sz="2800" dirty="0" smtClean="0"/>
              <a:t> </a:t>
            </a:r>
            <a:r>
              <a:rPr lang="en-US" sz="2800" dirty="0" err="1"/>
              <a:t>bunga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reguler</a:t>
            </a:r>
            <a:r>
              <a:rPr lang="en-US" sz="2800" dirty="0"/>
              <a:t>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 smtClean="0"/>
              <a:t>jangka</a:t>
            </a:r>
            <a:r>
              <a:rPr lang="en-US" sz="2800" dirty="0"/>
              <a:t> </a:t>
            </a:r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/>
              <a:t>yang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ditetapkan</a:t>
            </a:r>
            <a:r>
              <a:rPr lang="en-US" sz="2800" dirty="0"/>
              <a:t> </a:t>
            </a:r>
            <a:r>
              <a:rPr lang="en-US" sz="2800" dirty="0" err="1"/>
              <a:t>serta</a:t>
            </a:r>
            <a:r>
              <a:rPr lang="en-US" sz="2800" dirty="0"/>
              <a:t> </a:t>
            </a:r>
            <a:r>
              <a:rPr lang="en-US" sz="2800" dirty="0" err="1"/>
              <a:t>pokok</a:t>
            </a:r>
            <a:r>
              <a:rPr lang="en-US" sz="2800" dirty="0"/>
              <a:t> </a:t>
            </a:r>
            <a:r>
              <a:rPr lang="en-US" sz="2800" dirty="0" err="1"/>
              <a:t>pinjaman</a:t>
            </a:r>
            <a:r>
              <a:rPr lang="en-US" sz="2800" dirty="0"/>
              <a:t> </a:t>
            </a:r>
            <a:r>
              <a:rPr lang="en-US" sz="2800" dirty="0" err="1" smtClean="0"/>
              <a:t>pada</a:t>
            </a:r>
            <a:r>
              <a:rPr lang="en-US" sz="2800" dirty="0"/>
              <a:t> </a:t>
            </a:r>
            <a:r>
              <a:rPr lang="en-US" sz="2800" dirty="0" err="1" smtClean="0"/>
              <a:t>saat</a:t>
            </a:r>
            <a:r>
              <a:rPr lang="en-US" sz="2800" dirty="0" smtClean="0"/>
              <a:t> </a:t>
            </a:r>
            <a:r>
              <a:rPr lang="en-US" sz="2800" dirty="0" err="1"/>
              <a:t>jatuh</a:t>
            </a:r>
            <a:r>
              <a:rPr lang="en-US" sz="2800" dirty="0"/>
              <a:t> tempo.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5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ANJAK PIUTANG/ </a:t>
            </a:r>
            <a:r>
              <a:rPr lang="en-US" i="1" dirty="0" smtClean="0"/>
              <a:t>FACTORING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Perusahaan </a:t>
            </a:r>
            <a:r>
              <a:rPr lang="en-US" dirty="0" err="1" smtClean="0"/>
              <a:t>Anjak</a:t>
            </a:r>
            <a:r>
              <a:rPr lang="en-US" dirty="0" smtClean="0"/>
              <a:t> </a:t>
            </a:r>
            <a:r>
              <a:rPr lang="en-US" dirty="0" err="1" smtClean="0"/>
              <a:t>Piutang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pembiayaan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pembelian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pengalihan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pengurusan</a:t>
            </a:r>
            <a:r>
              <a:rPr lang="en-US" dirty="0" smtClean="0"/>
              <a:t> </a:t>
            </a:r>
            <a:r>
              <a:rPr lang="en-US" dirty="0" err="1" smtClean="0"/>
              <a:t>piutang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tagihan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pendek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&amp;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perdagangan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/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negeri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BSP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68C6F-7FE1-47A9-BDBB-845C5ADABBD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1903</TotalTime>
  <Words>940</Words>
  <Application>Microsoft Office PowerPoint</Application>
  <PresentationFormat>On-screen Show (4:3)</PresentationFormat>
  <Paragraphs>112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Lock And Key</vt:lpstr>
      <vt:lpstr>ASPEK HUKUM DALAM PEMBIAYAAN BISNIS  </vt:lpstr>
      <vt:lpstr>LEMBAGA KEUANGAN BAGI PERUSAHAAN</vt:lpstr>
      <vt:lpstr>PENGADAIAN</vt:lpstr>
      <vt:lpstr>PEGADAIAN</vt:lpstr>
      <vt:lpstr>Syarat Gadai</vt:lpstr>
      <vt:lpstr>KEWAJIBAN DALAM GADAI</vt:lpstr>
      <vt:lpstr>Pemanfaatan Barang Gadai Oleh Kreditur</vt:lpstr>
      <vt:lpstr>Fatwa DSN No. 25/DSN-MUI/III/2002 Ttg Gadai (Rahn)</vt:lpstr>
      <vt:lpstr>Fatwa DSN No. 25/DSN-MUI/III/2002 Ttg Gadai (Rahn)</vt:lpstr>
      <vt:lpstr>PowerPoint Presentation</vt:lpstr>
      <vt:lpstr>MODAL VENTURA</vt:lpstr>
      <vt:lpstr>SEWA GUNA USAHA</vt:lpstr>
      <vt:lpstr>BANK</vt:lpstr>
      <vt:lpstr>PRODUK PERBANKAN UNTUK PEMBIAYAAN USAHA</vt:lpstr>
      <vt:lpstr>PowerPoint Presentation</vt:lpstr>
      <vt:lpstr>PASAR MODAL</vt:lpstr>
      <vt:lpstr>INSTRUMEN PASAR MODAL</vt:lpstr>
      <vt:lpstr>PowerPoint Presentation</vt:lpstr>
      <vt:lpstr>INSTRUMEN PASAR MODAL</vt:lpstr>
      <vt:lpstr>ANJAK PIUTANG/ FACTORING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bsp</cp:lastModifiedBy>
  <cp:revision>107</cp:revision>
  <dcterms:created xsi:type="dcterms:W3CDTF">1601-01-01T00:00:00Z</dcterms:created>
  <dcterms:modified xsi:type="dcterms:W3CDTF">2016-04-25T04:12:09Z</dcterms:modified>
</cp:coreProperties>
</file>