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28" autoAdjust="0"/>
    <p:restoredTop sz="94660"/>
  </p:normalViewPr>
  <p:slideViewPr>
    <p:cSldViewPr>
      <p:cViewPr>
        <p:scale>
          <a:sx n="86" d="100"/>
          <a:sy n="86" d="100"/>
        </p:scale>
        <p:origin x="-138" y="15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D850-D1B6-448B-840F-3DB3AB8A9A7B}" type="datetimeFigureOut">
              <a:rPr lang="en-US" smtClean="0"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3815D-50DF-4DC6-B6EA-839F9E592A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D850-D1B6-448B-840F-3DB3AB8A9A7B}" type="datetimeFigureOut">
              <a:rPr lang="en-US" smtClean="0"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3815D-50DF-4DC6-B6EA-839F9E592A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D850-D1B6-448B-840F-3DB3AB8A9A7B}" type="datetimeFigureOut">
              <a:rPr lang="en-US" smtClean="0"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3815D-50DF-4DC6-B6EA-839F9E592A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D850-D1B6-448B-840F-3DB3AB8A9A7B}" type="datetimeFigureOut">
              <a:rPr lang="en-US" smtClean="0"/>
              <a:t>11/27/2012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3815D-50DF-4DC6-B6EA-839F9E592A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D850-D1B6-448B-840F-3DB3AB8A9A7B}" type="datetimeFigureOut">
              <a:rPr lang="en-US" smtClean="0"/>
              <a:t>11/27/2012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3815D-50DF-4DC6-B6EA-839F9E592A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D850-D1B6-448B-840F-3DB3AB8A9A7B}" type="datetimeFigureOut">
              <a:rPr lang="en-US" smtClean="0"/>
              <a:t>11/27/2012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3815D-50DF-4DC6-B6EA-839F9E592A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D850-D1B6-448B-840F-3DB3AB8A9A7B}" type="datetimeFigureOut">
              <a:rPr lang="en-US" smtClean="0"/>
              <a:t>11/27/2012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3815D-50DF-4DC6-B6EA-839F9E592A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D850-D1B6-448B-840F-3DB3AB8A9A7B}" type="datetimeFigureOut">
              <a:rPr lang="en-US" smtClean="0"/>
              <a:t>11/27/2012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3815D-50DF-4DC6-B6EA-839F9E592A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D850-D1B6-448B-840F-3DB3AB8A9A7B}" type="datetimeFigureOut">
              <a:rPr lang="en-US" smtClean="0"/>
              <a:t>11/27/2012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3815D-50DF-4DC6-B6EA-839F9E592A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D850-D1B6-448B-840F-3DB3AB8A9A7B}" type="datetimeFigureOut">
              <a:rPr lang="en-US" smtClean="0"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3815D-50DF-4DC6-B6EA-839F9E592A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D850-D1B6-448B-840F-3DB3AB8A9A7B}" type="datetimeFigureOut">
              <a:rPr lang="en-US" smtClean="0"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3815D-50DF-4DC6-B6EA-839F9E592A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41D850-D1B6-448B-840F-3DB3AB8A9A7B}" type="datetimeFigureOut">
              <a:rPr lang="en-US" smtClean="0"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3815D-50DF-4DC6-B6EA-839F9E592A6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5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UJI TANDA</a:t>
            </a:r>
            <a:br>
              <a:rPr lang="en-US" sz="5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sz="5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UJI WILCOXON</a:t>
            </a:r>
            <a:endParaRPr lang="en-US" sz="5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800600"/>
          </a:xfrm>
        </p:spPr>
        <p:txBody>
          <a:bodyPr>
            <a:normAutofit fontScale="47500" lnSpcReduction="20000"/>
          </a:bodyPr>
          <a:lstStyle/>
          <a:p>
            <a:pPr algn="ctr">
              <a:buNone/>
            </a:pPr>
            <a:r>
              <a:rPr lang="en-US" sz="3800" b="1" dirty="0" smtClean="0"/>
              <a:t>UJI TANDA (SIGN TEST)</a:t>
            </a:r>
          </a:p>
          <a:p>
            <a:pPr algn="ctr">
              <a:buNone/>
            </a:pPr>
            <a:endParaRPr lang="en-US" sz="3800" b="1" dirty="0"/>
          </a:p>
          <a:p>
            <a:r>
              <a:rPr lang="en-US" sz="3800" dirty="0" smtClean="0"/>
              <a:t>DIDASARKAN </a:t>
            </a:r>
            <a:r>
              <a:rPr lang="en-US" sz="3800" dirty="0"/>
              <a:t>PADA PROSEDUR TANDA POSITIF DAN NEGATIF DARI PERBEDAAN ANTARA PASANGAN DATA ORDINAL.</a:t>
            </a:r>
          </a:p>
          <a:p>
            <a:pPr lvl="0"/>
            <a:r>
              <a:rPr lang="en-US" sz="3800" dirty="0"/>
              <a:t>UNTUK KASUS PENELITIAN SEBELUM DAN SESUDAH, CONTOH: JIKA INGIN DIEVALUASI PROGRAM </a:t>
            </a:r>
            <a:r>
              <a:rPr lang="en-US" sz="3800" i="1" dirty="0"/>
              <a:t>TUNE-UP</a:t>
            </a:r>
            <a:r>
              <a:rPr lang="en-US" sz="3800" dirty="0"/>
              <a:t> BARU DENGAN CARA MENCATAT KM/LITER SEBELUM DAN SESUDAH </a:t>
            </a:r>
            <a:r>
              <a:rPr lang="en-US" sz="3800" i="1" dirty="0"/>
              <a:t>TUNE UP</a:t>
            </a:r>
            <a:r>
              <a:rPr lang="en-US" sz="3800" dirty="0"/>
              <a:t>, JIKA PROPORSI KENAIKAN DAN PENURUNAN SAMA, MAKA DISIMPULKAN PROGRAM </a:t>
            </a:r>
            <a:r>
              <a:rPr lang="en-US" sz="3800" i="1" dirty="0"/>
              <a:t>TUNE UP</a:t>
            </a:r>
            <a:r>
              <a:rPr lang="en-US" sz="3800" dirty="0"/>
              <a:t> TIDAK EFEKTIF.</a:t>
            </a:r>
          </a:p>
          <a:p>
            <a:pPr lvl="0"/>
            <a:r>
              <a:rPr lang="en-US" sz="3800" dirty="0"/>
              <a:t>UNTUK KASUS PENELITIAN PRODUK YANG LEBIH DISUKAI, CONTOH: JIKA INGIN DIKETAHUI APAKAH ANTARA PRODUK 1 DAN PRODUK 2 ADA YANG LEBIH DISUKAI ATAU SAMA SAJA.</a:t>
            </a:r>
          </a:p>
          <a:p>
            <a:r>
              <a:rPr lang="en-US" sz="3800" dirty="0"/>
              <a:t>DAPAT DIBEDAKAN BERDASARKAN JUMLAH SAMPEL, YAITU :</a:t>
            </a:r>
          </a:p>
          <a:p>
            <a:pPr marL="1257300" lvl="0">
              <a:buNone/>
            </a:pPr>
            <a:r>
              <a:rPr lang="en-US" sz="3800" dirty="0"/>
              <a:t>SAMPEL KECIL </a:t>
            </a:r>
            <a:r>
              <a:rPr lang="en-US" sz="3800" dirty="0">
                <a:sym typeface="Wingdings"/>
              </a:rPr>
              <a:t></a:t>
            </a:r>
            <a:r>
              <a:rPr lang="en-US" sz="3800" dirty="0"/>
              <a:t> ≤ 20 SAMPEL</a:t>
            </a:r>
          </a:p>
          <a:p>
            <a:pPr marL="1257300">
              <a:buNone/>
            </a:pPr>
            <a:r>
              <a:rPr lang="en-US" sz="3800" dirty="0" smtClean="0"/>
              <a:t>MENGGUNAKAN </a:t>
            </a:r>
            <a:r>
              <a:rPr lang="en-US" sz="3800" dirty="0"/>
              <a:t>DISTRIBUSI BINOMIAL</a:t>
            </a:r>
          </a:p>
          <a:p>
            <a:pPr marL="1257300" lvl="0">
              <a:buNone/>
            </a:pPr>
            <a:r>
              <a:rPr lang="en-US" sz="3800" dirty="0"/>
              <a:t>SAMPEL BESAR </a:t>
            </a:r>
            <a:r>
              <a:rPr lang="en-US" sz="3800" dirty="0">
                <a:sym typeface="Wingdings"/>
              </a:rPr>
              <a:t></a:t>
            </a:r>
            <a:r>
              <a:rPr lang="en-US" sz="3800" dirty="0"/>
              <a:t> &gt; 20 SAMPEL</a:t>
            </a:r>
          </a:p>
          <a:p>
            <a:pPr marL="1257300">
              <a:buNone/>
            </a:pPr>
            <a:r>
              <a:rPr lang="en-US" sz="3800" dirty="0" smtClean="0"/>
              <a:t>MENGGUNAKAN </a:t>
            </a:r>
            <a:r>
              <a:rPr lang="en-US" sz="3800" dirty="0"/>
              <a:t>PENDEKATAN DISTRIBUSI </a:t>
            </a:r>
            <a:r>
              <a:rPr lang="en-US" sz="3800" dirty="0" smtClean="0"/>
              <a:t>NORMAL</a:t>
            </a:r>
            <a:endParaRPr lang="en-US" sz="3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714999"/>
          </a:xfrm>
        </p:spPr>
        <p:txBody>
          <a:bodyPr>
            <a:normAutofit fontScale="32500" lnSpcReduction="20000"/>
          </a:bodyPr>
          <a:lstStyle/>
          <a:p>
            <a:r>
              <a:rPr lang="en-US" sz="4000" dirty="0" smtClean="0"/>
              <a:t>DALAM PENENTUAN HIPOTESA DAN ALTERNATIF, TERDAPAT BERBAGAI CARA (TERGANTUNG KASUS) :</a:t>
            </a:r>
          </a:p>
          <a:p>
            <a:pPr marL="684213" lvl="0">
              <a:buNone/>
            </a:pPr>
            <a:r>
              <a:rPr lang="en-US" sz="4000" dirty="0" smtClean="0"/>
              <a:t>HIPOTESA (H</a:t>
            </a:r>
            <a:r>
              <a:rPr lang="en-US" sz="4000" baseline="-25000" dirty="0" smtClean="0"/>
              <a:t>0</a:t>
            </a:r>
            <a:r>
              <a:rPr lang="en-US" sz="4000" dirty="0" smtClean="0"/>
              <a:t>)	: π≤0,5</a:t>
            </a:r>
          </a:p>
          <a:p>
            <a:pPr marL="684213">
              <a:buNone/>
            </a:pPr>
            <a:r>
              <a:rPr lang="en-US" sz="4000" dirty="0" smtClean="0"/>
              <a:t>ALTERNATIF (H</a:t>
            </a:r>
            <a:r>
              <a:rPr lang="en-US" sz="4000" baseline="-25000" dirty="0" smtClean="0"/>
              <a:t>1</a:t>
            </a:r>
            <a:r>
              <a:rPr lang="en-US" sz="4000" dirty="0" smtClean="0"/>
              <a:t>)	: π&gt;0,5</a:t>
            </a:r>
          </a:p>
          <a:p>
            <a:pPr marL="684213" lvl="0">
              <a:buNone/>
            </a:pPr>
            <a:r>
              <a:rPr lang="en-US" sz="4000" dirty="0" smtClean="0"/>
              <a:t>HIPOTESA (H</a:t>
            </a:r>
            <a:r>
              <a:rPr lang="en-US" sz="4000" baseline="-25000" dirty="0" smtClean="0"/>
              <a:t>0</a:t>
            </a:r>
            <a:r>
              <a:rPr lang="en-US" sz="4000" dirty="0" smtClean="0"/>
              <a:t>)	: π≥0,5</a:t>
            </a:r>
          </a:p>
          <a:p>
            <a:pPr marL="684213">
              <a:buNone/>
            </a:pPr>
            <a:r>
              <a:rPr lang="en-US" sz="4000" dirty="0" smtClean="0"/>
              <a:t>ALTERNATIF (H</a:t>
            </a:r>
            <a:r>
              <a:rPr lang="en-US" sz="4000" baseline="-25000" dirty="0" smtClean="0"/>
              <a:t>1</a:t>
            </a:r>
            <a:r>
              <a:rPr lang="en-US" sz="4000" dirty="0" smtClean="0"/>
              <a:t>)	: π&lt;0,5</a:t>
            </a:r>
          </a:p>
          <a:p>
            <a:pPr marL="684213" lvl="0">
              <a:buNone/>
            </a:pPr>
            <a:r>
              <a:rPr lang="en-US" sz="4000" dirty="0" smtClean="0"/>
              <a:t>HIPOTESA (H</a:t>
            </a:r>
            <a:r>
              <a:rPr lang="en-US" sz="4000" baseline="-25000" dirty="0" smtClean="0"/>
              <a:t>0</a:t>
            </a:r>
            <a:r>
              <a:rPr lang="en-US" sz="4000" dirty="0" smtClean="0"/>
              <a:t>)	: π=0,5</a:t>
            </a:r>
          </a:p>
          <a:p>
            <a:pPr marL="684213">
              <a:buNone/>
            </a:pPr>
            <a:r>
              <a:rPr lang="en-US" sz="4000" dirty="0" smtClean="0"/>
              <a:t>ALTERNATIF (H</a:t>
            </a:r>
            <a:r>
              <a:rPr lang="en-US" sz="4000" baseline="-25000" dirty="0" smtClean="0"/>
              <a:t>1</a:t>
            </a:r>
            <a:r>
              <a:rPr lang="en-US" sz="4000" dirty="0" smtClean="0"/>
              <a:t>)	: π≠0,5</a:t>
            </a:r>
          </a:p>
          <a:p>
            <a:r>
              <a:rPr lang="en-US" sz="4000" dirty="0" smtClean="0"/>
              <a:t>BEBERAPA ATURAN :</a:t>
            </a:r>
          </a:p>
          <a:p>
            <a:pPr lvl="1"/>
            <a:r>
              <a:rPr lang="en-US" sz="4000" dirty="0" smtClean="0"/>
              <a:t>PERHITUNGAN JUMLAH n HANYA UNTUK OBSERVASI YANG MEMPUNYAI TANDA + DAN –, JIKA 0 MAKA DATA DIABAIKAN.</a:t>
            </a:r>
          </a:p>
          <a:p>
            <a:pPr lvl="1"/>
            <a:r>
              <a:rPr lang="en-US" sz="4000" dirty="0" smtClean="0"/>
              <a:t>MENENTUKAN NILAI r YAITU JUMLAH (+)</a:t>
            </a:r>
          </a:p>
          <a:p>
            <a:r>
              <a:rPr lang="en-US" sz="4000" dirty="0" smtClean="0"/>
              <a:t>MENENTUKAN PROBABILITAS HASIL SAMPEL DENGAN RUMUS DISTRIBUSI BINOMIAL : P(</a:t>
            </a:r>
            <a:r>
              <a:rPr lang="en-US" sz="4000" dirty="0" err="1" smtClean="0"/>
              <a:t>X≥r|n,π</a:t>
            </a:r>
            <a:r>
              <a:rPr lang="en-US" sz="4000" dirty="0" smtClean="0"/>
              <a:t>)</a:t>
            </a:r>
          </a:p>
          <a:p>
            <a:r>
              <a:rPr lang="en-US" sz="4000" dirty="0" smtClean="0"/>
              <a:t>MENENTUKAN </a:t>
            </a:r>
            <a:r>
              <a:rPr lang="en-US" sz="4000" dirty="0"/>
              <a:t>PROBABILITAS HASIL SAMPEL DENGAN RUMUS DISTRIBUSI NORMAL :</a:t>
            </a:r>
          </a:p>
          <a:p>
            <a:pPr>
              <a:buNone/>
            </a:pPr>
            <a:r>
              <a:rPr lang="en-US" sz="4000" dirty="0"/>
              <a:t>	</a:t>
            </a:r>
            <a:endParaRPr lang="en-US" sz="4000" dirty="0" smtClean="0"/>
          </a:p>
          <a:p>
            <a:pPr>
              <a:buNone/>
            </a:pPr>
            <a:r>
              <a:rPr lang="en-US" sz="4000" dirty="0"/>
              <a:t>	</a:t>
            </a:r>
            <a:r>
              <a:rPr lang="en-US" sz="4000" dirty="0" smtClean="0"/>
              <a:t>	p </a:t>
            </a:r>
            <a:r>
              <a:rPr lang="en-US" sz="4000" dirty="0"/>
              <a:t>= </a:t>
            </a:r>
          </a:p>
          <a:p>
            <a:pPr>
              <a:buNone/>
            </a:pPr>
            <a:r>
              <a:rPr lang="en-US" sz="4000" dirty="0"/>
              <a:t>	 </a:t>
            </a:r>
          </a:p>
          <a:p>
            <a:pPr>
              <a:buNone/>
            </a:pPr>
            <a:r>
              <a:rPr lang="en-US" sz="4000" dirty="0"/>
              <a:t>	</a:t>
            </a:r>
            <a:endParaRPr lang="en-US" sz="4000" dirty="0" smtClean="0"/>
          </a:p>
          <a:p>
            <a:pPr>
              <a:buNone/>
            </a:pPr>
            <a:r>
              <a:rPr lang="en-US" sz="4000" dirty="0" smtClean="0"/>
              <a:t>MAKA </a:t>
            </a:r>
            <a:r>
              <a:rPr lang="en-US" sz="4000" dirty="0"/>
              <a:t>RUMUS z ADALAH :</a:t>
            </a:r>
          </a:p>
          <a:p>
            <a:pPr>
              <a:buNone/>
            </a:pPr>
            <a:r>
              <a:rPr lang="en-US" sz="4000" dirty="0"/>
              <a:t>	 </a:t>
            </a:r>
          </a:p>
          <a:p>
            <a:pPr>
              <a:buNone/>
            </a:pPr>
            <a:endParaRPr lang="en-US" sz="4000" dirty="0" smtClean="0"/>
          </a:p>
          <a:p>
            <a:pPr>
              <a:buNone/>
            </a:pPr>
            <a:endParaRPr lang="en-US" sz="4000" dirty="0"/>
          </a:p>
          <a:p>
            <a:pPr>
              <a:buNone/>
            </a:pPr>
            <a:r>
              <a:rPr lang="en-US" sz="4000" dirty="0" smtClean="0"/>
              <a:t>DIMANA </a:t>
            </a:r>
            <a:r>
              <a:rPr lang="en-US" sz="4000" dirty="0"/>
              <a:t>:</a:t>
            </a:r>
          </a:p>
          <a:p>
            <a:pPr>
              <a:buNone/>
            </a:pPr>
            <a:r>
              <a:rPr lang="en-US" sz="4000" dirty="0"/>
              <a:t>X	= JUMLAH (+)/(-)</a:t>
            </a:r>
          </a:p>
          <a:p>
            <a:pPr>
              <a:buNone/>
            </a:pPr>
            <a:r>
              <a:rPr lang="en-US" sz="4000" dirty="0"/>
              <a:t>n	= JUMLAH SAMPEL YANG RELEVAN</a:t>
            </a:r>
          </a:p>
          <a:p>
            <a:pPr>
              <a:buNone/>
            </a:pPr>
            <a:r>
              <a:rPr lang="en-US" sz="4000" dirty="0"/>
              <a:t>π	= </a:t>
            </a:r>
            <a:r>
              <a:rPr lang="en-US" sz="4000" dirty="0" smtClean="0"/>
              <a:t>0,5</a:t>
            </a:r>
            <a:endParaRPr lang="en-US" sz="4000" dirty="0" smtClean="0"/>
          </a:p>
          <a:p>
            <a:endParaRPr lang="en-US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3352800" y="4114800"/>
          <a:ext cx="962025" cy="666750"/>
        </p:xfrm>
        <a:graphic>
          <a:graphicData uri="http://schemas.openxmlformats.org/presentationml/2006/ole">
            <p:oleObj spid="_x0000_s1025" name="Equation" r:id="rId3" imgW="647419" imgH="444307" progId="Equation.3">
              <p:embed/>
            </p:oleObj>
          </a:graphicData>
        </a:graphic>
      </p:graphicFrame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1752600" y="3352800"/>
          <a:ext cx="304800" cy="590550"/>
        </p:xfrm>
        <a:graphic>
          <a:graphicData uri="http://schemas.openxmlformats.org/presentationml/2006/ole">
            <p:oleObj spid="_x0000_s1027" name="Equation" r:id="rId4" imgW="203112" imgH="393529" progId="Equation.3">
              <p:embed/>
            </p:oleObj>
          </a:graphicData>
        </a:graphic>
      </p:graphicFrame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3124200" y="3352800"/>
          <a:ext cx="1476375" cy="666750"/>
        </p:xfrm>
        <a:graphic>
          <a:graphicData uri="http://schemas.openxmlformats.org/presentationml/2006/ole">
            <p:oleObj spid="_x0000_s1029" name="Equation" r:id="rId5" imgW="1002865" imgH="444307" progId="Equation.3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553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400" dirty="0"/>
              <a:t>PENENTUAN DAERAH PENERIMAAN DAN PENOLAKAN :</a:t>
            </a:r>
          </a:p>
          <a:p>
            <a:pPr lvl="0">
              <a:buNone/>
            </a:pPr>
            <a:r>
              <a:rPr lang="en-US" sz="1400" dirty="0" smtClean="0"/>
              <a:t>1. BERDASARKAN </a:t>
            </a:r>
            <a:r>
              <a:rPr lang="en-US" sz="1400" dirty="0"/>
              <a:t>PENENTUAN HIPOTESA CARA 1, MAKA :</a:t>
            </a:r>
          </a:p>
          <a:p>
            <a:r>
              <a:rPr lang="en-US" sz="1400" dirty="0"/>
              <a:t>PADA SAMPEL KECIL :</a:t>
            </a:r>
          </a:p>
          <a:p>
            <a:pPr lvl="1"/>
            <a:r>
              <a:rPr lang="en-US" sz="1400" dirty="0"/>
              <a:t>MENERIMA HIPOTESA JIKA α &lt; PROBABILITAS HASIL SAMPEL</a:t>
            </a:r>
          </a:p>
          <a:p>
            <a:pPr lvl="1"/>
            <a:r>
              <a:rPr lang="en-US" sz="1400" dirty="0"/>
              <a:t>MENOLAK HIPOTESA JIKA α &gt; PROBABILITAS HASIL SAMPEL</a:t>
            </a:r>
          </a:p>
          <a:p>
            <a:r>
              <a:rPr lang="en-US" sz="1400" dirty="0"/>
              <a:t>PADA SAMPEL BESAR :</a:t>
            </a:r>
          </a:p>
          <a:p>
            <a:pPr lvl="1"/>
            <a:r>
              <a:rPr lang="en-US" sz="1400" dirty="0"/>
              <a:t>MENERIMA HIPOTESA JIKA z HITUNG &lt; z KRITIS</a:t>
            </a:r>
          </a:p>
          <a:p>
            <a:pPr lvl="1"/>
            <a:r>
              <a:rPr lang="en-US" sz="1400" dirty="0"/>
              <a:t>MENOLAK HIPOTESA JIKA z HITUNG &gt; z KRITIS</a:t>
            </a:r>
          </a:p>
          <a:p>
            <a:pPr>
              <a:buNone/>
            </a:pPr>
            <a:r>
              <a:rPr lang="en-US" sz="1400" dirty="0"/>
              <a:t> </a:t>
            </a:r>
          </a:p>
          <a:p>
            <a:pPr lvl="0">
              <a:buNone/>
            </a:pPr>
            <a:r>
              <a:rPr lang="en-US" sz="1400" dirty="0" smtClean="0"/>
              <a:t>2. BERDASARKAN </a:t>
            </a:r>
            <a:r>
              <a:rPr lang="en-US" sz="1400" dirty="0"/>
              <a:t>PENENTUAN HIPOTESA CARA 2, MAKA :</a:t>
            </a:r>
          </a:p>
          <a:p>
            <a:r>
              <a:rPr lang="en-US" sz="1400" dirty="0"/>
              <a:t>PADA SAMPEL KECIL :</a:t>
            </a:r>
          </a:p>
          <a:p>
            <a:pPr lvl="1"/>
            <a:r>
              <a:rPr lang="en-US" sz="1400" dirty="0"/>
              <a:t>MENERIMA HIPOTESA JIKA α &lt; PROBABILITAS HASIL SAMPEL</a:t>
            </a:r>
          </a:p>
          <a:p>
            <a:pPr lvl="1"/>
            <a:r>
              <a:rPr lang="en-US" sz="1400" dirty="0"/>
              <a:t>MENOLAK HIPOTESA JIKA α &gt; PROBABILITAS HASIL SAMPEL</a:t>
            </a:r>
          </a:p>
          <a:p>
            <a:r>
              <a:rPr lang="en-US" sz="1400" dirty="0"/>
              <a:t>PADA SAMPEL BESAR :</a:t>
            </a:r>
          </a:p>
          <a:p>
            <a:pPr lvl="1"/>
            <a:r>
              <a:rPr lang="en-US" sz="1400" dirty="0"/>
              <a:t>MENERIMA HIPOTESA JIKA z HITUNG &gt; z KRITIS</a:t>
            </a:r>
          </a:p>
          <a:p>
            <a:pPr lvl="1"/>
            <a:r>
              <a:rPr lang="en-US" sz="1400" dirty="0"/>
              <a:t>MENOLAK HIPOTESA JIKA z HITUNG &lt; z KRITIS</a:t>
            </a:r>
          </a:p>
          <a:p>
            <a:pPr>
              <a:buNone/>
            </a:pPr>
            <a:endParaRPr lang="en-US" sz="1400" dirty="0"/>
          </a:p>
          <a:p>
            <a:pPr lvl="0">
              <a:buNone/>
            </a:pPr>
            <a:r>
              <a:rPr lang="en-US" sz="1400" dirty="0" smtClean="0"/>
              <a:t>3. BERDASARKAN </a:t>
            </a:r>
            <a:r>
              <a:rPr lang="en-US" sz="1400" dirty="0"/>
              <a:t>PENENTUAN HIPOTESA CARA 3, MAKA :</a:t>
            </a:r>
          </a:p>
          <a:p>
            <a:pPr lvl="1"/>
            <a:r>
              <a:rPr lang="en-US" sz="1400" dirty="0"/>
              <a:t>MENERIMA HIPOTESA :</a:t>
            </a:r>
          </a:p>
          <a:p>
            <a:pPr marL="1025525"/>
            <a:r>
              <a:rPr lang="en-US" sz="1400" dirty="0"/>
              <a:t>JIKA α/2 &lt; PROBABILITAS HASIL SAMPEL ATAU JIKA α &lt; PROBABILITAS HASIL SAMPEL DIKALIKAN 2, PADA SAMPEL KECIL ATAU;</a:t>
            </a:r>
          </a:p>
          <a:p>
            <a:pPr marL="1025525"/>
            <a:r>
              <a:rPr lang="en-US" sz="1400" dirty="0"/>
              <a:t>JIKA z HITUNG BERADA DIANTARA z KRITIS (α/2), PADA SAMPEL BESAR.</a:t>
            </a:r>
          </a:p>
          <a:p>
            <a:pPr marL="1025525"/>
            <a:r>
              <a:rPr lang="en-US" sz="1400" dirty="0"/>
              <a:t>MENOLAK HIPOTESA JIKA α/2 PADA KEDUA EKOR KURVA DISTRIBUSI &gt; PROBABILITAS HASIL SAMPEL ATAU JIKA α &gt; PROBABILITAS HASIL SAMPEL DIKALIKAN 2, PADA SAMPEL KECIL ATAU</a:t>
            </a:r>
            <a:r>
              <a:rPr lang="en-US" sz="1400" dirty="0" smtClean="0"/>
              <a:t>;</a:t>
            </a:r>
          </a:p>
          <a:p>
            <a:pPr marL="1025525"/>
            <a:r>
              <a:rPr lang="en-US" sz="1400" dirty="0"/>
              <a:t>JIKA z HITUNG &lt; z KRITIS DAERAH NEGATIF ATAU z HITUNG &gt; z KRITIS DAERAH POSITIF, PADA SAMPEL BESAR.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0"/>
            <a:ext cx="8229600" cy="66294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2400" b="1" dirty="0"/>
              <a:t>UJI PERINGKAT BERTANDA WILCOXON</a:t>
            </a:r>
            <a:endParaRPr lang="en-US" sz="2400" dirty="0"/>
          </a:p>
          <a:p>
            <a:r>
              <a:rPr lang="en-US" sz="1800" dirty="0" smtClean="0"/>
              <a:t>DIDASARKAN </a:t>
            </a:r>
            <a:r>
              <a:rPr lang="en-US" sz="1800" dirty="0"/>
              <a:t>PADA PROSEDUR TANDA POSITIF DAN NEGATIF DARI PERBEDAAN ANTARA PASANGAN DATA ORDINAL DAN MEMPERHATIKAN BESARNYA PERBEDAAN DARI PASANGAN DATA TSB.</a:t>
            </a:r>
          </a:p>
          <a:p>
            <a:r>
              <a:rPr lang="en-US" sz="1800" dirty="0"/>
              <a:t>DAPAT DIGUNAKAN UNTUK KASUS :</a:t>
            </a:r>
          </a:p>
          <a:p>
            <a:pPr marL="684213" lvl="0">
              <a:buFont typeface="Wingdings" pitchFamily="2" charset="2"/>
              <a:buChar char="q"/>
            </a:pPr>
            <a:r>
              <a:rPr lang="en-US" sz="1800" dirty="0"/>
              <a:t>SATU SAMPEL (SEBELUM DAN SESUDAH)</a:t>
            </a:r>
          </a:p>
          <a:p>
            <a:pPr marL="684213" lvl="0">
              <a:buFont typeface="Wingdings" pitchFamily="2" charset="2"/>
              <a:buChar char="q"/>
            </a:pPr>
            <a:r>
              <a:rPr lang="en-US" sz="1800" dirty="0"/>
              <a:t>PASANGAN SAMPEL (TIDAK BEBAS ATAU BERHUBUNGAN)</a:t>
            </a:r>
          </a:p>
          <a:p>
            <a:r>
              <a:rPr lang="en-US" sz="1800" dirty="0"/>
              <a:t>KASUS TERSEBUT SAMA DENGAN YANG DAPAT DISELESAIKAN DENGAN UJI TANDA.</a:t>
            </a:r>
          </a:p>
          <a:p>
            <a:r>
              <a:rPr lang="en-US" sz="1800" dirty="0"/>
              <a:t>LANGKAH-LANGKAH YANG DIPERLUKAN :</a:t>
            </a:r>
          </a:p>
          <a:p>
            <a:pPr marL="684213" lvl="0">
              <a:buFont typeface="Wingdings" pitchFamily="2" charset="2"/>
              <a:buChar char="q"/>
            </a:pPr>
            <a:r>
              <a:rPr lang="en-US" sz="1800" dirty="0"/>
              <a:t>MENENTUKAN HIPOTESA (TIDAK ADA PERBEDAAN) DAN ALTERNATIF (ADA PERBEDAAN ATAU SALAH SATU LEBIH TINGGI DIBANDINGKAN YANG LAINNYA)</a:t>
            </a:r>
          </a:p>
          <a:p>
            <a:pPr marL="684213" lvl="0">
              <a:buFont typeface="Wingdings" pitchFamily="2" charset="2"/>
              <a:buChar char="q"/>
            </a:pPr>
            <a:r>
              <a:rPr lang="en-US" sz="1800" dirty="0"/>
              <a:t>MENENTUKAN NILAI KRITIS DENGAN MENGGUNAKAN TABEL WILCOXON (DIPERLUKAN : JUMLAH SAMPEL YANG RELEVAN (n), TARAF NYATA (α), ARAH UJI (SATU ARAH ATAU DUA ARAH)).</a:t>
            </a:r>
          </a:p>
          <a:p>
            <a:pPr marL="684213">
              <a:buFont typeface="Wingdings" pitchFamily="2" charset="2"/>
              <a:buChar char="q"/>
            </a:pPr>
            <a:r>
              <a:rPr lang="en-US" sz="1800" dirty="0"/>
              <a:t>MENENTUKAN NILAI STATISTIK WILCOXON, YAITU : (a) MENENTUKAN PERBEDAAN (d) = X – NILAI YANG DIUJI, (b) MEMBERIKAN RANKING PADA |d| DARI YANG TERKECIL SEBAGAI RANKING 1 DST, UNTUK NILAI BEDA YANG SAMA DIGUNAKAN RATA-RATA RANKING, (c) MEMISAHKAN NILAI RANKING YANG POSITIF DAN NEGATIF, (d) MENJUMLAHKAN NILAI RANKING MASING-MASING TANDA, (e) MENENTUKAN NILAI STATISTIK WILCOXON DARI NILAI RANKING YANG TERKECIL.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2362200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US" dirty="0"/>
              <a:t>MENENTUKAN KEPUTUSAN, YAITU :</a:t>
            </a:r>
            <a:endParaRPr lang="en-US" sz="2400" dirty="0"/>
          </a:p>
          <a:p>
            <a:pPr lvl="1"/>
            <a:r>
              <a:rPr lang="en-US" dirty="0"/>
              <a:t>MENERIMA HIPOTESA JIKA NILAI STATISTIK WILCOXON &gt; NILAI KRITIS.</a:t>
            </a:r>
            <a:endParaRPr lang="en-US" sz="2000" dirty="0"/>
          </a:p>
          <a:p>
            <a:pPr lvl="1"/>
            <a:r>
              <a:rPr lang="en-US" dirty="0"/>
              <a:t>MENOLAK HIPOTESA JIKA NILAI STATISTIK WILCOXON &lt; NILAI KRITIS.</a:t>
            </a:r>
            <a:endParaRPr lang="en-US" sz="2000" dirty="0"/>
          </a:p>
          <a:p>
            <a:r>
              <a:rPr lang="en-US" dirty="0"/>
              <a:t>JIKA n ≥ 25 MAKA NILAI STATISTIK MENDEKATI DISTRIBUSI NORMAL DENGAN RATA-RATA DAN STANDAR DEVIASI :</a:t>
            </a:r>
            <a:endParaRPr lang="en-US" sz="2400" dirty="0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169" name="Object 1"/>
          <p:cNvGraphicFramePr>
            <a:graphicFrameLocks noChangeAspect="1"/>
          </p:cNvGraphicFramePr>
          <p:nvPr/>
        </p:nvGraphicFramePr>
        <p:xfrm>
          <a:off x="2133600" y="3200400"/>
          <a:ext cx="2171700" cy="1257300"/>
        </p:xfrm>
        <a:graphic>
          <a:graphicData uri="http://schemas.openxmlformats.org/presentationml/2006/ole">
            <p:oleObj spid="_x0000_s7169" name="Equation" r:id="rId3" imgW="1447800" imgH="838200" progId="Equation.3">
              <p:embed/>
            </p:oleObj>
          </a:graphicData>
        </a:graphic>
      </p:graphicFrame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6096000" y="3505200"/>
          <a:ext cx="1076325" cy="666750"/>
        </p:xfrm>
        <a:graphic>
          <a:graphicData uri="http://schemas.openxmlformats.org/presentationml/2006/ole">
            <p:oleObj spid="_x0000_s7171" name="Equation" r:id="rId4" imgW="723586" imgH="444307" progId="Equation.3">
              <p:embed/>
            </p:oleObj>
          </a:graphicData>
        </a:graphic>
      </p:graphicFrame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4724400"/>
            <a:ext cx="82296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/>
              <a:t>HASIL DARI UJI TANDA DAN UJI WILCOXON SERINGKALI MEMBERIKAN KESIMPULAN YANG SAMA, AKAN TETAPI UJI WILCOXON RELATIF LEBIH KONSISTEN, LEBIH </a:t>
            </a:r>
            <a:r>
              <a:rPr lang="en-US" sz="2400" i="1" dirty="0"/>
              <a:t>POWERFULL</a:t>
            </a:r>
            <a:r>
              <a:rPr lang="en-US" sz="2400" dirty="0"/>
              <a:t>, DAN LEBIH SENSITIF (PADA PENGGUNAAN TARAF NYATA YANG BERBEDA).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14400"/>
            <a:ext cx="8229600" cy="4724400"/>
          </a:xfrm>
        </p:spPr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en-US" sz="4400" b="1" dirty="0"/>
              <a:t>UJI JUMLAH PERINGKAT </a:t>
            </a:r>
            <a:r>
              <a:rPr lang="en-US" sz="4400" b="1" dirty="0" smtClean="0"/>
              <a:t>WILCOXON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DIDASARKAN PADA RANKING RATA-RATA, DIMANA DATA DARI DUA SAMPEL DIGABUNGKAN DAN DIBUAT RANKING SEOLAH-OLAH MENJADI SATU SAMPEL.</a:t>
            </a:r>
          </a:p>
          <a:p>
            <a:r>
              <a:rPr lang="en-US" dirty="0"/>
              <a:t>DAPAT DIGUNAKAN PADA KASUS  UNTUK MENENTUKAN APAKAH DUA SAMPEL YANG INDEPENDEN BERASAL DARI POPULASI YANG SAMA ATAU TIDAK.</a:t>
            </a:r>
          </a:p>
          <a:p>
            <a:r>
              <a:rPr lang="en-US" dirty="0"/>
              <a:t>LANGKAH-LANGKAH YANG DIPERLUKAN :</a:t>
            </a:r>
          </a:p>
          <a:p>
            <a:pPr marL="684213" lvl="0">
              <a:buFont typeface="Wingdings" pitchFamily="2" charset="2"/>
              <a:buChar char="q"/>
            </a:pPr>
            <a:r>
              <a:rPr lang="en-US" dirty="0"/>
              <a:t>MENENTUKAN HIPOTESA (TIDAK ADA PERBEDAAN) DAN ALTERNATIF (ADA PERBEDAAN ATAU SALAH SATU LEBIH TINGGI DIBANDINGKAN YANG LAINNYA)</a:t>
            </a:r>
          </a:p>
          <a:p>
            <a:pPr marL="684213" lvl="0">
              <a:buFont typeface="Wingdings" pitchFamily="2" charset="2"/>
              <a:buChar char="q"/>
            </a:pPr>
            <a:r>
              <a:rPr lang="en-US" dirty="0"/>
              <a:t>MENENTUKAN NILAI KRITIS DENGAN MENGGUNAKAN TABEL WILCOXON (DIPERLUKAN : JUMLAH SAMPEL YANG RELEVAN (n), TARAF NYATA (α), ARAH UJI (SATU ARAH ATAU DUA ARAH)).</a:t>
            </a:r>
          </a:p>
          <a:p>
            <a:pPr marL="684213" lvl="0">
              <a:buFont typeface="Wingdings" pitchFamily="2" charset="2"/>
              <a:buChar char="q"/>
            </a:pPr>
            <a:r>
              <a:rPr lang="en-US" dirty="0"/>
              <a:t>MENENTUKAN NILAI z HITUNG, YAITU : (a) MELAKUKAN PERANKINGAN SEMUA SAMPEL SETELAH DIGABUNGKAN (MASING-MASING MINIMAL 8 SAMPEL), (b) MEMBERIKAN RANKING DARI YANG TERKECIL SEBAGAI RANKING 1 DST, UNTUK NILAI YANG SAMA DIGUNAKAN RATA-RATA RANKING, (c) MENGHITUNG RANKING SETIAP KELOMPOK SAMPEL, (d) MENENTUKAN JUMLAH RANKING DARI POPULASI PERTAMA (W), (e) MENGHITUNG NILAI z HITUNG DENGAN RUMUS:</a:t>
            </a:r>
          </a:p>
          <a:p>
            <a:endParaRPr lang="en-US" dirty="0"/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3429000"/>
            <a:ext cx="7315200" cy="1935163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dirty="0"/>
              <a:t>DIMANA :</a:t>
            </a:r>
            <a:endParaRPr lang="en-US" sz="2400" dirty="0"/>
          </a:p>
          <a:p>
            <a:r>
              <a:rPr lang="en-US" dirty="0"/>
              <a:t>n</a:t>
            </a:r>
            <a:r>
              <a:rPr lang="en-US" baseline="-25000" dirty="0"/>
              <a:t>1</a:t>
            </a:r>
            <a:r>
              <a:rPr lang="en-US" dirty="0"/>
              <a:t> ADALAH JUMLAH SAMPEL DARI POPULASI PERTAMA</a:t>
            </a:r>
            <a:endParaRPr lang="en-US" sz="2400" dirty="0"/>
          </a:p>
          <a:p>
            <a:r>
              <a:rPr lang="en-US" dirty="0"/>
              <a:t>n</a:t>
            </a:r>
            <a:r>
              <a:rPr lang="en-US" baseline="-25000" dirty="0"/>
              <a:t>2</a:t>
            </a:r>
            <a:r>
              <a:rPr lang="en-US" dirty="0"/>
              <a:t> ADALAH JUMLAH SAMPEL DARI POPULASI KEDUA</a:t>
            </a:r>
            <a:endParaRPr lang="en-US" sz="2400" dirty="0"/>
          </a:p>
          <a:p>
            <a:r>
              <a:rPr lang="en-US" dirty="0"/>
              <a:t>W ADALAH JUMLAH RANKING DARI POPULASI PERTAMA</a:t>
            </a:r>
            <a:endParaRPr lang="en-US" sz="2400" dirty="0"/>
          </a:p>
          <a:p>
            <a:pPr lvl="0"/>
            <a:r>
              <a:rPr lang="en-US" dirty="0"/>
              <a:t>MENENTUKAN KEPUTUSAN, YAITU :</a:t>
            </a:r>
            <a:endParaRPr lang="en-US" sz="2400" dirty="0"/>
          </a:p>
          <a:p>
            <a:pPr lvl="1"/>
            <a:r>
              <a:rPr lang="en-US" dirty="0"/>
              <a:t>MENERIMA HIPOTESA JIKA z HITUNG BERADA DI DAERAH </a:t>
            </a:r>
            <a:r>
              <a:rPr lang="en-US" dirty="0" smtClean="0"/>
              <a:t>TERIMA</a:t>
            </a:r>
          </a:p>
          <a:p>
            <a:pPr lvl="1"/>
            <a:r>
              <a:rPr lang="en-US" dirty="0" smtClean="0"/>
              <a:t>MENOLAK </a:t>
            </a:r>
            <a:r>
              <a:rPr lang="en-US" dirty="0"/>
              <a:t>HIPOTESA JIKA z HITUNG BERADA DI DAERAH TOLAK.</a:t>
            </a:r>
          </a:p>
        </p:txBody>
      </p:sp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1371600" y="1752600"/>
          <a:ext cx="2171700" cy="1257300"/>
        </p:xfrm>
        <a:graphic>
          <a:graphicData uri="http://schemas.openxmlformats.org/presentationml/2006/ole">
            <p:oleObj spid="_x0000_s20482" name="Equation" r:id="rId3" imgW="1447800" imgH="838200" progId="Equation.3">
              <p:embed/>
            </p:oleObj>
          </a:graphicData>
        </a:graphic>
      </p:graphicFrame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5029200" y="1828800"/>
          <a:ext cx="2095500" cy="1200150"/>
        </p:xfrm>
        <a:graphic>
          <a:graphicData uri="http://schemas.openxmlformats.org/presentationml/2006/ole">
            <p:oleObj spid="_x0000_s20483" name="Equation" r:id="rId4" imgW="1409088" imgH="799753" progId="Equation.3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680</Words>
  <Application>Microsoft Office PowerPoint</Application>
  <PresentationFormat>On-screen Show (4:3)</PresentationFormat>
  <Paragraphs>88</Paragraphs>
  <Slides>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Office Theme</vt:lpstr>
      <vt:lpstr>Microsoft Equation 3.0</vt:lpstr>
      <vt:lpstr>UJI TANDA UJI WILCOXON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Acer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Valued Acer Customer</dc:creator>
  <cp:lastModifiedBy>Valued Acer Customer</cp:lastModifiedBy>
  <cp:revision>6</cp:revision>
  <dcterms:created xsi:type="dcterms:W3CDTF">2012-11-27T05:06:53Z</dcterms:created>
  <dcterms:modified xsi:type="dcterms:W3CDTF">2012-11-27T05:35:27Z</dcterms:modified>
</cp:coreProperties>
</file>