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848" r:id="rId1"/>
  </p:sldMasterIdLst>
  <p:notesMasterIdLst>
    <p:notesMasterId r:id="rId23"/>
  </p:notesMasterIdLst>
  <p:handoutMasterIdLst>
    <p:handoutMasterId r:id="rId24"/>
  </p:handoutMasterIdLst>
  <p:sldIdLst>
    <p:sldId id="282" r:id="rId2"/>
    <p:sldId id="336" r:id="rId3"/>
    <p:sldId id="337" r:id="rId4"/>
    <p:sldId id="338" r:id="rId5"/>
    <p:sldId id="339" r:id="rId6"/>
    <p:sldId id="340" r:id="rId7"/>
    <p:sldId id="341" r:id="rId8"/>
    <p:sldId id="342" r:id="rId9"/>
    <p:sldId id="343" r:id="rId10"/>
    <p:sldId id="344" r:id="rId11"/>
    <p:sldId id="345" r:id="rId12"/>
    <p:sldId id="346" r:id="rId13"/>
    <p:sldId id="347" r:id="rId14"/>
    <p:sldId id="348" r:id="rId15"/>
    <p:sldId id="349" r:id="rId16"/>
    <p:sldId id="350" r:id="rId17"/>
    <p:sldId id="351" r:id="rId18"/>
    <p:sldId id="352" r:id="rId19"/>
    <p:sldId id="353" r:id="rId20"/>
    <p:sldId id="354" r:id="rId21"/>
    <p:sldId id="317" r:id="rId22"/>
  </p:sldIdLst>
  <p:sldSz cx="9144000" cy="6858000" type="screen4x3"/>
  <p:notesSz cx="6858000" cy="9144000"/>
  <p:defaultTextStyle>
    <a:defPPr>
      <a:defRPr lang="en-US"/>
    </a:defPPr>
    <a:lvl1pPr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1pPr>
    <a:lvl2pPr marL="457200"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2pPr>
    <a:lvl3pPr marL="914400"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3pPr>
    <a:lvl4pPr marL="1371600"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4pPr>
    <a:lvl5pPr marL="1828800"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5pPr>
    <a:lvl6pPr marL="2286000" algn="l" defTabSz="914400" rtl="0" eaLnBrk="1" latinLnBrk="0" hangingPunct="1">
      <a:defRPr kern="1200">
        <a:solidFill>
          <a:schemeClr val="accent1"/>
        </a:solidFill>
        <a:latin typeface="Arial" charset="0"/>
        <a:ea typeface="+mn-ea"/>
        <a:cs typeface="+mn-cs"/>
      </a:defRPr>
    </a:lvl6pPr>
    <a:lvl7pPr marL="2743200" algn="l" defTabSz="914400" rtl="0" eaLnBrk="1" latinLnBrk="0" hangingPunct="1">
      <a:defRPr kern="1200">
        <a:solidFill>
          <a:schemeClr val="accent1"/>
        </a:solidFill>
        <a:latin typeface="Arial" charset="0"/>
        <a:ea typeface="+mn-ea"/>
        <a:cs typeface="+mn-cs"/>
      </a:defRPr>
    </a:lvl7pPr>
    <a:lvl8pPr marL="3200400" algn="l" defTabSz="914400" rtl="0" eaLnBrk="1" latinLnBrk="0" hangingPunct="1">
      <a:defRPr kern="1200">
        <a:solidFill>
          <a:schemeClr val="accent1"/>
        </a:solidFill>
        <a:latin typeface="Arial" charset="0"/>
        <a:ea typeface="+mn-ea"/>
        <a:cs typeface="+mn-cs"/>
      </a:defRPr>
    </a:lvl8pPr>
    <a:lvl9pPr marL="3657600" algn="l" defTabSz="914400" rtl="0" eaLnBrk="1" latinLnBrk="0" hangingPunct="1">
      <a:defRPr kern="1200">
        <a:solidFill>
          <a:schemeClr val="accent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006600"/>
    <a:srgbClr val="7912EA"/>
    <a:srgbClr val="0066CC"/>
    <a:srgbClr val="993300"/>
    <a:srgbClr val="FFCA7B"/>
    <a:srgbClr val="000099"/>
    <a:srgbClr val="FFCC00"/>
    <a:srgbClr val="FF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620" autoAdjust="0"/>
    <p:restoredTop sz="94611" autoAdjust="0"/>
  </p:normalViewPr>
  <p:slideViewPr>
    <p:cSldViewPr snapToGrid="0">
      <p:cViewPr varScale="1">
        <p:scale>
          <a:sx n="75" d="100"/>
          <a:sy n="75" d="100"/>
        </p:scale>
        <p:origin x="-13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32C56E9-1108-4D5A-BC8B-355322FE55D5}" type="datetimeFigureOut">
              <a:rPr lang="en-US" smtClean="0"/>
              <a:pPr/>
              <a:t>4/10/2010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39E1B86-4E44-492C-AB26-878AF1E1ECA2}" type="slidenum">
              <a:rPr lang="en-US" smtClean="0"/>
              <a:pPr/>
              <a:t>‹#›</a:t>
            </a:fld>
            <a:endParaRPr lang="en-US"/>
          </a:p>
        </p:txBody>
      </p:sp>
    </p:spTree>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lnSpc>
                <a:spcPct val="100000"/>
              </a:lnSpc>
              <a:spcBef>
                <a:spcPct val="0"/>
              </a:spcBef>
              <a:buClrTx/>
              <a:buSzTx/>
              <a:buFontTx/>
              <a:buNone/>
              <a:defRPr sz="1200">
                <a:solidFill>
                  <a:schemeClr val="tx1"/>
                </a:solidFill>
                <a:latin typeface="Times New Roman" pitchFamily="18" charset="0"/>
              </a:defRPr>
            </a:lvl1pPr>
          </a:lstStyle>
          <a:p>
            <a:endParaRPr lang="en-US"/>
          </a:p>
        </p:txBody>
      </p:sp>
      <p:sp>
        <p:nvSpPr>
          <p:cNvPr id="327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buClrTx/>
              <a:buSzTx/>
              <a:buFontTx/>
              <a:buNone/>
              <a:defRPr sz="1200">
                <a:solidFill>
                  <a:schemeClr val="tx1"/>
                </a:solidFill>
                <a:latin typeface="Times New Roman" pitchFamily="18" charset="0"/>
              </a:defRPr>
            </a:lvl1pPr>
          </a:lstStyle>
          <a:p>
            <a:endParaRPr lang="en-US"/>
          </a:p>
        </p:txBody>
      </p:sp>
      <p:sp>
        <p:nvSpPr>
          <p:cNvPr id="327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27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27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lnSpc>
                <a:spcPct val="100000"/>
              </a:lnSpc>
              <a:spcBef>
                <a:spcPct val="0"/>
              </a:spcBef>
              <a:buClrTx/>
              <a:buSzTx/>
              <a:buFontTx/>
              <a:buNone/>
              <a:defRPr sz="1200">
                <a:solidFill>
                  <a:schemeClr val="tx1"/>
                </a:solidFill>
                <a:latin typeface="Times New Roman" pitchFamily="18" charset="0"/>
              </a:defRPr>
            </a:lvl1pPr>
          </a:lstStyle>
          <a:p>
            <a:endParaRPr lang="en-US"/>
          </a:p>
        </p:txBody>
      </p:sp>
      <p:sp>
        <p:nvSpPr>
          <p:cNvPr id="327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lnSpc>
                <a:spcPct val="100000"/>
              </a:lnSpc>
              <a:spcBef>
                <a:spcPct val="0"/>
              </a:spcBef>
              <a:buClrTx/>
              <a:buSzTx/>
              <a:buFontTx/>
              <a:buNone/>
              <a:defRPr sz="1200">
                <a:solidFill>
                  <a:schemeClr val="tx1"/>
                </a:solidFill>
                <a:latin typeface="Times New Roman" pitchFamily="18" charset="0"/>
              </a:defRPr>
            </a:lvl1pPr>
          </a:lstStyle>
          <a:p>
            <a:fld id="{32FE23FD-2E48-4072-AAFF-E288D007AB9F}" type="slidenum">
              <a:rPr lang="en-US"/>
              <a:pPr/>
              <a:t>‹#›</a:t>
            </a:fld>
            <a:endParaRPr lang="en-US"/>
          </a:p>
        </p:txBody>
      </p:sp>
    </p:spTree>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3ADBED-00F3-4548-8989-C11DC511CAAC}" type="slidenum">
              <a:rPr lang="en-US"/>
              <a:pPr/>
              <a:t>1</a:t>
            </a:fld>
            <a:endParaRPr lang="en-US"/>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en-US"/>
          </a:p>
        </p:txBody>
      </p:sp>
      <p:sp>
        <p:nvSpPr>
          <p:cNvPr id="5" name="Footer Placeholder 4"/>
          <p:cNvSpPr>
            <a:spLocks noGrp="1"/>
          </p:cNvSpPr>
          <p:nvPr>
            <p:ph type="ftr" sz="quarter" idx="10"/>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42DE27D9-FD0E-4E77-9531-606A2467BEB0}" type="slidenum">
              <a:rPr lang="en-US" smtClean="0"/>
              <a:pPr/>
              <a:t>2</a:t>
            </a:fld>
            <a:endParaRPr lang="en-US"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931F0CD9-B105-4D3E-BC71-56C9CA6FA8F0}" type="slidenum">
              <a:rPr lang="en-US" smtClean="0"/>
              <a:pPr/>
              <a:t>3</a:t>
            </a:fld>
            <a:endParaRPr lang="en-U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3E687C04-1D0C-4AD9-8EF8-B70E26F1B4C4}" type="slidenum">
              <a:rPr lang="en-US" smtClean="0"/>
              <a:pPr/>
              <a:t>4</a:t>
            </a:fld>
            <a:endParaRPr lang="en-US"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3E248A31-0E36-48D5-AF36-84CB68E086E0}" type="slidenum">
              <a:rPr lang="en-US" smtClean="0"/>
              <a:pPr/>
              <a:t>5</a:t>
            </a:fld>
            <a:endParaRPr lang="en-US"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999B400F-E7BC-42E0-A467-66CE1C9ACD38}" type="slidenum">
              <a:rPr lang="en-US" smtClean="0"/>
              <a:pPr/>
              <a:t>6</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7A51F938-6464-4154-B62E-04C55937C475}" type="slidenum">
              <a:rPr lang="en-US" smtClean="0"/>
              <a:pPr/>
              <a:t>7</a:t>
            </a:fld>
            <a:endParaRPr 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335A2673-4836-4291-91DD-3D0B521E78CD}" type="slidenum">
              <a:rPr lang="en-US" smtClean="0"/>
              <a:pPr/>
              <a:t>8</a:t>
            </a:fld>
            <a:endParaRPr 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016CBCA0-8BF5-4E2C-BBB7-843F2FBCCB78}" type="slidenum">
              <a:rPr lang="en-US" smtClean="0"/>
              <a:pPr/>
              <a:t>9</a:t>
            </a:fld>
            <a:endParaRPr lang="en-US"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0C6AA1F8-6182-49B6-9455-F72303ED4E51}" type="slidenum">
              <a:rPr lang="en-US" smtClean="0"/>
              <a:pPr/>
              <a:t>10</a:t>
            </a:fld>
            <a:endParaRPr lang="en-U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20E2E88E-0339-462B-97BA-2B1923409456}" type="slidenum">
              <a:rPr lang="en-US" smtClean="0"/>
              <a:pPr/>
              <a:t>11</a:t>
            </a:fld>
            <a:endParaRPr lang="en-US"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EC5609D6-7239-4C54-B791-1A9322FF01F0}" type="slidenum">
              <a:rPr lang="en-US" smtClean="0"/>
              <a:pPr/>
              <a:t>12</a:t>
            </a:fld>
            <a:endParaRPr 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0AD66537-997D-4797-A208-AB1B6FB4401F}" type="slidenum">
              <a:rPr lang="en-US" smtClean="0"/>
              <a:pPr/>
              <a:t>13</a:t>
            </a:fld>
            <a:endParaRPr 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EB98C7DA-6075-4843-99DC-9402D8D78678}" type="slidenum">
              <a:rPr lang="en-US" smtClean="0"/>
              <a:pPr/>
              <a:t>14</a:t>
            </a:fld>
            <a:endParaRPr lang="en-US"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26A95941-BEDA-41CF-A6EF-75531B07689A}" type="slidenum">
              <a:rPr lang="en-US" smtClean="0"/>
              <a:pPr/>
              <a:t>15</a:t>
            </a:fld>
            <a:endParaRPr 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CF6CFA7A-3E6C-4C2C-83B7-460A18103E11}" type="slidenum">
              <a:rPr lang="en-US" smtClean="0"/>
              <a:pPr/>
              <a:t>16</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6DB32BE7-18A0-48DF-A9D2-BDAC7815BFE4}" type="slidenum">
              <a:rPr lang="en-US" smtClean="0"/>
              <a:pPr/>
              <a:t>17</a:t>
            </a:fld>
            <a:endParaRPr lang="en-US"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A034DAE3-7076-4425-A756-E4F15A1B07A5}" type="slidenum">
              <a:rPr lang="en-US" smtClean="0"/>
              <a:pPr/>
              <a:t>18</a:t>
            </a:fld>
            <a:endParaRPr lang="en-US"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A764856B-CA7A-40B4-9BE5-1C8C37F5E03E}" type="slidenum">
              <a:rPr lang="en-US" smtClean="0"/>
              <a:pPr/>
              <a:t>19</a:t>
            </a:fld>
            <a:endParaRPr lang="en-US"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430FBD-CD0B-4048-B4FE-E6111E1A409D}" type="slidenum">
              <a:rPr lang="en-US"/>
              <a:pPr/>
              <a:t>21</a:t>
            </a:fld>
            <a:endParaRPr lang="en-US"/>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p:txBody>
          <a:bodyPr/>
          <a:lstStyle/>
          <a:p>
            <a:endParaRPr lang="en-US"/>
          </a:p>
        </p:txBody>
      </p:sp>
      <p:sp>
        <p:nvSpPr>
          <p:cNvPr id="5" name="Footer Placeholder 4"/>
          <p:cNvSpPr>
            <a:spLocks noGrp="1"/>
          </p:cNvSpPr>
          <p:nvPr>
            <p:ph type="ftr" sz="quarter" idx="10"/>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1878904" y="381001"/>
            <a:ext cx="6814929" cy="2209800"/>
          </a:xfrm>
        </p:spPr>
        <p:txBody>
          <a:bodyPr lIns="45720" rIns="228600" anchor="b">
            <a:normAutofit/>
          </a:bodyPr>
          <a:lstStyle>
            <a:lvl1pPr marL="0" algn="r">
              <a:defRPr sz="4800">
                <a:solidFill>
                  <a:srgbClr val="92D050"/>
                </a:solidFill>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512523"/>
          </a:xfrm>
        </p:spPr>
        <p:txBody>
          <a:bodyPr lIns="45720" rIns="246888">
            <a:normAutofit/>
          </a:bodyPr>
          <a:lstStyle>
            <a:lvl1pPr marL="0" indent="0" algn="r">
              <a:spcBef>
                <a:spcPts val="0"/>
              </a:spcBef>
              <a:buNone/>
              <a:defRPr sz="1600" b="1">
                <a:effectLst/>
                <a:latin typeface="Cambria" pitchFamily="18"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1" name="Slide Number Placeholder 10"/>
          <p:cNvSpPr>
            <a:spLocks noGrp="1"/>
          </p:cNvSpPr>
          <p:nvPr>
            <p:ph type="sldNum" sz="quarter" idx="11"/>
          </p:nvPr>
        </p:nvSpPr>
        <p:spPr>
          <a:xfrm>
            <a:off x="8676530" y="6584160"/>
            <a:ext cx="464288" cy="274320"/>
          </a:xfrm>
        </p:spPr>
        <p:txBody>
          <a:bodyPr vert="horz" rtlCol="0"/>
          <a:lstStyle>
            <a:lvl1pPr>
              <a:defRPr>
                <a:solidFill>
                  <a:schemeClr val="tx2">
                    <a:shade val="90000"/>
                  </a:schemeClr>
                </a:solidFill>
              </a:defRPr>
            </a:lvl1pPr>
            <a:extLst/>
          </a:lstStyle>
          <a:p>
            <a:fld id="{1000B4EE-AF68-425A-9E87-5F3B374C7395}" type="slidenum">
              <a:rPr lang="en-US" smtClean="0"/>
              <a:pPr/>
              <a:t>‹#›</a:t>
            </a:fld>
            <a:endParaRPr lang="en-US"/>
          </a:p>
        </p:txBody>
      </p:sp>
      <p:pic>
        <p:nvPicPr>
          <p:cNvPr id="112642" name="Picture 2" descr="D:\Photo\Malay_Singapore\100_1306.JPG"/>
          <p:cNvPicPr>
            <a:picLocks noChangeAspect="1" noChangeArrowheads="1"/>
          </p:cNvPicPr>
          <p:nvPr userDrawn="1"/>
        </p:nvPicPr>
        <p:blipFill>
          <a:blip r:embed="rId2" cstate="print"/>
          <a:srcRect/>
          <a:stretch>
            <a:fillRect/>
          </a:stretch>
        </p:blipFill>
        <p:spPr bwMode="auto">
          <a:xfrm>
            <a:off x="271660" y="488515"/>
            <a:ext cx="1550096" cy="2066794"/>
          </a:xfrm>
          <a:prstGeom prst="rect">
            <a:avLst/>
          </a:prstGeom>
          <a:noFill/>
        </p:spPr>
      </p:pic>
      <p:sp>
        <p:nvSpPr>
          <p:cNvPr id="14" name="Footer Placeholder 2"/>
          <p:cNvSpPr txBox="1">
            <a:spLocks/>
          </p:cNvSpPr>
          <p:nvPr userDrawn="1"/>
        </p:nvSpPr>
        <p:spPr>
          <a:xfrm>
            <a:off x="3314180" y="3720230"/>
            <a:ext cx="5391410" cy="488515"/>
          </a:xfrm>
          <a:prstGeom prst="rect">
            <a:avLst/>
          </a:prstGeom>
        </p:spPr>
        <p:txBody>
          <a:bodyPr/>
          <a:lstStyle>
            <a:lvl1pPr algn="r" eaLnBrk="1" latinLnBrk="0" hangingPunct="1">
              <a:defRPr kumimoji="0" sz="1100" b="1">
                <a:solidFill>
                  <a:schemeClr val="bg2">
                    <a:tint val="60000"/>
                    <a:satMod val="155000"/>
                  </a:schemeClr>
                </a:solidFill>
                <a:latin typeface="Candara" pitchFamily="34" charset="0"/>
              </a:defRPr>
            </a:lvl1pPr>
            <a:extLst/>
          </a:lstStyle>
          <a:p>
            <a:pPr marL="0" marR="0" lvl="0" indent="0" algn="r" defTabSz="914400" rtl="0" eaLnBrk="1" fontAlgn="base" latinLnBrk="0" hangingPunct="1">
              <a:lnSpc>
                <a:spcPct val="80000"/>
              </a:lnSpc>
              <a:spcBef>
                <a:spcPct val="20000"/>
              </a:spcBef>
              <a:spcAft>
                <a:spcPct val="0"/>
              </a:spcAft>
              <a:buClr>
                <a:schemeClr val="tx1"/>
              </a:buClr>
              <a:buSzPct val="75000"/>
              <a:buFont typeface="Wingdings" pitchFamily="2" charset="2"/>
              <a:buNone/>
              <a:tabLst/>
              <a:defRPr/>
            </a:pPr>
            <a:r>
              <a:rPr kumimoji="0" lang="en-US" sz="1600" b="1" i="0" u="none" strike="noStrike" kern="1200" cap="none" spc="0" normalizeH="0" baseline="0" noProof="0" smtClean="0">
                <a:ln>
                  <a:noFill/>
                </a:ln>
                <a:solidFill>
                  <a:schemeClr val="tx1"/>
                </a:solidFill>
                <a:effectLst/>
                <a:uLnTx/>
                <a:uFillTx/>
                <a:latin typeface="Cambria" pitchFamily="18" charset="0"/>
                <a:ea typeface="+mn-ea"/>
                <a:cs typeface="+mn-cs"/>
              </a:rPr>
              <a:t>ALFIRA SOFIA</a:t>
            </a:r>
          </a:p>
          <a:p>
            <a:pPr marL="0" marR="0" lvl="0" indent="0" algn="r" defTabSz="914400" rtl="0" eaLnBrk="1" fontAlgn="base" latinLnBrk="0" hangingPunct="1">
              <a:lnSpc>
                <a:spcPct val="80000"/>
              </a:lnSpc>
              <a:spcBef>
                <a:spcPct val="20000"/>
              </a:spcBef>
              <a:spcAft>
                <a:spcPct val="0"/>
              </a:spcAft>
              <a:buClr>
                <a:schemeClr val="tx1"/>
              </a:buClr>
              <a:buSzPct val="75000"/>
              <a:buFont typeface="Wingdings" pitchFamily="2" charset="2"/>
              <a:buNone/>
              <a:tabLst/>
              <a:defRPr/>
            </a:pPr>
            <a:r>
              <a:rPr kumimoji="0" lang="en-US" sz="1100" b="0" i="0" u="none" strike="noStrike" kern="1200" cap="none" spc="0" normalizeH="0" baseline="0" noProof="0" smtClean="0">
                <a:ln>
                  <a:noFill/>
                </a:ln>
                <a:solidFill>
                  <a:schemeClr val="tx1"/>
                </a:solidFill>
                <a:effectLst/>
                <a:uLnTx/>
                <a:uFillTx/>
                <a:latin typeface="Candara" pitchFamily="34" charset="0"/>
                <a:ea typeface="+mn-ea"/>
                <a:cs typeface="+mn-cs"/>
              </a:rPr>
              <a:t>FAKULTAS PENDIDIKAN EKONOMI DAN BISNIS</a:t>
            </a:r>
          </a:p>
          <a:p>
            <a:pPr marL="0" marR="0" lvl="0" indent="0" algn="r" defTabSz="914400" rtl="0" eaLnBrk="1" fontAlgn="base" latinLnBrk="0" hangingPunct="1">
              <a:lnSpc>
                <a:spcPct val="80000"/>
              </a:lnSpc>
              <a:spcBef>
                <a:spcPct val="20000"/>
              </a:spcBef>
              <a:spcAft>
                <a:spcPct val="0"/>
              </a:spcAft>
              <a:buClr>
                <a:schemeClr val="tx1"/>
              </a:buClr>
              <a:buSzPct val="75000"/>
              <a:buFont typeface="Wingdings" pitchFamily="2" charset="2"/>
              <a:buNone/>
              <a:tabLst/>
              <a:defRPr/>
            </a:pPr>
            <a:r>
              <a:rPr kumimoji="0" lang="en-US" sz="1100" b="0" i="0" u="none" strike="noStrike" kern="1200" cap="none" spc="0" normalizeH="0" baseline="0" noProof="0" smtClean="0">
                <a:ln>
                  <a:noFill/>
                </a:ln>
                <a:solidFill>
                  <a:schemeClr val="tx1"/>
                </a:solidFill>
                <a:effectLst/>
                <a:uLnTx/>
                <a:uFillTx/>
                <a:latin typeface="Candara" pitchFamily="34" charset="0"/>
                <a:ea typeface="+mn-ea"/>
                <a:cs typeface="+mn-cs"/>
              </a:rPr>
              <a:t>UNIVERSITAS PENDIDIKAN INDONESIA</a:t>
            </a:r>
            <a:endParaRPr kumimoji="0" lang="en-US" sz="1100" b="0" i="0" u="none" strike="noStrike" kern="1200" cap="none" spc="0" normalizeH="0" baseline="0" noProof="0">
              <a:ln>
                <a:noFill/>
              </a:ln>
              <a:solidFill>
                <a:schemeClr val="tx1"/>
              </a:solidFill>
              <a:effectLst/>
              <a:uLnTx/>
              <a:uFillTx/>
              <a:latin typeface="Candara" pitchFamily="34" charset="0"/>
              <a:ea typeface="+mn-ea"/>
              <a:cs typeface="+mn-cs"/>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nchor="ctr">
            <a:normAutofit/>
          </a:bodyPr>
          <a:lstStyle>
            <a:lvl1pPr>
              <a:defRPr sz="3600" b="1"/>
            </a:lvl1pPr>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lvl1pPr>
              <a:lnSpc>
                <a:spcPct val="100000"/>
              </a:lnSpc>
              <a:defRPr>
                <a:latin typeface="Cambria" pitchFamily="18" charset="0"/>
              </a:defRPr>
            </a:lvl1pPr>
            <a:lvl2pPr>
              <a:lnSpc>
                <a:spcPct val="100000"/>
              </a:lnSpc>
              <a:defRPr>
                <a:latin typeface="Cambria" pitchFamily="18" charset="0"/>
              </a:defRPr>
            </a:lvl2pPr>
            <a:lvl3pPr>
              <a:lnSpc>
                <a:spcPct val="100000"/>
              </a:lnSpc>
              <a:defRPr>
                <a:latin typeface="Cambria" pitchFamily="18" charset="0"/>
              </a:defRPr>
            </a:lvl3pPr>
            <a:lvl4pPr>
              <a:lnSpc>
                <a:spcPct val="100000"/>
              </a:lnSpc>
              <a:defRPr>
                <a:latin typeface="Cambria" pitchFamily="18" charset="0"/>
              </a:defRPr>
            </a:lvl4pPr>
            <a:lvl5pPr>
              <a:lnSpc>
                <a:spcPct val="100000"/>
              </a:lnSpc>
              <a:defRPr>
                <a:latin typeface="Cambria" pitchFamily="18" charset="0"/>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5562600" y="6400800"/>
            <a:ext cx="3002280" cy="274320"/>
          </a:xfrm>
          <a:prstGeom prst="rect">
            <a:avLst/>
          </a:prstGeom>
        </p:spPr>
        <p:txBody>
          <a:bodyPr/>
          <a:lstStyle>
            <a:extLst/>
          </a:lstStyle>
          <a:p>
            <a:endParaRPr lang="en-US"/>
          </a:p>
        </p:txBody>
      </p:sp>
      <p:sp>
        <p:nvSpPr>
          <p:cNvPr id="5" name="Footer Placeholder 4"/>
          <p:cNvSpPr>
            <a:spLocks noGrp="1"/>
          </p:cNvSpPr>
          <p:nvPr>
            <p:ph type="ftr" sz="quarter" idx="11"/>
          </p:nvPr>
        </p:nvSpPr>
        <p:spPr/>
        <p:txBody>
          <a:bodyPr/>
          <a:lstStyle>
            <a:lvl1pPr algn="l">
              <a:defRPr>
                <a:solidFill>
                  <a:srgbClr val="FFC000"/>
                </a:solidFill>
              </a:defRPr>
            </a:lvl1pPr>
            <a:extLst/>
          </a:lstStyle>
          <a:p>
            <a:r>
              <a:rPr lang="en-US" smtClean="0"/>
              <a:t>ALFIRA SOFIA</a:t>
            </a:r>
            <a:endParaRPr lang="en-US"/>
          </a:p>
        </p:txBody>
      </p:sp>
      <p:sp>
        <p:nvSpPr>
          <p:cNvPr id="6" name="Slide Number Placeholder 5"/>
          <p:cNvSpPr>
            <a:spLocks noGrp="1"/>
          </p:cNvSpPr>
          <p:nvPr>
            <p:ph type="sldNum" sz="quarter" idx="12"/>
          </p:nvPr>
        </p:nvSpPr>
        <p:spPr>
          <a:xfrm>
            <a:off x="8664004" y="6577198"/>
            <a:ext cx="464288" cy="274320"/>
          </a:xfrm>
        </p:spPr>
        <p:txBody>
          <a:bodyPr/>
          <a:lstStyle>
            <a:lvl1pPr algn="r">
              <a:defRPr/>
            </a:lvl1pPr>
            <a:extLst/>
          </a:lstStyle>
          <a:p>
            <a:fld id="{BA23E363-DAAE-49FC-B4F8-0F6B610555E3}"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3600" b="1"/>
            </a:lvl1pPr>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atin typeface="Cambria" pitchFamily="18" charset="0"/>
              </a:defRPr>
            </a:lvl1pPr>
            <a:lvl2pPr>
              <a:defRPr sz="2400">
                <a:latin typeface="Cambria" pitchFamily="18" charset="0"/>
              </a:defRPr>
            </a:lvl2pPr>
            <a:lvl3pPr>
              <a:defRPr sz="2000">
                <a:latin typeface="Cambria" pitchFamily="18" charset="0"/>
              </a:defRPr>
            </a:lvl3pPr>
            <a:lvl4pPr>
              <a:defRPr sz="1800">
                <a:latin typeface="Cambria" pitchFamily="18" charset="0"/>
              </a:defRPr>
            </a:lvl4pPr>
            <a:lvl5pPr>
              <a:defRPr sz="1800">
                <a:latin typeface="Cambria" pitchFamily="18" charset="0"/>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atin typeface="Cambria" pitchFamily="18" charset="0"/>
              </a:defRPr>
            </a:lvl1pPr>
            <a:lvl2pPr>
              <a:defRPr sz="2400">
                <a:latin typeface="Cambria" pitchFamily="18" charset="0"/>
              </a:defRPr>
            </a:lvl2pPr>
            <a:lvl3pPr>
              <a:defRPr sz="2000">
                <a:latin typeface="Cambria" pitchFamily="18" charset="0"/>
              </a:defRPr>
            </a:lvl3pPr>
            <a:lvl4pPr>
              <a:defRPr sz="1800">
                <a:latin typeface="Cambria" pitchFamily="18" charset="0"/>
              </a:defRPr>
            </a:lvl4pPr>
            <a:lvl5pPr>
              <a:defRPr sz="1800">
                <a:latin typeface="Cambria" pitchFamily="18" charset="0"/>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5562600" y="6400800"/>
            <a:ext cx="3002280" cy="274320"/>
          </a:xfrm>
          <a:prstGeom prst="rect">
            <a:avLst/>
          </a:prstGeom>
        </p:spPr>
        <p:txBody>
          <a:bodyPr/>
          <a:lstStyle>
            <a:extLst/>
          </a:lstStyle>
          <a:p>
            <a:endParaRPr lang="en-US"/>
          </a:p>
        </p:txBody>
      </p:sp>
      <p:sp>
        <p:nvSpPr>
          <p:cNvPr id="6" name="Footer Placeholder 5"/>
          <p:cNvSpPr>
            <a:spLocks noGrp="1"/>
          </p:cNvSpPr>
          <p:nvPr>
            <p:ph type="ftr" sz="quarter" idx="11"/>
          </p:nvPr>
        </p:nvSpPr>
        <p:spPr/>
        <p:txBody>
          <a:bodyPr/>
          <a:lstStyle>
            <a:lvl1pPr algn="l">
              <a:defRPr>
                <a:solidFill>
                  <a:srgbClr val="FFC000"/>
                </a:solidFill>
              </a:defRPr>
            </a:lvl1pPr>
            <a:extLst/>
          </a:lstStyle>
          <a:p>
            <a:r>
              <a:rPr lang="en-US" smtClean="0"/>
              <a:t>ALFIRA SOFIA</a:t>
            </a:r>
            <a:endParaRPr lang="en-US"/>
          </a:p>
        </p:txBody>
      </p:sp>
      <p:sp>
        <p:nvSpPr>
          <p:cNvPr id="7" name="Slide Number Placeholder 6"/>
          <p:cNvSpPr>
            <a:spLocks noGrp="1"/>
          </p:cNvSpPr>
          <p:nvPr>
            <p:ph type="sldNum" sz="quarter" idx="12"/>
          </p:nvPr>
        </p:nvSpPr>
        <p:spPr>
          <a:xfrm>
            <a:off x="8678658" y="6589724"/>
            <a:ext cx="464288" cy="274320"/>
          </a:xfrm>
        </p:spPr>
        <p:txBody>
          <a:bodyPr/>
          <a:lstStyle>
            <a:extLst/>
          </a:lstStyle>
          <a:p>
            <a:fld id="{43DF3113-51D8-433A-B933-35506A6297A8}"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p:fade thruBlk="1"/>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nchor="ctr">
            <a:normAutofit/>
          </a:bodyPr>
          <a:lstStyle>
            <a:lvl1pPr>
              <a:defRPr sz="3600" b="1"/>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a:xfrm>
            <a:off x="5562600" y="6400800"/>
            <a:ext cx="3002280" cy="274320"/>
          </a:xfrm>
          <a:prstGeom prst="rect">
            <a:avLst/>
          </a:prstGeom>
        </p:spPr>
        <p:txBody>
          <a:bodyPr/>
          <a:lstStyle>
            <a:extLst/>
          </a:lstStyle>
          <a:p>
            <a:endParaRPr lang="en-US"/>
          </a:p>
        </p:txBody>
      </p:sp>
      <p:sp>
        <p:nvSpPr>
          <p:cNvPr id="4" name="Footer Placeholder 3"/>
          <p:cNvSpPr>
            <a:spLocks noGrp="1"/>
          </p:cNvSpPr>
          <p:nvPr>
            <p:ph type="ftr" sz="quarter" idx="11"/>
          </p:nvPr>
        </p:nvSpPr>
        <p:spPr/>
        <p:txBody>
          <a:bodyPr/>
          <a:lstStyle>
            <a:lvl1pPr algn="l">
              <a:defRPr>
                <a:solidFill>
                  <a:srgbClr val="FFC000"/>
                </a:solidFill>
              </a:defRPr>
            </a:lvl1pPr>
            <a:extLst/>
          </a:lstStyle>
          <a:p>
            <a:r>
              <a:rPr lang="en-US" smtClean="0"/>
              <a:t>ALFIRA SOFIA</a:t>
            </a:r>
            <a:endParaRPr lang="en-US"/>
          </a:p>
        </p:txBody>
      </p:sp>
      <p:sp>
        <p:nvSpPr>
          <p:cNvPr id="5" name="Slide Number Placeholder 4"/>
          <p:cNvSpPr>
            <a:spLocks noGrp="1"/>
          </p:cNvSpPr>
          <p:nvPr>
            <p:ph type="sldNum" sz="quarter" idx="12"/>
          </p:nvPr>
        </p:nvSpPr>
        <p:spPr>
          <a:xfrm>
            <a:off x="8676530" y="6589724"/>
            <a:ext cx="464288" cy="274320"/>
          </a:xfrm>
        </p:spPr>
        <p:txBody>
          <a:bodyPr/>
          <a:lstStyle>
            <a:extLst/>
          </a:lstStyle>
          <a:p>
            <a:fld id="{23919AF2-EDCF-4706-BBD9-FBE63707ACC2}"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p:fade thruBlk="1"/>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792480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38200" y="1905000"/>
            <a:ext cx="3770313" cy="4181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60913" y="1905000"/>
            <a:ext cx="3770312" cy="4181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r>
              <a:rPr lang="en-US" smtClean="0"/>
              <a:t>ALFIRA SOFIA</a:t>
            </a:r>
            <a:endParaRPr lang="en-US"/>
          </a:p>
        </p:txBody>
      </p:sp>
      <p:sp>
        <p:nvSpPr>
          <p:cNvPr id="6" name="Rectangle 10"/>
          <p:cNvSpPr>
            <a:spLocks noGrp="1" noChangeArrowheads="1"/>
          </p:cNvSpPr>
          <p:nvPr>
            <p:ph type="sldNum" sz="quarter" idx="11"/>
          </p:nvPr>
        </p:nvSpPr>
        <p:spPr>
          <a:ln/>
        </p:spPr>
        <p:txBody>
          <a:bodyPr/>
          <a:lstStyle>
            <a:lvl1pPr>
              <a:defRPr/>
            </a:lvl1pPr>
          </a:lstStyle>
          <a:p>
            <a:pPr>
              <a:defRPr/>
            </a:pPr>
            <a:fld id="{314361D1-DC75-4B86-A0AE-498ED28B6FFC}"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792480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38200" y="1905000"/>
            <a:ext cx="3770313" cy="4181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760913" y="1905000"/>
            <a:ext cx="3770312" cy="20145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760913" y="4071938"/>
            <a:ext cx="3770312" cy="20145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9"/>
          <p:cNvSpPr>
            <a:spLocks noGrp="1" noChangeArrowheads="1"/>
          </p:cNvSpPr>
          <p:nvPr>
            <p:ph type="ftr" sz="quarter" idx="10"/>
          </p:nvPr>
        </p:nvSpPr>
        <p:spPr>
          <a:ln/>
        </p:spPr>
        <p:txBody>
          <a:bodyPr/>
          <a:lstStyle>
            <a:lvl1pPr>
              <a:defRPr/>
            </a:lvl1pPr>
          </a:lstStyle>
          <a:p>
            <a:pPr>
              <a:defRPr/>
            </a:pPr>
            <a:r>
              <a:rPr lang="en-US" smtClean="0"/>
              <a:t>ALFIRA SOFIA</a:t>
            </a:r>
            <a:endParaRPr lang="en-US"/>
          </a:p>
        </p:txBody>
      </p:sp>
      <p:sp>
        <p:nvSpPr>
          <p:cNvPr id="7" name="Rectangle 10"/>
          <p:cNvSpPr>
            <a:spLocks noGrp="1" noChangeArrowheads="1"/>
          </p:cNvSpPr>
          <p:nvPr>
            <p:ph type="sldNum" sz="quarter" idx="11"/>
          </p:nvPr>
        </p:nvSpPr>
        <p:spPr>
          <a:ln/>
        </p:spPr>
        <p:txBody>
          <a:bodyPr/>
          <a:lstStyle>
            <a:lvl1pPr>
              <a:defRPr/>
            </a:lvl1pPr>
          </a:lstStyle>
          <a:p>
            <a:pPr>
              <a:defRPr/>
            </a:pPr>
            <a:fld id="{84E86139-E921-4592-9315-86C9DBA7BC1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7924800" cy="9144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905000"/>
            <a:ext cx="3770313" cy="4181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760913" y="1905000"/>
            <a:ext cx="3770312" cy="4181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r>
              <a:rPr lang="en-US" smtClean="0"/>
              <a:t>ALFIRA SOFIA</a:t>
            </a:r>
            <a:endParaRPr lang="en-US"/>
          </a:p>
        </p:txBody>
      </p:sp>
      <p:sp>
        <p:nvSpPr>
          <p:cNvPr id="6" name="Rectangle 10"/>
          <p:cNvSpPr>
            <a:spLocks noGrp="1" noChangeArrowheads="1"/>
          </p:cNvSpPr>
          <p:nvPr>
            <p:ph type="sldNum" sz="quarter" idx="11"/>
          </p:nvPr>
        </p:nvSpPr>
        <p:spPr>
          <a:ln/>
        </p:spPr>
        <p:txBody>
          <a:bodyPr/>
          <a:lstStyle>
            <a:lvl1pPr>
              <a:defRPr/>
            </a:lvl1pPr>
          </a:lstStyle>
          <a:p>
            <a:pPr>
              <a:defRPr/>
            </a:pPr>
            <a:fld id="{9EA78386-5DC0-4538-80CD-F2025CDA707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43008" y="6501008"/>
            <a:ext cx="1510430" cy="236742"/>
          </a:xfrm>
          <a:prstGeom prst="rect">
            <a:avLst/>
          </a:prstGeom>
        </p:spPr>
        <p:txBody>
          <a:bodyPr/>
          <a:lstStyle>
            <a:lvl1pPr algn="r" eaLnBrk="1" latinLnBrk="0" hangingPunct="1">
              <a:defRPr kumimoji="0" sz="1100" b="1">
                <a:solidFill>
                  <a:srgbClr val="FFC000"/>
                </a:solidFill>
                <a:latin typeface="Candara" pitchFamily="34" charset="0"/>
              </a:defRPr>
            </a:lvl1pPr>
            <a:extLst/>
          </a:lstStyle>
          <a:p>
            <a:pPr algn="l"/>
            <a:r>
              <a:rPr lang="en-US" smtClean="0"/>
              <a:t>ALFIRA SOFIA</a:t>
            </a:r>
            <a:endParaRPr lang="en-US"/>
          </a:p>
        </p:txBody>
      </p:sp>
      <p:sp>
        <p:nvSpPr>
          <p:cNvPr id="23" name="Slide Number Placeholder 22"/>
          <p:cNvSpPr>
            <a:spLocks noGrp="1"/>
          </p:cNvSpPr>
          <p:nvPr>
            <p:ph type="sldNum" sz="quarter" idx="4"/>
          </p:nvPr>
        </p:nvSpPr>
        <p:spPr>
          <a:xfrm>
            <a:off x="8676530" y="6589724"/>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68A5381E-F75F-482D-8790-EF967D2BD812}"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8" name="Footer Placeholder 2"/>
          <p:cNvSpPr txBox="1">
            <a:spLocks/>
          </p:cNvSpPr>
          <p:nvPr userDrawn="1"/>
        </p:nvSpPr>
        <p:spPr>
          <a:xfrm>
            <a:off x="1735900" y="6501008"/>
            <a:ext cx="5391410" cy="200417"/>
          </a:xfrm>
          <a:prstGeom prst="rect">
            <a:avLst/>
          </a:prstGeom>
        </p:spPr>
        <p:txBody>
          <a:bodyPr/>
          <a:lstStyle>
            <a:lvl1pPr algn="r" eaLnBrk="1" latinLnBrk="0" hangingPunct="1">
              <a:defRPr kumimoji="0" sz="1100" b="1">
                <a:solidFill>
                  <a:schemeClr val="bg2">
                    <a:tint val="60000"/>
                    <a:satMod val="155000"/>
                  </a:schemeClr>
                </a:solidFill>
                <a:latin typeface="Candara" pitchFamily="34" charset="0"/>
              </a:defRPr>
            </a:lvl1pPr>
            <a:extLst/>
          </a:lstStyle>
          <a:p>
            <a:pPr marL="0" marR="0" lvl="0" indent="0" algn="l" defTabSz="914400" rtl="0" eaLnBrk="1" fontAlgn="base" latinLnBrk="0" hangingPunct="1">
              <a:lnSpc>
                <a:spcPct val="80000"/>
              </a:lnSpc>
              <a:spcBef>
                <a:spcPct val="20000"/>
              </a:spcBef>
              <a:spcAft>
                <a:spcPct val="0"/>
              </a:spcAft>
              <a:buClr>
                <a:schemeClr val="tx1"/>
              </a:buClr>
              <a:buSzPct val="75000"/>
              <a:buFont typeface="Wingdings" pitchFamily="2" charset="2"/>
              <a:buNone/>
              <a:tabLst/>
              <a:defRPr/>
            </a:pPr>
            <a:r>
              <a:rPr kumimoji="0" lang="en-US" sz="1100" b="0" i="0" u="none" strike="noStrike" kern="1200" cap="none" spc="0" normalizeH="0" baseline="0" noProof="0" smtClean="0">
                <a:ln>
                  <a:noFill/>
                </a:ln>
                <a:solidFill>
                  <a:schemeClr val="tx1"/>
                </a:solidFill>
                <a:effectLst/>
                <a:uLnTx/>
                <a:uFillTx/>
                <a:latin typeface="Candara" pitchFamily="34" charset="0"/>
                <a:ea typeface="+mn-ea"/>
                <a:cs typeface="+mn-cs"/>
              </a:rPr>
              <a:t>FAKULTAS PENDIDIKAN EKONOMI DAN BISNIS, UNIVERSITAS PENDIDIKAN INDONESIA</a:t>
            </a:r>
            <a:endParaRPr kumimoji="0" lang="en-US" sz="1100" b="0" i="0" u="none" strike="noStrike" kern="1200" cap="none" spc="0" normalizeH="0" baseline="0" noProof="0">
              <a:ln>
                <a:noFill/>
              </a:ln>
              <a:solidFill>
                <a:schemeClr val="tx1"/>
              </a:solidFill>
              <a:effectLst/>
              <a:uLnTx/>
              <a:uFillTx/>
              <a:latin typeface="Candara" pitchFamily="34" charset="0"/>
              <a:ea typeface="+mn-ea"/>
              <a:cs typeface="+mn-cs"/>
            </a:endParaRPr>
          </a:p>
        </p:txBody>
      </p:sp>
    </p:spTree>
  </p:cSld>
  <p:clrMap bg1="dk1" tx1="lt1" bg2="dk2" tx2="lt2" accent1="accent1" accent2="accent2" accent3="accent3" accent4="accent4" accent5="accent5" accent6="accent6" hlink="hlink" folHlink="folHlink"/>
  <p:sldLayoutIdLst>
    <p:sldLayoutId id="2147483849" r:id="rId1"/>
    <p:sldLayoutId id="2147483850" r:id="rId2"/>
    <p:sldLayoutId id="2147483852" r:id="rId3"/>
    <p:sldLayoutId id="2147483854" r:id="rId4"/>
    <p:sldLayoutId id="2147483855" r:id="rId5"/>
    <p:sldLayoutId id="2147483856" r:id="rId6"/>
    <p:sldLayoutId id="2147483857" r:id="rId7"/>
  </p:sldLayoutIdLst>
  <p:transition>
    <p:fade thruBlk="1"/>
  </p:transition>
  <p:timing>
    <p:tnLst>
      <p:par>
        <p:cTn id="1" dur="indefinite" restart="never" nodeType="tmRoot"/>
      </p:par>
    </p:tnLst>
  </p:timing>
  <p:hf hdr="0" dt="0"/>
  <p:txStyles>
    <p:titleStyle>
      <a:lvl1pPr marL="54864" algn="r" rtl="0" eaLnBrk="1" latinLnBrk="0" hangingPunct="1">
        <a:spcBef>
          <a:spcPct val="0"/>
        </a:spcBef>
        <a:buNone/>
        <a:defRPr kumimoji="0" sz="3600" b="1"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Cambria" pitchFamily="18" charset="0"/>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Cambria" pitchFamily="18" charset="0"/>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Cambria" pitchFamily="18" charset="0"/>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Cambria" pitchFamily="18" charset="0"/>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Cambria" pitchFamily="18" charset="0"/>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AutoShape 2"/>
          <p:cNvSpPr>
            <a:spLocks noGrp="1" noChangeArrowheads="1"/>
          </p:cNvSpPr>
          <p:nvPr>
            <p:ph type="ctrTitle"/>
          </p:nvPr>
        </p:nvSpPr>
        <p:spPr/>
        <p:txBody>
          <a:bodyPr/>
          <a:lstStyle/>
          <a:p>
            <a:r>
              <a:rPr lang="en-US" b="1" smtClean="0">
                <a:effectLst>
                  <a:outerShdw blurRad="38100" dist="38100" dir="2700000" algn="tl">
                    <a:srgbClr val="000000">
                      <a:alpha val="43137"/>
                    </a:srgbClr>
                  </a:outerShdw>
                </a:effectLst>
              </a:rPr>
              <a:t>Uji </a:t>
            </a:r>
            <a:r>
              <a:rPr lang="en-US" sz="4800" b="1" smtClean="0">
                <a:effectLst>
                  <a:outerShdw blurRad="38100" dist="38100" dir="2700000" algn="tl">
                    <a:srgbClr val="000000">
                      <a:alpha val="43137"/>
                    </a:srgbClr>
                  </a:outerShdw>
                </a:effectLst>
              </a:rPr>
              <a:t>Hipotesis</a:t>
            </a:r>
            <a:br>
              <a:rPr lang="en-US" sz="4800" b="1" smtClean="0">
                <a:effectLst>
                  <a:outerShdw blurRad="38100" dist="38100" dir="2700000" algn="tl">
                    <a:srgbClr val="000000">
                      <a:alpha val="43137"/>
                    </a:srgbClr>
                  </a:outerShdw>
                </a:effectLst>
              </a:rPr>
            </a:br>
            <a:r>
              <a:rPr lang="en-US" sz="3200" smtClean="0">
                <a:effectLst>
                  <a:outerShdw blurRad="38100" dist="38100" dir="2700000" algn="tl">
                    <a:srgbClr val="000000">
                      <a:alpha val="43137"/>
                    </a:srgbClr>
                  </a:outerShdw>
                </a:effectLst>
              </a:rPr>
              <a:t>Dua Sampel</a:t>
            </a:r>
            <a:endParaRPr lang="en-US" sz="4800" b="1">
              <a:effectLst>
                <a:outerShdw blurRad="38100" dist="38100" dir="2700000" algn="tl">
                  <a:srgbClr val="000000">
                    <a:alpha val="43137"/>
                  </a:srgbClr>
                </a:outerShdw>
              </a:effectLst>
            </a:endParaRPr>
          </a:p>
        </p:txBody>
      </p:sp>
      <p:sp>
        <p:nvSpPr>
          <p:cNvPr id="56323" name="Rectangle 3"/>
          <p:cNvSpPr>
            <a:spLocks noGrp="1" noChangeArrowheads="1"/>
          </p:cNvSpPr>
          <p:nvPr>
            <p:ph type="subTitle" idx="1"/>
          </p:nvPr>
        </p:nvSpPr>
        <p:spPr>
          <a:xfrm>
            <a:off x="5854700" y="164230"/>
            <a:ext cx="3111500" cy="457200"/>
          </a:xfrm>
        </p:spPr>
        <p:txBody>
          <a:bodyPr>
            <a:noAutofit/>
          </a:bodyPr>
          <a:lstStyle/>
          <a:p>
            <a:r>
              <a:rPr lang="en-US" sz="1600" b="1" smtClean="0"/>
              <a:t>Pertemuan – 4</a:t>
            </a:r>
            <a:endParaRPr lang="en-US" sz="1600" b="1"/>
          </a:p>
        </p:txBody>
      </p:sp>
      <p:sp>
        <p:nvSpPr>
          <p:cNvPr id="4" name="Rectangle 3"/>
          <p:cNvSpPr txBox="1">
            <a:spLocks noChangeArrowheads="1"/>
          </p:cNvSpPr>
          <p:nvPr/>
        </p:nvSpPr>
        <p:spPr>
          <a:xfrm>
            <a:off x="5588000" y="951630"/>
            <a:ext cx="3111500" cy="457200"/>
          </a:xfrm>
          <a:prstGeom prst="rect">
            <a:avLst/>
          </a:prstGeom>
        </p:spPr>
        <p:txBody>
          <a:bodyPr lIns="45720" rIns="246888">
            <a:noAutofit/>
          </a:bodyPr>
          <a:lstStyle/>
          <a:p>
            <a:pPr marL="0" marR="0" lvl="0" indent="0" algn="r" defTabSz="914400" rtl="0" eaLnBrk="1" fontAlgn="auto" latinLnBrk="0" hangingPunct="1">
              <a:lnSpc>
                <a:spcPct val="100000"/>
              </a:lnSpc>
              <a:spcBef>
                <a:spcPts val="0"/>
              </a:spcBef>
              <a:spcAft>
                <a:spcPts val="0"/>
              </a:spcAft>
              <a:buClr>
                <a:schemeClr val="accent1"/>
              </a:buClr>
              <a:buSzPct val="70000"/>
              <a:buFont typeface="Wingdings 2"/>
              <a:buNone/>
              <a:tabLst/>
              <a:defRPr/>
            </a:pPr>
            <a:r>
              <a:rPr lang="en-US" sz="1600" b="1" smtClean="0">
                <a:solidFill>
                  <a:schemeClr val="tx1"/>
                </a:solidFill>
                <a:latin typeface="Cambria" pitchFamily="18" charset="0"/>
              </a:rPr>
              <a:t>[ </a:t>
            </a:r>
            <a:r>
              <a:rPr kumimoji="0" lang="en-US" sz="1600" b="1" i="0" u="none" strike="noStrike" kern="1200" cap="none" spc="0" normalizeH="0" baseline="0" noProof="0" smtClean="0">
                <a:ln>
                  <a:noFill/>
                </a:ln>
                <a:solidFill>
                  <a:schemeClr val="tx1"/>
                </a:solidFill>
                <a:effectLst/>
                <a:uLnTx/>
                <a:uFillTx/>
                <a:latin typeface="Cambria" pitchFamily="18" charset="0"/>
                <a:ea typeface="+mn-ea"/>
                <a:cs typeface="+mn-cs"/>
              </a:rPr>
              <a:t>Bagian 2 ]</a:t>
            </a:r>
            <a:endParaRPr kumimoji="0" lang="en-US" sz="1600" b="1" i="0" u="none" strike="noStrike" kern="1200" cap="none" spc="0" normalizeH="0" baseline="0" noProof="0">
              <a:ln>
                <a:noFill/>
              </a:ln>
              <a:solidFill>
                <a:schemeClr val="tx1"/>
              </a:solidFill>
              <a:effectLst/>
              <a:uLnTx/>
              <a:uFillTx/>
              <a:latin typeface="Cambria" pitchFamily="18" charset="0"/>
              <a:ea typeface="+mn-ea"/>
              <a:cs typeface="+mn-cs"/>
            </a:endParaRPr>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3" name="AutoShape 2"/>
          <p:cNvSpPr>
            <a:spLocks noGrp="1" noChangeArrowheads="1"/>
          </p:cNvSpPr>
          <p:nvPr>
            <p:ph type="title"/>
          </p:nvPr>
        </p:nvSpPr>
        <p:spPr/>
        <p:txBody>
          <a:bodyPr lIns="92075" tIns="46038" rIns="92075" bIns="46038" anchor="ctr"/>
          <a:lstStyle/>
          <a:p>
            <a:pPr eaLnBrk="1" hangingPunct="1"/>
            <a:r>
              <a:rPr lang="en-US" sz="2400" smtClean="0"/>
              <a:t>Membandingkan Rata-rata dengan Standar Deviasi Populasi tidak Diketahui (Uji-</a:t>
            </a:r>
            <a:r>
              <a:rPr lang="en-US" sz="2400" i="1" smtClean="0"/>
              <a:t>t</a:t>
            </a:r>
            <a:r>
              <a:rPr lang="en-US" sz="2400" smtClean="0"/>
              <a:t> terkumpul)</a:t>
            </a:r>
          </a:p>
        </p:txBody>
      </p:sp>
      <p:sp>
        <p:nvSpPr>
          <p:cNvPr id="337923" name="Rectangle 3"/>
          <p:cNvSpPr>
            <a:spLocks noGrp="1" noChangeArrowheads="1"/>
          </p:cNvSpPr>
          <p:nvPr>
            <p:ph type="body" idx="1"/>
          </p:nvPr>
        </p:nvSpPr>
        <p:spPr>
          <a:xfrm>
            <a:off x="635000" y="1800225"/>
            <a:ext cx="7962900" cy="3338513"/>
          </a:xfrm>
        </p:spPr>
        <p:txBody>
          <a:bodyPr lIns="92075" tIns="46038" rIns="92075" bIns="46038"/>
          <a:lstStyle/>
          <a:p>
            <a:pPr marL="0" indent="0" eaLnBrk="1" hangingPunct="1">
              <a:buFont typeface="Wingdings" pitchFamily="2" charset="2"/>
              <a:buNone/>
            </a:pPr>
            <a:r>
              <a:rPr lang="en-US" sz="2400" smtClean="0"/>
              <a:t>Distribusi t digunakan sebagai statistik uji jika satu atau lebih sampel memiliki kurang dari 30 pengamatan. Asumsi yang disyaratkan sbb. :</a:t>
            </a:r>
          </a:p>
          <a:p>
            <a:pPr marL="457200" indent="-457200" eaLnBrk="1" hangingPunct="1">
              <a:buFont typeface="Wingdings" pitchFamily="2" charset="2"/>
              <a:buNone/>
            </a:pPr>
            <a:r>
              <a:rPr lang="en-US" sz="2400" smtClean="0"/>
              <a:t>1.	Populasi yang ditarik sampelnya mengikuti distribusi normal.</a:t>
            </a:r>
          </a:p>
          <a:p>
            <a:pPr marL="457200" indent="-457200" eaLnBrk="1" hangingPunct="1">
              <a:buFont typeface="Wingdings" pitchFamily="2" charset="2"/>
              <a:buNone/>
            </a:pPr>
            <a:r>
              <a:rPr lang="en-US" sz="2400" smtClean="0"/>
              <a:t>2.	Populasi yang ditarik sampelnya bersifat saling bebas.</a:t>
            </a:r>
          </a:p>
          <a:p>
            <a:pPr marL="457200" indent="-457200" eaLnBrk="1" hangingPunct="1">
              <a:buFont typeface="Wingdings" pitchFamily="2" charset="2"/>
              <a:buNone/>
            </a:pPr>
            <a:r>
              <a:rPr lang="en-US" sz="2400" smtClean="0"/>
              <a:t>3.	Standar deviasi dari dua populasi tersebut setara.</a:t>
            </a:r>
          </a:p>
          <a:p>
            <a:pPr marL="457200" indent="-457200" eaLnBrk="1" hangingPunct="1"/>
            <a:endParaRPr lang="en-US" sz="2400" smtClean="0"/>
          </a:p>
          <a:p>
            <a:pPr marL="457200" indent="-457200">
              <a:spcBef>
                <a:spcPct val="50000"/>
              </a:spcBef>
              <a:buClrTx/>
              <a:buSzTx/>
              <a:buFontTx/>
              <a:buNone/>
            </a:pPr>
            <a:endParaRPr lang="en-US" sz="2400" smtClean="0"/>
          </a:p>
          <a:p>
            <a:pPr marL="457200" indent="-457200" eaLnBrk="1" hangingPunct="1"/>
            <a:endParaRPr lang="en-US" sz="3200" smtClean="0"/>
          </a:p>
        </p:txBody>
      </p:sp>
      <p:sp>
        <p:nvSpPr>
          <p:cNvPr id="5" name="Slide Number Placeholder 4"/>
          <p:cNvSpPr>
            <a:spLocks noGrp="1"/>
          </p:cNvSpPr>
          <p:nvPr>
            <p:ph type="sldNum" sz="quarter" idx="12"/>
          </p:nvPr>
        </p:nvSpPr>
        <p:spPr/>
        <p:txBody>
          <a:bodyPr/>
          <a:lstStyle/>
          <a:p>
            <a:fld id="{BA23E363-DAAE-49FC-B4F8-0F6B610555E3}" type="slidenum">
              <a:rPr lang="en-US" smtClean="0"/>
              <a:pPr/>
              <a:t>2</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37923">
                                            <p:txEl>
                                              <p:pRg st="0" end="0"/>
                                            </p:txEl>
                                          </p:spTgt>
                                        </p:tgtEl>
                                        <p:attrNameLst>
                                          <p:attrName>style.visibility</p:attrName>
                                        </p:attrNameLst>
                                      </p:cBhvr>
                                      <p:to>
                                        <p:strVal val="visible"/>
                                      </p:to>
                                    </p:set>
                                    <p:animEffect transition="in" filter="wipe(left)">
                                      <p:cBhvr>
                                        <p:cTn id="7" dur="500"/>
                                        <p:tgtEl>
                                          <p:spTgt spid="3379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37923">
                                            <p:txEl>
                                              <p:pRg st="1" end="1"/>
                                            </p:txEl>
                                          </p:spTgt>
                                        </p:tgtEl>
                                        <p:attrNameLst>
                                          <p:attrName>style.visibility</p:attrName>
                                        </p:attrNameLst>
                                      </p:cBhvr>
                                      <p:to>
                                        <p:strVal val="visible"/>
                                      </p:to>
                                    </p:set>
                                    <p:animEffect transition="in" filter="wipe(left)">
                                      <p:cBhvr>
                                        <p:cTn id="12" dur="500"/>
                                        <p:tgtEl>
                                          <p:spTgt spid="3379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37923">
                                            <p:txEl>
                                              <p:pRg st="2" end="2"/>
                                            </p:txEl>
                                          </p:spTgt>
                                        </p:tgtEl>
                                        <p:attrNameLst>
                                          <p:attrName>style.visibility</p:attrName>
                                        </p:attrNameLst>
                                      </p:cBhvr>
                                      <p:to>
                                        <p:strVal val="visible"/>
                                      </p:to>
                                    </p:set>
                                    <p:animEffect transition="in" filter="wipe(left)">
                                      <p:cBhvr>
                                        <p:cTn id="17" dur="500"/>
                                        <p:tgtEl>
                                          <p:spTgt spid="3379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37923">
                                            <p:txEl>
                                              <p:pRg st="3" end="3"/>
                                            </p:txEl>
                                          </p:spTgt>
                                        </p:tgtEl>
                                        <p:attrNameLst>
                                          <p:attrName>style.visibility</p:attrName>
                                        </p:attrNameLst>
                                      </p:cBhvr>
                                      <p:to>
                                        <p:strVal val="visible"/>
                                      </p:to>
                                    </p:set>
                                    <p:animEffect transition="in" filter="wipe(left)">
                                      <p:cBhvr>
                                        <p:cTn id="22" dur="500"/>
                                        <p:tgtEl>
                                          <p:spTgt spid="3379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23"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7" name="AutoShape 2"/>
          <p:cNvSpPr>
            <a:spLocks noGrp="1" noChangeArrowheads="1"/>
          </p:cNvSpPr>
          <p:nvPr>
            <p:ph type="title"/>
          </p:nvPr>
        </p:nvSpPr>
        <p:spPr/>
        <p:txBody>
          <a:bodyPr/>
          <a:lstStyle/>
          <a:p>
            <a:pPr eaLnBrk="1" hangingPunct="1"/>
            <a:r>
              <a:rPr lang="en-US" smtClean="0"/>
              <a:t>Small sample test of means </a:t>
            </a:r>
            <a:r>
              <a:rPr lang="en-US" sz="1900" i="1" smtClean="0"/>
              <a:t>continued</a:t>
            </a:r>
            <a:endParaRPr lang="en-US" smtClean="0"/>
          </a:p>
        </p:txBody>
      </p:sp>
      <p:sp>
        <p:nvSpPr>
          <p:cNvPr id="3078" name="Rectangle 3"/>
          <p:cNvSpPr>
            <a:spLocks noGrp="1" noChangeArrowheads="1"/>
          </p:cNvSpPr>
          <p:nvPr>
            <p:ph type="body" idx="1"/>
          </p:nvPr>
        </p:nvSpPr>
        <p:spPr>
          <a:xfrm>
            <a:off x="838200" y="1905000"/>
            <a:ext cx="4178300" cy="4402138"/>
          </a:xfrm>
        </p:spPr>
        <p:txBody>
          <a:bodyPr/>
          <a:lstStyle/>
          <a:p>
            <a:pPr marL="0" indent="0" eaLnBrk="1" hangingPunct="1">
              <a:lnSpc>
                <a:spcPct val="90000"/>
              </a:lnSpc>
              <a:buFont typeface="Wingdings" pitchFamily="2" charset="2"/>
              <a:buNone/>
            </a:pPr>
            <a:r>
              <a:rPr lang="en-US" sz="2400" smtClean="0"/>
              <a:t>Finding the value of the test statistic requires two steps.</a:t>
            </a:r>
          </a:p>
          <a:p>
            <a:pPr marL="533400" indent="-533400" eaLnBrk="1" hangingPunct="1">
              <a:lnSpc>
                <a:spcPct val="90000"/>
              </a:lnSpc>
              <a:buFont typeface="Wingdings" pitchFamily="2" charset="2"/>
              <a:buNone/>
            </a:pPr>
            <a:endParaRPr lang="en-US" sz="2400" smtClean="0"/>
          </a:p>
          <a:p>
            <a:pPr marL="533400" indent="-533400" eaLnBrk="1" hangingPunct="1">
              <a:lnSpc>
                <a:spcPct val="90000"/>
              </a:lnSpc>
              <a:buFont typeface="Wingdings" pitchFamily="2" charset="2"/>
              <a:buAutoNum type="arabicPeriod"/>
            </a:pPr>
            <a:r>
              <a:rPr lang="en-US" sz="2400" smtClean="0"/>
              <a:t>Selisih terkumpul : </a:t>
            </a:r>
          </a:p>
          <a:p>
            <a:pPr marL="533400" indent="-533400" eaLnBrk="1" hangingPunct="1">
              <a:lnSpc>
                <a:spcPct val="90000"/>
              </a:lnSpc>
              <a:buFont typeface="Wingdings" pitchFamily="2" charset="2"/>
              <a:buAutoNum type="arabicPeriod"/>
            </a:pPr>
            <a:r>
              <a:rPr lang="en-US" sz="2400" smtClean="0"/>
              <a:t>Uji rata-rata dua sampel dgn </a:t>
            </a:r>
            <a:r>
              <a:rPr lang="el-GR" sz="2400" smtClean="0">
                <a:cs typeface="Arial" pitchFamily="34" charset="0"/>
              </a:rPr>
              <a:t>σ</a:t>
            </a:r>
            <a:r>
              <a:rPr lang="en-US" sz="2400" smtClean="0"/>
              <a:t> tidak diketahui.</a:t>
            </a:r>
          </a:p>
          <a:p>
            <a:pPr marL="533400" indent="-533400" eaLnBrk="1" hangingPunct="1">
              <a:lnSpc>
                <a:spcPct val="90000"/>
              </a:lnSpc>
              <a:buFont typeface="Wingdings" pitchFamily="2" charset="2"/>
              <a:buNone/>
            </a:pPr>
            <a:endParaRPr lang="en-US" sz="2400" smtClean="0"/>
          </a:p>
          <a:p>
            <a:pPr marL="533400" indent="-533400" eaLnBrk="1" hangingPunct="1">
              <a:lnSpc>
                <a:spcPct val="90000"/>
              </a:lnSpc>
              <a:buFont typeface="Wingdings" pitchFamily="2" charset="2"/>
              <a:buNone/>
            </a:pPr>
            <a:r>
              <a:rPr lang="en-US" sz="3200" smtClean="0"/>
              <a:t>		</a:t>
            </a:r>
          </a:p>
        </p:txBody>
      </p:sp>
      <p:graphicFrame>
        <p:nvGraphicFramePr>
          <p:cNvPr id="353284" name="Object 4"/>
          <p:cNvGraphicFramePr>
            <a:graphicFrameLocks noChangeAspect="1"/>
          </p:cNvGraphicFramePr>
          <p:nvPr/>
        </p:nvGraphicFramePr>
        <p:xfrm>
          <a:off x="5016500" y="2724150"/>
          <a:ext cx="3108325" cy="887413"/>
        </p:xfrm>
        <a:graphic>
          <a:graphicData uri="http://schemas.openxmlformats.org/presentationml/2006/ole">
            <p:oleObj spid="_x0000_s69634" name="Equation" r:id="rId4" imgW="1600200" imgH="457200" progId="Equation.3">
              <p:embed/>
            </p:oleObj>
          </a:graphicData>
        </a:graphic>
      </p:graphicFrame>
      <p:graphicFrame>
        <p:nvGraphicFramePr>
          <p:cNvPr id="353285" name="Object 5"/>
          <p:cNvGraphicFramePr>
            <a:graphicFrameLocks noChangeAspect="1"/>
          </p:cNvGraphicFramePr>
          <p:nvPr/>
        </p:nvGraphicFramePr>
        <p:xfrm>
          <a:off x="5053013" y="4086225"/>
          <a:ext cx="2282825" cy="1463675"/>
        </p:xfrm>
        <a:graphic>
          <a:graphicData uri="http://schemas.openxmlformats.org/presentationml/2006/ole">
            <p:oleObj spid="_x0000_s69635" name="Equation" r:id="rId5" imgW="990360" imgH="634680" progId="Equation.3">
              <p:embed/>
            </p:oleObj>
          </a:graphicData>
        </a:graphic>
      </p:graphicFrame>
      <p:sp>
        <p:nvSpPr>
          <p:cNvPr id="7" name="Slide Number Placeholder 6"/>
          <p:cNvSpPr>
            <a:spLocks noGrp="1"/>
          </p:cNvSpPr>
          <p:nvPr>
            <p:ph type="sldNum" sz="quarter" idx="12"/>
          </p:nvPr>
        </p:nvSpPr>
        <p:spPr/>
        <p:txBody>
          <a:bodyPr/>
          <a:lstStyle/>
          <a:p>
            <a:fld id="{BA23E363-DAAE-49FC-B4F8-0F6B610555E3}" type="slidenum">
              <a:rPr lang="en-US" smtClean="0"/>
              <a:pPr/>
              <a:t>3</a:t>
            </a:fld>
            <a:endParaRPr lang="en-US"/>
          </a:p>
        </p:txBody>
      </p:sp>
      <p:sp>
        <p:nvSpPr>
          <p:cNvPr id="8" name="Footer Placeholder 7"/>
          <p:cNvSpPr>
            <a:spLocks noGrp="1"/>
          </p:cNvSpPr>
          <p:nvPr>
            <p:ph type="ftr" sz="quarter" idx="11"/>
          </p:nvPr>
        </p:nvSpPr>
        <p:spPr/>
        <p:txBody>
          <a:bodyPr/>
          <a:lstStyle/>
          <a:p>
            <a:r>
              <a:rPr lang="en-US" smtClean="0"/>
              <a:t>ALFIRA SOFIA</a:t>
            </a:r>
            <a:endParaRPr 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3284"/>
                                        </p:tgtEl>
                                        <p:attrNameLst>
                                          <p:attrName>style.visibility</p:attrName>
                                        </p:attrNameLst>
                                      </p:cBhvr>
                                      <p:to>
                                        <p:strVal val="visible"/>
                                      </p:to>
                                    </p:set>
                                    <p:anim calcmode="lin" valueType="num">
                                      <p:cBhvr additive="base">
                                        <p:cTn id="7" dur="500" fill="hold"/>
                                        <p:tgtEl>
                                          <p:spTgt spid="353284"/>
                                        </p:tgtEl>
                                        <p:attrNameLst>
                                          <p:attrName>ppt_x</p:attrName>
                                        </p:attrNameLst>
                                      </p:cBhvr>
                                      <p:tavLst>
                                        <p:tav tm="0">
                                          <p:val>
                                            <p:strVal val="#ppt_x"/>
                                          </p:val>
                                        </p:tav>
                                        <p:tav tm="100000">
                                          <p:val>
                                            <p:strVal val="#ppt_x"/>
                                          </p:val>
                                        </p:tav>
                                      </p:tavLst>
                                    </p:anim>
                                    <p:anim calcmode="lin" valueType="num">
                                      <p:cBhvr additive="base">
                                        <p:cTn id="8" dur="500" fill="hold"/>
                                        <p:tgtEl>
                                          <p:spTgt spid="35328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53285"/>
                                        </p:tgtEl>
                                        <p:attrNameLst>
                                          <p:attrName>style.visibility</p:attrName>
                                        </p:attrNameLst>
                                      </p:cBhvr>
                                      <p:to>
                                        <p:strVal val="visible"/>
                                      </p:to>
                                    </p:set>
                                    <p:anim calcmode="lin" valueType="num">
                                      <p:cBhvr additive="base">
                                        <p:cTn id="13" dur="500" fill="hold"/>
                                        <p:tgtEl>
                                          <p:spTgt spid="353285"/>
                                        </p:tgtEl>
                                        <p:attrNameLst>
                                          <p:attrName>ppt_x</p:attrName>
                                        </p:attrNameLst>
                                      </p:cBhvr>
                                      <p:tavLst>
                                        <p:tav tm="0">
                                          <p:val>
                                            <p:strVal val="#ppt_x"/>
                                          </p:val>
                                        </p:tav>
                                        <p:tav tm="100000">
                                          <p:val>
                                            <p:strVal val="#ppt_x"/>
                                          </p:val>
                                        </p:tav>
                                      </p:tavLst>
                                    </p:anim>
                                    <p:anim calcmode="lin" valueType="num">
                                      <p:cBhvr additive="base">
                                        <p:cTn id="14" dur="500" fill="hold"/>
                                        <p:tgtEl>
                                          <p:spTgt spid="3532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p:cNvSpPr>
            <a:spLocks noGrp="1"/>
          </p:cNvSpPr>
          <p:nvPr>
            <p:ph type="sldNum" sz="quarter" idx="11"/>
          </p:nvPr>
        </p:nvSpPr>
        <p:spPr/>
        <p:txBody>
          <a:bodyPr/>
          <a:lstStyle/>
          <a:p>
            <a:pPr>
              <a:defRPr/>
            </a:pPr>
            <a:fld id="{581C13A8-F635-4915-8112-FFA616284D91}" type="slidenum">
              <a:rPr lang="en-US"/>
              <a:pPr>
                <a:defRPr/>
              </a:pPr>
              <a:t>4</a:t>
            </a:fld>
            <a:endParaRPr lang="en-US"/>
          </a:p>
        </p:txBody>
      </p:sp>
      <p:sp>
        <p:nvSpPr>
          <p:cNvPr id="21507" name="Rectangle 3"/>
          <p:cNvSpPr>
            <a:spLocks noGrp="1" noChangeArrowheads="1"/>
          </p:cNvSpPr>
          <p:nvPr>
            <p:ph type="body" sz="half" idx="1"/>
          </p:nvPr>
        </p:nvSpPr>
        <p:spPr/>
        <p:txBody>
          <a:bodyPr lIns="92075" tIns="46038" rIns="92075" bIns="46038"/>
          <a:lstStyle/>
          <a:p>
            <a:pPr marL="231775" indent="-231775" eaLnBrk="1" hangingPunct="1">
              <a:buFont typeface="Wingdings" pitchFamily="2" charset="2"/>
              <a:buNone/>
            </a:pPr>
            <a:r>
              <a:rPr lang="en-US" sz="2400" smtClean="0"/>
              <a:t>	</a:t>
            </a:r>
            <a:endParaRPr lang="en-US" sz="2000" smtClean="0"/>
          </a:p>
        </p:txBody>
      </p:sp>
      <p:sp>
        <p:nvSpPr>
          <p:cNvPr id="21508" name="Text Box 4"/>
          <p:cNvSpPr txBox="1">
            <a:spLocks noChangeArrowheads="1"/>
          </p:cNvSpPr>
          <p:nvPr/>
        </p:nvSpPr>
        <p:spPr bwMode="auto">
          <a:xfrm>
            <a:off x="560388" y="1714500"/>
            <a:ext cx="5802312" cy="4672048"/>
          </a:xfrm>
          <a:prstGeom prst="rect">
            <a:avLst/>
          </a:prstGeom>
          <a:noFill/>
          <a:ln w="9525">
            <a:noFill/>
            <a:miter lim="800000"/>
            <a:headEnd/>
            <a:tailEnd/>
          </a:ln>
        </p:spPr>
        <p:txBody>
          <a:bodyPr wrap="square">
            <a:spAutoFit/>
          </a:bodyPr>
          <a:lstStyle/>
          <a:p>
            <a:pPr eaLnBrk="0" hangingPunct="0">
              <a:lnSpc>
                <a:spcPct val="100000"/>
              </a:lnSpc>
            </a:pPr>
            <a:r>
              <a:rPr lang="en-US" sz="1600">
                <a:solidFill>
                  <a:schemeClr val="tx1"/>
                </a:solidFill>
                <a:latin typeface="Cambria" pitchFamily="18" charset="0"/>
              </a:rPr>
              <a:t>Owens Lawn Care, Inc., memproduksi dan merakit mesin-mesin pemotong rumput yang dikirimkan kepada para pedagang di seluruh Amerika Serikat dan Canada. Dua prosedur berbeda telah diusulkan untuk memasang mesin pada kerangka mesin pemotong rumput. Pertanyaannya adalah : Adakah perbedaan dalam rata-rata waktu untuk memasang mesin pada kerangka-kerangka mesin pemotong rumput tersebut?</a:t>
            </a:r>
          </a:p>
          <a:p>
            <a:pPr eaLnBrk="0" hangingPunct="0">
              <a:lnSpc>
                <a:spcPct val="100000"/>
              </a:lnSpc>
            </a:pPr>
            <a:r>
              <a:rPr lang="en-US" sz="1600">
                <a:solidFill>
                  <a:schemeClr val="tx1"/>
                </a:solidFill>
                <a:latin typeface="Cambria" pitchFamily="18" charset="0"/>
              </a:rPr>
              <a:t>Prosedur pertama dikembangkan oleh pekerja lama Owens bernama Herb Welles (disebut sebagai prosedur 1), dan prosedur lainnya dikembangkan oleh Wakil Presiden Teknis Owens, William Atkins (disebut sebagai prosedur 2).</a:t>
            </a:r>
          </a:p>
          <a:p>
            <a:pPr eaLnBrk="0" hangingPunct="0">
              <a:lnSpc>
                <a:spcPct val="100000"/>
              </a:lnSpc>
            </a:pPr>
            <a:r>
              <a:rPr lang="en-US" sz="1600">
                <a:solidFill>
                  <a:schemeClr val="tx1"/>
                </a:solidFill>
                <a:latin typeface="Cambria" pitchFamily="18" charset="0"/>
              </a:rPr>
              <a:t>Untuk mengevaluasi kedua metode tersebut, diputuskan untuk melakukan suatu penelitian waktu dan gerakan. Sampel lima pekerja diukur waktunya dengan menggunakan metoda Welles dan enam pekerja menggunakan metode Atkins. Hasilnya, dalam menit, ditunjukkan di samping.</a:t>
            </a:r>
          </a:p>
          <a:p>
            <a:pPr eaLnBrk="0" hangingPunct="0">
              <a:lnSpc>
                <a:spcPct val="100000"/>
              </a:lnSpc>
            </a:pPr>
            <a:r>
              <a:rPr lang="en-US" sz="1600">
                <a:solidFill>
                  <a:schemeClr val="tx1"/>
                </a:solidFill>
                <a:latin typeface="Cambria" pitchFamily="18" charset="0"/>
              </a:rPr>
              <a:t>Adakah </a:t>
            </a:r>
            <a:r>
              <a:rPr lang="en-US" sz="1600">
                <a:solidFill>
                  <a:srgbClr val="FFC000"/>
                </a:solidFill>
                <a:latin typeface="Cambria" pitchFamily="18" charset="0"/>
              </a:rPr>
              <a:t>perbedaan dalam rata-rata </a:t>
            </a:r>
            <a:r>
              <a:rPr lang="en-US" sz="1600">
                <a:solidFill>
                  <a:schemeClr val="tx1"/>
                </a:solidFill>
                <a:latin typeface="Cambria" pitchFamily="18" charset="0"/>
              </a:rPr>
              <a:t>waktu pemasangan? Gunakan tingkat signifikansi 0,10.</a:t>
            </a:r>
          </a:p>
        </p:txBody>
      </p:sp>
      <p:sp>
        <p:nvSpPr>
          <p:cNvPr id="21509" name="AutoShape 10"/>
          <p:cNvSpPr>
            <a:spLocks noGrp="1" noChangeArrowheads="1"/>
          </p:cNvSpPr>
          <p:nvPr>
            <p:ph type="title"/>
          </p:nvPr>
        </p:nvSpPr>
        <p:spPr/>
        <p:txBody>
          <a:bodyPr lIns="92075" tIns="46038" rIns="92075" bIns="46038" anchor="ctr"/>
          <a:lstStyle/>
          <a:p>
            <a:pPr eaLnBrk="1" hangingPunct="1"/>
            <a:r>
              <a:rPr lang="en-US" sz="2400" smtClean="0"/>
              <a:t>Comparing Population Means with Unknown Population Standard Deviations (the Pooled </a:t>
            </a:r>
            <a:r>
              <a:rPr lang="en-US" sz="2400" i="1" smtClean="0"/>
              <a:t>t</a:t>
            </a:r>
            <a:r>
              <a:rPr lang="en-US" sz="2400" smtClean="0"/>
              <a:t>-test)</a:t>
            </a:r>
          </a:p>
        </p:txBody>
      </p:sp>
      <p:pic>
        <p:nvPicPr>
          <p:cNvPr id="21510" name="Picture 12" descr="1119"/>
          <p:cNvPicPr>
            <a:picLocks noChangeAspect="1" noChangeArrowheads="1"/>
          </p:cNvPicPr>
          <p:nvPr/>
        </p:nvPicPr>
        <p:blipFill>
          <a:blip r:embed="rId3"/>
          <a:srcRect/>
          <a:stretch>
            <a:fillRect/>
          </a:stretch>
        </p:blipFill>
        <p:spPr bwMode="auto">
          <a:xfrm>
            <a:off x="6483350" y="2552700"/>
            <a:ext cx="2190750" cy="2019300"/>
          </a:xfrm>
          <a:prstGeom prst="rect">
            <a:avLst/>
          </a:prstGeom>
          <a:noFill/>
          <a:ln w="9525">
            <a:noFill/>
            <a:miter lim="800000"/>
            <a:headEnd/>
            <a:tailEnd/>
          </a:ln>
        </p:spPr>
      </p:pic>
      <p:sp>
        <p:nvSpPr>
          <p:cNvPr id="7" name="Footer Placeholder 6"/>
          <p:cNvSpPr>
            <a:spLocks noGrp="1"/>
          </p:cNvSpPr>
          <p:nvPr>
            <p:ph type="ftr" sz="quarter" idx="10"/>
          </p:nvPr>
        </p:nvSpPr>
        <p:spPr/>
        <p:txBody>
          <a:bodyPr/>
          <a:lstStyle/>
          <a:p>
            <a:pPr algn="l">
              <a:defRPr/>
            </a:pPr>
            <a:r>
              <a:rPr lang="en-US" smtClean="0"/>
              <a:t>ALFIRA SOFIA</a:t>
            </a:r>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63" name="Rectangle 3"/>
          <p:cNvSpPr>
            <a:spLocks noGrp="1" noChangeArrowheads="1"/>
          </p:cNvSpPr>
          <p:nvPr>
            <p:ph type="body" idx="1"/>
          </p:nvPr>
        </p:nvSpPr>
        <p:spPr>
          <a:xfrm>
            <a:off x="752475" y="1905000"/>
            <a:ext cx="8134350" cy="4110038"/>
          </a:xfrm>
        </p:spPr>
        <p:txBody>
          <a:bodyPr lIns="92075" tIns="46038" rIns="92075" bIns="46038"/>
          <a:lstStyle/>
          <a:p>
            <a:pPr eaLnBrk="1" hangingPunct="1">
              <a:buFont typeface="Wingdings" pitchFamily="2" charset="2"/>
              <a:buNone/>
            </a:pPr>
            <a:r>
              <a:rPr lang="en-US" sz="2000" smtClean="0">
                <a:solidFill>
                  <a:srgbClr val="FFC000"/>
                </a:solidFill>
              </a:rPr>
              <a:t>Step 1:  </a:t>
            </a:r>
            <a:r>
              <a:rPr lang="en-US" sz="2000" smtClean="0"/>
              <a:t>State the null and alternate hypotheses. </a:t>
            </a:r>
          </a:p>
          <a:p>
            <a:pPr eaLnBrk="1" hangingPunct="1">
              <a:buFont typeface="Wingdings" pitchFamily="2" charset="2"/>
              <a:buNone/>
            </a:pPr>
            <a:r>
              <a:rPr lang="en-US" sz="2000" i="1" smtClean="0"/>
              <a:t>			</a:t>
            </a:r>
            <a:r>
              <a:rPr lang="en-US" sz="2000" smtClean="0"/>
              <a:t>H</a:t>
            </a:r>
            <a:r>
              <a:rPr lang="en-US" sz="2000" baseline="-25000" smtClean="0"/>
              <a:t>0</a:t>
            </a:r>
            <a:r>
              <a:rPr lang="en-US" sz="2000" smtClean="0"/>
              <a:t>:  </a:t>
            </a:r>
            <a:r>
              <a:rPr lang="en-US" sz="2000" smtClean="0">
                <a:cs typeface="Times New Roman" pitchFamily="18" charset="0"/>
              </a:rPr>
              <a:t>µ</a:t>
            </a:r>
            <a:r>
              <a:rPr lang="en-US" sz="2000" baseline="-25000" smtClean="0">
                <a:cs typeface="Times New Roman" pitchFamily="18" charset="0"/>
              </a:rPr>
              <a:t>1</a:t>
            </a:r>
            <a:r>
              <a:rPr lang="en-US" sz="2000" smtClean="0">
                <a:cs typeface="Times New Roman" pitchFamily="18" charset="0"/>
              </a:rPr>
              <a:t> = µ</a:t>
            </a:r>
            <a:r>
              <a:rPr lang="en-US" sz="2000" baseline="-25000" smtClean="0">
                <a:cs typeface="Times New Roman" pitchFamily="18" charset="0"/>
              </a:rPr>
              <a:t>2 </a:t>
            </a:r>
            <a:r>
              <a:rPr lang="en-US" sz="2000" smtClean="0">
                <a:cs typeface="Times New Roman" pitchFamily="18" charset="0"/>
              </a:rPr>
              <a:t> </a:t>
            </a:r>
            <a:r>
              <a:rPr lang="en-US" sz="2000" baseline="-25000" smtClean="0">
                <a:cs typeface="Times New Roman" pitchFamily="18" charset="0"/>
              </a:rPr>
              <a:t>   </a:t>
            </a:r>
          </a:p>
          <a:p>
            <a:pPr eaLnBrk="1" hangingPunct="1">
              <a:buFont typeface="Wingdings" pitchFamily="2" charset="2"/>
              <a:buNone/>
            </a:pPr>
            <a:r>
              <a:rPr lang="en-US" sz="2000" baseline="-25000" smtClean="0">
                <a:cs typeface="Times New Roman" pitchFamily="18" charset="0"/>
              </a:rPr>
              <a:t>			</a:t>
            </a:r>
            <a:r>
              <a:rPr lang="en-US" sz="2000" smtClean="0">
                <a:cs typeface="Times New Roman" pitchFamily="18" charset="0"/>
              </a:rPr>
              <a:t>H</a:t>
            </a:r>
            <a:r>
              <a:rPr lang="en-US" sz="2000" baseline="-25000" smtClean="0">
                <a:cs typeface="Times New Roman" pitchFamily="18" charset="0"/>
              </a:rPr>
              <a:t>1</a:t>
            </a:r>
            <a:r>
              <a:rPr lang="en-US" sz="2000" smtClean="0">
                <a:cs typeface="Times New Roman" pitchFamily="18" charset="0"/>
              </a:rPr>
              <a:t>:  µ</a:t>
            </a:r>
            <a:r>
              <a:rPr lang="en-US" sz="2000" baseline="-25000" smtClean="0">
                <a:cs typeface="Times New Roman" pitchFamily="18" charset="0"/>
              </a:rPr>
              <a:t>1</a:t>
            </a:r>
            <a:r>
              <a:rPr lang="en-US" sz="2000" smtClean="0">
                <a:cs typeface="Times New Roman" pitchFamily="18" charset="0"/>
              </a:rPr>
              <a:t> </a:t>
            </a:r>
            <a:r>
              <a:rPr lang="en-US" sz="2000" smtClean="0">
                <a:cs typeface="Times New Roman" pitchFamily="18" charset="0"/>
                <a:sym typeface="WP MathA" pitchFamily="2" charset="2"/>
              </a:rPr>
              <a:t>≠</a:t>
            </a:r>
            <a:r>
              <a:rPr lang="en-US" sz="2000" smtClean="0">
                <a:cs typeface="Times New Roman" pitchFamily="18" charset="0"/>
              </a:rPr>
              <a:t> µ</a:t>
            </a:r>
            <a:r>
              <a:rPr lang="en-US" sz="2000" baseline="-25000" smtClean="0">
                <a:cs typeface="Times New Roman" pitchFamily="18" charset="0"/>
              </a:rPr>
              <a:t>2</a:t>
            </a:r>
          </a:p>
          <a:p>
            <a:pPr eaLnBrk="1" hangingPunct="1">
              <a:buFont typeface="Wingdings" pitchFamily="2" charset="2"/>
              <a:buNone/>
            </a:pPr>
            <a:endParaRPr lang="en-US" sz="2000" baseline="-25000" smtClean="0">
              <a:cs typeface="Times New Roman" pitchFamily="18" charset="0"/>
            </a:endParaRPr>
          </a:p>
          <a:p>
            <a:pPr>
              <a:buClr>
                <a:srgbClr val="404960"/>
              </a:buClr>
              <a:buSzPct val="65000"/>
              <a:buFont typeface="Wingdings" pitchFamily="2" charset="2"/>
              <a:buNone/>
            </a:pPr>
            <a:r>
              <a:rPr lang="en-US" sz="2000" smtClean="0">
                <a:solidFill>
                  <a:srgbClr val="FFC000"/>
                </a:solidFill>
              </a:rPr>
              <a:t>Step 2:  </a:t>
            </a:r>
            <a:r>
              <a:rPr lang="en-US" sz="2000" smtClean="0"/>
              <a:t>State the level of significance. The .10 significance level is stated in the problem.</a:t>
            </a:r>
          </a:p>
          <a:p>
            <a:pPr>
              <a:buClr>
                <a:srgbClr val="404960"/>
              </a:buClr>
              <a:buSzPct val="65000"/>
              <a:buFont typeface="Wingdings" pitchFamily="2" charset="2"/>
              <a:buNone/>
            </a:pPr>
            <a:endParaRPr lang="en-US" sz="2000" smtClean="0"/>
          </a:p>
          <a:p>
            <a:pPr eaLnBrk="1" hangingPunct="1">
              <a:buFont typeface="Wingdings" pitchFamily="2" charset="2"/>
              <a:buNone/>
            </a:pPr>
            <a:r>
              <a:rPr lang="en-US" sz="2000" smtClean="0">
                <a:solidFill>
                  <a:srgbClr val="FFC000"/>
                </a:solidFill>
              </a:rPr>
              <a:t>Step 3:   </a:t>
            </a:r>
            <a:r>
              <a:rPr lang="en-US" sz="2000" smtClean="0"/>
              <a:t>Find the appropriate test statistic.</a:t>
            </a:r>
            <a:r>
              <a:rPr lang="en-US" sz="2000" smtClean="0">
                <a:solidFill>
                  <a:schemeClr val="accent1"/>
                </a:solidFill>
              </a:rPr>
              <a:t> </a:t>
            </a:r>
          </a:p>
          <a:p>
            <a:pPr eaLnBrk="1" hangingPunct="1">
              <a:buFont typeface="Wingdings" pitchFamily="2" charset="2"/>
              <a:buNone/>
            </a:pPr>
            <a:r>
              <a:rPr lang="en-US" sz="2000" smtClean="0">
                <a:solidFill>
                  <a:schemeClr val="accent1"/>
                </a:solidFill>
              </a:rPr>
              <a:t>	</a:t>
            </a:r>
            <a:r>
              <a:rPr lang="en-US" sz="2000" smtClean="0"/>
              <a:t>Because the population standard deviations are not known but are assumed to be equal, we use the pooled </a:t>
            </a:r>
            <a:r>
              <a:rPr lang="en-US" sz="2000" i="1" smtClean="0"/>
              <a:t>t</a:t>
            </a:r>
            <a:r>
              <a:rPr lang="en-US" sz="2000" smtClean="0"/>
              <a:t>-test.</a:t>
            </a:r>
            <a:endParaRPr lang="en-US" sz="3200" smtClean="0"/>
          </a:p>
        </p:txBody>
      </p:sp>
      <p:sp>
        <p:nvSpPr>
          <p:cNvPr id="22532" name="AutoShape 5"/>
          <p:cNvSpPr>
            <a:spLocks noGrp="1" noChangeArrowheads="1"/>
          </p:cNvSpPr>
          <p:nvPr>
            <p:ph type="title"/>
          </p:nvPr>
        </p:nvSpPr>
        <p:spPr/>
        <p:txBody>
          <a:bodyPr/>
          <a:lstStyle/>
          <a:p>
            <a:pPr eaLnBrk="1" hangingPunct="1"/>
            <a:r>
              <a:rPr lang="en-US" sz="2000" smtClean="0"/>
              <a:t>Comparing Population Means with Unknown Population Standard Deviations (Uji-t terkumpul) - Example</a:t>
            </a:r>
          </a:p>
        </p:txBody>
      </p:sp>
      <p:sp>
        <p:nvSpPr>
          <p:cNvPr id="5" name="Slide Number Placeholder 4"/>
          <p:cNvSpPr>
            <a:spLocks noGrp="1"/>
          </p:cNvSpPr>
          <p:nvPr>
            <p:ph type="sldNum" sz="quarter" idx="12"/>
          </p:nvPr>
        </p:nvSpPr>
        <p:spPr/>
        <p:txBody>
          <a:bodyPr/>
          <a:lstStyle/>
          <a:p>
            <a:fld id="{BA23E363-DAAE-49FC-B4F8-0F6B610555E3}" type="slidenum">
              <a:rPr lang="en-US" smtClean="0"/>
              <a:pPr/>
              <a:t>5</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99363">
                                            <p:txEl>
                                              <p:pRg st="0" end="0"/>
                                            </p:txEl>
                                          </p:spTgt>
                                        </p:tgtEl>
                                        <p:attrNameLst>
                                          <p:attrName>style.visibility</p:attrName>
                                        </p:attrNameLst>
                                      </p:cBhvr>
                                      <p:to>
                                        <p:strVal val="visible"/>
                                      </p:to>
                                    </p:set>
                                    <p:animEffect transition="in" filter="wipe(left)">
                                      <p:cBhvr>
                                        <p:cTn id="7" dur="500"/>
                                        <p:tgtEl>
                                          <p:spTgt spid="3993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99363">
                                            <p:txEl>
                                              <p:pRg st="1" end="1"/>
                                            </p:txEl>
                                          </p:spTgt>
                                        </p:tgtEl>
                                        <p:attrNameLst>
                                          <p:attrName>style.visibility</p:attrName>
                                        </p:attrNameLst>
                                      </p:cBhvr>
                                      <p:to>
                                        <p:strVal val="visible"/>
                                      </p:to>
                                    </p:set>
                                    <p:animEffect transition="in" filter="wipe(left)">
                                      <p:cBhvr>
                                        <p:cTn id="12" dur="500"/>
                                        <p:tgtEl>
                                          <p:spTgt spid="3993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99363">
                                            <p:txEl>
                                              <p:pRg st="2" end="2"/>
                                            </p:txEl>
                                          </p:spTgt>
                                        </p:tgtEl>
                                        <p:attrNameLst>
                                          <p:attrName>style.visibility</p:attrName>
                                        </p:attrNameLst>
                                      </p:cBhvr>
                                      <p:to>
                                        <p:strVal val="visible"/>
                                      </p:to>
                                    </p:set>
                                    <p:animEffect transition="in" filter="wipe(left)">
                                      <p:cBhvr>
                                        <p:cTn id="17" dur="500"/>
                                        <p:tgtEl>
                                          <p:spTgt spid="3993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99363">
                                            <p:txEl>
                                              <p:pRg st="4" end="4"/>
                                            </p:txEl>
                                          </p:spTgt>
                                        </p:tgtEl>
                                        <p:attrNameLst>
                                          <p:attrName>style.visibility</p:attrName>
                                        </p:attrNameLst>
                                      </p:cBhvr>
                                      <p:to>
                                        <p:strVal val="visible"/>
                                      </p:to>
                                    </p:set>
                                    <p:animEffect transition="in" filter="wipe(left)">
                                      <p:cBhvr>
                                        <p:cTn id="22" dur="500"/>
                                        <p:tgtEl>
                                          <p:spTgt spid="39936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99363">
                                            <p:txEl>
                                              <p:pRg st="6" end="6"/>
                                            </p:txEl>
                                          </p:spTgt>
                                        </p:tgtEl>
                                        <p:attrNameLst>
                                          <p:attrName>style.visibility</p:attrName>
                                        </p:attrNameLst>
                                      </p:cBhvr>
                                      <p:to>
                                        <p:strVal val="visible"/>
                                      </p:to>
                                    </p:set>
                                    <p:animEffect transition="in" filter="wipe(left)">
                                      <p:cBhvr>
                                        <p:cTn id="27" dur="500"/>
                                        <p:tgtEl>
                                          <p:spTgt spid="39936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99363">
                                            <p:txEl>
                                              <p:pRg st="7" end="7"/>
                                            </p:txEl>
                                          </p:spTgt>
                                        </p:tgtEl>
                                        <p:attrNameLst>
                                          <p:attrName>style.visibility</p:attrName>
                                        </p:attrNameLst>
                                      </p:cBhvr>
                                      <p:to>
                                        <p:strVal val="visible"/>
                                      </p:to>
                                    </p:set>
                                    <p:animEffect transition="in" filter="wipe(left)">
                                      <p:cBhvr>
                                        <p:cTn id="32" dur="500"/>
                                        <p:tgtEl>
                                          <p:spTgt spid="39936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63"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5"/>
          <p:cNvSpPr>
            <a:spLocks noGrp="1"/>
          </p:cNvSpPr>
          <p:nvPr>
            <p:ph type="sldNum" sz="quarter" idx="11"/>
          </p:nvPr>
        </p:nvSpPr>
        <p:spPr/>
        <p:txBody>
          <a:bodyPr/>
          <a:lstStyle/>
          <a:p>
            <a:pPr>
              <a:defRPr/>
            </a:pPr>
            <a:fld id="{9D8928B6-4ADF-4ADC-9331-4D672AA617CB}" type="slidenum">
              <a:rPr lang="en-US"/>
              <a:pPr>
                <a:defRPr/>
              </a:pPr>
              <a:t>6</a:t>
            </a:fld>
            <a:endParaRPr lang="en-US"/>
          </a:p>
        </p:txBody>
      </p:sp>
      <p:sp>
        <p:nvSpPr>
          <p:cNvPr id="400387" name="Rectangle 3"/>
          <p:cNvSpPr>
            <a:spLocks noGrp="1" noChangeArrowheads="1"/>
          </p:cNvSpPr>
          <p:nvPr>
            <p:ph type="body" sz="half" idx="1"/>
          </p:nvPr>
        </p:nvSpPr>
        <p:spPr>
          <a:xfrm>
            <a:off x="838200" y="1905000"/>
            <a:ext cx="6980238" cy="1285875"/>
          </a:xfrm>
        </p:spPr>
        <p:txBody>
          <a:bodyPr lIns="92075" tIns="46038" rIns="92075" bIns="46038">
            <a:normAutofit lnSpcReduction="10000"/>
          </a:bodyPr>
          <a:lstStyle/>
          <a:p>
            <a:pPr eaLnBrk="1" hangingPunct="1">
              <a:buFont typeface="Wingdings" pitchFamily="2" charset="2"/>
              <a:buNone/>
            </a:pPr>
            <a:r>
              <a:rPr lang="en-US" sz="2000" smtClean="0">
                <a:solidFill>
                  <a:srgbClr val="FFC000"/>
                </a:solidFill>
              </a:rPr>
              <a:t>Step 4:  </a:t>
            </a:r>
            <a:r>
              <a:rPr lang="en-US" sz="2000" smtClean="0"/>
              <a:t>State the decision rule.</a:t>
            </a:r>
          </a:p>
          <a:p>
            <a:pPr eaLnBrk="1" hangingPunct="1">
              <a:buFont typeface="Wingdings" pitchFamily="2" charset="2"/>
              <a:buNone/>
            </a:pPr>
            <a:r>
              <a:rPr lang="en-US" sz="2000" smtClean="0">
                <a:solidFill>
                  <a:schemeClr val="accent1"/>
                </a:solidFill>
              </a:rPr>
              <a:t>		    </a:t>
            </a:r>
            <a:r>
              <a:rPr lang="en-US" sz="2000" smtClean="0"/>
              <a:t>Reject H</a:t>
            </a:r>
            <a:r>
              <a:rPr lang="en-US" sz="2000" baseline="-25000" smtClean="0"/>
              <a:t>0</a:t>
            </a:r>
            <a:r>
              <a:rPr lang="en-US" sz="2000" smtClean="0"/>
              <a:t> if	t &gt; t</a:t>
            </a:r>
            <a:r>
              <a:rPr lang="en-US" sz="2000" baseline="-25000" smtClean="0">
                <a:sym typeface="Symbol" pitchFamily="18" charset="2"/>
              </a:rPr>
              <a:t>/2,n1+n2-2  </a:t>
            </a:r>
            <a:r>
              <a:rPr lang="en-US" sz="2000" smtClean="0"/>
              <a:t> or  t &lt; - t</a:t>
            </a:r>
            <a:r>
              <a:rPr lang="en-US" sz="2000" baseline="-25000" smtClean="0">
                <a:sym typeface="Symbol" pitchFamily="18" charset="2"/>
              </a:rPr>
              <a:t>/2,n1+n2-2 </a:t>
            </a:r>
            <a:endParaRPr lang="en-US" sz="2000" smtClean="0"/>
          </a:p>
          <a:p>
            <a:pPr eaLnBrk="1" hangingPunct="1">
              <a:buFont typeface="Wingdings" pitchFamily="2" charset="2"/>
              <a:buNone/>
            </a:pPr>
            <a:r>
              <a:rPr lang="en-US" sz="2000" smtClean="0"/>
              <a:t>				t &gt; t</a:t>
            </a:r>
            <a:r>
              <a:rPr lang="en-US" sz="2000" baseline="-25000" smtClean="0">
                <a:sym typeface="Symbol" pitchFamily="18" charset="2"/>
              </a:rPr>
              <a:t>.05,9  </a:t>
            </a:r>
            <a:r>
              <a:rPr lang="en-US" sz="2000" smtClean="0"/>
              <a:t> or  t &lt; - t</a:t>
            </a:r>
            <a:r>
              <a:rPr lang="en-US" sz="2000" baseline="-25000" smtClean="0">
                <a:sym typeface="Symbol" pitchFamily="18" charset="2"/>
              </a:rPr>
              <a:t>.05,9 </a:t>
            </a:r>
          </a:p>
          <a:p>
            <a:pPr eaLnBrk="1" hangingPunct="1">
              <a:buFont typeface="Wingdings" pitchFamily="2" charset="2"/>
              <a:buNone/>
            </a:pPr>
            <a:r>
              <a:rPr lang="en-US" sz="2000" smtClean="0"/>
              <a:t>				t &gt; 1.833</a:t>
            </a:r>
            <a:r>
              <a:rPr lang="en-US" sz="2000" baseline="-25000" smtClean="0">
                <a:sym typeface="Symbol" pitchFamily="18" charset="2"/>
              </a:rPr>
              <a:t>  </a:t>
            </a:r>
            <a:r>
              <a:rPr lang="en-US" sz="2000" smtClean="0"/>
              <a:t> or  t &lt; - 1.833</a:t>
            </a:r>
            <a:r>
              <a:rPr lang="en-US" sz="2000" baseline="-25000" smtClean="0">
                <a:sym typeface="Symbol" pitchFamily="18" charset="2"/>
              </a:rPr>
              <a:t> </a:t>
            </a:r>
          </a:p>
          <a:p>
            <a:pPr eaLnBrk="1" hangingPunct="1">
              <a:buFont typeface="Wingdings" pitchFamily="2" charset="2"/>
              <a:buNone/>
            </a:pPr>
            <a:endParaRPr lang="en-US" sz="2000" smtClean="0"/>
          </a:p>
          <a:p>
            <a:pPr eaLnBrk="1" hangingPunct="1">
              <a:buFont typeface="Wingdings" pitchFamily="2" charset="2"/>
              <a:buNone/>
            </a:pPr>
            <a:endParaRPr lang="en-US" sz="2000" smtClean="0"/>
          </a:p>
        </p:txBody>
      </p:sp>
      <p:sp>
        <p:nvSpPr>
          <p:cNvPr id="23556" name="AutoShape 11"/>
          <p:cNvSpPr>
            <a:spLocks noGrp="1" noChangeArrowheads="1"/>
          </p:cNvSpPr>
          <p:nvPr>
            <p:ph type="title"/>
          </p:nvPr>
        </p:nvSpPr>
        <p:spPr/>
        <p:txBody>
          <a:bodyPr/>
          <a:lstStyle/>
          <a:p>
            <a:pPr eaLnBrk="1" hangingPunct="1"/>
            <a:r>
              <a:rPr lang="en-US" sz="2000" smtClean="0"/>
              <a:t>CompaComparing Population Means with Unknown Population Standard Deviations (Uji-t terkumpul) - Example</a:t>
            </a:r>
          </a:p>
        </p:txBody>
      </p:sp>
      <p:pic>
        <p:nvPicPr>
          <p:cNvPr id="23557" name="Picture 13" descr="1121"/>
          <p:cNvPicPr>
            <a:picLocks noChangeAspect="1" noChangeArrowheads="1"/>
          </p:cNvPicPr>
          <p:nvPr/>
        </p:nvPicPr>
        <p:blipFill>
          <a:blip r:embed="rId3"/>
          <a:srcRect/>
          <a:stretch>
            <a:fillRect/>
          </a:stretch>
        </p:blipFill>
        <p:spPr bwMode="auto">
          <a:xfrm>
            <a:off x="1219200" y="3160713"/>
            <a:ext cx="6638925" cy="3109912"/>
          </a:xfrm>
          <a:prstGeom prst="rect">
            <a:avLst/>
          </a:prstGeom>
          <a:noFill/>
          <a:ln w="9525">
            <a:noFill/>
            <a:miter lim="800000"/>
            <a:headEnd/>
            <a:tailEnd/>
          </a:ln>
        </p:spPr>
      </p:pic>
      <p:sp>
        <p:nvSpPr>
          <p:cNvPr id="6" name="Footer Placeholder 5"/>
          <p:cNvSpPr>
            <a:spLocks noGrp="1"/>
          </p:cNvSpPr>
          <p:nvPr>
            <p:ph type="ftr" sz="quarter" idx="10"/>
          </p:nvPr>
        </p:nvSpPr>
        <p:spPr/>
        <p:txBody>
          <a:bodyPr/>
          <a:lstStyle/>
          <a:p>
            <a:pPr algn="l">
              <a:defRPr/>
            </a:pPr>
            <a:r>
              <a:rPr lang="en-US" smtClean="0"/>
              <a:t>ALFIRA SOFIA</a:t>
            </a:r>
            <a:endParaRPr 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00387">
                                            <p:txEl>
                                              <p:pRg st="0" end="0"/>
                                            </p:txEl>
                                          </p:spTgt>
                                        </p:tgtEl>
                                        <p:attrNameLst>
                                          <p:attrName>style.visibility</p:attrName>
                                        </p:attrNameLst>
                                      </p:cBhvr>
                                      <p:to>
                                        <p:strVal val="visible"/>
                                      </p:to>
                                    </p:set>
                                    <p:animEffect transition="in" filter="wipe(left)">
                                      <p:cBhvr>
                                        <p:cTn id="7" dur="500"/>
                                        <p:tgtEl>
                                          <p:spTgt spid="4003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00387">
                                            <p:txEl>
                                              <p:pRg st="1" end="1"/>
                                            </p:txEl>
                                          </p:spTgt>
                                        </p:tgtEl>
                                        <p:attrNameLst>
                                          <p:attrName>style.visibility</p:attrName>
                                        </p:attrNameLst>
                                      </p:cBhvr>
                                      <p:to>
                                        <p:strVal val="visible"/>
                                      </p:to>
                                    </p:set>
                                    <p:animEffect transition="in" filter="wipe(left)">
                                      <p:cBhvr>
                                        <p:cTn id="12" dur="500"/>
                                        <p:tgtEl>
                                          <p:spTgt spid="4003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00387">
                                            <p:txEl>
                                              <p:pRg st="2" end="2"/>
                                            </p:txEl>
                                          </p:spTgt>
                                        </p:tgtEl>
                                        <p:attrNameLst>
                                          <p:attrName>style.visibility</p:attrName>
                                        </p:attrNameLst>
                                      </p:cBhvr>
                                      <p:to>
                                        <p:strVal val="visible"/>
                                      </p:to>
                                    </p:set>
                                    <p:animEffect transition="in" filter="wipe(left)">
                                      <p:cBhvr>
                                        <p:cTn id="17" dur="500"/>
                                        <p:tgtEl>
                                          <p:spTgt spid="40038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00387">
                                            <p:txEl>
                                              <p:pRg st="3" end="3"/>
                                            </p:txEl>
                                          </p:spTgt>
                                        </p:tgtEl>
                                        <p:attrNameLst>
                                          <p:attrName>style.visibility</p:attrName>
                                        </p:attrNameLst>
                                      </p:cBhvr>
                                      <p:to>
                                        <p:strVal val="visible"/>
                                      </p:to>
                                    </p:set>
                                    <p:animEffect transition="in" filter="wipe(left)">
                                      <p:cBhvr>
                                        <p:cTn id="22" dur="500"/>
                                        <p:tgtEl>
                                          <p:spTgt spid="4003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387"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6"/>
          <p:cNvSpPr>
            <a:spLocks noGrp="1"/>
          </p:cNvSpPr>
          <p:nvPr>
            <p:ph type="sldNum" sz="quarter" idx="11"/>
          </p:nvPr>
        </p:nvSpPr>
        <p:spPr/>
        <p:txBody>
          <a:bodyPr/>
          <a:lstStyle/>
          <a:p>
            <a:pPr>
              <a:defRPr/>
            </a:pPr>
            <a:fld id="{4CED4F41-1224-459F-814D-A475A7706DAF}" type="slidenum">
              <a:rPr lang="en-US"/>
              <a:pPr>
                <a:defRPr/>
              </a:pPr>
              <a:t>7</a:t>
            </a:fld>
            <a:endParaRPr lang="en-US"/>
          </a:p>
        </p:txBody>
      </p:sp>
      <p:sp>
        <p:nvSpPr>
          <p:cNvPr id="24579" name="Rectangle 3"/>
          <p:cNvSpPr>
            <a:spLocks noGrp="1" noChangeArrowheads="1"/>
          </p:cNvSpPr>
          <p:nvPr>
            <p:ph type="body" sz="half" idx="1"/>
          </p:nvPr>
        </p:nvSpPr>
        <p:spPr>
          <a:xfrm>
            <a:off x="838200" y="1905000"/>
            <a:ext cx="7246938" cy="495300"/>
          </a:xfrm>
        </p:spPr>
        <p:txBody>
          <a:bodyPr lIns="92075" tIns="46038" rIns="92075" bIns="46038"/>
          <a:lstStyle/>
          <a:p>
            <a:pPr eaLnBrk="1" hangingPunct="1">
              <a:buFont typeface="Wingdings" pitchFamily="2" charset="2"/>
              <a:buNone/>
            </a:pPr>
            <a:r>
              <a:rPr lang="en-US" sz="2000" smtClean="0">
                <a:solidFill>
                  <a:srgbClr val="FFC000"/>
                </a:solidFill>
              </a:rPr>
              <a:t>Step 5:  </a:t>
            </a:r>
            <a:r>
              <a:rPr lang="en-US" sz="2000" smtClean="0"/>
              <a:t>Compute the value of </a:t>
            </a:r>
            <a:r>
              <a:rPr lang="en-US" sz="2000" i="1" smtClean="0"/>
              <a:t>t</a:t>
            </a:r>
            <a:r>
              <a:rPr lang="en-US" sz="2000" smtClean="0"/>
              <a:t> and make a decision</a:t>
            </a:r>
            <a:endParaRPr lang="en-US" smtClean="0">
              <a:solidFill>
                <a:schemeClr val="accent1"/>
              </a:solidFill>
            </a:endParaRPr>
          </a:p>
        </p:txBody>
      </p:sp>
      <p:sp>
        <p:nvSpPr>
          <p:cNvPr id="24580" name="Text Box 9"/>
          <p:cNvSpPr txBox="1">
            <a:spLocks noChangeArrowheads="1"/>
          </p:cNvSpPr>
          <p:nvPr/>
        </p:nvSpPr>
        <p:spPr bwMode="auto">
          <a:xfrm>
            <a:off x="1689100" y="2347913"/>
            <a:ext cx="3589894" cy="264688"/>
          </a:xfrm>
          <a:prstGeom prst="rect">
            <a:avLst/>
          </a:prstGeom>
          <a:noFill/>
          <a:ln w="9525">
            <a:noFill/>
            <a:miter lim="800000"/>
            <a:headEnd/>
            <a:tailEnd/>
          </a:ln>
        </p:spPr>
        <p:txBody>
          <a:bodyPr wrap="none">
            <a:spAutoFit/>
          </a:bodyPr>
          <a:lstStyle/>
          <a:p>
            <a:pPr eaLnBrk="0" hangingPunct="0"/>
            <a:r>
              <a:rPr lang="en-US" sz="1400">
                <a:solidFill>
                  <a:srgbClr val="FFC000"/>
                </a:solidFill>
                <a:latin typeface="Cambria" pitchFamily="18" charset="0"/>
              </a:rPr>
              <a:t>(a) Calculate the sample standard deviations</a:t>
            </a:r>
          </a:p>
        </p:txBody>
      </p:sp>
      <p:sp>
        <p:nvSpPr>
          <p:cNvPr id="24581" name="AutoShape 15"/>
          <p:cNvSpPr>
            <a:spLocks noGrp="1" noChangeArrowheads="1"/>
          </p:cNvSpPr>
          <p:nvPr>
            <p:ph type="title"/>
          </p:nvPr>
        </p:nvSpPr>
        <p:spPr/>
        <p:txBody>
          <a:bodyPr/>
          <a:lstStyle/>
          <a:p>
            <a:pPr eaLnBrk="1" hangingPunct="1"/>
            <a:r>
              <a:rPr lang="en-US" sz="2000" smtClean="0"/>
              <a:t>Comparing Population Means with Unknown Population Standard Deviations (Uji-t terkumpul) - Example</a:t>
            </a:r>
          </a:p>
        </p:txBody>
      </p:sp>
      <p:pic>
        <p:nvPicPr>
          <p:cNvPr id="24582" name="Picture 17" descr="1122"/>
          <p:cNvPicPr>
            <a:picLocks noChangeAspect="1" noChangeArrowheads="1"/>
          </p:cNvPicPr>
          <p:nvPr/>
        </p:nvPicPr>
        <p:blipFill>
          <a:blip r:embed="rId3"/>
          <a:srcRect/>
          <a:stretch>
            <a:fillRect/>
          </a:stretch>
        </p:blipFill>
        <p:spPr bwMode="auto">
          <a:xfrm>
            <a:off x="1778000" y="2622550"/>
            <a:ext cx="5524500" cy="3733800"/>
          </a:xfrm>
          <a:prstGeom prst="rect">
            <a:avLst/>
          </a:prstGeom>
          <a:noFill/>
          <a:ln w="9525">
            <a:noFill/>
            <a:miter lim="800000"/>
            <a:headEnd/>
            <a:tailEnd/>
          </a:ln>
        </p:spPr>
      </p:pic>
      <p:sp>
        <p:nvSpPr>
          <p:cNvPr id="7" name="Footer Placeholder 6"/>
          <p:cNvSpPr>
            <a:spLocks noGrp="1"/>
          </p:cNvSpPr>
          <p:nvPr>
            <p:ph type="ftr" sz="quarter" idx="10"/>
          </p:nvPr>
        </p:nvSpPr>
        <p:spPr/>
        <p:txBody>
          <a:bodyPr/>
          <a:lstStyle/>
          <a:p>
            <a:pPr algn="l">
              <a:defRPr/>
            </a:pPr>
            <a:r>
              <a:rPr lang="en-US" smtClean="0"/>
              <a:t>ALFIRA SOFIA</a:t>
            </a:r>
            <a:endParaRPr lang="en-US"/>
          </a:p>
        </p:txBody>
      </p:sp>
    </p:spTree>
  </p:cSld>
  <p:clrMapOvr>
    <a:masterClrMapping/>
  </p:clrMapOvr>
  <p:transition>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 name="Slide Number Placeholder 6"/>
          <p:cNvSpPr>
            <a:spLocks noGrp="1"/>
          </p:cNvSpPr>
          <p:nvPr>
            <p:ph type="sldNum" sz="quarter" idx="11"/>
          </p:nvPr>
        </p:nvSpPr>
        <p:spPr/>
        <p:txBody>
          <a:bodyPr/>
          <a:lstStyle/>
          <a:p>
            <a:pPr>
              <a:defRPr/>
            </a:pPr>
            <a:fld id="{59A3888E-2A44-449D-B4B2-C2D2D3082179}" type="slidenum">
              <a:rPr lang="en-US"/>
              <a:pPr>
                <a:defRPr/>
              </a:pPr>
              <a:t>8</a:t>
            </a:fld>
            <a:endParaRPr lang="en-US"/>
          </a:p>
        </p:txBody>
      </p:sp>
      <p:sp>
        <p:nvSpPr>
          <p:cNvPr id="25603" name="Rectangle 3"/>
          <p:cNvSpPr>
            <a:spLocks noGrp="1" noChangeArrowheads="1"/>
          </p:cNvSpPr>
          <p:nvPr>
            <p:ph type="body" sz="half" idx="1"/>
          </p:nvPr>
        </p:nvSpPr>
        <p:spPr>
          <a:xfrm>
            <a:off x="838200" y="1905000"/>
            <a:ext cx="7246938" cy="742950"/>
          </a:xfrm>
        </p:spPr>
        <p:txBody>
          <a:bodyPr lIns="92075" tIns="46038" rIns="92075" bIns="46038"/>
          <a:lstStyle/>
          <a:p>
            <a:pPr eaLnBrk="1" hangingPunct="1">
              <a:buFont typeface="Wingdings" pitchFamily="2" charset="2"/>
              <a:buNone/>
            </a:pPr>
            <a:r>
              <a:rPr lang="en-US" sz="2000" smtClean="0">
                <a:solidFill>
                  <a:srgbClr val="FFC000"/>
                </a:solidFill>
              </a:rPr>
              <a:t>Step 5:  </a:t>
            </a:r>
            <a:r>
              <a:rPr lang="en-US" sz="2000" smtClean="0"/>
              <a:t>Compute the value of </a:t>
            </a:r>
            <a:r>
              <a:rPr lang="en-US" sz="2000" i="1" smtClean="0"/>
              <a:t>t</a:t>
            </a:r>
            <a:r>
              <a:rPr lang="en-US" sz="2000" smtClean="0"/>
              <a:t> and make a decision</a:t>
            </a:r>
            <a:endParaRPr lang="en-US" smtClean="0">
              <a:solidFill>
                <a:schemeClr val="accent1"/>
              </a:solidFill>
            </a:endParaRPr>
          </a:p>
        </p:txBody>
      </p:sp>
      <p:sp>
        <p:nvSpPr>
          <p:cNvPr id="25604" name="AutoShape 20"/>
          <p:cNvSpPr>
            <a:spLocks noGrp="1" noChangeArrowheads="1"/>
          </p:cNvSpPr>
          <p:nvPr>
            <p:ph type="title"/>
          </p:nvPr>
        </p:nvSpPr>
        <p:spPr/>
        <p:txBody>
          <a:bodyPr/>
          <a:lstStyle/>
          <a:p>
            <a:pPr eaLnBrk="1" hangingPunct="1"/>
            <a:r>
              <a:rPr lang="en-US" sz="2000" smtClean="0"/>
              <a:t>Comparing Population Means with Unknown Population Standard Deviations (Uji-t terkumpul) - Example</a:t>
            </a:r>
          </a:p>
        </p:txBody>
      </p:sp>
      <p:pic>
        <p:nvPicPr>
          <p:cNvPr id="25605" name="Picture 22" descr="1123"/>
          <p:cNvPicPr>
            <a:picLocks noChangeAspect="1" noChangeArrowheads="1"/>
          </p:cNvPicPr>
          <p:nvPr/>
        </p:nvPicPr>
        <p:blipFill>
          <a:blip r:embed="rId3"/>
          <a:srcRect/>
          <a:stretch>
            <a:fillRect/>
          </a:stretch>
        </p:blipFill>
        <p:spPr bwMode="auto">
          <a:xfrm>
            <a:off x="774700" y="2419350"/>
            <a:ext cx="5143500" cy="3219450"/>
          </a:xfrm>
          <a:prstGeom prst="rect">
            <a:avLst/>
          </a:prstGeom>
          <a:noFill/>
          <a:ln w="9525">
            <a:noFill/>
            <a:miter lim="800000"/>
            <a:headEnd/>
            <a:tailEnd/>
          </a:ln>
        </p:spPr>
      </p:pic>
      <p:grpSp>
        <p:nvGrpSpPr>
          <p:cNvPr id="2" name="Group 18"/>
          <p:cNvGrpSpPr>
            <a:grpSpLocks/>
          </p:cNvGrpSpPr>
          <p:nvPr/>
        </p:nvGrpSpPr>
        <p:grpSpPr bwMode="auto">
          <a:xfrm>
            <a:off x="2190750" y="5286375"/>
            <a:ext cx="812800" cy="1179513"/>
            <a:chOff x="1380" y="3330"/>
            <a:chExt cx="512" cy="743"/>
          </a:xfrm>
        </p:grpSpPr>
        <p:sp>
          <p:nvSpPr>
            <p:cNvPr id="25608" name="Rectangle 16"/>
            <p:cNvSpPr>
              <a:spLocks noChangeArrowheads="1"/>
            </p:cNvSpPr>
            <p:nvPr/>
          </p:nvSpPr>
          <p:spPr bwMode="auto">
            <a:xfrm>
              <a:off x="1460" y="3881"/>
              <a:ext cx="432" cy="192"/>
            </a:xfrm>
            <a:prstGeom prst="rect">
              <a:avLst/>
            </a:prstGeom>
            <a:noFill/>
            <a:ln w="9525">
              <a:noFill/>
              <a:miter lim="800000"/>
              <a:headEnd/>
              <a:tailEnd/>
            </a:ln>
          </p:spPr>
          <p:txBody>
            <a:bodyPr wrap="none">
              <a:spAutoFit/>
            </a:bodyPr>
            <a:lstStyle/>
            <a:p>
              <a:pPr eaLnBrk="0" hangingPunct="0"/>
              <a:r>
                <a:rPr lang="en-US" sz="1400">
                  <a:solidFill>
                    <a:srgbClr val="FF3101"/>
                  </a:solidFill>
                  <a:latin typeface="Arial" pitchFamily="34" charset="0"/>
                </a:rPr>
                <a:t>-0.662</a:t>
              </a:r>
            </a:p>
          </p:txBody>
        </p:sp>
        <p:sp>
          <p:nvSpPr>
            <p:cNvPr id="25609" name="Line 17"/>
            <p:cNvSpPr>
              <a:spLocks noChangeShapeType="1"/>
            </p:cNvSpPr>
            <p:nvPr/>
          </p:nvSpPr>
          <p:spPr bwMode="auto">
            <a:xfrm flipH="1" flipV="1">
              <a:off x="1380" y="3330"/>
              <a:ext cx="216" cy="582"/>
            </a:xfrm>
            <a:prstGeom prst="line">
              <a:avLst/>
            </a:prstGeom>
            <a:noFill/>
            <a:ln w="9525">
              <a:solidFill>
                <a:srgbClr val="FF3101"/>
              </a:solidFill>
              <a:round/>
              <a:headEnd/>
              <a:tailEnd type="triangle" w="med" len="med"/>
            </a:ln>
          </p:spPr>
          <p:txBody>
            <a:bodyPr/>
            <a:lstStyle/>
            <a:p>
              <a:endParaRPr lang="en-US"/>
            </a:p>
          </p:txBody>
        </p:sp>
      </p:grpSp>
      <p:sp>
        <p:nvSpPr>
          <p:cNvPr id="403470" name="Rectangle 14"/>
          <p:cNvSpPr>
            <a:spLocks noChangeArrowheads="1"/>
          </p:cNvSpPr>
          <p:nvPr/>
        </p:nvSpPr>
        <p:spPr bwMode="auto">
          <a:xfrm>
            <a:off x="5937250" y="2406650"/>
            <a:ext cx="2936875" cy="1902059"/>
          </a:xfrm>
          <a:prstGeom prst="rect">
            <a:avLst/>
          </a:prstGeom>
          <a:noFill/>
          <a:ln w="9525">
            <a:noFill/>
            <a:miter lim="800000"/>
            <a:headEnd/>
            <a:tailEnd/>
          </a:ln>
        </p:spPr>
        <p:txBody>
          <a:bodyPr>
            <a:spAutoFit/>
          </a:bodyPr>
          <a:lstStyle/>
          <a:p>
            <a:pPr eaLnBrk="0" hangingPunct="0"/>
            <a:r>
              <a:rPr lang="en-US" sz="1400">
                <a:solidFill>
                  <a:schemeClr val="tx1"/>
                </a:solidFill>
                <a:latin typeface="Arial" pitchFamily="34" charset="0"/>
              </a:rPr>
              <a:t>The decision is not to reject the null hypothesis, because 0.662 falls in the region between -1.833 and 1.833.</a:t>
            </a:r>
          </a:p>
          <a:p>
            <a:pPr eaLnBrk="0" hangingPunct="0"/>
            <a:endParaRPr lang="en-US" sz="1400">
              <a:solidFill>
                <a:schemeClr val="tx1"/>
              </a:solidFill>
              <a:latin typeface="Arial" pitchFamily="34" charset="0"/>
            </a:endParaRPr>
          </a:p>
          <a:p>
            <a:pPr eaLnBrk="0" hangingPunct="0"/>
            <a:r>
              <a:rPr lang="en-US" sz="1400">
                <a:solidFill>
                  <a:schemeClr val="tx1"/>
                </a:solidFill>
                <a:latin typeface="Arial" pitchFamily="34" charset="0"/>
              </a:rPr>
              <a:t>Kita menyimpulkan bahwa </a:t>
            </a:r>
            <a:r>
              <a:rPr lang="en-US" sz="1400">
                <a:solidFill>
                  <a:srgbClr val="FFC000"/>
                </a:solidFill>
                <a:latin typeface="Arial" pitchFamily="34" charset="0"/>
              </a:rPr>
              <a:t>tidak ada perbedaan</a:t>
            </a:r>
            <a:r>
              <a:rPr lang="en-US" sz="1400">
                <a:solidFill>
                  <a:srgbClr val="FF3101"/>
                </a:solidFill>
                <a:latin typeface="Arial" pitchFamily="34" charset="0"/>
              </a:rPr>
              <a:t> </a:t>
            </a:r>
            <a:r>
              <a:rPr lang="en-US" sz="1400">
                <a:solidFill>
                  <a:schemeClr val="tx1"/>
                </a:solidFill>
                <a:latin typeface="Arial" pitchFamily="34" charset="0"/>
              </a:rPr>
              <a:t>dalam rata-rata waktu untuk memasang mesin pada kerangka dengan menggunakan kedua metode tsb. </a:t>
            </a:r>
          </a:p>
        </p:txBody>
      </p:sp>
      <p:sp>
        <p:nvSpPr>
          <p:cNvPr id="10" name="Footer Placeholder 9"/>
          <p:cNvSpPr>
            <a:spLocks noGrp="1"/>
          </p:cNvSpPr>
          <p:nvPr>
            <p:ph type="ftr" sz="quarter" idx="10"/>
          </p:nvPr>
        </p:nvSpPr>
        <p:spPr/>
        <p:txBody>
          <a:bodyPr/>
          <a:lstStyle/>
          <a:p>
            <a:pPr algn="l">
              <a:defRPr/>
            </a:pPr>
            <a:r>
              <a:rPr lang="en-US" smtClean="0"/>
              <a:t>ALFIRA SOFIA</a:t>
            </a:r>
            <a:endParaRPr 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3470"/>
                                        </p:tgtEl>
                                        <p:attrNameLst>
                                          <p:attrName>style.visibility</p:attrName>
                                        </p:attrNameLst>
                                      </p:cBhvr>
                                      <p:to>
                                        <p:strVal val="visible"/>
                                      </p:to>
                                    </p:set>
                                    <p:animEffect transition="in" filter="fade">
                                      <p:cBhvr>
                                        <p:cTn id="12" dur="1000"/>
                                        <p:tgtEl>
                                          <p:spTgt spid="4034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3470" grpId="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6"/>
          <p:cNvSpPr>
            <a:spLocks noGrp="1"/>
          </p:cNvSpPr>
          <p:nvPr>
            <p:ph type="sldNum" sz="quarter" idx="11"/>
          </p:nvPr>
        </p:nvSpPr>
        <p:spPr/>
        <p:txBody>
          <a:bodyPr/>
          <a:lstStyle/>
          <a:p>
            <a:pPr>
              <a:defRPr/>
            </a:pPr>
            <a:fld id="{A8E79F87-0DDC-40C8-8F0C-85A2ED9F1B90}" type="slidenum">
              <a:rPr lang="en-US"/>
              <a:pPr>
                <a:defRPr/>
              </a:pPr>
              <a:t>9</a:t>
            </a:fld>
            <a:endParaRPr lang="en-US"/>
          </a:p>
        </p:txBody>
      </p:sp>
      <p:sp>
        <p:nvSpPr>
          <p:cNvPr id="26627" name="AutoShape 2"/>
          <p:cNvSpPr>
            <a:spLocks noGrp="1" noChangeArrowheads="1"/>
          </p:cNvSpPr>
          <p:nvPr>
            <p:ph type="title"/>
          </p:nvPr>
        </p:nvSpPr>
        <p:spPr/>
        <p:txBody>
          <a:bodyPr lIns="92075" tIns="46038" rIns="92075" bIns="46038" anchor="ctr"/>
          <a:lstStyle/>
          <a:p>
            <a:pPr eaLnBrk="1" hangingPunct="1"/>
            <a:r>
              <a:rPr lang="en-US" sz="2400" smtClean="0"/>
              <a:t>Comparing Population Means with Unequal Population Standard Deviations</a:t>
            </a:r>
          </a:p>
        </p:txBody>
      </p:sp>
      <p:sp>
        <p:nvSpPr>
          <p:cNvPr id="26628" name="Rectangle 3"/>
          <p:cNvSpPr>
            <a:spLocks noGrp="1" noChangeArrowheads="1"/>
          </p:cNvSpPr>
          <p:nvPr>
            <p:ph type="body" sz="half" idx="1"/>
          </p:nvPr>
        </p:nvSpPr>
        <p:spPr>
          <a:xfrm>
            <a:off x="838200" y="1905000"/>
            <a:ext cx="4178300" cy="4181475"/>
          </a:xfrm>
        </p:spPr>
        <p:txBody>
          <a:bodyPr lIns="92075" tIns="46038" rIns="92075" bIns="46038">
            <a:normAutofit/>
          </a:bodyPr>
          <a:lstStyle/>
          <a:p>
            <a:pPr marL="0" indent="0" eaLnBrk="1" hangingPunct="1">
              <a:buFont typeface="Wingdings" pitchFamily="2" charset="2"/>
              <a:buNone/>
            </a:pPr>
            <a:r>
              <a:rPr lang="en-US" sz="1800" smtClean="0"/>
              <a:t>If it is not reasonable to assume the population standard deviations are equal, then we compute the </a:t>
            </a:r>
            <a:r>
              <a:rPr lang="en-US" sz="1800" i="1" smtClean="0"/>
              <a:t>t</a:t>
            </a:r>
            <a:r>
              <a:rPr lang="en-US" sz="1800" smtClean="0"/>
              <a:t>-statistic shown on the right.</a:t>
            </a:r>
          </a:p>
          <a:p>
            <a:pPr marL="0" indent="0" eaLnBrk="1" hangingPunct="1">
              <a:buFont typeface="Wingdings" pitchFamily="2" charset="2"/>
              <a:buNone/>
            </a:pPr>
            <a:r>
              <a:rPr lang="en-US" sz="1800" smtClean="0"/>
              <a:t>The sample standard deviations </a:t>
            </a:r>
            <a:r>
              <a:rPr lang="en-US" sz="1800" i="1" smtClean="0"/>
              <a:t>s</a:t>
            </a:r>
            <a:r>
              <a:rPr lang="en-US" sz="1800" baseline="-25000" smtClean="0"/>
              <a:t>1</a:t>
            </a:r>
            <a:r>
              <a:rPr lang="en-US" sz="1800" smtClean="0"/>
              <a:t> and </a:t>
            </a:r>
            <a:r>
              <a:rPr lang="en-US" sz="1800" i="1" smtClean="0"/>
              <a:t>s</a:t>
            </a:r>
            <a:r>
              <a:rPr lang="en-US" sz="1800" baseline="-25000" smtClean="0"/>
              <a:t>2</a:t>
            </a:r>
            <a:r>
              <a:rPr lang="en-US" sz="1800" smtClean="0"/>
              <a:t> are used in place of the respective population standard deviations. </a:t>
            </a:r>
          </a:p>
          <a:p>
            <a:pPr marL="0" indent="0" eaLnBrk="1" hangingPunct="1">
              <a:buFont typeface="Wingdings" pitchFamily="2" charset="2"/>
              <a:buNone/>
            </a:pPr>
            <a:r>
              <a:rPr lang="en-US" sz="1800" smtClean="0"/>
              <a:t>In addition, the degrees of freedom are adjusted downward by a rather complex  approximation formula. The effect is to reduce the number of degrees of freedom in the test, which will require a larger value of the test statistic to reject the null hypothesis.</a:t>
            </a:r>
          </a:p>
        </p:txBody>
      </p:sp>
      <p:pic>
        <p:nvPicPr>
          <p:cNvPr id="26629" name="Picture 10" descr="1125"/>
          <p:cNvPicPr>
            <a:picLocks noChangeAspect="1" noChangeArrowheads="1"/>
          </p:cNvPicPr>
          <p:nvPr/>
        </p:nvPicPr>
        <p:blipFill>
          <a:blip r:embed="rId3"/>
          <a:srcRect/>
          <a:stretch>
            <a:fillRect/>
          </a:stretch>
        </p:blipFill>
        <p:spPr bwMode="auto">
          <a:xfrm>
            <a:off x="5289550" y="2006600"/>
            <a:ext cx="3133725" cy="3343275"/>
          </a:xfrm>
          <a:prstGeom prst="rect">
            <a:avLst/>
          </a:prstGeom>
          <a:noFill/>
          <a:ln w="9525">
            <a:noFill/>
            <a:miter lim="800000"/>
            <a:headEnd/>
            <a:tailEnd/>
          </a:ln>
        </p:spPr>
      </p:pic>
      <p:sp>
        <p:nvSpPr>
          <p:cNvPr id="6" name="Footer Placeholder 5"/>
          <p:cNvSpPr>
            <a:spLocks noGrp="1"/>
          </p:cNvSpPr>
          <p:nvPr>
            <p:ph type="ftr" sz="quarter" idx="10"/>
          </p:nvPr>
        </p:nvSpPr>
        <p:spPr/>
        <p:txBody>
          <a:bodyPr/>
          <a:lstStyle/>
          <a:p>
            <a:pPr algn="l">
              <a:defRPr/>
            </a:pPr>
            <a:r>
              <a:rPr lang="en-US" smtClean="0"/>
              <a:t>ALFIRA SOFIA</a:t>
            </a:r>
            <a:endParaRPr lang="en-US"/>
          </a:p>
        </p:txBody>
      </p:sp>
    </p:spTree>
  </p:cSld>
  <p:clrMapOvr>
    <a:masterClrMapping/>
  </p:clrMapOvr>
  <p:transition>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1"/>
          </p:nvPr>
        </p:nvSpPr>
        <p:spPr/>
        <p:txBody>
          <a:bodyPr/>
          <a:lstStyle/>
          <a:p>
            <a:pPr>
              <a:defRPr/>
            </a:pPr>
            <a:fld id="{DA7FCE0D-29C3-4C8B-AE02-FC74337FC392}" type="slidenum">
              <a:rPr lang="en-US"/>
              <a:pPr>
                <a:defRPr/>
              </a:pPr>
              <a:t>10</a:t>
            </a:fld>
            <a:endParaRPr lang="en-US"/>
          </a:p>
        </p:txBody>
      </p:sp>
      <p:sp>
        <p:nvSpPr>
          <p:cNvPr id="27651" name="AutoShape 8"/>
          <p:cNvSpPr>
            <a:spLocks noGrp="1" noChangeArrowheads="1"/>
          </p:cNvSpPr>
          <p:nvPr>
            <p:ph type="title"/>
          </p:nvPr>
        </p:nvSpPr>
        <p:spPr/>
        <p:txBody>
          <a:bodyPr/>
          <a:lstStyle/>
          <a:p>
            <a:pPr eaLnBrk="1" hangingPunct="1"/>
            <a:r>
              <a:rPr lang="en-US" sz="2400" smtClean="0"/>
              <a:t>Comparing Population Means with Unequal Population Standard Deviations - Example</a:t>
            </a:r>
          </a:p>
        </p:txBody>
      </p:sp>
      <p:sp>
        <p:nvSpPr>
          <p:cNvPr id="27652" name="Rectangle 3"/>
          <p:cNvSpPr>
            <a:spLocks noGrp="1" noChangeArrowheads="1"/>
          </p:cNvSpPr>
          <p:nvPr>
            <p:ph type="body" sz="half" idx="2"/>
          </p:nvPr>
        </p:nvSpPr>
        <p:spPr>
          <a:xfrm>
            <a:off x="608013" y="1790700"/>
            <a:ext cx="8228012" cy="4445000"/>
          </a:xfrm>
        </p:spPr>
        <p:txBody>
          <a:bodyPr>
            <a:normAutofit fontScale="92500" lnSpcReduction="10000"/>
          </a:bodyPr>
          <a:lstStyle/>
          <a:p>
            <a:pPr marL="0" indent="0" eaLnBrk="1" hangingPunct="1">
              <a:buFont typeface="Wingdings" pitchFamily="2" charset="2"/>
              <a:buNone/>
            </a:pPr>
            <a:r>
              <a:rPr lang="en-US" sz="1800" smtClean="0"/>
              <a:t>Para pekerja di sebuah laboratorium pengujian pelanggan tengah mengevaluasi daya serap tisu. Mereka ingin membandingkan satu set tisu kamar mandi merek toko dengan kelompok serupa dari merek ternama. Mereka mencelupkan selembar tisu dari masing-masing merek ke dalam sebuah bak cairan, membiarkan tisu tersebut meneteskan kembali cairan yang diserap ke dalam bak selama dua menit, dan kemudian mengevaluasi jumlah cairan yang terambil oleh tisu-tisu tersebut dari bak. Sampel acak 9 tisu merek toko menyerap jumlah cairan berikut dalam milimeter. </a:t>
            </a:r>
          </a:p>
          <a:p>
            <a:pPr eaLnBrk="1" hangingPunct="1">
              <a:buFont typeface="Wingdings" pitchFamily="2" charset="2"/>
              <a:buNone/>
            </a:pPr>
            <a:endParaRPr lang="en-US" sz="1800" smtClean="0">
              <a:solidFill>
                <a:srgbClr val="FF3101"/>
              </a:solidFill>
            </a:endParaRPr>
          </a:p>
          <a:p>
            <a:pPr eaLnBrk="1" hangingPunct="1">
              <a:buFont typeface="Wingdings" pitchFamily="2" charset="2"/>
              <a:buNone/>
            </a:pPr>
            <a:r>
              <a:rPr lang="en-US" sz="2400" smtClean="0">
                <a:solidFill>
                  <a:srgbClr val="FFC000"/>
                </a:solidFill>
              </a:rPr>
              <a:t>8   8   3   1   9   7   5   5   12</a:t>
            </a:r>
          </a:p>
          <a:p>
            <a:pPr eaLnBrk="1" hangingPunct="1">
              <a:buFont typeface="Wingdings" pitchFamily="2" charset="2"/>
              <a:buNone/>
            </a:pPr>
            <a:endParaRPr lang="en-US" sz="2400" smtClean="0"/>
          </a:p>
          <a:p>
            <a:pPr marL="0" indent="0" eaLnBrk="1" hangingPunct="1">
              <a:buFont typeface="Wingdings" pitchFamily="2" charset="2"/>
              <a:buNone/>
            </a:pPr>
            <a:r>
              <a:rPr lang="en-US" sz="1800" smtClean="0"/>
              <a:t>Suatu sampel acak saling bebas dari 12 tisu merek ternama menyerap jumlah cairan berikut dalam milimeter :</a:t>
            </a:r>
          </a:p>
          <a:p>
            <a:pPr eaLnBrk="1" hangingPunct="1">
              <a:buFont typeface="Wingdings" pitchFamily="2" charset="2"/>
              <a:buNone/>
            </a:pPr>
            <a:endParaRPr lang="en-US" sz="1800" smtClean="0">
              <a:solidFill>
                <a:srgbClr val="FF3101"/>
              </a:solidFill>
            </a:endParaRPr>
          </a:p>
          <a:p>
            <a:pPr eaLnBrk="1" hangingPunct="1">
              <a:buFont typeface="Wingdings" pitchFamily="2" charset="2"/>
              <a:buNone/>
            </a:pPr>
            <a:r>
              <a:rPr lang="en-US" sz="2400" smtClean="0">
                <a:solidFill>
                  <a:srgbClr val="FFC000"/>
                </a:solidFill>
              </a:rPr>
              <a:t>12  11  10   6   8   9   9   10   11   9   8   10</a:t>
            </a:r>
          </a:p>
          <a:p>
            <a:pPr eaLnBrk="1" hangingPunct="1">
              <a:buFont typeface="Wingdings" pitchFamily="2" charset="2"/>
              <a:buNone/>
            </a:pPr>
            <a:endParaRPr lang="en-US" sz="2400" smtClean="0">
              <a:solidFill>
                <a:srgbClr val="FF3101"/>
              </a:solidFill>
            </a:endParaRPr>
          </a:p>
          <a:p>
            <a:pPr marL="0" indent="0" eaLnBrk="1" hangingPunct="1">
              <a:buFont typeface="Wingdings" pitchFamily="2" charset="2"/>
              <a:buNone/>
            </a:pPr>
            <a:r>
              <a:rPr lang="en-US" sz="1800" smtClean="0"/>
              <a:t>Gunakan tingkat signifikansi 0,10 dan ujilah apakah ada </a:t>
            </a:r>
            <a:r>
              <a:rPr lang="en-US" sz="1800" smtClean="0">
                <a:solidFill>
                  <a:srgbClr val="FFC000"/>
                </a:solidFill>
              </a:rPr>
              <a:t>perbedaan</a:t>
            </a:r>
            <a:r>
              <a:rPr lang="en-US" sz="1800" smtClean="0">
                <a:solidFill>
                  <a:srgbClr val="FF0000"/>
                </a:solidFill>
              </a:rPr>
              <a:t> </a:t>
            </a:r>
            <a:r>
              <a:rPr lang="en-US" sz="1800" smtClean="0"/>
              <a:t>dalam rata-rata jumlah cairan yang diserap oleh kedua jenis tisu tersebut.</a:t>
            </a:r>
          </a:p>
        </p:txBody>
      </p:sp>
      <p:sp>
        <p:nvSpPr>
          <p:cNvPr id="5" name="Footer Placeholder 4"/>
          <p:cNvSpPr>
            <a:spLocks noGrp="1"/>
          </p:cNvSpPr>
          <p:nvPr>
            <p:ph type="ftr" sz="quarter" idx="10"/>
          </p:nvPr>
        </p:nvSpPr>
        <p:spPr/>
        <p:txBody>
          <a:bodyPr/>
          <a:lstStyle/>
          <a:p>
            <a:pPr algn="l">
              <a:defRPr/>
            </a:pPr>
            <a:r>
              <a:rPr lang="en-US" smtClean="0"/>
              <a:t>ALFIRA SOFIA</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7"/>
          <p:cNvSpPr>
            <a:spLocks noChangeArrowheads="1"/>
          </p:cNvSpPr>
          <p:nvPr/>
        </p:nvSpPr>
        <p:spPr bwMode="auto">
          <a:xfrm>
            <a:off x="508000" y="1816100"/>
            <a:ext cx="8191500" cy="701675"/>
          </a:xfrm>
          <a:prstGeom prst="rect">
            <a:avLst/>
          </a:prstGeom>
          <a:noFill/>
          <a:ln w="9525">
            <a:noFill/>
            <a:miter lim="800000"/>
            <a:headEnd/>
            <a:tailEnd/>
          </a:ln>
        </p:spPr>
        <p:txBody>
          <a:bodyPr wrap="square">
            <a:spAutoFit/>
          </a:bodyPr>
          <a:lstStyle/>
          <a:p>
            <a:pPr eaLnBrk="0" hangingPunct="0">
              <a:lnSpc>
                <a:spcPct val="100000"/>
              </a:lnSpc>
            </a:pPr>
            <a:r>
              <a:rPr lang="en-US" sz="2000">
                <a:solidFill>
                  <a:schemeClr val="tx1"/>
                </a:solidFill>
                <a:latin typeface="Cambria" pitchFamily="18" charset="0"/>
              </a:rPr>
              <a:t>The  following dot plot provided by MINITAB shows the variances to be unequal.</a:t>
            </a:r>
          </a:p>
        </p:txBody>
      </p:sp>
      <p:sp>
        <p:nvSpPr>
          <p:cNvPr id="28676" name="AutoShape 9"/>
          <p:cNvSpPr>
            <a:spLocks noGrp="1" noChangeArrowheads="1"/>
          </p:cNvSpPr>
          <p:nvPr>
            <p:ph type="title"/>
          </p:nvPr>
        </p:nvSpPr>
        <p:spPr/>
        <p:txBody>
          <a:bodyPr/>
          <a:lstStyle/>
          <a:p>
            <a:pPr eaLnBrk="1" hangingPunct="1"/>
            <a:r>
              <a:rPr lang="en-US" sz="2400" smtClean="0"/>
              <a:t>Comparing Population Means with Unequal Population Standard Deviations - Example</a:t>
            </a:r>
          </a:p>
        </p:txBody>
      </p:sp>
      <p:pic>
        <p:nvPicPr>
          <p:cNvPr id="28677" name="Picture 11" descr="1127"/>
          <p:cNvPicPr>
            <a:picLocks noChangeAspect="1" noChangeArrowheads="1"/>
          </p:cNvPicPr>
          <p:nvPr/>
        </p:nvPicPr>
        <p:blipFill>
          <a:blip r:embed="rId3"/>
          <a:srcRect/>
          <a:stretch>
            <a:fillRect/>
          </a:stretch>
        </p:blipFill>
        <p:spPr bwMode="auto">
          <a:xfrm>
            <a:off x="1822450" y="2819400"/>
            <a:ext cx="5476875" cy="24765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A23E363-DAAE-49FC-B4F8-0F6B610555E3}" type="slidenum">
              <a:rPr lang="en-US" smtClean="0"/>
              <a:pPr/>
              <a:t>11</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5267" name="Rectangle 3"/>
          <p:cNvSpPr>
            <a:spLocks noGrp="1" noChangeArrowheads="1"/>
          </p:cNvSpPr>
          <p:nvPr>
            <p:ph type="body" idx="1"/>
          </p:nvPr>
        </p:nvSpPr>
        <p:spPr>
          <a:xfrm>
            <a:off x="752475" y="1905000"/>
            <a:ext cx="8134350" cy="4110038"/>
          </a:xfrm>
        </p:spPr>
        <p:txBody>
          <a:bodyPr lIns="92075" tIns="46038" rIns="92075" bIns="46038"/>
          <a:lstStyle/>
          <a:p>
            <a:pPr eaLnBrk="1" hangingPunct="1">
              <a:buFont typeface="Wingdings" pitchFamily="2" charset="2"/>
              <a:buNone/>
            </a:pPr>
            <a:r>
              <a:rPr lang="en-US" sz="2000" smtClean="0">
                <a:solidFill>
                  <a:srgbClr val="FFC000"/>
                </a:solidFill>
              </a:rPr>
              <a:t>Step 1:  </a:t>
            </a:r>
            <a:r>
              <a:rPr lang="en-US" sz="2000" smtClean="0"/>
              <a:t>State the null and alternate hypotheses. </a:t>
            </a:r>
          </a:p>
          <a:p>
            <a:pPr eaLnBrk="1" hangingPunct="1">
              <a:buFont typeface="Wingdings" pitchFamily="2" charset="2"/>
              <a:buNone/>
            </a:pPr>
            <a:r>
              <a:rPr lang="en-US" sz="2000" i="1" smtClean="0"/>
              <a:t>			</a:t>
            </a:r>
            <a:r>
              <a:rPr lang="en-US" sz="2000" smtClean="0"/>
              <a:t>H</a:t>
            </a:r>
            <a:r>
              <a:rPr lang="en-US" sz="2000" baseline="-25000" smtClean="0"/>
              <a:t>0</a:t>
            </a:r>
            <a:r>
              <a:rPr lang="en-US" sz="2000" smtClean="0"/>
              <a:t>: </a:t>
            </a:r>
            <a:r>
              <a:rPr lang="en-US" sz="2000" smtClean="0">
                <a:cs typeface="Times New Roman" pitchFamily="18" charset="0"/>
                <a:sym typeface="Symbol" pitchFamily="18" charset="2"/>
              </a:rPr>
              <a:t></a:t>
            </a:r>
            <a:r>
              <a:rPr lang="en-US" sz="2000" baseline="-25000" smtClean="0">
                <a:cs typeface="Times New Roman" pitchFamily="18" charset="0"/>
              </a:rPr>
              <a:t>1</a:t>
            </a:r>
            <a:r>
              <a:rPr lang="en-US" sz="2000" smtClean="0">
                <a:cs typeface="Times New Roman" pitchFamily="18" charset="0"/>
              </a:rPr>
              <a:t> = </a:t>
            </a:r>
            <a:r>
              <a:rPr lang="en-US" sz="2000" smtClean="0">
                <a:cs typeface="Times New Roman" pitchFamily="18" charset="0"/>
                <a:sym typeface="Symbol" pitchFamily="18" charset="2"/>
              </a:rPr>
              <a:t></a:t>
            </a:r>
            <a:r>
              <a:rPr lang="en-US" sz="2000" baseline="-25000" smtClean="0">
                <a:cs typeface="Times New Roman" pitchFamily="18" charset="0"/>
              </a:rPr>
              <a:t>2 </a:t>
            </a:r>
            <a:r>
              <a:rPr lang="en-US" sz="2000" smtClean="0">
                <a:cs typeface="Times New Roman" pitchFamily="18" charset="0"/>
              </a:rPr>
              <a:t> </a:t>
            </a:r>
            <a:r>
              <a:rPr lang="en-US" sz="2000" baseline="-25000" smtClean="0">
                <a:cs typeface="Times New Roman" pitchFamily="18" charset="0"/>
              </a:rPr>
              <a:t>   </a:t>
            </a:r>
          </a:p>
          <a:p>
            <a:pPr eaLnBrk="1" hangingPunct="1">
              <a:buFont typeface="Wingdings" pitchFamily="2" charset="2"/>
              <a:buNone/>
            </a:pPr>
            <a:r>
              <a:rPr lang="en-US" sz="2000" baseline="-25000" smtClean="0">
                <a:cs typeface="Times New Roman" pitchFamily="18" charset="0"/>
              </a:rPr>
              <a:t>			</a:t>
            </a:r>
            <a:r>
              <a:rPr lang="en-US" sz="2000" smtClean="0">
                <a:cs typeface="Times New Roman" pitchFamily="18" charset="0"/>
              </a:rPr>
              <a:t>H</a:t>
            </a:r>
            <a:r>
              <a:rPr lang="en-US" sz="2000" baseline="-25000" smtClean="0">
                <a:cs typeface="Times New Roman" pitchFamily="18" charset="0"/>
              </a:rPr>
              <a:t>1</a:t>
            </a:r>
            <a:r>
              <a:rPr lang="en-US" sz="2000" smtClean="0">
                <a:cs typeface="Times New Roman" pitchFamily="18" charset="0"/>
              </a:rPr>
              <a:t>: </a:t>
            </a:r>
            <a:r>
              <a:rPr lang="en-US" sz="2000" smtClean="0">
                <a:cs typeface="Times New Roman" pitchFamily="18" charset="0"/>
                <a:sym typeface="Symbol" pitchFamily="18" charset="2"/>
              </a:rPr>
              <a:t></a:t>
            </a:r>
            <a:r>
              <a:rPr lang="en-US" sz="2000" baseline="-25000" smtClean="0">
                <a:cs typeface="Times New Roman" pitchFamily="18" charset="0"/>
              </a:rPr>
              <a:t>1</a:t>
            </a:r>
            <a:r>
              <a:rPr lang="en-US" sz="2000" smtClean="0">
                <a:cs typeface="Times New Roman" pitchFamily="18" charset="0"/>
              </a:rPr>
              <a:t> </a:t>
            </a:r>
            <a:r>
              <a:rPr lang="en-US" sz="2000" smtClean="0">
                <a:cs typeface="Times New Roman" pitchFamily="18" charset="0"/>
                <a:sym typeface="WP MathA" pitchFamily="2" charset="2"/>
              </a:rPr>
              <a:t>≠</a:t>
            </a:r>
            <a:r>
              <a:rPr lang="en-US" sz="2000" smtClean="0">
                <a:cs typeface="Times New Roman" pitchFamily="18" charset="0"/>
              </a:rPr>
              <a:t> </a:t>
            </a:r>
            <a:r>
              <a:rPr lang="en-US" sz="2000" smtClean="0">
                <a:cs typeface="Times New Roman" pitchFamily="18" charset="0"/>
                <a:sym typeface="Symbol" pitchFamily="18" charset="2"/>
              </a:rPr>
              <a:t></a:t>
            </a:r>
            <a:r>
              <a:rPr lang="en-US" sz="2000" baseline="-25000" smtClean="0">
                <a:cs typeface="Times New Roman" pitchFamily="18" charset="0"/>
              </a:rPr>
              <a:t>2</a:t>
            </a:r>
          </a:p>
          <a:p>
            <a:pPr eaLnBrk="1" hangingPunct="1">
              <a:buFont typeface="Wingdings" pitchFamily="2" charset="2"/>
              <a:buNone/>
            </a:pPr>
            <a:endParaRPr lang="en-US" sz="2000" baseline="-25000" smtClean="0">
              <a:cs typeface="Times New Roman" pitchFamily="18" charset="0"/>
            </a:endParaRPr>
          </a:p>
          <a:p>
            <a:pPr>
              <a:buClr>
                <a:srgbClr val="404960"/>
              </a:buClr>
              <a:buSzPct val="65000"/>
              <a:buFont typeface="Wingdings" pitchFamily="2" charset="2"/>
              <a:buNone/>
            </a:pPr>
            <a:r>
              <a:rPr lang="en-US" sz="2000" smtClean="0">
                <a:solidFill>
                  <a:srgbClr val="FFC000"/>
                </a:solidFill>
              </a:rPr>
              <a:t>Step 2:  </a:t>
            </a:r>
            <a:r>
              <a:rPr lang="en-US" sz="2000" smtClean="0"/>
              <a:t>State the level of significance. </a:t>
            </a:r>
          </a:p>
          <a:p>
            <a:pPr>
              <a:buClr>
                <a:srgbClr val="404960"/>
              </a:buClr>
              <a:buSzPct val="65000"/>
              <a:buFont typeface="Wingdings" pitchFamily="2" charset="2"/>
              <a:buNone/>
            </a:pPr>
            <a:r>
              <a:rPr lang="en-US" sz="2000" smtClean="0"/>
              <a:t>	The .10 significance level is stated in the problem.</a:t>
            </a:r>
          </a:p>
          <a:p>
            <a:pPr>
              <a:buClr>
                <a:srgbClr val="404960"/>
              </a:buClr>
              <a:buSzPct val="65000"/>
              <a:buFont typeface="Wingdings" pitchFamily="2" charset="2"/>
              <a:buNone/>
            </a:pPr>
            <a:endParaRPr lang="en-US" sz="2000" smtClean="0"/>
          </a:p>
          <a:p>
            <a:pPr eaLnBrk="1" hangingPunct="1">
              <a:buFont typeface="Wingdings" pitchFamily="2" charset="2"/>
              <a:buNone/>
            </a:pPr>
            <a:r>
              <a:rPr lang="en-US" sz="2000" smtClean="0">
                <a:solidFill>
                  <a:srgbClr val="FFC000"/>
                </a:solidFill>
              </a:rPr>
              <a:t>Step 3:   </a:t>
            </a:r>
            <a:r>
              <a:rPr lang="en-US" sz="2000" smtClean="0"/>
              <a:t>Find the appropriate test statistic.</a:t>
            </a:r>
            <a:r>
              <a:rPr lang="en-US" sz="2000" smtClean="0">
                <a:solidFill>
                  <a:schemeClr val="accent1"/>
                </a:solidFill>
              </a:rPr>
              <a:t> </a:t>
            </a:r>
          </a:p>
          <a:p>
            <a:pPr eaLnBrk="1" hangingPunct="1">
              <a:buFont typeface="Wingdings" pitchFamily="2" charset="2"/>
              <a:buNone/>
            </a:pPr>
            <a:r>
              <a:rPr lang="en-US" sz="2000" smtClean="0">
                <a:solidFill>
                  <a:schemeClr val="accent1"/>
                </a:solidFill>
              </a:rPr>
              <a:t>	</a:t>
            </a:r>
            <a:r>
              <a:rPr lang="en-US" sz="2000" smtClean="0"/>
              <a:t>We will use </a:t>
            </a:r>
            <a:r>
              <a:rPr lang="en-US" sz="2000" smtClean="0">
                <a:solidFill>
                  <a:srgbClr val="FFC000"/>
                </a:solidFill>
              </a:rPr>
              <a:t>unequal variances </a:t>
            </a:r>
            <a:r>
              <a:rPr lang="en-US" sz="2000" i="1" smtClean="0"/>
              <a:t>t</a:t>
            </a:r>
            <a:r>
              <a:rPr lang="en-US" sz="2000" smtClean="0"/>
              <a:t>-test </a:t>
            </a:r>
          </a:p>
        </p:txBody>
      </p:sp>
      <p:sp>
        <p:nvSpPr>
          <p:cNvPr id="29700" name="AutoShape 5"/>
          <p:cNvSpPr>
            <a:spLocks noGrp="1" noChangeArrowheads="1"/>
          </p:cNvSpPr>
          <p:nvPr>
            <p:ph type="title"/>
          </p:nvPr>
        </p:nvSpPr>
        <p:spPr/>
        <p:txBody>
          <a:bodyPr/>
          <a:lstStyle/>
          <a:p>
            <a:pPr eaLnBrk="1" hangingPunct="1"/>
            <a:r>
              <a:rPr lang="en-US" sz="2400" smtClean="0"/>
              <a:t>Comparing Population Means with Unequal Population Standard Deviations - Example</a:t>
            </a:r>
          </a:p>
        </p:txBody>
      </p:sp>
      <p:sp>
        <p:nvSpPr>
          <p:cNvPr id="5" name="Slide Number Placeholder 4"/>
          <p:cNvSpPr>
            <a:spLocks noGrp="1"/>
          </p:cNvSpPr>
          <p:nvPr>
            <p:ph type="sldNum" sz="quarter" idx="12"/>
          </p:nvPr>
        </p:nvSpPr>
        <p:spPr/>
        <p:txBody>
          <a:bodyPr/>
          <a:lstStyle/>
          <a:p>
            <a:fld id="{BA23E363-DAAE-49FC-B4F8-0F6B610555E3}" type="slidenum">
              <a:rPr lang="en-US" smtClean="0"/>
              <a:pPr/>
              <a:t>12</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95267">
                                            <p:txEl>
                                              <p:pRg st="0" end="0"/>
                                            </p:txEl>
                                          </p:spTgt>
                                        </p:tgtEl>
                                        <p:attrNameLst>
                                          <p:attrName>style.visibility</p:attrName>
                                        </p:attrNameLst>
                                      </p:cBhvr>
                                      <p:to>
                                        <p:strVal val="visible"/>
                                      </p:to>
                                    </p:set>
                                    <p:animEffect transition="in" filter="wipe(left)">
                                      <p:cBhvr>
                                        <p:cTn id="7" dur="500"/>
                                        <p:tgtEl>
                                          <p:spTgt spid="3952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95267">
                                            <p:txEl>
                                              <p:pRg st="1" end="1"/>
                                            </p:txEl>
                                          </p:spTgt>
                                        </p:tgtEl>
                                        <p:attrNameLst>
                                          <p:attrName>style.visibility</p:attrName>
                                        </p:attrNameLst>
                                      </p:cBhvr>
                                      <p:to>
                                        <p:strVal val="visible"/>
                                      </p:to>
                                    </p:set>
                                    <p:animEffect transition="in" filter="wipe(left)">
                                      <p:cBhvr>
                                        <p:cTn id="12" dur="500"/>
                                        <p:tgtEl>
                                          <p:spTgt spid="3952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95267">
                                            <p:txEl>
                                              <p:pRg st="2" end="2"/>
                                            </p:txEl>
                                          </p:spTgt>
                                        </p:tgtEl>
                                        <p:attrNameLst>
                                          <p:attrName>style.visibility</p:attrName>
                                        </p:attrNameLst>
                                      </p:cBhvr>
                                      <p:to>
                                        <p:strVal val="visible"/>
                                      </p:to>
                                    </p:set>
                                    <p:animEffect transition="in" filter="wipe(left)">
                                      <p:cBhvr>
                                        <p:cTn id="17" dur="500"/>
                                        <p:tgtEl>
                                          <p:spTgt spid="39526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95267">
                                            <p:txEl>
                                              <p:pRg st="4" end="4"/>
                                            </p:txEl>
                                          </p:spTgt>
                                        </p:tgtEl>
                                        <p:attrNameLst>
                                          <p:attrName>style.visibility</p:attrName>
                                        </p:attrNameLst>
                                      </p:cBhvr>
                                      <p:to>
                                        <p:strVal val="visible"/>
                                      </p:to>
                                    </p:set>
                                    <p:animEffect transition="in" filter="wipe(left)">
                                      <p:cBhvr>
                                        <p:cTn id="22" dur="500"/>
                                        <p:tgtEl>
                                          <p:spTgt spid="39526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95267">
                                            <p:txEl>
                                              <p:pRg st="5" end="5"/>
                                            </p:txEl>
                                          </p:spTgt>
                                        </p:tgtEl>
                                        <p:attrNameLst>
                                          <p:attrName>style.visibility</p:attrName>
                                        </p:attrNameLst>
                                      </p:cBhvr>
                                      <p:to>
                                        <p:strVal val="visible"/>
                                      </p:to>
                                    </p:set>
                                    <p:animEffect transition="in" filter="wipe(left)">
                                      <p:cBhvr>
                                        <p:cTn id="27" dur="500"/>
                                        <p:tgtEl>
                                          <p:spTgt spid="39526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95267">
                                            <p:txEl>
                                              <p:pRg st="7" end="7"/>
                                            </p:txEl>
                                          </p:spTgt>
                                        </p:tgtEl>
                                        <p:attrNameLst>
                                          <p:attrName>style.visibility</p:attrName>
                                        </p:attrNameLst>
                                      </p:cBhvr>
                                      <p:to>
                                        <p:strVal val="visible"/>
                                      </p:to>
                                    </p:set>
                                    <p:animEffect transition="in" filter="wipe(left)">
                                      <p:cBhvr>
                                        <p:cTn id="32" dur="500"/>
                                        <p:tgtEl>
                                          <p:spTgt spid="395267">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95267">
                                            <p:txEl>
                                              <p:pRg st="8" end="8"/>
                                            </p:txEl>
                                          </p:spTgt>
                                        </p:tgtEl>
                                        <p:attrNameLst>
                                          <p:attrName>style.visibility</p:attrName>
                                        </p:attrNameLst>
                                      </p:cBhvr>
                                      <p:to>
                                        <p:strVal val="visible"/>
                                      </p:to>
                                    </p:set>
                                    <p:animEffect transition="in" filter="wipe(left)">
                                      <p:cBhvr>
                                        <p:cTn id="37" dur="500"/>
                                        <p:tgtEl>
                                          <p:spTgt spid="39526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267"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6"/>
          <p:cNvSpPr>
            <a:spLocks noGrp="1"/>
          </p:cNvSpPr>
          <p:nvPr>
            <p:ph type="sldNum" sz="quarter" idx="11"/>
          </p:nvPr>
        </p:nvSpPr>
        <p:spPr/>
        <p:txBody>
          <a:bodyPr/>
          <a:lstStyle/>
          <a:p>
            <a:pPr>
              <a:defRPr/>
            </a:pPr>
            <a:fld id="{376A9BE1-30CA-41B6-97F5-729675D5059E}" type="slidenum">
              <a:rPr lang="en-US"/>
              <a:pPr>
                <a:defRPr/>
              </a:pPr>
              <a:t>13</a:t>
            </a:fld>
            <a:endParaRPr lang="en-US"/>
          </a:p>
        </p:txBody>
      </p:sp>
      <p:sp>
        <p:nvSpPr>
          <p:cNvPr id="30723" name="Rectangle 3"/>
          <p:cNvSpPr>
            <a:spLocks noGrp="1" noChangeArrowheads="1"/>
          </p:cNvSpPr>
          <p:nvPr>
            <p:ph type="body" sz="half" idx="1"/>
          </p:nvPr>
        </p:nvSpPr>
        <p:spPr>
          <a:xfrm>
            <a:off x="558800" y="1724025"/>
            <a:ext cx="3478213" cy="2609850"/>
          </a:xfrm>
        </p:spPr>
        <p:txBody>
          <a:bodyPr lIns="92075" tIns="46038" rIns="92075" bIns="46038">
            <a:noAutofit/>
          </a:bodyPr>
          <a:lstStyle/>
          <a:p>
            <a:pPr eaLnBrk="1" hangingPunct="1">
              <a:buFont typeface="Wingdings" pitchFamily="2" charset="2"/>
              <a:buNone/>
            </a:pPr>
            <a:r>
              <a:rPr lang="en-US" sz="1800" smtClean="0">
                <a:solidFill>
                  <a:srgbClr val="FFC000"/>
                </a:solidFill>
              </a:rPr>
              <a:t>Step 4:  </a:t>
            </a:r>
            <a:r>
              <a:rPr lang="en-US" sz="1800" smtClean="0"/>
              <a:t>State the decision rule.</a:t>
            </a:r>
          </a:p>
          <a:p>
            <a:pPr eaLnBrk="1" hangingPunct="1">
              <a:buFont typeface="Wingdings" pitchFamily="2" charset="2"/>
              <a:buNone/>
            </a:pPr>
            <a:r>
              <a:rPr lang="en-US" sz="1800" smtClean="0">
                <a:solidFill>
                  <a:schemeClr val="accent1"/>
                </a:solidFill>
              </a:rPr>
              <a:t>	</a:t>
            </a:r>
            <a:r>
              <a:rPr lang="en-US" sz="1800" smtClean="0"/>
              <a:t>Reject H</a:t>
            </a:r>
            <a:r>
              <a:rPr lang="en-US" sz="1800" baseline="-25000" smtClean="0"/>
              <a:t>0</a:t>
            </a:r>
            <a:r>
              <a:rPr lang="en-US" sz="1800" smtClean="0"/>
              <a:t> if </a:t>
            </a:r>
          </a:p>
          <a:p>
            <a:pPr eaLnBrk="1" hangingPunct="1">
              <a:buFont typeface="Wingdings" pitchFamily="2" charset="2"/>
              <a:buNone/>
            </a:pPr>
            <a:r>
              <a:rPr lang="en-US" sz="1800" smtClean="0"/>
              <a:t>		</a:t>
            </a:r>
            <a:r>
              <a:rPr lang="en-US" sz="1800" i="1" smtClean="0"/>
              <a:t>t</a:t>
            </a:r>
            <a:r>
              <a:rPr lang="en-US" sz="1800" smtClean="0"/>
              <a:t> &gt; </a:t>
            </a:r>
            <a:r>
              <a:rPr lang="en-US" sz="1800" i="1" smtClean="0"/>
              <a:t>t</a:t>
            </a:r>
            <a:r>
              <a:rPr lang="en-US" sz="1800" baseline="-25000" smtClean="0">
                <a:sym typeface="Symbol" pitchFamily="18" charset="2"/>
              </a:rPr>
              <a:t>/2d.f.</a:t>
            </a:r>
            <a:r>
              <a:rPr lang="en-US" sz="1800" smtClean="0"/>
              <a:t>  or  </a:t>
            </a:r>
            <a:r>
              <a:rPr lang="en-US" sz="1800" i="1" smtClean="0"/>
              <a:t>t</a:t>
            </a:r>
            <a:r>
              <a:rPr lang="en-US" sz="1800" smtClean="0"/>
              <a:t> &lt; - </a:t>
            </a:r>
            <a:r>
              <a:rPr lang="en-US" sz="1800" i="1" smtClean="0"/>
              <a:t>t</a:t>
            </a:r>
            <a:r>
              <a:rPr lang="en-US" sz="1800" baseline="-25000" smtClean="0">
                <a:sym typeface="Symbol" pitchFamily="18" charset="2"/>
              </a:rPr>
              <a:t>/2,d.f.</a:t>
            </a:r>
            <a:r>
              <a:rPr lang="en-US" sz="1800" smtClean="0"/>
              <a:t> </a:t>
            </a:r>
          </a:p>
          <a:p>
            <a:pPr eaLnBrk="1" hangingPunct="1">
              <a:buFont typeface="Wingdings" pitchFamily="2" charset="2"/>
              <a:buNone/>
            </a:pPr>
            <a:r>
              <a:rPr lang="en-US" sz="1800" smtClean="0"/>
              <a:t>		</a:t>
            </a:r>
            <a:r>
              <a:rPr lang="en-US" sz="1800" i="1" smtClean="0"/>
              <a:t>t</a:t>
            </a:r>
            <a:r>
              <a:rPr lang="en-US" sz="1800" smtClean="0"/>
              <a:t> &gt; </a:t>
            </a:r>
            <a:r>
              <a:rPr lang="en-US" sz="1800" i="1" smtClean="0"/>
              <a:t>t</a:t>
            </a:r>
            <a:r>
              <a:rPr lang="en-US" sz="1800" baseline="-25000" smtClean="0">
                <a:sym typeface="Symbol" pitchFamily="18" charset="2"/>
              </a:rPr>
              <a:t>.05,10</a:t>
            </a:r>
            <a:r>
              <a:rPr lang="en-US" sz="1800" smtClean="0"/>
              <a:t>  or  </a:t>
            </a:r>
            <a:r>
              <a:rPr lang="en-US" sz="1800" i="1" smtClean="0"/>
              <a:t>t</a:t>
            </a:r>
            <a:r>
              <a:rPr lang="en-US" sz="1800" smtClean="0"/>
              <a:t> &lt; - </a:t>
            </a:r>
            <a:r>
              <a:rPr lang="en-US" sz="1800" i="1" smtClean="0"/>
              <a:t>t</a:t>
            </a:r>
            <a:r>
              <a:rPr lang="en-US" sz="1800" i="1" baseline="-25000" smtClean="0">
                <a:sym typeface="Symbol" pitchFamily="18" charset="2"/>
              </a:rPr>
              <a:t>.</a:t>
            </a:r>
            <a:r>
              <a:rPr lang="en-US" sz="1800" baseline="-25000" smtClean="0">
                <a:sym typeface="Symbol" pitchFamily="18" charset="2"/>
              </a:rPr>
              <a:t>05, 10</a:t>
            </a:r>
            <a:endParaRPr lang="en-US" sz="1800" smtClean="0"/>
          </a:p>
          <a:p>
            <a:pPr eaLnBrk="1" hangingPunct="1">
              <a:buFont typeface="Wingdings" pitchFamily="2" charset="2"/>
              <a:buNone/>
            </a:pPr>
            <a:r>
              <a:rPr lang="en-US" sz="1800" smtClean="0"/>
              <a:t>		</a:t>
            </a:r>
            <a:r>
              <a:rPr lang="en-US" sz="1800" i="1" smtClean="0"/>
              <a:t>t</a:t>
            </a:r>
            <a:r>
              <a:rPr lang="en-US" sz="1800" smtClean="0"/>
              <a:t> &gt; 1.812 or </a:t>
            </a:r>
            <a:r>
              <a:rPr lang="en-US" sz="1800" i="1" smtClean="0"/>
              <a:t>t</a:t>
            </a:r>
            <a:r>
              <a:rPr lang="en-US" sz="1800" smtClean="0"/>
              <a:t> &lt; -</a:t>
            </a:r>
            <a:r>
              <a:rPr lang="en-US" sz="1800" i="1" smtClean="0"/>
              <a:t>1</a:t>
            </a:r>
            <a:r>
              <a:rPr lang="en-US" sz="1800" smtClean="0"/>
              <a:t>.812</a:t>
            </a:r>
            <a:r>
              <a:rPr lang="en-US" sz="2000" smtClean="0"/>
              <a:t> </a:t>
            </a:r>
          </a:p>
          <a:p>
            <a:pPr eaLnBrk="1" hangingPunct="1">
              <a:buFont typeface="Wingdings" pitchFamily="2" charset="2"/>
              <a:buNone/>
            </a:pPr>
            <a:endParaRPr lang="en-US" sz="2000" smtClean="0"/>
          </a:p>
          <a:p>
            <a:pPr eaLnBrk="1" hangingPunct="1">
              <a:buFont typeface="Wingdings" pitchFamily="2" charset="2"/>
              <a:buNone/>
            </a:pPr>
            <a:r>
              <a:rPr lang="en-US" sz="1800" smtClean="0">
                <a:solidFill>
                  <a:srgbClr val="FFC000"/>
                </a:solidFill>
              </a:rPr>
              <a:t>Step 5:  </a:t>
            </a:r>
            <a:r>
              <a:rPr lang="en-US" sz="1800" smtClean="0"/>
              <a:t>Compute the value of </a:t>
            </a:r>
            <a:r>
              <a:rPr lang="en-US" sz="1800" i="1" smtClean="0"/>
              <a:t>t</a:t>
            </a:r>
            <a:r>
              <a:rPr lang="en-US" sz="1800" smtClean="0"/>
              <a:t> and make a decision 	</a:t>
            </a:r>
            <a:endParaRPr lang="en-US" sz="1400" smtClean="0"/>
          </a:p>
          <a:p>
            <a:pPr eaLnBrk="1" hangingPunct="1">
              <a:buFont typeface="Wingdings" pitchFamily="2" charset="2"/>
              <a:buNone/>
            </a:pPr>
            <a:r>
              <a:rPr lang="en-US" sz="1400" smtClean="0"/>
              <a:t>	</a:t>
            </a:r>
            <a:endParaRPr lang="en-US" sz="2000" smtClean="0"/>
          </a:p>
          <a:p>
            <a:pPr eaLnBrk="1" hangingPunct="1">
              <a:buFont typeface="Wingdings" pitchFamily="2" charset="2"/>
              <a:buNone/>
            </a:pPr>
            <a:endParaRPr lang="en-US" sz="2000" smtClean="0"/>
          </a:p>
          <a:p>
            <a:pPr eaLnBrk="1" hangingPunct="1">
              <a:buFont typeface="Wingdings" pitchFamily="2" charset="2"/>
              <a:buNone/>
            </a:pPr>
            <a:endParaRPr lang="en-US" sz="2000" smtClean="0"/>
          </a:p>
        </p:txBody>
      </p:sp>
      <p:sp>
        <p:nvSpPr>
          <p:cNvPr id="396301" name="Rectangle 13"/>
          <p:cNvSpPr>
            <a:spLocks noChangeArrowheads="1"/>
          </p:cNvSpPr>
          <p:nvPr/>
        </p:nvSpPr>
        <p:spPr bwMode="auto">
          <a:xfrm>
            <a:off x="620712" y="5005388"/>
            <a:ext cx="7672387" cy="1255728"/>
          </a:xfrm>
          <a:prstGeom prst="rect">
            <a:avLst/>
          </a:prstGeom>
          <a:noFill/>
          <a:ln w="9525">
            <a:noFill/>
            <a:miter lim="800000"/>
            <a:headEnd/>
            <a:tailEnd/>
          </a:ln>
        </p:spPr>
        <p:txBody>
          <a:bodyPr wrap="square">
            <a:spAutoFit/>
          </a:bodyPr>
          <a:lstStyle/>
          <a:p>
            <a:pPr eaLnBrk="0" hangingPunct="0">
              <a:lnSpc>
                <a:spcPct val="100000"/>
              </a:lnSpc>
            </a:pPr>
            <a:r>
              <a:rPr lang="en-US">
                <a:solidFill>
                  <a:schemeClr val="tx1"/>
                </a:solidFill>
                <a:latin typeface="Cambria" pitchFamily="18" charset="0"/>
              </a:rPr>
              <a:t>Nilai t hitung kurang dari nilai kritis bawah, jadi keputusan kita adalah menolak hipotesis nol. </a:t>
            </a:r>
          </a:p>
          <a:p>
            <a:pPr eaLnBrk="0" hangingPunct="0">
              <a:lnSpc>
                <a:spcPct val="100000"/>
              </a:lnSpc>
            </a:pPr>
            <a:r>
              <a:rPr lang="en-US">
                <a:solidFill>
                  <a:schemeClr val="tx1"/>
                </a:solidFill>
                <a:latin typeface="Cambria" pitchFamily="18" charset="0"/>
              </a:rPr>
              <a:t>Kita menyimpulkan bahwa rata-rata tingkat penyerapan untuk kedua tisu tersebut </a:t>
            </a:r>
            <a:r>
              <a:rPr lang="en-US">
                <a:solidFill>
                  <a:srgbClr val="FFC000"/>
                </a:solidFill>
                <a:latin typeface="Cambria" pitchFamily="18" charset="0"/>
              </a:rPr>
              <a:t>tidak sama</a:t>
            </a:r>
            <a:r>
              <a:rPr lang="en-US">
                <a:latin typeface="Cambria" pitchFamily="18" charset="0"/>
              </a:rPr>
              <a:t>.</a:t>
            </a:r>
          </a:p>
        </p:txBody>
      </p:sp>
      <p:sp>
        <p:nvSpPr>
          <p:cNvPr id="30725" name="AutoShape 15"/>
          <p:cNvSpPr>
            <a:spLocks noGrp="1" noChangeArrowheads="1"/>
          </p:cNvSpPr>
          <p:nvPr>
            <p:ph type="title"/>
          </p:nvPr>
        </p:nvSpPr>
        <p:spPr/>
        <p:txBody>
          <a:bodyPr/>
          <a:lstStyle/>
          <a:p>
            <a:pPr eaLnBrk="1" hangingPunct="1"/>
            <a:r>
              <a:rPr lang="en-US" sz="2400" smtClean="0"/>
              <a:t>Comparing Population Means with Unequal Population Standard Deviations - Example</a:t>
            </a:r>
          </a:p>
        </p:txBody>
      </p:sp>
      <p:pic>
        <p:nvPicPr>
          <p:cNvPr id="30726" name="Picture 18" descr="1129"/>
          <p:cNvPicPr>
            <a:picLocks noChangeAspect="1" noChangeArrowheads="1"/>
          </p:cNvPicPr>
          <p:nvPr/>
        </p:nvPicPr>
        <p:blipFill>
          <a:blip r:embed="rId3"/>
          <a:srcRect/>
          <a:stretch>
            <a:fillRect/>
          </a:stretch>
        </p:blipFill>
        <p:spPr bwMode="auto">
          <a:xfrm>
            <a:off x="3981450" y="1835150"/>
            <a:ext cx="4819650" cy="2819400"/>
          </a:xfrm>
          <a:prstGeom prst="rect">
            <a:avLst/>
          </a:prstGeom>
          <a:noFill/>
          <a:ln w="9525">
            <a:noFill/>
            <a:miter lim="800000"/>
            <a:headEnd/>
            <a:tailEnd/>
          </a:ln>
        </p:spPr>
      </p:pic>
      <p:sp>
        <p:nvSpPr>
          <p:cNvPr id="7" name="Footer Placeholder 6"/>
          <p:cNvSpPr>
            <a:spLocks noGrp="1"/>
          </p:cNvSpPr>
          <p:nvPr>
            <p:ph type="ftr" sz="quarter" idx="10"/>
          </p:nvPr>
        </p:nvSpPr>
        <p:spPr/>
        <p:txBody>
          <a:bodyPr/>
          <a:lstStyle/>
          <a:p>
            <a:pPr algn="l">
              <a:defRPr/>
            </a:pPr>
            <a:r>
              <a:rPr lang="en-US" smtClean="0"/>
              <a:t>ALFIRA SOFIA</a:t>
            </a:r>
            <a:endParaRPr 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96301"/>
                                        </p:tgtEl>
                                        <p:attrNameLst>
                                          <p:attrName>style.visibility</p:attrName>
                                        </p:attrNameLst>
                                      </p:cBhvr>
                                      <p:to>
                                        <p:strVal val="visible"/>
                                      </p:to>
                                    </p:set>
                                    <p:animEffect transition="in" filter="fade">
                                      <p:cBhvr>
                                        <p:cTn id="7" dur="500"/>
                                        <p:tgtEl>
                                          <p:spTgt spid="3963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6301" grpId="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7" name="AutoShape 2"/>
          <p:cNvSpPr>
            <a:spLocks noGrp="1" noChangeArrowheads="1"/>
          </p:cNvSpPr>
          <p:nvPr>
            <p:ph type="title"/>
          </p:nvPr>
        </p:nvSpPr>
        <p:spPr/>
        <p:txBody>
          <a:bodyPr lIns="92075" tIns="46038" rIns="92075" bIns="46038" anchor="ctr">
            <a:normAutofit fontScale="90000"/>
          </a:bodyPr>
          <a:lstStyle/>
          <a:p>
            <a:pPr eaLnBrk="1" hangingPunct="1"/>
            <a:r>
              <a:rPr lang="en-US" smtClean="0"/>
              <a:t>Two-Sample Tests of Hypothesis: Sampel terikat</a:t>
            </a:r>
          </a:p>
        </p:txBody>
      </p:sp>
      <p:sp>
        <p:nvSpPr>
          <p:cNvPr id="340995" name="Rectangle 3"/>
          <p:cNvSpPr>
            <a:spLocks noGrp="1" noChangeArrowheads="1"/>
          </p:cNvSpPr>
          <p:nvPr>
            <p:ph type="body" idx="1"/>
          </p:nvPr>
        </p:nvSpPr>
        <p:spPr>
          <a:xfrm>
            <a:off x="584200" y="1920875"/>
            <a:ext cx="8039100" cy="4000500"/>
          </a:xfrm>
        </p:spPr>
        <p:txBody>
          <a:bodyPr lIns="92075" tIns="46038" rIns="92075" bIns="46038">
            <a:normAutofit lnSpcReduction="10000"/>
          </a:bodyPr>
          <a:lstStyle/>
          <a:p>
            <a:pPr marL="0" indent="0" eaLnBrk="1" hangingPunct="1">
              <a:buFont typeface="Wingdings" pitchFamily="2" charset="2"/>
              <a:buNone/>
            </a:pPr>
            <a:r>
              <a:rPr lang="en-US" sz="2400" smtClean="0">
                <a:solidFill>
                  <a:srgbClr val="FFC000"/>
                </a:solidFill>
              </a:rPr>
              <a:t>Sampel terikat </a:t>
            </a:r>
            <a:r>
              <a:rPr lang="en-US" sz="2400" smtClean="0"/>
              <a:t>merupakan sampel yang berpasangan dan tidak saling bebas.  </a:t>
            </a:r>
          </a:p>
          <a:p>
            <a:pPr eaLnBrk="1" hangingPunct="1">
              <a:buFont typeface="Wingdings" pitchFamily="2" charset="2"/>
              <a:buNone/>
            </a:pPr>
            <a:endParaRPr lang="en-US" sz="2400" smtClean="0"/>
          </a:p>
          <a:p>
            <a:pPr eaLnBrk="1" hangingPunct="1">
              <a:buFont typeface="Wingdings" pitchFamily="2" charset="2"/>
              <a:buNone/>
            </a:pPr>
            <a:r>
              <a:rPr lang="en-US" sz="2400" smtClean="0"/>
              <a:t>For example:</a:t>
            </a:r>
          </a:p>
          <a:p>
            <a:pPr lvl="1" eaLnBrk="1" hangingPunct="1"/>
            <a:r>
              <a:rPr lang="en-US" smtClean="0"/>
              <a:t>Jika anda berniat membeli sebuah mobil, anda akan membandingkan harga mobil yang sama di dua dealer berbeda. </a:t>
            </a:r>
          </a:p>
          <a:p>
            <a:pPr lvl="1" eaLnBrk="1" hangingPunct="1"/>
            <a:r>
              <a:rPr lang="en-US" smtClean="0"/>
              <a:t>Jika anda ingin mengukur efektivitas diet, maka anda akan mengukur berat badan ketika mulai diet dan setelah berakhir program dietnya. </a:t>
            </a:r>
          </a:p>
          <a:p>
            <a:pPr lvl="1">
              <a:buClr>
                <a:srgbClr val="990000"/>
              </a:buClr>
              <a:buSzPct val="65000"/>
              <a:buFont typeface="Wingdings" pitchFamily="2" charset="2"/>
              <a:buNone/>
            </a:pPr>
            <a:endParaRPr lang="en-US" smtClean="0"/>
          </a:p>
        </p:txBody>
      </p:sp>
      <p:sp>
        <p:nvSpPr>
          <p:cNvPr id="340997" name="Text Box 5"/>
          <p:cNvSpPr txBox="1">
            <a:spLocks noChangeArrowheads="1"/>
          </p:cNvSpPr>
          <p:nvPr/>
        </p:nvSpPr>
        <p:spPr bwMode="auto">
          <a:xfrm>
            <a:off x="342900" y="2514600"/>
            <a:ext cx="8415338" cy="1579563"/>
          </a:xfrm>
          <a:prstGeom prst="rect">
            <a:avLst/>
          </a:prstGeom>
          <a:noFill/>
          <a:ln w="9525">
            <a:noFill/>
            <a:miter lim="800000"/>
            <a:headEnd/>
            <a:tailEnd/>
          </a:ln>
        </p:spPr>
        <p:txBody>
          <a:bodyPr>
            <a:spAutoFit/>
          </a:bodyPr>
          <a:lstStyle/>
          <a:p>
            <a:pPr eaLnBrk="0" hangingPunct="0">
              <a:spcBef>
                <a:spcPct val="20000"/>
              </a:spcBef>
              <a:buClr>
                <a:srgbClr val="404960"/>
              </a:buClr>
              <a:buSzPct val="65000"/>
              <a:buFont typeface="Wingdings" pitchFamily="2" charset="2"/>
              <a:buChar char="m"/>
            </a:pPr>
            <a:endParaRPr lang="en-US" sz="2800"/>
          </a:p>
          <a:p>
            <a:pPr eaLnBrk="0" hangingPunct="0">
              <a:spcBef>
                <a:spcPct val="20000"/>
              </a:spcBef>
              <a:buClr>
                <a:srgbClr val="404960"/>
              </a:buClr>
              <a:buSzPct val="65000"/>
              <a:buFont typeface="Wingdings" pitchFamily="2" charset="2"/>
              <a:buNone/>
            </a:pPr>
            <a:endParaRPr lang="en-US" sz="2800">
              <a:solidFill>
                <a:schemeClr val="accent1"/>
              </a:solidFill>
            </a:endParaRPr>
          </a:p>
          <a:p>
            <a:pPr eaLnBrk="0" hangingPunct="0">
              <a:spcBef>
                <a:spcPct val="50000"/>
              </a:spcBef>
            </a:pPr>
            <a:endParaRPr lang="en-US"/>
          </a:p>
        </p:txBody>
      </p:sp>
      <p:sp>
        <p:nvSpPr>
          <p:cNvPr id="6" name="Slide Number Placeholder 5"/>
          <p:cNvSpPr>
            <a:spLocks noGrp="1"/>
          </p:cNvSpPr>
          <p:nvPr>
            <p:ph type="sldNum" sz="quarter" idx="12"/>
          </p:nvPr>
        </p:nvSpPr>
        <p:spPr/>
        <p:txBody>
          <a:bodyPr/>
          <a:lstStyle/>
          <a:p>
            <a:fld id="{BA23E363-DAAE-49FC-B4F8-0F6B610555E3}" type="slidenum">
              <a:rPr lang="en-US" smtClean="0"/>
              <a:pPr/>
              <a:t>14</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340997">
                                            <p:txEl>
                                              <p:pRg st="0" end="0"/>
                                            </p:txEl>
                                          </p:spTgt>
                                        </p:tgtEl>
                                        <p:attrNameLst>
                                          <p:attrName>style.visibility</p:attrName>
                                        </p:attrNameLst>
                                      </p:cBhvr>
                                      <p:to>
                                        <p:strVal val="visible"/>
                                      </p:to>
                                    </p:set>
                                    <p:animEffect transition="in" filter="blinds(horizontal)">
                                      <p:cBhvr>
                                        <p:cTn id="7" dur="500"/>
                                        <p:tgtEl>
                                          <p:spTgt spid="34099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40995">
                                            <p:txEl>
                                              <p:pRg st="0" end="0"/>
                                            </p:txEl>
                                          </p:spTgt>
                                        </p:tgtEl>
                                        <p:attrNameLst>
                                          <p:attrName>style.visibility</p:attrName>
                                        </p:attrNameLst>
                                      </p:cBhvr>
                                      <p:to>
                                        <p:strVal val="visible"/>
                                      </p:to>
                                    </p:set>
                                    <p:animEffect transition="in" filter="wipe(left)">
                                      <p:cBhvr>
                                        <p:cTn id="12" dur="500"/>
                                        <p:tgtEl>
                                          <p:spTgt spid="34099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40995">
                                            <p:txEl>
                                              <p:pRg st="2" end="2"/>
                                            </p:txEl>
                                          </p:spTgt>
                                        </p:tgtEl>
                                        <p:attrNameLst>
                                          <p:attrName>style.visibility</p:attrName>
                                        </p:attrNameLst>
                                      </p:cBhvr>
                                      <p:to>
                                        <p:strVal val="visible"/>
                                      </p:to>
                                    </p:set>
                                    <p:animEffect transition="in" filter="wipe(left)">
                                      <p:cBhvr>
                                        <p:cTn id="17" dur="500"/>
                                        <p:tgtEl>
                                          <p:spTgt spid="340995">
                                            <p:txEl>
                                              <p:pRg st="2" end="2"/>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40995">
                                            <p:txEl>
                                              <p:pRg st="3" end="3"/>
                                            </p:txEl>
                                          </p:spTgt>
                                        </p:tgtEl>
                                        <p:attrNameLst>
                                          <p:attrName>style.visibility</p:attrName>
                                        </p:attrNameLst>
                                      </p:cBhvr>
                                      <p:to>
                                        <p:strVal val="visible"/>
                                      </p:to>
                                    </p:set>
                                    <p:animEffect transition="in" filter="wipe(left)">
                                      <p:cBhvr>
                                        <p:cTn id="20" dur="500"/>
                                        <p:tgtEl>
                                          <p:spTgt spid="340995">
                                            <p:txEl>
                                              <p:pRg st="3" end="3"/>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40995">
                                            <p:txEl>
                                              <p:pRg st="4" end="4"/>
                                            </p:txEl>
                                          </p:spTgt>
                                        </p:tgtEl>
                                        <p:attrNameLst>
                                          <p:attrName>style.visibility</p:attrName>
                                        </p:attrNameLst>
                                      </p:cBhvr>
                                      <p:to>
                                        <p:strVal val="visible"/>
                                      </p:to>
                                    </p:set>
                                    <p:animEffect transition="in" filter="wipe(left)">
                                      <p:cBhvr>
                                        <p:cTn id="23" dur="500"/>
                                        <p:tgtEl>
                                          <p:spTgt spid="3409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0995" grpId="0" build="p"/>
      <p:bldP spid="340997"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AutoShape 2"/>
          <p:cNvSpPr>
            <a:spLocks noGrp="1" noChangeArrowheads="1"/>
          </p:cNvSpPr>
          <p:nvPr>
            <p:ph type="title"/>
          </p:nvPr>
        </p:nvSpPr>
        <p:spPr/>
        <p:txBody>
          <a:bodyPr lIns="92075" tIns="46038" rIns="92075" bIns="46038" anchor="ctr">
            <a:normAutofit fontScale="90000"/>
          </a:bodyPr>
          <a:lstStyle/>
          <a:p>
            <a:pPr eaLnBrk="1" hangingPunct="1"/>
            <a:r>
              <a:rPr lang="en-US" smtClean="0"/>
              <a:t>Hypothesis Testing Involving Paired Observations</a:t>
            </a:r>
          </a:p>
        </p:txBody>
      </p:sp>
      <p:sp>
        <p:nvSpPr>
          <p:cNvPr id="4102" name="Rectangle 3"/>
          <p:cNvSpPr>
            <a:spLocks noGrp="1" noChangeArrowheads="1"/>
          </p:cNvSpPr>
          <p:nvPr>
            <p:ph type="body" idx="1"/>
          </p:nvPr>
        </p:nvSpPr>
        <p:spPr>
          <a:xfrm>
            <a:off x="838200" y="1905000"/>
            <a:ext cx="7693025" cy="895350"/>
          </a:xfrm>
        </p:spPr>
        <p:txBody>
          <a:bodyPr lIns="92075" tIns="46038" rIns="92075" bIns="46038"/>
          <a:lstStyle/>
          <a:p>
            <a:pPr eaLnBrk="1" hangingPunct="1">
              <a:spcBef>
                <a:spcPct val="0"/>
              </a:spcBef>
              <a:buClrTx/>
              <a:buSzTx/>
              <a:buFontTx/>
              <a:buNone/>
            </a:pPr>
            <a:r>
              <a:rPr lang="en-US" sz="2400" smtClean="0"/>
              <a:t>Use the following test when the samples are </a:t>
            </a:r>
            <a:r>
              <a:rPr lang="en-US" sz="2400" smtClean="0">
                <a:solidFill>
                  <a:srgbClr val="FFC000"/>
                </a:solidFill>
              </a:rPr>
              <a:t>dependent:</a:t>
            </a:r>
          </a:p>
          <a:p>
            <a:pPr eaLnBrk="1" hangingPunct="1"/>
            <a:endParaRPr lang="en-US" sz="2400" smtClean="0">
              <a:solidFill>
                <a:schemeClr val="bg1"/>
              </a:solidFill>
            </a:endParaRPr>
          </a:p>
          <a:p>
            <a:pPr eaLnBrk="1" hangingPunct="1">
              <a:buFont typeface="Wingdings" pitchFamily="2" charset="2"/>
              <a:buNone/>
            </a:pPr>
            <a:endParaRPr lang="en-US" sz="2400" smtClean="0"/>
          </a:p>
          <a:p>
            <a:pPr eaLnBrk="1" hangingPunct="1">
              <a:buFont typeface="Wingdings" pitchFamily="2" charset="2"/>
              <a:buNone/>
            </a:pPr>
            <a:endParaRPr lang="en-US" sz="2400" smtClean="0"/>
          </a:p>
          <a:p>
            <a:pPr eaLnBrk="1" hangingPunct="1">
              <a:buFont typeface="Wingdings" pitchFamily="2" charset="2"/>
              <a:buNone/>
            </a:pPr>
            <a:endParaRPr lang="en-US" sz="2400" smtClean="0"/>
          </a:p>
        </p:txBody>
      </p:sp>
      <p:graphicFrame>
        <p:nvGraphicFramePr>
          <p:cNvPr id="342020" name="Object 4"/>
          <p:cNvGraphicFramePr>
            <a:graphicFrameLocks/>
          </p:cNvGraphicFramePr>
          <p:nvPr/>
        </p:nvGraphicFramePr>
        <p:xfrm>
          <a:off x="3340100" y="2868613"/>
          <a:ext cx="2346325" cy="1219200"/>
        </p:xfrm>
        <a:graphic>
          <a:graphicData uri="http://schemas.openxmlformats.org/presentationml/2006/ole">
            <p:oleObj spid="_x0000_s70658" name="Equation" r:id="rId4" imgW="698400" imgH="457200" progId="">
              <p:embed/>
            </p:oleObj>
          </a:graphicData>
        </a:graphic>
      </p:graphicFrame>
      <p:graphicFrame>
        <p:nvGraphicFramePr>
          <p:cNvPr id="4099" name="Object 5"/>
          <p:cNvGraphicFramePr>
            <a:graphicFrameLocks/>
          </p:cNvGraphicFramePr>
          <p:nvPr/>
        </p:nvGraphicFramePr>
        <p:xfrm>
          <a:off x="1087438" y="4595813"/>
          <a:ext cx="323850" cy="290513"/>
        </p:xfrm>
        <a:graphic>
          <a:graphicData uri="http://schemas.openxmlformats.org/presentationml/2006/ole">
            <p:oleObj spid="_x0000_s70659" name="Equation" r:id="rId5" imgW="152280" imgH="190440" progId="">
              <p:embed/>
            </p:oleObj>
          </a:graphicData>
        </a:graphic>
      </p:graphicFrame>
      <p:sp>
        <p:nvSpPr>
          <p:cNvPr id="4104" name="Rectangle 9"/>
          <p:cNvSpPr>
            <a:spLocks noChangeArrowheads="1"/>
          </p:cNvSpPr>
          <p:nvPr/>
        </p:nvSpPr>
        <p:spPr bwMode="auto">
          <a:xfrm>
            <a:off x="981075" y="4364038"/>
            <a:ext cx="7200900" cy="1144929"/>
          </a:xfrm>
          <a:prstGeom prst="rect">
            <a:avLst/>
          </a:prstGeom>
          <a:noFill/>
          <a:ln w="9525">
            <a:noFill/>
            <a:miter lim="800000"/>
            <a:headEnd/>
            <a:tailEnd/>
          </a:ln>
        </p:spPr>
        <p:txBody>
          <a:bodyPr>
            <a:spAutoFit/>
          </a:bodyPr>
          <a:lstStyle/>
          <a:p>
            <a:pPr eaLnBrk="0" hangingPunct="0"/>
            <a:r>
              <a:rPr lang="en-US">
                <a:solidFill>
                  <a:schemeClr val="tx1"/>
                </a:solidFill>
                <a:latin typeface="Arial" pitchFamily="34" charset="0"/>
              </a:rPr>
              <a:t>Where</a:t>
            </a:r>
          </a:p>
          <a:p>
            <a:pPr eaLnBrk="0" hangingPunct="0"/>
            <a:r>
              <a:rPr lang="en-US">
                <a:solidFill>
                  <a:schemeClr val="tx1"/>
                </a:solidFill>
                <a:latin typeface="Arial" pitchFamily="34" charset="0"/>
              </a:rPr>
              <a:t>      is the mean of the differences</a:t>
            </a:r>
          </a:p>
          <a:p>
            <a:pPr eaLnBrk="0" hangingPunct="0"/>
            <a:r>
              <a:rPr lang="en-US" i="1">
                <a:solidFill>
                  <a:schemeClr val="tx1"/>
                </a:solidFill>
                <a:latin typeface="Arial" pitchFamily="34" charset="0"/>
              </a:rPr>
              <a:t>s</a:t>
            </a:r>
            <a:r>
              <a:rPr lang="en-US" baseline="-25000">
                <a:solidFill>
                  <a:schemeClr val="tx1"/>
                </a:solidFill>
                <a:latin typeface="Arial" pitchFamily="34" charset="0"/>
              </a:rPr>
              <a:t>d</a:t>
            </a:r>
            <a:r>
              <a:rPr lang="en-US">
                <a:solidFill>
                  <a:schemeClr val="tx1"/>
                </a:solidFill>
                <a:latin typeface="Arial" pitchFamily="34" charset="0"/>
              </a:rPr>
              <a:t>  is the standard deviation of the differences</a:t>
            </a:r>
          </a:p>
          <a:p>
            <a:pPr eaLnBrk="0" hangingPunct="0"/>
            <a:r>
              <a:rPr lang="en-US" i="1">
                <a:solidFill>
                  <a:schemeClr val="tx1"/>
                </a:solidFill>
                <a:latin typeface="Arial" pitchFamily="34" charset="0"/>
              </a:rPr>
              <a:t>n</a:t>
            </a:r>
            <a:r>
              <a:rPr lang="en-US">
                <a:solidFill>
                  <a:schemeClr val="tx1"/>
                </a:solidFill>
                <a:latin typeface="Arial" pitchFamily="34" charset="0"/>
              </a:rPr>
              <a:t> is the number of pairs (differences)</a:t>
            </a:r>
          </a:p>
        </p:txBody>
      </p:sp>
      <p:sp>
        <p:nvSpPr>
          <p:cNvPr id="9" name="Slide Number Placeholder 8"/>
          <p:cNvSpPr>
            <a:spLocks noGrp="1"/>
          </p:cNvSpPr>
          <p:nvPr>
            <p:ph type="sldNum" sz="quarter" idx="12"/>
          </p:nvPr>
        </p:nvSpPr>
        <p:spPr/>
        <p:txBody>
          <a:bodyPr/>
          <a:lstStyle/>
          <a:p>
            <a:fld id="{BA23E363-DAAE-49FC-B4F8-0F6B610555E3}" type="slidenum">
              <a:rPr lang="en-US" smtClean="0"/>
              <a:pPr/>
              <a:t>15</a:t>
            </a:fld>
            <a:endParaRPr lang="en-US"/>
          </a:p>
        </p:txBody>
      </p:sp>
      <p:sp>
        <p:nvSpPr>
          <p:cNvPr id="10" name="Footer Placeholder 9"/>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42020"/>
                                        </p:tgtEl>
                                        <p:attrNameLst>
                                          <p:attrName>style.visibility</p:attrName>
                                        </p:attrNameLst>
                                      </p:cBhvr>
                                      <p:to>
                                        <p:strVal val="visible"/>
                                      </p:to>
                                    </p:set>
                                    <p:animEffect transition="in" filter="wipe(up)">
                                      <p:cBhvr>
                                        <p:cTn id="7" dur="500"/>
                                        <p:tgtEl>
                                          <p:spTgt spid="3420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1"/>
          </p:nvPr>
        </p:nvSpPr>
        <p:spPr/>
        <p:txBody>
          <a:bodyPr/>
          <a:lstStyle/>
          <a:p>
            <a:pPr>
              <a:defRPr/>
            </a:pPr>
            <a:fld id="{5E9A5AB1-1133-434D-802D-4A00C3AAAAD0}" type="slidenum">
              <a:rPr lang="en-US"/>
              <a:pPr>
                <a:defRPr/>
              </a:pPr>
              <a:t>16</a:t>
            </a:fld>
            <a:endParaRPr lang="en-US"/>
          </a:p>
        </p:txBody>
      </p:sp>
      <p:sp>
        <p:nvSpPr>
          <p:cNvPr id="32771" name="Rectangle 3"/>
          <p:cNvSpPr>
            <a:spLocks noGrp="1" noChangeArrowheads="1"/>
          </p:cNvSpPr>
          <p:nvPr>
            <p:ph type="body" sz="half" idx="1"/>
          </p:nvPr>
        </p:nvSpPr>
        <p:spPr>
          <a:xfrm>
            <a:off x="546100" y="1879600"/>
            <a:ext cx="3959225" cy="4181475"/>
          </a:xfrm>
        </p:spPr>
        <p:txBody>
          <a:bodyPr lIns="92075" tIns="46038" rIns="92075" bIns="46038">
            <a:normAutofit/>
          </a:bodyPr>
          <a:lstStyle/>
          <a:p>
            <a:pPr marL="0" indent="0" eaLnBrk="1" hangingPunct="1">
              <a:buFont typeface="Wingdings" pitchFamily="2" charset="2"/>
              <a:buNone/>
            </a:pPr>
            <a:r>
              <a:rPr lang="en-US" sz="1800" smtClean="0"/>
              <a:t>Nickel Savings and Loan ingin membandingkan dua perusahaan yang mereka gunakan untuk menaksir nilai dari rumah tinggal. Nickel Savings memilih sampel 10 properti pemukiman dan menjadwalkan kedua perusahaan tersebut untuk melakukan penaksiran. Hasilnya dilaporkan dalam ribuan dolar, adalah :</a:t>
            </a:r>
          </a:p>
          <a:p>
            <a:pPr marL="0" indent="0" eaLnBrk="1" hangingPunct="1">
              <a:buFont typeface="Wingdings" pitchFamily="2" charset="2"/>
              <a:buNone/>
            </a:pPr>
            <a:r>
              <a:rPr lang="en-US" sz="1800" smtClean="0"/>
              <a:t>Pada tingkat signifikansi 0,05, dapatkah kita menyimpulkan bahwa terdapat selisih dalam rata-rata nilai taksiran rumah-rumah tersebut?</a:t>
            </a:r>
          </a:p>
        </p:txBody>
      </p:sp>
      <p:sp>
        <p:nvSpPr>
          <p:cNvPr id="32772" name="AutoShape 8"/>
          <p:cNvSpPr>
            <a:spLocks noGrp="1" noChangeArrowheads="1"/>
          </p:cNvSpPr>
          <p:nvPr>
            <p:ph type="title"/>
          </p:nvPr>
        </p:nvSpPr>
        <p:spPr/>
        <p:txBody>
          <a:bodyPr lIns="92075" tIns="46038" rIns="92075" bIns="46038" anchor="ctr">
            <a:normAutofit fontScale="90000"/>
          </a:bodyPr>
          <a:lstStyle/>
          <a:p>
            <a:pPr eaLnBrk="1" hangingPunct="1"/>
            <a:r>
              <a:rPr lang="en-US" smtClean="0"/>
              <a:t>Hypothesis Testing Involving Paired Observations - Example</a:t>
            </a:r>
          </a:p>
        </p:txBody>
      </p:sp>
      <p:pic>
        <p:nvPicPr>
          <p:cNvPr id="32773" name="Picture 10" descr="1133"/>
          <p:cNvPicPr>
            <a:picLocks noChangeAspect="1" noChangeArrowheads="1"/>
          </p:cNvPicPr>
          <p:nvPr/>
        </p:nvPicPr>
        <p:blipFill>
          <a:blip r:embed="rId3"/>
          <a:srcRect/>
          <a:stretch>
            <a:fillRect/>
          </a:stretch>
        </p:blipFill>
        <p:spPr bwMode="auto">
          <a:xfrm>
            <a:off x="4813300" y="1911350"/>
            <a:ext cx="3771900" cy="2962275"/>
          </a:xfrm>
          <a:prstGeom prst="rect">
            <a:avLst/>
          </a:prstGeom>
          <a:noFill/>
          <a:ln w="9525">
            <a:noFill/>
            <a:miter lim="800000"/>
            <a:headEnd/>
            <a:tailEnd/>
          </a:ln>
        </p:spPr>
      </p:pic>
      <p:sp>
        <p:nvSpPr>
          <p:cNvPr id="6" name="Footer Placeholder 5"/>
          <p:cNvSpPr>
            <a:spLocks noGrp="1"/>
          </p:cNvSpPr>
          <p:nvPr>
            <p:ph type="ftr" sz="quarter" idx="10"/>
          </p:nvPr>
        </p:nvSpPr>
        <p:spPr/>
        <p:txBody>
          <a:bodyPr/>
          <a:lstStyle/>
          <a:p>
            <a:pPr algn="l">
              <a:defRPr/>
            </a:pPr>
            <a:r>
              <a:rPr lang="en-US" smtClean="0"/>
              <a:t>ALFIRA SOFIA</a:t>
            </a:r>
            <a:endParaRPr lang="en-US"/>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7795" name="Rectangle 3"/>
          <p:cNvSpPr>
            <a:spLocks noGrp="1" noChangeArrowheads="1"/>
          </p:cNvSpPr>
          <p:nvPr>
            <p:ph type="body" idx="1"/>
          </p:nvPr>
        </p:nvSpPr>
        <p:spPr>
          <a:xfrm>
            <a:off x="752475" y="1905000"/>
            <a:ext cx="8134350" cy="4110038"/>
          </a:xfrm>
        </p:spPr>
        <p:txBody>
          <a:bodyPr lIns="92075" tIns="46038" rIns="92075" bIns="46038"/>
          <a:lstStyle/>
          <a:p>
            <a:pPr eaLnBrk="1" hangingPunct="1">
              <a:buFont typeface="Wingdings" pitchFamily="2" charset="2"/>
              <a:buNone/>
            </a:pPr>
            <a:r>
              <a:rPr lang="en-US" sz="2000" smtClean="0">
                <a:solidFill>
                  <a:srgbClr val="FFC000"/>
                </a:solidFill>
              </a:rPr>
              <a:t>Step 1:  </a:t>
            </a:r>
            <a:r>
              <a:rPr lang="en-US" sz="2000" smtClean="0"/>
              <a:t>State the null and alternate hypotheses. </a:t>
            </a:r>
          </a:p>
          <a:p>
            <a:pPr eaLnBrk="1" hangingPunct="1">
              <a:buFont typeface="Wingdings" pitchFamily="2" charset="2"/>
              <a:buNone/>
            </a:pPr>
            <a:r>
              <a:rPr lang="en-US" sz="2000" i="1" smtClean="0"/>
              <a:t>			</a:t>
            </a:r>
            <a:r>
              <a:rPr lang="en-US" sz="2000" smtClean="0"/>
              <a:t>H</a:t>
            </a:r>
            <a:r>
              <a:rPr lang="en-US" sz="2000" baseline="-25000" smtClean="0"/>
              <a:t>0</a:t>
            </a:r>
            <a:r>
              <a:rPr lang="en-US" sz="2000" smtClean="0"/>
              <a:t>: </a:t>
            </a:r>
            <a:r>
              <a:rPr lang="en-US" sz="2000" smtClean="0">
                <a:cs typeface="Times New Roman" pitchFamily="18" charset="0"/>
                <a:sym typeface="Symbol" pitchFamily="18" charset="2"/>
              </a:rPr>
              <a:t></a:t>
            </a:r>
            <a:r>
              <a:rPr lang="en-US" sz="2000" baseline="-25000" smtClean="0">
                <a:cs typeface="Times New Roman" pitchFamily="18" charset="0"/>
              </a:rPr>
              <a:t>d</a:t>
            </a:r>
            <a:r>
              <a:rPr lang="en-US" sz="2000" smtClean="0">
                <a:cs typeface="Times New Roman" pitchFamily="18" charset="0"/>
              </a:rPr>
              <a:t> = 0</a:t>
            </a:r>
            <a:r>
              <a:rPr lang="en-US" sz="2000" baseline="-25000" smtClean="0">
                <a:cs typeface="Times New Roman" pitchFamily="18" charset="0"/>
              </a:rPr>
              <a:t>   </a:t>
            </a:r>
          </a:p>
          <a:p>
            <a:pPr eaLnBrk="1" hangingPunct="1">
              <a:buFont typeface="Wingdings" pitchFamily="2" charset="2"/>
              <a:buNone/>
            </a:pPr>
            <a:r>
              <a:rPr lang="en-US" sz="2000" baseline="-25000" smtClean="0">
                <a:cs typeface="Times New Roman" pitchFamily="18" charset="0"/>
              </a:rPr>
              <a:t>			</a:t>
            </a:r>
            <a:r>
              <a:rPr lang="en-US" sz="2000" smtClean="0">
                <a:cs typeface="Times New Roman" pitchFamily="18" charset="0"/>
              </a:rPr>
              <a:t>H</a:t>
            </a:r>
            <a:r>
              <a:rPr lang="en-US" sz="2000" baseline="-25000" smtClean="0">
                <a:cs typeface="Times New Roman" pitchFamily="18" charset="0"/>
              </a:rPr>
              <a:t>1</a:t>
            </a:r>
            <a:r>
              <a:rPr lang="en-US" sz="2000" smtClean="0">
                <a:cs typeface="Times New Roman" pitchFamily="18" charset="0"/>
              </a:rPr>
              <a:t>: </a:t>
            </a:r>
            <a:r>
              <a:rPr lang="en-US" sz="2000" smtClean="0">
                <a:cs typeface="Times New Roman" pitchFamily="18" charset="0"/>
                <a:sym typeface="Symbol" pitchFamily="18" charset="2"/>
              </a:rPr>
              <a:t></a:t>
            </a:r>
            <a:r>
              <a:rPr lang="en-US" sz="2000" baseline="-25000" smtClean="0">
                <a:cs typeface="Times New Roman" pitchFamily="18" charset="0"/>
              </a:rPr>
              <a:t>d</a:t>
            </a:r>
            <a:r>
              <a:rPr lang="en-US" sz="2000" smtClean="0">
                <a:cs typeface="Times New Roman" pitchFamily="18" charset="0"/>
              </a:rPr>
              <a:t> </a:t>
            </a:r>
            <a:r>
              <a:rPr lang="en-US" sz="2000" smtClean="0">
                <a:cs typeface="Times New Roman" pitchFamily="18" charset="0"/>
                <a:sym typeface="WP MathA" pitchFamily="2" charset="2"/>
              </a:rPr>
              <a:t>≠</a:t>
            </a:r>
            <a:r>
              <a:rPr lang="en-US" sz="2000" smtClean="0">
                <a:cs typeface="Times New Roman" pitchFamily="18" charset="0"/>
              </a:rPr>
              <a:t> </a:t>
            </a:r>
            <a:r>
              <a:rPr lang="en-US" sz="2000" smtClean="0">
                <a:cs typeface="Times New Roman" pitchFamily="18" charset="0"/>
                <a:sym typeface="Symbol" pitchFamily="18" charset="2"/>
              </a:rPr>
              <a:t>0</a:t>
            </a:r>
          </a:p>
          <a:p>
            <a:pPr eaLnBrk="1" hangingPunct="1">
              <a:buFont typeface="Wingdings" pitchFamily="2" charset="2"/>
              <a:buNone/>
            </a:pPr>
            <a:endParaRPr lang="en-US" sz="2000" baseline="-25000" smtClean="0">
              <a:cs typeface="Times New Roman" pitchFamily="18" charset="0"/>
            </a:endParaRPr>
          </a:p>
          <a:p>
            <a:pPr>
              <a:buClr>
                <a:srgbClr val="404960"/>
              </a:buClr>
              <a:buSzPct val="65000"/>
              <a:buFont typeface="Wingdings" pitchFamily="2" charset="2"/>
              <a:buNone/>
            </a:pPr>
            <a:r>
              <a:rPr lang="en-US" sz="2000" smtClean="0">
                <a:solidFill>
                  <a:srgbClr val="FFC000"/>
                </a:solidFill>
              </a:rPr>
              <a:t>Step 2:  </a:t>
            </a:r>
            <a:r>
              <a:rPr lang="en-US" sz="2000" smtClean="0"/>
              <a:t>State the level of significance. </a:t>
            </a:r>
          </a:p>
          <a:p>
            <a:pPr>
              <a:buClr>
                <a:srgbClr val="404960"/>
              </a:buClr>
              <a:buSzPct val="65000"/>
              <a:buFont typeface="Wingdings" pitchFamily="2" charset="2"/>
              <a:buNone/>
            </a:pPr>
            <a:r>
              <a:rPr lang="en-US" sz="2000" smtClean="0"/>
              <a:t>	The .05 significance level is stated in the problem.</a:t>
            </a:r>
          </a:p>
          <a:p>
            <a:pPr>
              <a:buClr>
                <a:srgbClr val="404960"/>
              </a:buClr>
              <a:buSzPct val="65000"/>
              <a:buFont typeface="Wingdings" pitchFamily="2" charset="2"/>
              <a:buNone/>
            </a:pPr>
            <a:endParaRPr lang="en-US" sz="2000" smtClean="0"/>
          </a:p>
          <a:p>
            <a:pPr eaLnBrk="1" hangingPunct="1">
              <a:buFont typeface="Wingdings" pitchFamily="2" charset="2"/>
              <a:buNone/>
            </a:pPr>
            <a:r>
              <a:rPr lang="en-US" sz="2000" smtClean="0">
                <a:solidFill>
                  <a:srgbClr val="FFC000"/>
                </a:solidFill>
              </a:rPr>
              <a:t>Step 3:   </a:t>
            </a:r>
            <a:r>
              <a:rPr lang="en-US" sz="2000" smtClean="0"/>
              <a:t>Find the appropriate test statistic.</a:t>
            </a:r>
            <a:r>
              <a:rPr lang="en-US" sz="2000" smtClean="0">
                <a:solidFill>
                  <a:schemeClr val="accent1"/>
                </a:solidFill>
              </a:rPr>
              <a:t> </a:t>
            </a:r>
          </a:p>
          <a:p>
            <a:pPr eaLnBrk="1" hangingPunct="1">
              <a:buFont typeface="Wingdings" pitchFamily="2" charset="2"/>
              <a:buNone/>
            </a:pPr>
            <a:r>
              <a:rPr lang="en-US" sz="2000" smtClean="0">
                <a:solidFill>
                  <a:schemeClr val="accent1"/>
                </a:solidFill>
              </a:rPr>
              <a:t>	</a:t>
            </a:r>
            <a:r>
              <a:rPr lang="en-US" sz="2000" smtClean="0"/>
              <a:t>We will use the </a:t>
            </a:r>
            <a:r>
              <a:rPr lang="en-US" sz="2000" i="1" smtClean="0"/>
              <a:t>t</a:t>
            </a:r>
            <a:r>
              <a:rPr lang="en-US" sz="2000" smtClean="0"/>
              <a:t>-test </a:t>
            </a:r>
          </a:p>
        </p:txBody>
      </p:sp>
      <p:sp>
        <p:nvSpPr>
          <p:cNvPr id="33796" name="AutoShape 5"/>
          <p:cNvSpPr>
            <a:spLocks noGrp="1" noChangeArrowheads="1"/>
          </p:cNvSpPr>
          <p:nvPr>
            <p:ph type="title"/>
          </p:nvPr>
        </p:nvSpPr>
        <p:spPr/>
        <p:txBody>
          <a:bodyPr lIns="92075" tIns="46038" rIns="92075" bIns="46038" anchor="ctr">
            <a:normAutofit fontScale="90000"/>
          </a:bodyPr>
          <a:lstStyle/>
          <a:p>
            <a:pPr eaLnBrk="1" hangingPunct="1"/>
            <a:r>
              <a:rPr lang="en-US" smtClean="0"/>
              <a:t>Hypothesis Testing Involving Paired Observations - Example</a:t>
            </a:r>
          </a:p>
        </p:txBody>
      </p:sp>
      <p:sp>
        <p:nvSpPr>
          <p:cNvPr id="5" name="Slide Number Placeholder 4"/>
          <p:cNvSpPr>
            <a:spLocks noGrp="1"/>
          </p:cNvSpPr>
          <p:nvPr>
            <p:ph type="sldNum" sz="quarter" idx="12"/>
          </p:nvPr>
        </p:nvSpPr>
        <p:spPr/>
        <p:txBody>
          <a:bodyPr/>
          <a:lstStyle/>
          <a:p>
            <a:fld id="{BA23E363-DAAE-49FC-B4F8-0F6B610555E3}" type="slidenum">
              <a:rPr lang="en-US" smtClean="0"/>
              <a:pPr/>
              <a:t>17</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7795">
                                            <p:txEl>
                                              <p:pRg st="0" end="0"/>
                                            </p:txEl>
                                          </p:spTgt>
                                        </p:tgtEl>
                                        <p:attrNameLst>
                                          <p:attrName>style.visibility</p:attrName>
                                        </p:attrNameLst>
                                      </p:cBhvr>
                                      <p:to>
                                        <p:strVal val="visible"/>
                                      </p:to>
                                    </p:set>
                                    <p:animEffect transition="in" filter="wipe(left)">
                                      <p:cBhvr>
                                        <p:cTn id="7" dur="500"/>
                                        <p:tgtEl>
                                          <p:spTgt spid="4177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17795">
                                            <p:txEl>
                                              <p:pRg st="1" end="1"/>
                                            </p:txEl>
                                          </p:spTgt>
                                        </p:tgtEl>
                                        <p:attrNameLst>
                                          <p:attrName>style.visibility</p:attrName>
                                        </p:attrNameLst>
                                      </p:cBhvr>
                                      <p:to>
                                        <p:strVal val="visible"/>
                                      </p:to>
                                    </p:set>
                                    <p:animEffect transition="in" filter="wipe(left)">
                                      <p:cBhvr>
                                        <p:cTn id="12" dur="500"/>
                                        <p:tgtEl>
                                          <p:spTgt spid="4177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17795">
                                            <p:txEl>
                                              <p:pRg st="2" end="2"/>
                                            </p:txEl>
                                          </p:spTgt>
                                        </p:tgtEl>
                                        <p:attrNameLst>
                                          <p:attrName>style.visibility</p:attrName>
                                        </p:attrNameLst>
                                      </p:cBhvr>
                                      <p:to>
                                        <p:strVal val="visible"/>
                                      </p:to>
                                    </p:set>
                                    <p:animEffect transition="in" filter="wipe(left)">
                                      <p:cBhvr>
                                        <p:cTn id="17" dur="500"/>
                                        <p:tgtEl>
                                          <p:spTgt spid="4177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17795">
                                            <p:txEl>
                                              <p:pRg st="4" end="4"/>
                                            </p:txEl>
                                          </p:spTgt>
                                        </p:tgtEl>
                                        <p:attrNameLst>
                                          <p:attrName>style.visibility</p:attrName>
                                        </p:attrNameLst>
                                      </p:cBhvr>
                                      <p:to>
                                        <p:strVal val="visible"/>
                                      </p:to>
                                    </p:set>
                                    <p:animEffect transition="in" filter="wipe(left)">
                                      <p:cBhvr>
                                        <p:cTn id="22" dur="500"/>
                                        <p:tgtEl>
                                          <p:spTgt spid="41779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17795">
                                            <p:txEl>
                                              <p:pRg st="5" end="5"/>
                                            </p:txEl>
                                          </p:spTgt>
                                        </p:tgtEl>
                                        <p:attrNameLst>
                                          <p:attrName>style.visibility</p:attrName>
                                        </p:attrNameLst>
                                      </p:cBhvr>
                                      <p:to>
                                        <p:strVal val="visible"/>
                                      </p:to>
                                    </p:set>
                                    <p:animEffect transition="in" filter="wipe(left)">
                                      <p:cBhvr>
                                        <p:cTn id="27" dur="500"/>
                                        <p:tgtEl>
                                          <p:spTgt spid="41779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17795">
                                            <p:txEl>
                                              <p:pRg st="7" end="7"/>
                                            </p:txEl>
                                          </p:spTgt>
                                        </p:tgtEl>
                                        <p:attrNameLst>
                                          <p:attrName>style.visibility</p:attrName>
                                        </p:attrNameLst>
                                      </p:cBhvr>
                                      <p:to>
                                        <p:strVal val="visible"/>
                                      </p:to>
                                    </p:set>
                                    <p:animEffect transition="in" filter="wipe(left)">
                                      <p:cBhvr>
                                        <p:cTn id="32" dur="500"/>
                                        <p:tgtEl>
                                          <p:spTgt spid="417795">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17795">
                                            <p:txEl>
                                              <p:pRg st="8" end="8"/>
                                            </p:txEl>
                                          </p:spTgt>
                                        </p:tgtEl>
                                        <p:attrNameLst>
                                          <p:attrName>style.visibility</p:attrName>
                                        </p:attrNameLst>
                                      </p:cBhvr>
                                      <p:to>
                                        <p:strVal val="visible"/>
                                      </p:to>
                                    </p:set>
                                    <p:animEffect transition="in" filter="wipe(left)">
                                      <p:cBhvr>
                                        <p:cTn id="37" dur="500"/>
                                        <p:tgtEl>
                                          <p:spTgt spid="41779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7795"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6"/>
          <p:cNvSpPr>
            <a:spLocks noGrp="1"/>
          </p:cNvSpPr>
          <p:nvPr>
            <p:ph type="sldNum" sz="quarter" idx="11"/>
          </p:nvPr>
        </p:nvSpPr>
        <p:spPr/>
        <p:txBody>
          <a:bodyPr/>
          <a:lstStyle/>
          <a:p>
            <a:pPr>
              <a:defRPr/>
            </a:pPr>
            <a:fld id="{F25AB25C-19F3-4383-A888-60F8429F8DCF}" type="slidenum">
              <a:rPr lang="en-US"/>
              <a:pPr>
                <a:defRPr/>
              </a:pPr>
              <a:t>18</a:t>
            </a:fld>
            <a:endParaRPr lang="en-US"/>
          </a:p>
        </p:txBody>
      </p:sp>
      <p:sp>
        <p:nvSpPr>
          <p:cNvPr id="34819" name="Rectangle 3"/>
          <p:cNvSpPr>
            <a:spLocks noGrp="1" noChangeArrowheads="1"/>
          </p:cNvSpPr>
          <p:nvPr>
            <p:ph type="body" sz="half" idx="1"/>
          </p:nvPr>
        </p:nvSpPr>
        <p:spPr>
          <a:xfrm>
            <a:off x="885825" y="1819275"/>
            <a:ext cx="3770313" cy="1533525"/>
          </a:xfrm>
        </p:spPr>
        <p:txBody>
          <a:bodyPr lIns="92075" tIns="46038" rIns="92075" bIns="46038">
            <a:normAutofit/>
          </a:bodyPr>
          <a:lstStyle/>
          <a:p>
            <a:pPr eaLnBrk="1" hangingPunct="1">
              <a:buFont typeface="Wingdings" pitchFamily="2" charset="2"/>
              <a:buNone/>
            </a:pPr>
            <a:r>
              <a:rPr lang="en-US" sz="1800" smtClean="0">
                <a:solidFill>
                  <a:srgbClr val="FFC000"/>
                </a:solidFill>
              </a:rPr>
              <a:t>Step 4:  </a:t>
            </a:r>
            <a:r>
              <a:rPr lang="en-US" sz="1800" smtClean="0"/>
              <a:t>State the decision rule.</a:t>
            </a:r>
          </a:p>
          <a:p>
            <a:pPr eaLnBrk="1" hangingPunct="1">
              <a:buFont typeface="Wingdings" pitchFamily="2" charset="2"/>
              <a:buNone/>
            </a:pPr>
            <a:r>
              <a:rPr lang="en-US" sz="1800" smtClean="0">
                <a:solidFill>
                  <a:schemeClr val="accent1"/>
                </a:solidFill>
              </a:rPr>
              <a:t>	</a:t>
            </a:r>
            <a:r>
              <a:rPr lang="en-US" sz="1800" smtClean="0"/>
              <a:t>Reject H</a:t>
            </a:r>
            <a:r>
              <a:rPr lang="en-US" sz="1800" baseline="-25000" smtClean="0"/>
              <a:t>0</a:t>
            </a:r>
            <a:r>
              <a:rPr lang="en-US" sz="1800" smtClean="0"/>
              <a:t> if </a:t>
            </a:r>
          </a:p>
          <a:p>
            <a:pPr eaLnBrk="1" hangingPunct="1">
              <a:buFont typeface="Wingdings" pitchFamily="2" charset="2"/>
              <a:buNone/>
            </a:pPr>
            <a:r>
              <a:rPr lang="en-US" sz="1800" smtClean="0"/>
              <a:t>		</a:t>
            </a:r>
            <a:r>
              <a:rPr lang="en-US" sz="1800" i="1" smtClean="0"/>
              <a:t>t</a:t>
            </a:r>
            <a:r>
              <a:rPr lang="en-US" sz="1800" smtClean="0"/>
              <a:t> &gt; </a:t>
            </a:r>
            <a:r>
              <a:rPr lang="en-US" sz="1800" i="1" smtClean="0"/>
              <a:t>t</a:t>
            </a:r>
            <a:r>
              <a:rPr lang="en-US" sz="1800" baseline="-25000" smtClean="0">
                <a:sym typeface="Symbol" pitchFamily="18" charset="2"/>
              </a:rPr>
              <a:t>/2, n-1</a:t>
            </a:r>
            <a:r>
              <a:rPr lang="en-US" sz="1800" smtClean="0"/>
              <a:t>  or  </a:t>
            </a:r>
            <a:r>
              <a:rPr lang="en-US" sz="1800" i="1" smtClean="0"/>
              <a:t>t</a:t>
            </a:r>
            <a:r>
              <a:rPr lang="en-US" sz="1800" smtClean="0"/>
              <a:t> &lt; - </a:t>
            </a:r>
            <a:r>
              <a:rPr lang="en-US" sz="1800" i="1" smtClean="0"/>
              <a:t>t</a:t>
            </a:r>
            <a:r>
              <a:rPr lang="en-US" sz="1800" baseline="-25000" smtClean="0">
                <a:sym typeface="Symbol" pitchFamily="18" charset="2"/>
              </a:rPr>
              <a:t>/2,n-1</a:t>
            </a:r>
            <a:r>
              <a:rPr lang="en-US" sz="1800" smtClean="0"/>
              <a:t> </a:t>
            </a:r>
          </a:p>
          <a:p>
            <a:pPr eaLnBrk="1" hangingPunct="1">
              <a:buFont typeface="Wingdings" pitchFamily="2" charset="2"/>
              <a:buNone/>
            </a:pPr>
            <a:r>
              <a:rPr lang="en-US" sz="1800" smtClean="0"/>
              <a:t>		</a:t>
            </a:r>
            <a:r>
              <a:rPr lang="en-US" sz="1800" i="1" smtClean="0"/>
              <a:t>t</a:t>
            </a:r>
            <a:r>
              <a:rPr lang="en-US" sz="1800" smtClean="0"/>
              <a:t> &gt; </a:t>
            </a:r>
            <a:r>
              <a:rPr lang="en-US" sz="1800" i="1" smtClean="0"/>
              <a:t>t</a:t>
            </a:r>
            <a:r>
              <a:rPr lang="en-US" sz="1800" baseline="-25000" smtClean="0">
                <a:sym typeface="Symbol" pitchFamily="18" charset="2"/>
              </a:rPr>
              <a:t>.025,9</a:t>
            </a:r>
            <a:r>
              <a:rPr lang="en-US" sz="1800" smtClean="0"/>
              <a:t>  or  </a:t>
            </a:r>
            <a:r>
              <a:rPr lang="en-US" sz="1800" i="1" smtClean="0"/>
              <a:t>t</a:t>
            </a:r>
            <a:r>
              <a:rPr lang="en-US" sz="1800" smtClean="0"/>
              <a:t> &lt; - </a:t>
            </a:r>
            <a:r>
              <a:rPr lang="en-US" sz="1800" i="1" smtClean="0"/>
              <a:t>t</a:t>
            </a:r>
            <a:r>
              <a:rPr lang="en-US" sz="1800" i="1" baseline="-25000" smtClean="0">
                <a:sym typeface="Symbol" pitchFamily="18" charset="2"/>
              </a:rPr>
              <a:t>.</a:t>
            </a:r>
            <a:r>
              <a:rPr lang="en-US" sz="1800" baseline="-25000" smtClean="0">
                <a:sym typeface="Symbol" pitchFamily="18" charset="2"/>
              </a:rPr>
              <a:t>025, 9</a:t>
            </a:r>
            <a:endParaRPr lang="en-US" sz="1800" smtClean="0"/>
          </a:p>
          <a:p>
            <a:pPr eaLnBrk="1" hangingPunct="1">
              <a:buFont typeface="Wingdings" pitchFamily="2" charset="2"/>
              <a:buNone/>
            </a:pPr>
            <a:r>
              <a:rPr lang="en-US" sz="1800" smtClean="0"/>
              <a:t>		</a:t>
            </a:r>
            <a:r>
              <a:rPr lang="en-US" sz="1800" i="1" smtClean="0"/>
              <a:t>t</a:t>
            </a:r>
            <a:r>
              <a:rPr lang="en-US" sz="1800" smtClean="0"/>
              <a:t> &gt; 2.262 or </a:t>
            </a:r>
            <a:r>
              <a:rPr lang="en-US" sz="1800" i="1" smtClean="0"/>
              <a:t>t</a:t>
            </a:r>
            <a:r>
              <a:rPr lang="en-US" sz="1800" smtClean="0"/>
              <a:t> &lt; -2.262</a:t>
            </a:r>
            <a:r>
              <a:rPr lang="en-US" sz="2000" smtClean="0"/>
              <a:t> </a:t>
            </a:r>
          </a:p>
          <a:p>
            <a:pPr eaLnBrk="1" hangingPunct="1">
              <a:buFont typeface="Wingdings" pitchFamily="2" charset="2"/>
              <a:buNone/>
            </a:pPr>
            <a:endParaRPr lang="en-US" sz="2000" smtClean="0"/>
          </a:p>
          <a:p>
            <a:pPr eaLnBrk="1" hangingPunct="1">
              <a:buFont typeface="Wingdings" pitchFamily="2" charset="2"/>
              <a:buNone/>
            </a:pPr>
            <a:endParaRPr lang="en-US" sz="2000" smtClean="0"/>
          </a:p>
        </p:txBody>
      </p:sp>
      <p:sp>
        <p:nvSpPr>
          <p:cNvPr id="34820" name="AutoShape 18"/>
          <p:cNvSpPr>
            <a:spLocks noGrp="1" noChangeArrowheads="1"/>
          </p:cNvSpPr>
          <p:nvPr>
            <p:ph type="title"/>
          </p:nvPr>
        </p:nvSpPr>
        <p:spPr/>
        <p:txBody>
          <a:bodyPr lIns="92075" tIns="46038" rIns="92075" bIns="46038" anchor="ctr">
            <a:normAutofit fontScale="90000"/>
          </a:bodyPr>
          <a:lstStyle/>
          <a:p>
            <a:pPr eaLnBrk="1" hangingPunct="1"/>
            <a:r>
              <a:rPr lang="en-US" smtClean="0"/>
              <a:t>Hypothesis Testing Involving Paired Observations - Example</a:t>
            </a:r>
          </a:p>
        </p:txBody>
      </p:sp>
      <p:pic>
        <p:nvPicPr>
          <p:cNvPr id="34821" name="Picture 19" descr="1135"/>
          <p:cNvPicPr>
            <a:picLocks noChangeAspect="1" noChangeArrowheads="1"/>
          </p:cNvPicPr>
          <p:nvPr/>
        </p:nvPicPr>
        <p:blipFill>
          <a:blip r:embed="rId3"/>
          <a:srcRect/>
          <a:stretch>
            <a:fillRect/>
          </a:stretch>
        </p:blipFill>
        <p:spPr bwMode="auto">
          <a:xfrm>
            <a:off x="1090613" y="3308350"/>
            <a:ext cx="4791075" cy="3095625"/>
          </a:xfrm>
          <a:prstGeom prst="rect">
            <a:avLst/>
          </a:prstGeom>
          <a:noFill/>
          <a:ln w="9525">
            <a:noFill/>
            <a:miter lim="800000"/>
            <a:headEnd/>
            <a:tailEnd/>
          </a:ln>
        </p:spPr>
      </p:pic>
      <p:sp>
        <p:nvSpPr>
          <p:cNvPr id="6" name="Footer Placeholder 5"/>
          <p:cNvSpPr>
            <a:spLocks noGrp="1"/>
          </p:cNvSpPr>
          <p:nvPr>
            <p:ph type="ftr" sz="quarter" idx="10"/>
          </p:nvPr>
        </p:nvSpPr>
        <p:spPr/>
        <p:txBody>
          <a:bodyPr/>
          <a:lstStyle/>
          <a:p>
            <a:pPr algn="l">
              <a:defRPr/>
            </a:pPr>
            <a:r>
              <a:rPr lang="en-US" smtClean="0"/>
              <a:t>ALFIRA SOFIA</a:t>
            </a:r>
            <a:endParaRPr lang="en-US"/>
          </a:p>
        </p:txBody>
      </p:sp>
    </p:spTree>
  </p:cSld>
  <p:clrMapOvr>
    <a:masterClrMapping/>
  </p:clrMapOvr>
  <p:transition>
    <p:zo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6"/>
          <p:cNvSpPr>
            <a:spLocks noGrp="1"/>
          </p:cNvSpPr>
          <p:nvPr>
            <p:ph type="sldNum" sz="quarter" idx="11"/>
          </p:nvPr>
        </p:nvSpPr>
        <p:spPr/>
        <p:txBody>
          <a:bodyPr/>
          <a:lstStyle/>
          <a:p>
            <a:pPr>
              <a:defRPr/>
            </a:pPr>
            <a:fld id="{DB7D1FAD-E46C-4993-ADE1-2EF69E00B8C9}" type="slidenum">
              <a:rPr lang="en-US"/>
              <a:pPr>
                <a:defRPr/>
              </a:pPr>
              <a:t>19</a:t>
            </a:fld>
            <a:endParaRPr lang="en-US"/>
          </a:p>
        </p:txBody>
      </p:sp>
      <p:sp>
        <p:nvSpPr>
          <p:cNvPr id="35843" name="Rectangle 3"/>
          <p:cNvSpPr>
            <a:spLocks noGrp="1" noChangeArrowheads="1"/>
          </p:cNvSpPr>
          <p:nvPr>
            <p:ph type="body" sz="half" idx="1"/>
          </p:nvPr>
        </p:nvSpPr>
        <p:spPr>
          <a:xfrm>
            <a:off x="838200" y="1905000"/>
            <a:ext cx="7427913" cy="457200"/>
          </a:xfrm>
        </p:spPr>
        <p:txBody>
          <a:bodyPr lIns="92075" tIns="46038" rIns="92075" bIns="46038">
            <a:noAutofit/>
          </a:bodyPr>
          <a:lstStyle/>
          <a:p>
            <a:pPr eaLnBrk="1" hangingPunct="1">
              <a:buFont typeface="Wingdings" pitchFamily="2" charset="2"/>
              <a:buNone/>
            </a:pPr>
            <a:r>
              <a:rPr lang="en-US" sz="1600" smtClean="0">
                <a:solidFill>
                  <a:srgbClr val="FFC000"/>
                </a:solidFill>
              </a:rPr>
              <a:t>Step 5:  </a:t>
            </a:r>
            <a:r>
              <a:rPr lang="en-US" sz="1600" smtClean="0"/>
              <a:t>Compute the value of </a:t>
            </a:r>
            <a:r>
              <a:rPr lang="en-US" sz="1600" i="1" smtClean="0"/>
              <a:t>t</a:t>
            </a:r>
            <a:r>
              <a:rPr lang="en-US" sz="1600" smtClean="0"/>
              <a:t> and make a decision 	</a:t>
            </a:r>
            <a:endParaRPr lang="en-US" sz="1200" smtClean="0"/>
          </a:p>
          <a:p>
            <a:pPr eaLnBrk="1" hangingPunct="1">
              <a:buFont typeface="Wingdings" pitchFamily="2" charset="2"/>
              <a:buNone/>
            </a:pPr>
            <a:r>
              <a:rPr lang="en-US" sz="1200" smtClean="0"/>
              <a:t>	</a:t>
            </a:r>
            <a:endParaRPr lang="en-US" sz="1800" smtClean="0"/>
          </a:p>
          <a:p>
            <a:pPr eaLnBrk="1" hangingPunct="1">
              <a:buFont typeface="Wingdings" pitchFamily="2" charset="2"/>
              <a:buNone/>
            </a:pPr>
            <a:endParaRPr lang="en-US" sz="1800" smtClean="0"/>
          </a:p>
          <a:p>
            <a:pPr eaLnBrk="1" hangingPunct="1">
              <a:buFont typeface="Wingdings" pitchFamily="2" charset="2"/>
              <a:buNone/>
            </a:pPr>
            <a:endParaRPr lang="en-US" sz="1800" smtClean="0"/>
          </a:p>
        </p:txBody>
      </p:sp>
      <p:sp>
        <p:nvSpPr>
          <p:cNvPr id="463877" name="Rectangle 5"/>
          <p:cNvSpPr>
            <a:spLocks noChangeArrowheads="1"/>
          </p:cNvSpPr>
          <p:nvPr/>
        </p:nvSpPr>
        <p:spPr bwMode="auto">
          <a:xfrm>
            <a:off x="5538788" y="2233613"/>
            <a:ext cx="2982912" cy="2696123"/>
          </a:xfrm>
          <a:prstGeom prst="rect">
            <a:avLst/>
          </a:prstGeom>
          <a:noFill/>
          <a:ln w="9525">
            <a:noFill/>
            <a:miter lim="800000"/>
            <a:headEnd/>
            <a:tailEnd/>
          </a:ln>
        </p:spPr>
        <p:txBody>
          <a:bodyPr wrap="square">
            <a:spAutoFit/>
          </a:bodyPr>
          <a:lstStyle/>
          <a:p>
            <a:pPr eaLnBrk="0" hangingPunct="0">
              <a:lnSpc>
                <a:spcPct val="100000"/>
              </a:lnSpc>
            </a:pPr>
            <a:r>
              <a:rPr lang="en-US">
                <a:solidFill>
                  <a:schemeClr val="tx1"/>
                </a:solidFill>
                <a:latin typeface="Cambria" pitchFamily="18" charset="0"/>
              </a:rPr>
              <a:t>Nilai t hitung lebih tinggi dari nilai kritis atas, sehingga keputusannya hipotesis nol ditolak.</a:t>
            </a:r>
          </a:p>
          <a:p>
            <a:pPr eaLnBrk="0" hangingPunct="0">
              <a:lnSpc>
                <a:spcPct val="100000"/>
              </a:lnSpc>
            </a:pPr>
            <a:r>
              <a:rPr lang="en-US">
                <a:solidFill>
                  <a:schemeClr val="tx1"/>
                </a:solidFill>
                <a:latin typeface="Cambria" pitchFamily="18" charset="0"/>
              </a:rPr>
              <a:t>Kita menyimpulkan bahwa terdapat </a:t>
            </a:r>
            <a:r>
              <a:rPr lang="en-US">
                <a:solidFill>
                  <a:srgbClr val="FFC000"/>
                </a:solidFill>
                <a:latin typeface="Cambria" pitchFamily="18" charset="0"/>
              </a:rPr>
              <a:t>perbedaan</a:t>
            </a:r>
            <a:r>
              <a:rPr lang="en-US">
                <a:solidFill>
                  <a:schemeClr val="tx1"/>
                </a:solidFill>
                <a:latin typeface="Cambria" pitchFamily="18" charset="0"/>
              </a:rPr>
              <a:t> rata-rata nilai taksiran rumah-rumah tersebut.</a:t>
            </a:r>
          </a:p>
          <a:p>
            <a:pPr eaLnBrk="0" hangingPunct="0">
              <a:lnSpc>
                <a:spcPct val="100000"/>
              </a:lnSpc>
            </a:pPr>
            <a:endParaRPr lang="en-US">
              <a:solidFill>
                <a:schemeClr val="tx1"/>
              </a:solidFill>
              <a:latin typeface="Cambria" pitchFamily="18" charset="0"/>
            </a:endParaRPr>
          </a:p>
        </p:txBody>
      </p:sp>
      <p:sp>
        <p:nvSpPr>
          <p:cNvPr id="35845" name="AutoShape 8"/>
          <p:cNvSpPr>
            <a:spLocks noGrp="1" noChangeArrowheads="1"/>
          </p:cNvSpPr>
          <p:nvPr>
            <p:ph type="title"/>
          </p:nvPr>
        </p:nvSpPr>
        <p:spPr/>
        <p:txBody>
          <a:bodyPr lIns="92075" tIns="46038" rIns="92075" bIns="46038" anchor="ctr">
            <a:normAutofit fontScale="90000"/>
          </a:bodyPr>
          <a:lstStyle/>
          <a:p>
            <a:pPr eaLnBrk="1" hangingPunct="1"/>
            <a:r>
              <a:rPr lang="en-US" smtClean="0"/>
              <a:t>Hypothesis Testing Involving Paired Observations - Example</a:t>
            </a:r>
          </a:p>
        </p:txBody>
      </p:sp>
      <p:pic>
        <p:nvPicPr>
          <p:cNvPr id="35846" name="Picture 11" descr="1136"/>
          <p:cNvPicPr>
            <a:picLocks noChangeAspect="1" noChangeArrowheads="1"/>
          </p:cNvPicPr>
          <p:nvPr/>
        </p:nvPicPr>
        <p:blipFill>
          <a:blip r:embed="rId3"/>
          <a:srcRect/>
          <a:stretch>
            <a:fillRect/>
          </a:stretch>
        </p:blipFill>
        <p:spPr bwMode="auto">
          <a:xfrm>
            <a:off x="908050" y="2298700"/>
            <a:ext cx="4305300" cy="4105275"/>
          </a:xfrm>
          <a:prstGeom prst="rect">
            <a:avLst/>
          </a:prstGeom>
          <a:noFill/>
          <a:ln w="9525">
            <a:noFill/>
            <a:miter lim="800000"/>
            <a:headEnd/>
            <a:tailEnd/>
          </a:ln>
        </p:spPr>
      </p:pic>
      <p:sp>
        <p:nvSpPr>
          <p:cNvPr id="7" name="Footer Placeholder 6"/>
          <p:cNvSpPr>
            <a:spLocks noGrp="1"/>
          </p:cNvSpPr>
          <p:nvPr>
            <p:ph type="ftr" sz="quarter" idx="10"/>
          </p:nvPr>
        </p:nvSpPr>
        <p:spPr/>
        <p:txBody>
          <a:bodyPr/>
          <a:lstStyle/>
          <a:p>
            <a:pPr algn="l">
              <a:defRPr/>
            </a:pPr>
            <a:r>
              <a:rPr lang="en-US" smtClean="0"/>
              <a:t>ALFIRA SOFIA</a:t>
            </a:r>
            <a:endParaRPr 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3877"/>
                                        </p:tgtEl>
                                        <p:attrNameLst>
                                          <p:attrName>style.visibility</p:attrName>
                                        </p:attrNameLst>
                                      </p:cBhvr>
                                      <p:to>
                                        <p:strVal val="visible"/>
                                      </p:to>
                                    </p:set>
                                    <p:animEffect transition="in" filter="fade">
                                      <p:cBhvr>
                                        <p:cTn id="7" dur="500"/>
                                        <p:tgtEl>
                                          <p:spTgt spid="4638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387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ctr"/>
          <a:lstStyle/>
          <a:p>
            <a:r>
              <a:rPr lang="en-US" smtClean="0"/>
              <a:t>Referensi</a:t>
            </a:r>
            <a:endParaRPr lang="en-US"/>
          </a:p>
        </p:txBody>
      </p:sp>
      <p:sp>
        <p:nvSpPr>
          <p:cNvPr id="5" name="Content Placeholder 4"/>
          <p:cNvSpPr>
            <a:spLocks noGrp="1"/>
          </p:cNvSpPr>
          <p:nvPr>
            <p:ph idx="1"/>
          </p:nvPr>
        </p:nvSpPr>
        <p:spPr/>
        <p:txBody>
          <a:bodyPr>
            <a:normAutofit/>
          </a:bodyPr>
          <a:lstStyle/>
          <a:p>
            <a:pPr marL="342900" indent="-342900">
              <a:lnSpc>
                <a:spcPct val="110000"/>
              </a:lnSpc>
              <a:spcAft>
                <a:spcPts val="600"/>
              </a:spcAft>
              <a:buFont typeface="+mj-lt"/>
              <a:buAutoNum type="arabicPeriod"/>
            </a:pPr>
            <a:r>
              <a:rPr lang="en-US" sz="1800" smtClean="0"/>
              <a:t>Aczel, Amir D., and Jayavel Sounderpandian (2006), </a:t>
            </a:r>
            <a:r>
              <a:rPr lang="en-US" sz="1800" b="1" smtClean="0"/>
              <a:t>Complete Business Statistics</a:t>
            </a:r>
            <a:r>
              <a:rPr lang="en-US" sz="1800" smtClean="0"/>
              <a:t>, 6th edition, </a:t>
            </a:r>
            <a:r>
              <a:rPr lang="en-GB" sz="1800" smtClean="0"/>
              <a:t>McGraw Hill</a:t>
            </a:r>
            <a:r>
              <a:rPr lang="en-US" sz="1800" smtClean="0"/>
              <a:t>.</a:t>
            </a:r>
          </a:p>
          <a:p>
            <a:pPr marL="342900" indent="-342900">
              <a:lnSpc>
                <a:spcPct val="110000"/>
              </a:lnSpc>
              <a:spcAft>
                <a:spcPts val="600"/>
              </a:spcAft>
              <a:buFont typeface="+mj-lt"/>
              <a:buAutoNum type="arabicPeriod"/>
            </a:pPr>
            <a:r>
              <a:rPr lang="en-GB" sz="1800" smtClean="0"/>
              <a:t>Levine, David M. (2008), </a:t>
            </a:r>
            <a:r>
              <a:rPr lang="en-GB" sz="1800" b="1" smtClean="0"/>
              <a:t>Statistics for Managers : using Microsoft Excel</a:t>
            </a:r>
            <a:r>
              <a:rPr lang="en-GB" sz="1800" smtClean="0"/>
              <a:t>, 5</a:t>
            </a:r>
            <a:r>
              <a:rPr lang="en-GB" sz="1800" baseline="30000" smtClean="0"/>
              <a:t>th</a:t>
            </a:r>
            <a:r>
              <a:rPr lang="en-GB" sz="1800" smtClean="0"/>
              <a:t> Edition, Pearson Education.</a:t>
            </a:r>
          </a:p>
          <a:p>
            <a:pPr marL="342900" indent="-342900">
              <a:lnSpc>
                <a:spcPct val="110000"/>
              </a:lnSpc>
              <a:spcAft>
                <a:spcPts val="600"/>
              </a:spcAft>
              <a:buFont typeface="+mj-lt"/>
              <a:buAutoNum type="arabicPeriod"/>
            </a:pPr>
            <a:r>
              <a:rPr lang="en-GB" sz="1800" smtClean="0"/>
              <a:t>Lind, Douglas A. (2008), </a:t>
            </a:r>
            <a:r>
              <a:rPr lang="en-GB" sz="1800" b="1" smtClean="0"/>
              <a:t>Statistical Techniques in Business &amp; Economics, </a:t>
            </a:r>
            <a:r>
              <a:rPr lang="en-GB" sz="1800" smtClean="0"/>
              <a:t>13</a:t>
            </a:r>
            <a:r>
              <a:rPr lang="en-GB" sz="1800" baseline="30000" smtClean="0"/>
              <a:t>th</a:t>
            </a:r>
            <a:r>
              <a:rPr lang="en-GB" sz="1800" smtClean="0"/>
              <a:t> Edition, McGraw Hill.</a:t>
            </a:r>
            <a:endParaRPr lang="en-GB" sz="1800" b="1" smtClean="0"/>
          </a:p>
          <a:p>
            <a:pPr marL="342900" indent="-342900">
              <a:lnSpc>
                <a:spcPct val="110000"/>
              </a:lnSpc>
              <a:spcAft>
                <a:spcPts val="600"/>
              </a:spcAft>
              <a:buFont typeface="+mj-lt"/>
              <a:buAutoNum type="arabicPeriod"/>
            </a:pPr>
            <a:r>
              <a:rPr lang="en-GB" sz="1800" smtClean="0"/>
              <a:t>Lind, Douglas A. (2007), </a:t>
            </a:r>
            <a:r>
              <a:rPr lang="en-GB" sz="1800" b="1" smtClean="0"/>
              <a:t>Teknik-teknik Statistika dalam Bisnis dan Ekonomi Menggunakan Data Global</a:t>
            </a:r>
            <a:r>
              <a:rPr lang="en-GB" sz="1800" smtClean="0"/>
              <a:t>, jilid 1, Edisi 13, Erlangga.</a:t>
            </a:r>
            <a:endParaRPr lang="en-US" sz="1400" smtClean="0"/>
          </a:p>
          <a:p>
            <a:pPr marL="342900" indent="-342900">
              <a:lnSpc>
                <a:spcPct val="110000"/>
              </a:lnSpc>
              <a:spcAft>
                <a:spcPts val="600"/>
              </a:spcAft>
              <a:buFont typeface="+mj-lt"/>
              <a:buAutoNum type="arabicPeriod"/>
            </a:pPr>
            <a:r>
              <a:rPr lang="en-GB" sz="1800" smtClean="0"/>
              <a:t>Lind, Douglas A. (2008), </a:t>
            </a:r>
            <a:r>
              <a:rPr lang="en-GB" sz="1800" b="1" smtClean="0"/>
              <a:t>Teknik-teknik Statistika dalam Bisnis dan Ekonomi Menggunakan Data Global</a:t>
            </a:r>
            <a:r>
              <a:rPr lang="en-GB" sz="1800" smtClean="0"/>
              <a:t>, jilid 2, Edisi 13, Erlangga. </a:t>
            </a:r>
            <a:endParaRPr lang="en-US" sz="1800" smtClean="0"/>
          </a:p>
          <a:p>
            <a:pPr marL="342900" indent="-342900">
              <a:lnSpc>
                <a:spcPct val="150000"/>
              </a:lnSpc>
              <a:buFont typeface="+mj-lt"/>
              <a:buAutoNum type="arabicPeriod"/>
            </a:pPr>
            <a:endParaRPr lang="en-US" sz="1800"/>
          </a:p>
        </p:txBody>
      </p:sp>
      <p:sp>
        <p:nvSpPr>
          <p:cNvPr id="2" name="Footer Placeholder 1"/>
          <p:cNvSpPr>
            <a:spLocks noGrp="1"/>
          </p:cNvSpPr>
          <p:nvPr>
            <p:ph type="ftr" sz="quarter" idx="11"/>
          </p:nvPr>
        </p:nvSpPr>
        <p:spPr/>
        <p:txBody>
          <a:bodyPr/>
          <a:lstStyle/>
          <a:p>
            <a:endParaRPr lang="en-AU"/>
          </a:p>
        </p:txBody>
      </p:sp>
      <p:sp>
        <p:nvSpPr>
          <p:cNvPr id="3" name="Slide Number Placeholder 2"/>
          <p:cNvSpPr>
            <a:spLocks noGrp="1"/>
          </p:cNvSpPr>
          <p:nvPr>
            <p:ph type="sldNum" sz="quarter" idx="12"/>
          </p:nvPr>
        </p:nvSpPr>
        <p:spPr/>
        <p:txBody>
          <a:bodyPr/>
          <a:lstStyle/>
          <a:p>
            <a:fld id="{77D6F2AD-A32D-4B09-885B-6309E9455366}" type="slidenum">
              <a:rPr lang="en-AU" smtClean="0"/>
              <a:pPr/>
              <a:t>20</a:t>
            </a:fld>
            <a:endParaRPr lang="en-AU"/>
          </a:p>
        </p:txBody>
      </p:sp>
    </p:spTree>
  </p:cSld>
  <p:clrMapOvr>
    <a:masterClrMapping/>
  </p:clrMapOvr>
  <p:transition>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AutoShape 2"/>
          <p:cNvSpPr>
            <a:spLocks noGrp="1" noChangeArrowheads="1"/>
          </p:cNvSpPr>
          <p:nvPr>
            <p:ph type="title"/>
          </p:nvPr>
        </p:nvSpPr>
        <p:spPr>
          <a:xfrm>
            <a:off x="666750" y="3124200"/>
            <a:ext cx="7924800" cy="914400"/>
          </a:xfrm>
        </p:spPr>
        <p:txBody>
          <a:bodyPr>
            <a:normAutofit fontScale="90000"/>
          </a:bodyPr>
          <a:lstStyle/>
          <a:p>
            <a:pPr algn="ctr"/>
            <a:r>
              <a:rPr lang="en-US" b="1" smtClean="0">
                <a:effectLst>
                  <a:outerShdw blurRad="38100" dist="38100" dir="2700000" algn="tl">
                    <a:srgbClr val="000000">
                      <a:alpha val="43137"/>
                    </a:srgbClr>
                  </a:outerShdw>
                </a:effectLst>
              </a:rPr>
              <a:t>Akhir materi</a:t>
            </a:r>
            <a:br>
              <a:rPr lang="en-US" b="1" smtClean="0">
                <a:effectLst>
                  <a:outerShdw blurRad="38100" dist="38100" dir="2700000" algn="tl">
                    <a:srgbClr val="000000">
                      <a:alpha val="43137"/>
                    </a:srgbClr>
                  </a:outerShdw>
                </a:effectLst>
              </a:rPr>
            </a:br>
            <a:r>
              <a:rPr lang="en-US" smtClean="0">
                <a:effectLst>
                  <a:outerShdw blurRad="38100" dist="38100" dir="2700000" algn="tl">
                    <a:srgbClr val="000000">
                      <a:alpha val="43137"/>
                    </a:srgbClr>
                  </a:outerShdw>
                </a:effectLst>
              </a:rPr>
              <a:t>Pertemuan</a:t>
            </a:r>
            <a:r>
              <a:rPr lang="en-US" b="1" smtClean="0">
                <a:effectLst>
                  <a:outerShdw blurRad="38100" dist="38100" dir="2700000" algn="tl">
                    <a:srgbClr val="000000">
                      <a:alpha val="43137"/>
                    </a:srgbClr>
                  </a:outerShdw>
                </a:effectLst>
              </a:rPr>
              <a:t> – 4</a:t>
            </a:r>
            <a:endParaRPr lang="en-US" b="1">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23919AF2-EDCF-4706-BBD9-FBE63707ACC2}" type="slidenum">
              <a:rPr lang="en-US" smtClean="0"/>
              <a:pPr/>
              <a:t>21</a:t>
            </a:fld>
            <a:endParaRPr lang="en-US"/>
          </a:p>
        </p:txBody>
      </p:sp>
      <p:sp>
        <p:nvSpPr>
          <p:cNvPr id="5" name="Footer Placeholder 4"/>
          <p:cNvSpPr>
            <a:spLocks noGrp="1"/>
          </p:cNvSpPr>
          <p:nvPr>
            <p:ph type="ftr" sz="quarter" idx="11"/>
          </p:nvPr>
        </p:nvSpPr>
        <p:spPr/>
        <p:txBody>
          <a:bodyPr/>
          <a:lstStyle/>
          <a:p>
            <a:pPr algn="l"/>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1264</TotalTime>
  <Words>1167</Words>
  <Application>Microsoft PowerPoint</Application>
  <PresentationFormat>On-screen Show (4:3)</PresentationFormat>
  <Paragraphs>187</Paragraphs>
  <Slides>21</Slides>
  <Notes>20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3" baseType="lpstr">
      <vt:lpstr>Foundry</vt:lpstr>
      <vt:lpstr>Equation</vt:lpstr>
      <vt:lpstr>Uji Hipotesis Dua Sampel</vt:lpstr>
      <vt:lpstr>Membandingkan Rata-rata dengan Standar Deviasi Populasi tidak Diketahui (Uji-t terkumpul)</vt:lpstr>
      <vt:lpstr>Small sample test of means continued</vt:lpstr>
      <vt:lpstr>Comparing Population Means with Unknown Population Standard Deviations (the Pooled t-test)</vt:lpstr>
      <vt:lpstr>Comparing Population Means with Unknown Population Standard Deviations (Uji-t terkumpul) - Example</vt:lpstr>
      <vt:lpstr>CompaComparing Population Means with Unknown Population Standard Deviations (Uji-t terkumpul) - Example</vt:lpstr>
      <vt:lpstr>Comparing Population Means with Unknown Population Standard Deviations (Uji-t terkumpul) - Example</vt:lpstr>
      <vt:lpstr>Comparing Population Means with Unknown Population Standard Deviations (Uji-t terkumpul) - Example</vt:lpstr>
      <vt:lpstr>Comparing Population Means with Unequal Population Standard Deviations</vt:lpstr>
      <vt:lpstr>Comparing Population Means with Unequal Population Standard Deviations - Example</vt:lpstr>
      <vt:lpstr>Comparing Population Means with Unequal Population Standard Deviations - Example</vt:lpstr>
      <vt:lpstr>Comparing Population Means with Unequal Population Standard Deviations - Example</vt:lpstr>
      <vt:lpstr>Comparing Population Means with Unequal Population Standard Deviations - Example</vt:lpstr>
      <vt:lpstr>Two-Sample Tests of Hypothesis: Sampel terikat</vt:lpstr>
      <vt:lpstr>Hypothesis Testing Involving Paired Observations</vt:lpstr>
      <vt:lpstr>Hypothesis Testing Involving Paired Observations - Example</vt:lpstr>
      <vt:lpstr>Hypothesis Testing Involving Paired Observations - Example</vt:lpstr>
      <vt:lpstr>Hypothesis Testing Involving Paired Observations - Example</vt:lpstr>
      <vt:lpstr>Hypothesis Testing Involving Paired Observations - Example</vt:lpstr>
      <vt:lpstr>Referensi</vt:lpstr>
      <vt:lpstr>Akhir materi Pertemuan – 4</vt:lpstr>
    </vt:vector>
  </TitlesOfParts>
  <Company>MCGRAW-HILL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dc:title>
  <dc:subject>What is Statistics</dc:subject>
  <dc:creator>Rene Leo E. Ordonez</dc:creator>
  <cp:lastModifiedBy>Herry Irawan</cp:lastModifiedBy>
  <cp:revision>160</cp:revision>
  <dcterms:created xsi:type="dcterms:W3CDTF">1998-07-27T15:17:12Z</dcterms:created>
  <dcterms:modified xsi:type="dcterms:W3CDTF">2010-04-10T13:05:08Z</dcterms:modified>
</cp:coreProperties>
</file>