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16"/>
  </p:notesMasterIdLst>
  <p:handoutMasterIdLst>
    <p:handoutMasterId r:id="rId17"/>
  </p:handoutMasterIdLst>
  <p:sldIdLst>
    <p:sldId id="282" r:id="rId2"/>
    <p:sldId id="352" r:id="rId3"/>
    <p:sldId id="353" r:id="rId4"/>
    <p:sldId id="354" r:id="rId5"/>
    <p:sldId id="355" r:id="rId6"/>
    <p:sldId id="356" r:id="rId7"/>
    <p:sldId id="357" r:id="rId8"/>
    <p:sldId id="358" r:id="rId9"/>
    <p:sldId id="359" r:id="rId10"/>
    <p:sldId id="360" r:id="rId11"/>
    <p:sldId id="361" r:id="rId12"/>
    <p:sldId id="362" r:id="rId13"/>
    <p:sldId id="363" r:id="rId14"/>
    <p:sldId id="317" r:id="rId15"/>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8542395A-E4F3-4021-BBBA-0B7CA3AA3FDC}" type="slidenum">
              <a:rPr lang="en-US" smtClean="0"/>
              <a:pPr/>
              <a:t>2</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534B35E6-7289-4696-B51E-2600A9F7BE9A}" type="slidenum">
              <a:rPr lang="en-US" smtClean="0"/>
              <a:pPr/>
              <a:t>3</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BE81CF92-80C7-4B9E-AD83-897459A4E4DF}" type="slidenum">
              <a:rPr lang="en-US" smtClean="0"/>
              <a:pPr/>
              <a:t>4</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2EF3C1B-EFB7-49DB-B036-784BA1E5FEF6}" type="slidenum">
              <a:rPr lang="en-US" smtClean="0"/>
              <a:pPr/>
              <a:t>5</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5336FCFF-ADFB-4965-820A-049CB141201E}" type="slidenum">
              <a:rPr lang="en-US" smtClean="0"/>
              <a:pPr/>
              <a:t>6</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43BA126-95B5-4C45-B126-1F88B81B7CBC}" type="slidenum">
              <a:rPr lang="en-US" smtClean="0"/>
              <a:pPr/>
              <a:t>7</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D66365D9-5A56-41BF-B858-297131DCF2A9}" type="slidenum">
              <a:rPr lang="en-US" smtClean="0"/>
              <a:pPr/>
              <a:t>8</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1DE8DCD-8029-4BA6-A599-DEDB49079741}" type="slidenum">
              <a:rPr lang="en-US" smtClean="0"/>
              <a:pPr/>
              <a:t>9</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63EB1676-E6D3-46E0-81A4-5408FB71022E}" type="slidenum">
              <a:rPr lang="en-US" smtClean="0"/>
              <a:pPr/>
              <a:t>10</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B56CCCFB-8C79-44E3-A820-6D9525B3F5E4}" type="slidenum">
              <a:rPr lang="en-US" smtClean="0"/>
              <a:pPr/>
              <a:t>11</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6BD60FBD-C531-484C-9896-51F6930DCE4E}" type="slidenum">
              <a:rPr lang="en-US" smtClean="0"/>
              <a:pPr/>
              <a:t>12</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14</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chor="ct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lvl1pPr algn="l">
              <a:defRPr>
                <a:solidFill>
                  <a:srgbClr val="FFC000"/>
                </a:solidFill>
              </a:defRPr>
            </a:lvl1pPr>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914400"/>
          </a:xfrm>
        </p:spPr>
        <p:txBody>
          <a:bodyPr anchor="ct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770313" cy="418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1905000"/>
            <a:ext cx="3770312" cy="20145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071938"/>
            <a:ext cx="3770312" cy="2014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ftr" sz="quarter" idx="10"/>
          </p:nvPr>
        </p:nvSpPr>
        <p:spPr>
          <a:ln/>
        </p:spPr>
        <p:txBody>
          <a:bodyPr/>
          <a:lstStyle>
            <a:lvl1pPr>
              <a:defRPr/>
            </a:lvl1pPr>
          </a:lstStyle>
          <a:p>
            <a:pPr algn="l">
              <a:defRPr/>
            </a:pPr>
            <a:r>
              <a:rPr lang="en-US" smtClean="0"/>
              <a:t>ALFIRA SOFIA</a:t>
            </a:r>
            <a:endParaRPr lang="en-US"/>
          </a:p>
        </p:txBody>
      </p:sp>
      <p:sp>
        <p:nvSpPr>
          <p:cNvPr id="7" name="Rectangle 10"/>
          <p:cNvSpPr>
            <a:spLocks noGrp="1" noChangeArrowheads="1"/>
          </p:cNvSpPr>
          <p:nvPr>
            <p:ph type="sldNum" sz="quarter" idx="11"/>
          </p:nvPr>
        </p:nvSpPr>
        <p:spPr>
          <a:ln/>
        </p:spPr>
        <p:txBody>
          <a:bodyPr/>
          <a:lstStyle>
            <a:lvl1pPr>
              <a:defRPr/>
            </a:lvl1pPr>
          </a:lstStyle>
          <a:p>
            <a:pPr>
              <a:defRPr/>
            </a:pPr>
            <a:fld id="{4C8A7DC8-510F-4385-A8F8-2D3CE6B8122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FFC00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 id="2147483859" r:id="rId5"/>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b="1" smtClean="0">
                <a:effectLst>
                  <a:outerShdw blurRad="38100" dist="38100" dir="2700000" algn="tl">
                    <a:srgbClr val="000000">
                      <a:alpha val="43137"/>
                    </a:srgbClr>
                  </a:outerShdw>
                </a:effectLst>
              </a:rPr>
              <a:t>Uji </a:t>
            </a:r>
            <a:r>
              <a:rPr lang="en-US" sz="4800" b="1" smtClean="0">
                <a:effectLst>
                  <a:outerShdw blurRad="38100" dist="38100" dir="2700000" algn="tl">
                    <a:srgbClr val="000000">
                      <a:alpha val="43137"/>
                    </a:srgbClr>
                  </a:outerShdw>
                </a:effectLst>
              </a:rPr>
              <a:t>Hipotesis</a:t>
            </a:r>
            <a:br>
              <a:rPr lang="en-US" sz="4800" b="1" smtClean="0">
                <a:effectLst>
                  <a:outerShdw blurRad="38100" dist="38100" dir="2700000" algn="tl">
                    <a:srgbClr val="000000">
                      <a:alpha val="43137"/>
                    </a:srgbClr>
                  </a:outerShdw>
                </a:effectLst>
              </a:rPr>
            </a:br>
            <a:r>
              <a:rPr lang="en-US" sz="3200" smtClean="0">
                <a:effectLst>
                  <a:outerShdw blurRad="38100" dist="38100" dir="2700000" algn="tl">
                    <a:srgbClr val="000000">
                      <a:alpha val="43137"/>
                    </a:srgbClr>
                  </a:outerShdw>
                </a:effectLst>
              </a:rPr>
              <a:t>Satu Sampel</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2</a:t>
            </a:r>
            <a:endParaRPr lang="en-US" sz="1600" b="1"/>
          </a:p>
        </p:txBody>
      </p:sp>
      <p:sp>
        <p:nvSpPr>
          <p:cNvPr id="4" name="Rectangle 3"/>
          <p:cNvSpPr txBox="1">
            <a:spLocks noChangeArrowheads="1"/>
          </p:cNvSpPr>
          <p:nvPr/>
        </p:nvSpPr>
        <p:spPr>
          <a:xfrm>
            <a:off x="5588000" y="951630"/>
            <a:ext cx="3111500" cy="457200"/>
          </a:xfrm>
          <a:prstGeom prst="rect">
            <a:avLst/>
          </a:prstGeom>
        </p:spPr>
        <p:txBody>
          <a:bodyPr lIns="45720" rIns="246888">
            <a:noAutofit/>
          </a:bodyPr>
          <a:lstStyle/>
          <a:p>
            <a:pPr marL="0" marR="0" lvl="0" indent="0" algn="r" defTabSz="914400" rtl="0" eaLnBrk="1" fontAlgn="auto" latinLnBrk="0" hangingPunct="1">
              <a:lnSpc>
                <a:spcPct val="100000"/>
              </a:lnSpc>
              <a:spcBef>
                <a:spcPts val="0"/>
              </a:spcBef>
              <a:spcAft>
                <a:spcPts val="0"/>
              </a:spcAft>
              <a:buClr>
                <a:schemeClr val="accent1"/>
              </a:buClr>
              <a:buSzPct val="70000"/>
              <a:buFont typeface="Wingdings 2"/>
              <a:buNone/>
              <a:tabLst/>
              <a:defRPr/>
            </a:pPr>
            <a:r>
              <a:rPr lang="en-US" sz="1600" b="1" smtClean="0">
                <a:solidFill>
                  <a:schemeClr val="tx1"/>
                </a:solidFill>
                <a:latin typeface="Cambria" pitchFamily="18" charset="0"/>
              </a:rPr>
              <a:t>[ </a:t>
            </a: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Bagian 2 ]</a:t>
            </a:r>
            <a:endParaRPr kumimoji="0" lang="en-US" sz="1600" b="1" i="0" u="none" strike="noStrike" kern="1200" cap="none" spc="0" normalizeH="0" baseline="0" noProof="0">
              <a:ln>
                <a:noFill/>
              </a:ln>
              <a:solidFill>
                <a:schemeClr val="tx1"/>
              </a:solidFill>
              <a:effectLst/>
              <a:uLnTx/>
              <a:uFillTx/>
              <a:latin typeface="Cambria" pitchFamily="18" charset="0"/>
              <a:ea typeface="+mn-ea"/>
              <a:cs typeface="+mn-cs"/>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AutoShape 2"/>
          <p:cNvSpPr>
            <a:spLocks noGrp="1" noChangeArrowheads="1"/>
          </p:cNvSpPr>
          <p:nvPr>
            <p:ph type="title"/>
          </p:nvPr>
        </p:nvSpPr>
        <p:spPr>
          <a:noFill/>
        </p:spPr>
        <p:txBody>
          <a:bodyPr lIns="92075" tIns="46038" rIns="92075" bIns="46038" anchor="ctr"/>
          <a:lstStyle/>
          <a:p>
            <a:pPr eaLnBrk="1" hangingPunct="1"/>
            <a:r>
              <a:rPr lang="en-US" smtClean="0"/>
              <a:t>Tests Concerning Proportion</a:t>
            </a:r>
          </a:p>
        </p:txBody>
      </p:sp>
      <p:sp>
        <p:nvSpPr>
          <p:cNvPr id="36868" name="Rectangle 3"/>
          <p:cNvSpPr>
            <a:spLocks noGrp="1" noChangeArrowheads="1"/>
          </p:cNvSpPr>
          <p:nvPr>
            <p:ph type="body" idx="1"/>
          </p:nvPr>
        </p:nvSpPr>
        <p:spPr>
          <a:xfrm>
            <a:off x="609600" y="1905000"/>
            <a:ext cx="8161338" cy="1633538"/>
          </a:xfrm>
          <a:noFill/>
        </p:spPr>
        <p:txBody>
          <a:bodyPr lIns="92075" tIns="46038" rIns="92075" bIns="46038"/>
          <a:lstStyle/>
          <a:p>
            <a:pPr eaLnBrk="1" hangingPunct="1"/>
            <a:r>
              <a:rPr lang="en-US" sz="2000" smtClean="0"/>
              <a:t>A </a:t>
            </a:r>
            <a:r>
              <a:rPr lang="en-US" sz="2000" smtClean="0">
                <a:solidFill>
                  <a:srgbClr val="FFC000"/>
                </a:solidFill>
              </a:rPr>
              <a:t>Proportion</a:t>
            </a:r>
            <a:r>
              <a:rPr lang="en-US" sz="2000" smtClean="0"/>
              <a:t> is the fraction or percentage that indicates the part of the population or sample having a particular trait of interest.</a:t>
            </a:r>
          </a:p>
          <a:p>
            <a:pPr eaLnBrk="1" hangingPunct="1"/>
            <a:r>
              <a:rPr lang="en-US" sz="2000" smtClean="0"/>
              <a:t>The sample proportion is denoted by </a:t>
            </a:r>
            <a:r>
              <a:rPr lang="en-US" sz="2000" i="1" smtClean="0"/>
              <a:t>p </a:t>
            </a:r>
            <a:r>
              <a:rPr lang="en-US" sz="2000" smtClean="0"/>
              <a:t>and is found by </a:t>
            </a:r>
            <a:r>
              <a:rPr lang="en-US" sz="2000" i="1" smtClean="0">
                <a:solidFill>
                  <a:srgbClr val="FFC000"/>
                </a:solidFill>
              </a:rPr>
              <a:t>x/n</a:t>
            </a:r>
          </a:p>
          <a:p>
            <a:pPr eaLnBrk="1" hangingPunct="1"/>
            <a:r>
              <a:rPr lang="en-US" sz="2000" smtClean="0"/>
              <a:t>The test statistic is computed as follows:</a:t>
            </a:r>
            <a:r>
              <a:rPr lang="en-US" sz="2400" smtClean="0"/>
              <a:t>  </a:t>
            </a:r>
          </a:p>
        </p:txBody>
      </p:sp>
      <p:pic>
        <p:nvPicPr>
          <p:cNvPr id="36869" name="Picture 8" descr="1033"/>
          <p:cNvPicPr>
            <a:picLocks noChangeAspect="1" noChangeArrowheads="1"/>
          </p:cNvPicPr>
          <p:nvPr/>
        </p:nvPicPr>
        <p:blipFill>
          <a:blip r:embed="rId3"/>
          <a:srcRect/>
          <a:stretch>
            <a:fillRect/>
          </a:stretch>
        </p:blipFill>
        <p:spPr bwMode="auto">
          <a:xfrm>
            <a:off x="581025" y="3429000"/>
            <a:ext cx="7781925" cy="24669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A23E363-DAAE-49FC-B4F8-0F6B610555E3}"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AutoShape 2"/>
          <p:cNvSpPr>
            <a:spLocks noGrp="1" noChangeArrowheads="1"/>
          </p:cNvSpPr>
          <p:nvPr>
            <p:ph type="title"/>
          </p:nvPr>
        </p:nvSpPr>
        <p:spPr/>
        <p:txBody>
          <a:bodyPr>
            <a:normAutofit/>
          </a:bodyPr>
          <a:lstStyle/>
          <a:p>
            <a:pPr eaLnBrk="1" hangingPunct="1"/>
            <a:r>
              <a:rPr lang="en-US" sz="2800" smtClean="0"/>
              <a:t>Assumptions in Testing a Population Proportion using the z-Distribution</a:t>
            </a:r>
          </a:p>
        </p:txBody>
      </p:sp>
      <p:sp>
        <p:nvSpPr>
          <p:cNvPr id="37892" name="Rectangle 3"/>
          <p:cNvSpPr>
            <a:spLocks noGrp="1" noChangeArrowheads="1"/>
          </p:cNvSpPr>
          <p:nvPr>
            <p:ph type="body" idx="1"/>
          </p:nvPr>
        </p:nvSpPr>
        <p:spPr/>
        <p:txBody>
          <a:bodyPr/>
          <a:lstStyle/>
          <a:p>
            <a:pPr eaLnBrk="1" hangingPunct="1"/>
            <a:r>
              <a:rPr lang="en-US" sz="2000" smtClean="0"/>
              <a:t>A random sample is chosen from the population. </a:t>
            </a:r>
          </a:p>
          <a:p>
            <a:pPr eaLnBrk="1" hangingPunct="1"/>
            <a:r>
              <a:rPr lang="en-US" sz="2000" smtClean="0"/>
              <a:t>It is assumed that the binomial assumptions discussed in Chapter 6 are met: </a:t>
            </a:r>
          </a:p>
          <a:p>
            <a:pPr eaLnBrk="1" hangingPunct="1">
              <a:buFont typeface="Wingdings" pitchFamily="2" charset="2"/>
              <a:buNone/>
            </a:pPr>
            <a:r>
              <a:rPr lang="en-US" sz="2000" smtClean="0"/>
              <a:t>	(1) the sample data collected are the result of counts; </a:t>
            </a:r>
          </a:p>
          <a:p>
            <a:pPr eaLnBrk="1" hangingPunct="1">
              <a:buFont typeface="Wingdings" pitchFamily="2" charset="2"/>
              <a:buNone/>
            </a:pPr>
            <a:r>
              <a:rPr lang="en-US" sz="2000" smtClean="0"/>
              <a:t>	(2) the outcome of an experiment is classified into one of two mutually exclusive  categories—a “success” or a “failure”; </a:t>
            </a:r>
          </a:p>
          <a:p>
            <a:pPr eaLnBrk="1" hangingPunct="1">
              <a:buFont typeface="Wingdings" pitchFamily="2" charset="2"/>
              <a:buNone/>
            </a:pPr>
            <a:r>
              <a:rPr lang="en-US" sz="2000" smtClean="0"/>
              <a:t>	(3) the probability of a success is the same for each trial; and (4) the trials are independent</a:t>
            </a:r>
          </a:p>
          <a:p>
            <a:pPr eaLnBrk="1" hangingPunct="1"/>
            <a:r>
              <a:rPr lang="en-US" sz="2000" smtClean="0"/>
              <a:t>The test we will conduct shortly is appropriate when both </a:t>
            </a:r>
            <a:r>
              <a:rPr lang="en-US" sz="2000" i="1" smtClean="0"/>
              <a:t>n</a:t>
            </a:r>
            <a:r>
              <a:rPr lang="en-US" sz="2000" i="1" smtClean="0">
                <a:sym typeface="Symbol" pitchFamily="18" charset="2"/>
              </a:rPr>
              <a:t></a:t>
            </a:r>
            <a:r>
              <a:rPr lang="en-US" sz="2000" smtClean="0"/>
              <a:t> and </a:t>
            </a:r>
            <a:r>
              <a:rPr lang="en-US" sz="2000" i="1" smtClean="0"/>
              <a:t>n</a:t>
            </a:r>
            <a:r>
              <a:rPr lang="en-US" sz="2000" smtClean="0"/>
              <a:t>(1- </a:t>
            </a:r>
            <a:r>
              <a:rPr lang="en-US" sz="2000" smtClean="0">
                <a:sym typeface="Symbol" pitchFamily="18" charset="2"/>
              </a:rPr>
              <a:t></a:t>
            </a:r>
            <a:r>
              <a:rPr lang="en-US" sz="2000" smtClean="0"/>
              <a:t> ) are at least 5.</a:t>
            </a:r>
          </a:p>
          <a:p>
            <a:pPr eaLnBrk="1" hangingPunct="1"/>
            <a:r>
              <a:rPr lang="en-US" sz="2000" smtClean="0"/>
              <a:t>When the above conditions are met, the normal distribution can be used as an approximation to the binomial distribution</a:t>
            </a:r>
          </a:p>
          <a:p>
            <a:pPr eaLnBrk="1" hangingPunct="1"/>
            <a:endParaRPr lang="en-US" sz="20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AutoShape 2"/>
          <p:cNvSpPr>
            <a:spLocks noGrp="1" noChangeArrowheads="1"/>
          </p:cNvSpPr>
          <p:nvPr>
            <p:ph type="title"/>
          </p:nvPr>
        </p:nvSpPr>
        <p:spPr>
          <a:noFill/>
        </p:spPr>
        <p:txBody>
          <a:bodyPr lIns="92075" tIns="46038" rIns="92075" bIns="46038" anchor="ctr">
            <a:normAutofit fontScale="90000"/>
          </a:bodyPr>
          <a:lstStyle/>
          <a:p>
            <a:pPr eaLnBrk="1" hangingPunct="1"/>
            <a:r>
              <a:rPr lang="en-US" smtClean="0"/>
              <a:t>Test Statistic for Testing a Single Population Proportion</a:t>
            </a:r>
          </a:p>
        </p:txBody>
      </p:sp>
      <p:graphicFrame>
        <p:nvGraphicFramePr>
          <p:cNvPr id="3074" name="Object 7"/>
          <p:cNvGraphicFramePr>
            <a:graphicFrameLocks/>
          </p:cNvGraphicFramePr>
          <p:nvPr/>
        </p:nvGraphicFramePr>
        <p:xfrm>
          <a:off x="3198813" y="3222625"/>
          <a:ext cx="2533650" cy="1533525"/>
        </p:xfrm>
        <a:graphic>
          <a:graphicData uri="http://schemas.openxmlformats.org/presentationml/2006/ole">
            <p:oleObj spid="_x0000_s66562" name="Equation" r:id="rId4" imgW="787320" imgH="558720" progId="Equation.3">
              <p:embed/>
            </p:oleObj>
          </a:graphicData>
        </a:graphic>
      </p:graphicFrame>
      <p:grpSp>
        <p:nvGrpSpPr>
          <p:cNvPr id="2" name="Group 15"/>
          <p:cNvGrpSpPr>
            <a:grpSpLocks/>
          </p:cNvGrpSpPr>
          <p:nvPr/>
        </p:nvGrpSpPr>
        <p:grpSpPr bwMode="auto">
          <a:xfrm>
            <a:off x="1508125" y="2455863"/>
            <a:ext cx="2701925" cy="963612"/>
            <a:chOff x="950" y="1547"/>
            <a:chExt cx="1702" cy="607"/>
          </a:xfrm>
        </p:grpSpPr>
        <p:sp>
          <p:nvSpPr>
            <p:cNvPr id="3084" name="Text Box 9"/>
            <p:cNvSpPr txBox="1">
              <a:spLocks noChangeArrowheads="1"/>
            </p:cNvSpPr>
            <p:nvPr/>
          </p:nvSpPr>
          <p:spPr bwMode="auto">
            <a:xfrm>
              <a:off x="950" y="1547"/>
              <a:ext cx="1304" cy="198"/>
            </a:xfrm>
            <a:prstGeom prst="rect">
              <a:avLst/>
            </a:prstGeom>
            <a:noFill/>
            <a:ln w="9525">
              <a:noFill/>
              <a:miter lim="800000"/>
              <a:headEnd/>
              <a:tailEnd/>
            </a:ln>
          </p:spPr>
          <p:txBody>
            <a:bodyPr wrap="none">
              <a:spAutoFit/>
            </a:bodyPr>
            <a:lstStyle/>
            <a:p>
              <a:r>
                <a:rPr lang="en-US" sz="1800">
                  <a:solidFill>
                    <a:srgbClr val="FFC000"/>
                  </a:solidFill>
                  <a:latin typeface="Arial" pitchFamily="34" charset="0"/>
                </a:rPr>
                <a:t>Sample proportion</a:t>
              </a:r>
            </a:p>
          </p:txBody>
        </p:sp>
        <p:sp>
          <p:nvSpPr>
            <p:cNvPr id="3085" name="Line 12"/>
            <p:cNvSpPr>
              <a:spLocks noChangeShapeType="1"/>
            </p:cNvSpPr>
            <p:nvPr/>
          </p:nvSpPr>
          <p:spPr bwMode="auto">
            <a:xfrm>
              <a:off x="1806" y="1764"/>
              <a:ext cx="846" cy="390"/>
            </a:xfrm>
            <a:prstGeom prst="line">
              <a:avLst/>
            </a:prstGeom>
            <a:noFill/>
            <a:ln w="9525">
              <a:solidFill>
                <a:schemeClr val="tx1"/>
              </a:solidFill>
              <a:round/>
              <a:headEnd/>
              <a:tailEnd type="triangle" w="med" len="med"/>
            </a:ln>
          </p:spPr>
          <p:txBody>
            <a:bodyPr/>
            <a:lstStyle/>
            <a:p>
              <a:endParaRPr lang="en-US"/>
            </a:p>
          </p:txBody>
        </p:sp>
      </p:grpSp>
      <p:grpSp>
        <p:nvGrpSpPr>
          <p:cNvPr id="3" name="Group 16"/>
          <p:cNvGrpSpPr>
            <a:grpSpLocks/>
          </p:cNvGrpSpPr>
          <p:nvPr/>
        </p:nvGrpSpPr>
        <p:grpSpPr bwMode="auto">
          <a:xfrm>
            <a:off x="5248275" y="2055813"/>
            <a:ext cx="2546350" cy="1277937"/>
            <a:chOff x="3306" y="1295"/>
            <a:chExt cx="1604" cy="805"/>
          </a:xfrm>
        </p:grpSpPr>
        <p:sp>
          <p:nvSpPr>
            <p:cNvPr id="3082" name="Text Box 10"/>
            <p:cNvSpPr txBox="1">
              <a:spLocks noChangeArrowheads="1"/>
            </p:cNvSpPr>
            <p:nvPr/>
          </p:nvSpPr>
          <p:spPr bwMode="auto">
            <a:xfrm>
              <a:off x="3428" y="1295"/>
              <a:ext cx="1482" cy="372"/>
            </a:xfrm>
            <a:prstGeom prst="rect">
              <a:avLst/>
            </a:prstGeom>
            <a:noFill/>
            <a:ln w="9525">
              <a:noFill/>
              <a:miter lim="800000"/>
              <a:headEnd/>
              <a:tailEnd/>
            </a:ln>
          </p:spPr>
          <p:txBody>
            <a:bodyPr wrap="none">
              <a:spAutoFit/>
            </a:bodyPr>
            <a:lstStyle/>
            <a:p>
              <a:r>
                <a:rPr lang="en-US" sz="1800">
                  <a:solidFill>
                    <a:srgbClr val="FFC000"/>
                  </a:solidFill>
                  <a:latin typeface="Arial" pitchFamily="34" charset="0"/>
                </a:rPr>
                <a:t>Hypothesized </a:t>
              </a:r>
            </a:p>
            <a:p>
              <a:r>
                <a:rPr lang="en-US" sz="1800">
                  <a:solidFill>
                    <a:srgbClr val="FFC000"/>
                  </a:solidFill>
                  <a:latin typeface="Arial" pitchFamily="34" charset="0"/>
                </a:rPr>
                <a:t>population proportion</a:t>
              </a:r>
            </a:p>
          </p:txBody>
        </p:sp>
        <p:sp>
          <p:nvSpPr>
            <p:cNvPr id="3083" name="Line 13"/>
            <p:cNvSpPr>
              <a:spLocks noChangeShapeType="1"/>
            </p:cNvSpPr>
            <p:nvPr/>
          </p:nvSpPr>
          <p:spPr bwMode="auto">
            <a:xfrm flipH="1">
              <a:off x="3306" y="1674"/>
              <a:ext cx="534" cy="426"/>
            </a:xfrm>
            <a:prstGeom prst="line">
              <a:avLst/>
            </a:prstGeom>
            <a:noFill/>
            <a:ln w="9525">
              <a:solidFill>
                <a:schemeClr val="tx1"/>
              </a:solidFill>
              <a:round/>
              <a:headEnd/>
              <a:tailEnd type="triangle" w="med" len="med"/>
            </a:ln>
          </p:spPr>
          <p:txBody>
            <a:bodyPr/>
            <a:lstStyle/>
            <a:p>
              <a:endParaRPr lang="en-US"/>
            </a:p>
          </p:txBody>
        </p:sp>
      </p:grpSp>
      <p:grpSp>
        <p:nvGrpSpPr>
          <p:cNvPr id="4" name="Group 17"/>
          <p:cNvGrpSpPr>
            <a:grpSpLocks/>
          </p:cNvGrpSpPr>
          <p:nvPr/>
        </p:nvGrpSpPr>
        <p:grpSpPr bwMode="auto">
          <a:xfrm>
            <a:off x="5048250" y="4648202"/>
            <a:ext cx="1635125" cy="1008063"/>
            <a:chOff x="3180" y="2928"/>
            <a:chExt cx="1030" cy="635"/>
          </a:xfrm>
        </p:grpSpPr>
        <p:sp>
          <p:nvSpPr>
            <p:cNvPr id="3080" name="Text Box 11"/>
            <p:cNvSpPr txBox="1">
              <a:spLocks noChangeArrowheads="1"/>
            </p:cNvSpPr>
            <p:nvPr/>
          </p:nvSpPr>
          <p:spPr bwMode="auto">
            <a:xfrm>
              <a:off x="3302" y="3365"/>
              <a:ext cx="908" cy="198"/>
            </a:xfrm>
            <a:prstGeom prst="rect">
              <a:avLst/>
            </a:prstGeom>
            <a:noFill/>
            <a:ln w="9525">
              <a:noFill/>
              <a:miter lim="800000"/>
              <a:headEnd/>
              <a:tailEnd/>
            </a:ln>
          </p:spPr>
          <p:txBody>
            <a:bodyPr wrap="none">
              <a:spAutoFit/>
            </a:bodyPr>
            <a:lstStyle/>
            <a:p>
              <a:r>
                <a:rPr lang="en-US" sz="1800">
                  <a:solidFill>
                    <a:srgbClr val="FFC000"/>
                  </a:solidFill>
                  <a:latin typeface="Arial" pitchFamily="34" charset="0"/>
                </a:rPr>
                <a:t>Sample size</a:t>
              </a:r>
            </a:p>
          </p:txBody>
        </p:sp>
        <p:sp>
          <p:nvSpPr>
            <p:cNvPr id="3081" name="Line 14"/>
            <p:cNvSpPr>
              <a:spLocks noChangeShapeType="1"/>
            </p:cNvSpPr>
            <p:nvPr/>
          </p:nvSpPr>
          <p:spPr bwMode="auto">
            <a:xfrm flipH="1" flipV="1">
              <a:off x="3180" y="2928"/>
              <a:ext cx="450" cy="444"/>
            </a:xfrm>
            <a:prstGeom prst="line">
              <a:avLst/>
            </a:prstGeom>
            <a:noFill/>
            <a:ln w="9525">
              <a:solidFill>
                <a:schemeClr val="tx1"/>
              </a:solidFill>
              <a:round/>
              <a:headEnd/>
              <a:tailEnd type="triangle" w="med" len="med"/>
            </a:ln>
          </p:spPr>
          <p:txBody>
            <a:bodyPr/>
            <a:lstStyle/>
            <a:p>
              <a:endParaRPr lang="en-US"/>
            </a:p>
          </p:txBody>
        </p:sp>
      </p:grpSp>
      <p:sp>
        <p:nvSpPr>
          <p:cNvPr id="14" name="Slide Number Placeholder 13"/>
          <p:cNvSpPr>
            <a:spLocks noGrp="1"/>
          </p:cNvSpPr>
          <p:nvPr>
            <p:ph type="sldNum" sz="quarter" idx="12"/>
          </p:nvPr>
        </p:nvSpPr>
        <p:spPr/>
        <p:txBody>
          <a:bodyPr/>
          <a:lstStyle/>
          <a:p>
            <a:fld id="{BA23E363-DAAE-49FC-B4F8-0F6B610555E3}" type="slidenum">
              <a:rPr lang="en-US" smtClean="0"/>
              <a:pPr/>
              <a:t>4</a:t>
            </a:fld>
            <a:endParaRPr lang="en-US"/>
          </a:p>
        </p:txBody>
      </p:sp>
      <p:sp>
        <p:nvSpPr>
          <p:cNvPr id="15" name="Footer Placeholder 14"/>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2"/>
          <p:cNvSpPr>
            <a:spLocks noGrp="1" noChangeArrowheads="1"/>
          </p:cNvSpPr>
          <p:nvPr>
            <p:ph type="title"/>
          </p:nvPr>
        </p:nvSpPr>
        <p:spPr>
          <a:noFill/>
        </p:spPr>
        <p:txBody>
          <a:bodyPr lIns="92075" tIns="46038" rIns="92075" bIns="46038" anchor="ctr"/>
          <a:lstStyle/>
          <a:p>
            <a:pPr eaLnBrk="1" hangingPunct="1"/>
            <a:r>
              <a:rPr lang="en-US" sz="3200" smtClean="0"/>
              <a:t>Test Statistic for Testing a Single Population Proportion - Example</a:t>
            </a:r>
          </a:p>
        </p:txBody>
      </p:sp>
      <p:sp>
        <p:nvSpPr>
          <p:cNvPr id="38916" name="Rectangle 14"/>
          <p:cNvSpPr>
            <a:spLocks noGrp="1" noChangeArrowheads="1"/>
          </p:cNvSpPr>
          <p:nvPr>
            <p:ph type="body" idx="1"/>
          </p:nvPr>
        </p:nvSpPr>
        <p:spPr>
          <a:xfrm>
            <a:off x="584200" y="1752600"/>
            <a:ext cx="8013700" cy="4181475"/>
          </a:xfrm>
        </p:spPr>
        <p:txBody>
          <a:bodyPr/>
          <a:lstStyle/>
          <a:p>
            <a:pPr marL="0" indent="0" eaLnBrk="1" hangingPunct="1">
              <a:buFont typeface="Wingdings" pitchFamily="2" charset="2"/>
              <a:buNone/>
            </a:pPr>
            <a:r>
              <a:rPr lang="en-US" sz="2400" smtClean="0"/>
              <a:t>Suppose prior elections in a certain state indicated it is necessary for a candidate for governor to receive </a:t>
            </a:r>
            <a:r>
              <a:rPr lang="en-US" sz="2400" smtClean="0">
                <a:solidFill>
                  <a:srgbClr val="FFC000"/>
                </a:solidFill>
              </a:rPr>
              <a:t>at least </a:t>
            </a:r>
            <a:r>
              <a:rPr lang="en-US" sz="2400" smtClean="0"/>
              <a:t>80 percent of the vote in the northern section of the state to be elected. The incumbent governor is interested in assessing his chances of returning to office and plans to conduct a survey of 2,000 registered voters in the northern section of the state. Using the hypothesis-testing procedure, assess the governor’s chances of reelection.</a:t>
            </a:r>
          </a:p>
          <a:p>
            <a:pPr eaLnBrk="1" hangingPunct="1">
              <a:buFont typeface="Wingdings" pitchFamily="2" charset="2"/>
              <a:buNone/>
            </a:pPr>
            <a:endParaRPr lang="en-US" sz="24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AutoShape 2"/>
          <p:cNvSpPr>
            <a:spLocks noGrp="1" noChangeArrowheads="1"/>
          </p:cNvSpPr>
          <p:nvPr>
            <p:ph type="title"/>
          </p:nvPr>
        </p:nvSpPr>
        <p:spPr>
          <a:noFill/>
        </p:spPr>
        <p:txBody>
          <a:bodyPr lIns="92075" tIns="46038" rIns="92075" bIns="46038" anchor="ctr"/>
          <a:lstStyle/>
          <a:p>
            <a:pPr eaLnBrk="1" hangingPunct="1"/>
            <a:r>
              <a:rPr lang="en-US" sz="3200" smtClean="0"/>
              <a:t>Test Statistic for Testing a Single Population Proportion - Example</a:t>
            </a:r>
          </a:p>
        </p:txBody>
      </p:sp>
      <p:sp>
        <p:nvSpPr>
          <p:cNvPr id="39940" name="Rectangle 3"/>
          <p:cNvSpPr>
            <a:spLocks noGrp="1" noChangeArrowheads="1"/>
          </p:cNvSpPr>
          <p:nvPr>
            <p:ph type="body" idx="1"/>
          </p:nvPr>
        </p:nvSpPr>
        <p:spPr>
          <a:xfrm>
            <a:off x="838200" y="1905000"/>
            <a:ext cx="7073900" cy="4181475"/>
          </a:xfrm>
        </p:spPr>
        <p:txBody>
          <a:bodyPr/>
          <a:lstStyle/>
          <a:p>
            <a:pPr eaLnBrk="1" hangingPunct="1">
              <a:lnSpc>
                <a:spcPct val="90000"/>
              </a:lnSpc>
              <a:buFont typeface="Wingdings" pitchFamily="2" charset="2"/>
              <a:buNone/>
            </a:pPr>
            <a:r>
              <a:rPr lang="en-US" sz="2000" b="1" smtClean="0"/>
              <a:t>Step 1: State the null hypothesis and the alternate hypothesis.</a:t>
            </a:r>
          </a:p>
          <a:p>
            <a:pPr eaLnBrk="1" hangingPunct="1">
              <a:lnSpc>
                <a:spcPct val="90000"/>
              </a:lnSpc>
              <a:buFont typeface="Wingdings" pitchFamily="2" charset="2"/>
              <a:buNone/>
            </a:pPr>
            <a:r>
              <a:rPr lang="en-US" sz="2000" b="1" smtClean="0"/>
              <a:t>		</a:t>
            </a:r>
            <a:r>
              <a:rPr lang="en-US" sz="2400" smtClean="0"/>
              <a:t>H</a:t>
            </a:r>
            <a:r>
              <a:rPr lang="en-US" sz="2400" baseline="-25000" smtClean="0"/>
              <a:t>0</a:t>
            </a:r>
            <a:r>
              <a:rPr lang="en-US" sz="2400" smtClean="0"/>
              <a:t>: </a:t>
            </a:r>
            <a:r>
              <a:rPr lang="en-US" sz="2400" smtClean="0">
                <a:sym typeface="Symbol" pitchFamily="18" charset="2"/>
              </a:rPr>
              <a:t> </a:t>
            </a:r>
            <a:r>
              <a:rPr lang="en-US" sz="2400" smtClean="0">
                <a:cs typeface="Arial" pitchFamily="34" charset="0"/>
                <a:sym typeface="Symbol" pitchFamily="18" charset="2"/>
              </a:rPr>
              <a:t>≥ .80</a:t>
            </a:r>
          </a:p>
          <a:p>
            <a:pPr eaLnBrk="1" hangingPunct="1">
              <a:lnSpc>
                <a:spcPct val="90000"/>
              </a:lnSpc>
              <a:buFont typeface="Wingdings" pitchFamily="2" charset="2"/>
              <a:buNone/>
            </a:pPr>
            <a:r>
              <a:rPr lang="en-US" sz="2400" smtClean="0"/>
              <a:t>		H</a:t>
            </a:r>
            <a:r>
              <a:rPr lang="en-US" sz="2400" baseline="-25000" smtClean="0"/>
              <a:t>1</a:t>
            </a:r>
            <a:r>
              <a:rPr lang="en-US" sz="2400" smtClean="0"/>
              <a:t>: </a:t>
            </a:r>
            <a:r>
              <a:rPr lang="en-US" sz="2400" smtClean="0">
                <a:sym typeface="Symbol" pitchFamily="18" charset="2"/>
              </a:rPr>
              <a:t> &lt;</a:t>
            </a:r>
            <a:r>
              <a:rPr lang="en-US" sz="2400" smtClean="0">
                <a:cs typeface="Arial" pitchFamily="34" charset="0"/>
                <a:sym typeface="Symbol" pitchFamily="18" charset="2"/>
              </a:rPr>
              <a:t> .80</a:t>
            </a:r>
          </a:p>
          <a:p>
            <a:pPr eaLnBrk="1" hangingPunct="1">
              <a:lnSpc>
                <a:spcPct val="90000"/>
              </a:lnSpc>
              <a:buFont typeface="Wingdings" pitchFamily="2" charset="2"/>
              <a:buNone/>
            </a:pPr>
            <a:r>
              <a:rPr lang="en-US" sz="2000" b="1" smtClean="0"/>
              <a:t>	(note: keyword in the problem “</a:t>
            </a:r>
            <a:r>
              <a:rPr lang="en-US" sz="2000" b="1" i="1" smtClean="0"/>
              <a:t>at least</a:t>
            </a:r>
            <a:r>
              <a:rPr lang="en-US" sz="2000" b="1" smtClean="0"/>
              <a:t>”)</a:t>
            </a:r>
          </a:p>
          <a:p>
            <a:pPr eaLnBrk="1" hangingPunct="1">
              <a:lnSpc>
                <a:spcPct val="90000"/>
              </a:lnSpc>
              <a:buFont typeface="Wingdings" pitchFamily="2" charset="2"/>
              <a:buNone/>
            </a:pPr>
            <a:endParaRPr lang="en-US" sz="2000" b="1" smtClean="0"/>
          </a:p>
          <a:p>
            <a:pPr eaLnBrk="1" hangingPunct="1">
              <a:lnSpc>
                <a:spcPct val="90000"/>
              </a:lnSpc>
              <a:buFont typeface="Wingdings" pitchFamily="2" charset="2"/>
              <a:buNone/>
            </a:pPr>
            <a:r>
              <a:rPr lang="en-US" sz="2000" b="1" smtClean="0"/>
              <a:t>Step 2: Select the level of significance.</a:t>
            </a:r>
          </a:p>
          <a:p>
            <a:pPr eaLnBrk="1" hangingPunct="1">
              <a:lnSpc>
                <a:spcPct val="90000"/>
              </a:lnSpc>
              <a:buFont typeface="Wingdings" pitchFamily="2" charset="2"/>
              <a:buNone/>
            </a:pPr>
            <a:r>
              <a:rPr lang="en-US" sz="2000" b="1" smtClean="0"/>
              <a:t>		</a:t>
            </a:r>
            <a:r>
              <a:rPr lang="el-GR" sz="2000" b="1" smtClean="0">
                <a:cs typeface="Arial" pitchFamily="34" charset="0"/>
              </a:rPr>
              <a:t>α</a:t>
            </a:r>
            <a:r>
              <a:rPr lang="en-US" sz="2000" b="1" smtClean="0">
                <a:cs typeface="Arial" pitchFamily="34" charset="0"/>
              </a:rPr>
              <a:t> = 0.01 as stated in the problem</a:t>
            </a:r>
          </a:p>
          <a:p>
            <a:pPr eaLnBrk="1" hangingPunct="1">
              <a:lnSpc>
                <a:spcPct val="90000"/>
              </a:lnSpc>
              <a:buFont typeface="Wingdings" pitchFamily="2" charset="2"/>
              <a:buNone/>
            </a:pPr>
            <a:endParaRPr lang="el-GR" sz="2000" b="1" smtClean="0">
              <a:cs typeface="Arial" pitchFamily="34" charset="0"/>
            </a:endParaRPr>
          </a:p>
          <a:p>
            <a:pPr eaLnBrk="1" hangingPunct="1">
              <a:lnSpc>
                <a:spcPct val="90000"/>
              </a:lnSpc>
              <a:buFont typeface="Wingdings" pitchFamily="2" charset="2"/>
              <a:buNone/>
            </a:pPr>
            <a:r>
              <a:rPr lang="en-US" sz="2000" b="1" smtClean="0"/>
              <a:t>Step 3: Select the test statistic.</a:t>
            </a:r>
          </a:p>
          <a:p>
            <a:pPr eaLnBrk="1" hangingPunct="1">
              <a:lnSpc>
                <a:spcPct val="90000"/>
              </a:lnSpc>
              <a:buFont typeface="Wingdings" pitchFamily="2" charset="2"/>
              <a:buNone/>
            </a:pPr>
            <a:r>
              <a:rPr lang="en-US" sz="2000" smtClean="0"/>
              <a:t>		Use Z-distribution since the assumptions are met 	and </a:t>
            </a:r>
            <a:r>
              <a:rPr lang="en-US" sz="2000" i="1" smtClean="0"/>
              <a:t>n</a:t>
            </a:r>
            <a:r>
              <a:rPr lang="en-US" sz="2400" smtClean="0">
                <a:sym typeface="Symbol" pitchFamily="18" charset="2"/>
              </a:rPr>
              <a:t></a:t>
            </a:r>
            <a:r>
              <a:rPr lang="en-US" sz="2000" smtClean="0"/>
              <a:t>  and </a:t>
            </a:r>
            <a:r>
              <a:rPr lang="en-US" sz="2000" i="1" smtClean="0"/>
              <a:t>n</a:t>
            </a:r>
            <a:r>
              <a:rPr lang="en-US" sz="2000" smtClean="0"/>
              <a:t>(1-</a:t>
            </a:r>
            <a:r>
              <a:rPr lang="en-US" sz="2400" smtClean="0">
                <a:sym typeface="Symbol" pitchFamily="18" charset="2"/>
              </a:rPr>
              <a:t>) </a:t>
            </a:r>
            <a:r>
              <a:rPr lang="en-US" sz="2400" smtClean="0">
                <a:cs typeface="Arial" pitchFamily="34" charset="0"/>
                <a:sym typeface="Symbol" pitchFamily="18" charset="2"/>
              </a:rPr>
              <a:t>≥ </a:t>
            </a:r>
            <a:r>
              <a:rPr lang="en-US" sz="2000" smtClean="0">
                <a:cs typeface="Arial" pitchFamily="34" charset="0"/>
                <a:sym typeface="Symbol" pitchFamily="18" charset="2"/>
              </a:rPr>
              <a:t>5</a:t>
            </a:r>
            <a:endParaRPr lang="el-GR" sz="2000" smtClean="0">
              <a:cs typeface="Arial" pitchFamily="34" charset="0"/>
            </a:endParaRPr>
          </a:p>
          <a:p>
            <a:pPr eaLnBrk="1" hangingPunct="1">
              <a:lnSpc>
                <a:spcPct val="90000"/>
              </a:lnSpc>
              <a:buFont typeface="Wingdings" pitchFamily="2" charset="2"/>
              <a:buNone/>
            </a:pPr>
            <a:endParaRPr lang="en-US" sz="1800" smtClean="0">
              <a:solidFill>
                <a:schemeClr val="accent1"/>
              </a:solidFill>
            </a:endParaRPr>
          </a:p>
          <a:p>
            <a:pPr eaLnBrk="1" hangingPunct="1">
              <a:lnSpc>
                <a:spcPct val="90000"/>
              </a:lnSpc>
              <a:buFont typeface="Wingdings" pitchFamily="2" charset="2"/>
              <a:buNone/>
            </a:pPr>
            <a:endParaRPr lang="en-US" sz="20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pPr>
              <a:defRPr/>
            </a:pPr>
            <a:fld id="{37F3AC7C-3FB4-4465-8D0A-04DFE6A29303}" type="slidenum">
              <a:rPr lang="en-US"/>
              <a:pPr>
                <a:defRPr/>
              </a:pPr>
              <a:t>7</a:t>
            </a:fld>
            <a:endParaRPr lang="en-US"/>
          </a:p>
        </p:txBody>
      </p:sp>
      <p:sp>
        <p:nvSpPr>
          <p:cNvPr id="40963" name="AutoShape 2"/>
          <p:cNvSpPr>
            <a:spLocks noGrp="1" noChangeArrowheads="1"/>
          </p:cNvSpPr>
          <p:nvPr>
            <p:ph type="title"/>
          </p:nvPr>
        </p:nvSpPr>
        <p:spPr/>
        <p:txBody>
          <a:bodyPr>
            <a:noAutofit/>
          </a:bodyPr>
          <a:lstStyle/>
          <a:p>
            <a:pPr eaLnBrk="1" hangingPunct="1"/>
            <a:r>
              <a:rPr lang="en-US" sz="3200" smtClean="0"/>
              <a:t>Testing for a Population Proportion -  Example</a:t>
            </a:r>
            <a:endParaRPr lang="en-US" sz="3200" b="0" smtClean="0"/>
          </a:p>
        </p:txBody>
      </p:sp>
      <p:pic>
        <p:nvPicPr>
          <p:cNvPr id="40964" name="Picture 13" descr="1038"/>
          <p:cNvPicPr>
            <a:picLocks noChangeAspect="1" noChangeArrowheads="1"/>
          </p:cNvPicPr>
          <p:nvPr/>
        </p:nvPicPr>
        <p:blipFill>
          <a:blip r:embed="rId3"/>
          <a:srcRect/>
          <a:stretch>
            <a:fillRect/>
          </a:stretch>
        </p:blipFill>
        <p:spPr bwMode="auto">
          <a:xfrm>
            <a:off x="1619250" y="2019300"/>
            <a:ext cx="5610225" cy="3086100"/>
          </a:xfrm>
          <a:prstGeom prst="rect">
            <a:avLst/>
          </a:prstGeom>
          <a:noFill/>
          <a:ln w="9525">
            <a:noFill/>
            <a:miter lim="800000"/>
            <a:headEnd/>
            <a:tailEnd/>
          </a:ln>
        </p:spPr>
      </p:pic>
      <p:sp>
        <p:nvSpPr>
          <p:cNvPr id="405516" name="Rectangle 12"/>
          <p:cNvSpPr>
            <a:spLocks noChangeArrowheads="1"/>
          </p:cNvSpPr>
          <p:nvPr/>
        </p:nvSpPr>
        <p:spPr bwMode="auto">
          <a:xfrm>
            <a:off x="598488" y="5122863"/>
            <a:ext cx="8393112" cy="1323439"/>
          </a:xfrm>
          <a:prstGeom prst="rect">
            <a:avLst/>
          </a:prstGeom>
          <a:noFill/>
          <a:ln w="9525">
            <a:noFill/>
            <a:miter lim="800000"/>
            <a:headEnd/>
            <a:tailEnd/>
          </a:ln>
        </p:spPr>
        <p:txBody>
          <a:bodyPr>
            <a:spAutoFit/>
          </a:bodyPr>
          <a:lstStyle/>
          <a:p>
            <a:r>
              <a:rPr lang="en-US" sz="1600" b="1">
                <a:solidFill>
                  <a:schemeClr val="tx1"/>
                </a:solidFill>
                <a:latin typeface="Cambria" pitchFamily="18" charset="0"/>
              </a:rPr>
              <a:t>Step 5: Make a decision and interpret the result.</a:t>
            </a:r>
          </a:p>
          <a:p>
            <a:r>
              <a:rPr lang="el-GR" sz="1600">
                <a:solidFill>
                  <a:schemeClr val="tx1"/>
                </a:solidFill>
                <a:latin typeface="Cambria" pitchFamily="18" charset="0"/>
              </a:rPr>
              <a:t>The computed value of </a:t>
            </a:r>
            <a:r>
              <a:rPr lang="el-GR" sz="1600" i="1">
                <a:solidFill>
                  <a:schemeClr val="tx1"/>
                </a:solidFill>
                <a:latin typeface="Cambria" pitchFamily="18" charset="0"/>
              </a:rPr>
              <a:t>z </a:t>
            </a:r>
            <a:r>
              <a:rPr lang="el-GR" sz="1600">
                <a:solidFill>
                  <a:schemeClr val="tx1"/>
                </a:solidFill>
                <a:latin typeface="Cambria" pitchFamily="18" charset="0"/>
              </a:rPr>
              <a:t>(2.80) is in the rejection region, so the null</a:t>
            </a:r>
            <a:r>
              <a:rPr lang="en-US" sz="1600">
                <a:solidFill>
                  <a:schemeClr val="tx1"/>
                </a:solidFill>
                <a:latin typeface="Cambria" pitchFamily="18" charset="0"/>
              </a:rPr>
              <a:t> </a:t>
            </a:r>
            <a:r>
              <a:rPr lang="el-GR" sz="1600">
                <a:solidFill>
                  <a:schemeClr val="tx1"/>
                </a:solidFill>
                <a:latin typeface="Cambria" pitchFamily="18" charset="0"/>
              </a:rPr>
              <a:t>hypothesis is rejected at the .05 level. The difference of 2.5 percentage</a:t>
            </a:r>
            <a:r>
              <a:rPr lang="en-US" sz="1600">
                <a:solidFill>
                  <a:schemeClr val="tx1"/>
                </a:solidFill>
                <a:latin typeface="Cambria" pitchFamily="18" charset="0"/>
              </a:rPr>
              <a:t> </a:t>
            </a:r>
            <a:r>
              <a:rPr lang="el-GR" sz="1600">
                <a:solidFill>
                  <a:schemeClr val="tx1"/>
                </a:solidFill>
                <a:latin typeface="Cambria" pitchFamily="18" charset="0"/>
              </a:rPr>
              <a:t>points between the sample percent (77.5 percent) and the hypothesized</a:t>
            </a:r>
            <a:r>
              <a:rPr lang="en-US" sz="1600">
                <a:solidFill>
                  <a:schemeClr val="tx1"/>
                </a:solidFill>
                <a:latin typeface="Cambria" pitchFamily="18" charset="0"/>
              </a:rPr>
              <a:t> </a:t>
            </a:r>
            <a:r>
              <a:rPr lang="el-GR" sz="1600">
                <a:solidFill>
                  <a:schemeClr val="tx1"/>
                </a:solidFill>
                <a:latin typeface="Cambria" pitchFamily="18" charset="0"/>
              </a:rPr>
              <a:t>population percent</a:t>
            </a:r>
            <a:r>
              <a:rPr lang="en-US" sz="1600">
                <a:solidFill>
                  <a:schemeClr val="tx1"/>
                </a:solidFill>
                <a:latin typeface="Cambria" pitchFamily="18" charset="0"/>
              </a:rPr>
              <a:t> (80)</a:t>
            </a:r>
            <a:r>
              <a:rPr lang="el-GR" sz="1600">
                <a:solidFill>
                  <a:schemeClr val="tx1"/>
                </a:solidFill>
                <a:latin typeface="Cambria" pitchFamily="18" charset="0"/>
              </a:rPr>
              <a:t> is statistically significant. </a:t>
            </a:r>
            <a:r>
              <a:rPr lang="en-US" sz="1600">
                <a:solidFill>
                  <a:schemeClr val="tx1"/>
                </a:solidFill>
                <a:latin typeface="Cambria" pitchFamily="18" charset="0"/>
              </a:rPr>
              <a:t>T</a:t>
            </a:r>
            <a:r>
              <a:rPr lang="el-GR" sz="1600">
                <a:solidFill>
                  <a:schemeClr val="tx1"/>
                </a:solidFill>
                <a:latin typeface="Cambria" pitchFamily="18" charset="0"/>
              </a:rPr>
              <a:t>he evidence at this point does not</a:t>
            </a:r>
            <a:r>
              <a:rPr lang="en-US" sz="1600">
                <a:solidFill>
                  <a:schemeClr val="tx1"/>
                </a:solidFill>
                <a:latin typeface="Cambria" pitchFamily="18" charset="0"/>
              </a:rPr>
              <a:t> </a:t>
            </a:r>
            <a:r>
              <a:rPr lang="el-GR" sz="1600">
                <a:solidFill>
                  <a:schemeClr val="tx1"/>
                </a:solidFill>
                <a:latin typeface="Cambria" pitchFamily="18" charset="0"/>
              </a:rPr>
              <a:t>support the claim that the incumbent governor will return to the governor’s</a:t>
            </a:r>
            <a:r>
              <a:rPr lang="en-US" sz="1600">
                <a:solidFill>
                  <a:schemeClr val="tx1"/>
                </a:solidFill>
                <a:latin typeface="Cambria" pitchFamily="18" charset="0"/>
              </a:rPr>
              <a:t> </a:t>
            </a:r>
            <a:r>
              <a:rPr lang="el-GR" sz="1600">
                <a:solidFill>
                  <a:schemeClr val="tx1"/>
                </a:solidFill>
                <a:latin typeface="Cambria" pitchFamily="18" charset="0"/>
              </a:rPr>
              <a:t>mansion for another four years.</a:t>
            </a:r>
          </a:p>
        </p:txBody>
      </p:sp>
      <p:sp>
        <p:nvSpPr>
          <p:cNvPr id="40966" name="Rectangle 3"/>
          <p:cNvSpPr>
            <a:spLocks noGrp="1" noChangeArrowheads="1"/>
          </p:cNvSpPr>
          <p:nvPr>
            <p:ph type="body" sz="half" idx="1"/>
          </p:nvPr>
        </p:nvSpPr>
        <p:spPr>
          <a:xfrm>
            <a:off x="608013" y="1498600"/>
            <a:ext cx="7456487" cy="873125"/>
          </a:xfrm>
        </p:spPr>
        <p:txBody>
          <a:bodyPr/>
          <a:lstStyle/>
          <a:p>
            <a:pPr eaLnBrk="1" hangingPunct="1">
              <a:lnSpc>
                <a:spcPct val="80000"/>
              </a:lnSpc>
              <a:buFont typeface="Wingdings" pitchFamily="2" charset="2"/>
              <a:buNone/>
            </a:pPr>
            <a:r>
              <a:rPr lang="en-US" sz="1800" b="1" smtClean="0"/>
              <a:t>Step 4: Formulate the decision rule.</a:t>
            </a:r>
          </a:p>
          <a:p>
            <a:pPr eaLnBrk="1" hangingPunct="1">
              <a:lnSpc>
                <a:spcPct val="80000"/>
              </a:lnSpc>
              <a:buFont typeface="Wingdings" pitchFamily="2" charset="2"/>
              <a:buNone/>
            </a:pPr>
            <a:r>
              <a:rPr lang="en-US" sz="1800" b="1" smtClean="0"/>
              <a:t>		Reject H</a:t>
            </a:r>
            <a:r>
              <a:rPr lang="en-US" sz="1800" b="1" baseline="-25000" smtClean="0"/>
              <a:t>0</a:t>
            </a:r>
            <a:r>
              <a:rPr lang="en-US" sz="1800" b="1" smtClean="0"/>
              <a:t> if </a:t>
            </a:r>
            <a:r>
              <a:rPr lang="en-US" sz="1800" b="1" i="1" smtClean="0"/>
              <a:t>Z</a:t>
            </a:r>
            <a:r>
              <a:rPr lang="en-US" sz="1800" b="1" smtClean="0"/>
              <a:t> &lt;-Z</a:t>
            </a:r>
            <a:r>
              <a:rPr lang="en-US" sz="1800" b="1" baseline="-25000" smtClean="0">
                <a:sym typeface="Symbol" pitchFamily="18" charset="2"/>
              </a:rPr>
              <a:t></a:t>
            </a:r>
            <a:endParaRPr lang="en-US" sz="1800" b="1" smtClean="0">
              <a:sym typeface="Symbol" pitchFamily="18" charset="2"/>
            </a:endParaRPr>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cs typeface="Arial" pitchFamily="34" charset="0"/>
            </a:endParaRPr>
          </a:p>
          <a:p>
            <a:pPr eaLnBrk="1" hangingPunct="1">
              <a:lnSpc>
                <a:spcPct val="80000"/>
              </a:lnSpc>
              <a:buFont typeface="Wingdings" pitchFamily="2" charset="2"/>
              <a:buNone/>
            </a:pPr>
            <a:endParaRPr lang="en-US" sz="1800" b="1" smtClean="0">
              <a:cs typeface="Arial" pitchFamily="34" charset="0"/>
            </a:endParaRPr>
          </a:p>
          <a:p>
            <a:pPr eaLnBrk="1" hangingPunct="1">
              <a:lnSpc>
                <a:spcPct val="80000"/>
              </a:lnSpc>
              <a:buFont typeface="Wingdings" pitchFamily="2" charset="2"/>
              <a:buNone/>
            </a:pPr>
            <a:endParaRPr lang="el-GR" sz="1800" b="1" smtClean="0">
              <a:cs typeface="Arial" pitchFamily="34" charset="0"/>
            </a:endParaRPr>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a:p>
            <a:pPr eaLnBrk="1" hangingPunct="1">
              <a:lnSpc>
                <a:spcPct val="80000"/>
              </a:lnSpc>
              <a:buFont typeface="Wingdings" pitchFamily="2" charset="2"/>
              <a:buNone/>
            </a:pPr>
            <a:endParaRPr lang="en-US" sz="1800" b="1" smtClean="0"/>
          </a:p>
        </p:txBody>
      </p:sp>
      <p:sp>
        <p:nvSpPr>
          <p:cNvPr id="7" name="Footer Placeholder 6"/>
          <p:cNvSpPr>
            <a:spLocks noGrp="1"/>
          </p:cNvSpPr>
          <p:nvPr>
            <p:ph type="ftr" sz="quarter" idx="10"/>
          </p:nvPr>
        </p:nvSpPr>
        <p:spPr/>
        <p:txBody>
          <a:bodyPr/>
          <a:lstStyle/>
          <a:p>
            <a:pPr algn="l">
              <a:defRPr/>
            </a:pPr>
            <a:r>
              <a:rPr lang="en-US" smtClean="0"/>
              <a:t>ALFIRA SOFIA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5516"/>
                                        </p:tgtEl>
                                        <p:attrNameLst>
                                          <p:attrName>style.visibility</p:attrName>
                                        </p:attrNameLst>
                                      </p:cBhvr>
                                      <p:to>
                                        <p:strVal val="visible"/>
                                      </p:to>
                                    </p:set>
                                    <p:animEffect transition="in" filter="wipe(up)">
                                      <p:cBhvr>
                                        <p:cTn id="7" dur="500"/>
                                        <p:tgtEl>
                                          <p:spTgt spid="405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AutoShape 2"/>
          <p:cNvSpPr>
            <a:spLocks noGrp="1" noChangeArrowheads="1"/>
          </p:cNvSpPr>
          <p:nvPr>
            <p:ph type="title"/>
          </p:nvPr>
        </p:nvSpPr>
        <p:spPr/>
        <p:txBody>
          <a:bodyPr/>
          <a:lstStyle/>
          <a:p>
            <a:pPr eaLnBrk="1" hangingPunct="1"/>
            <a:r>
              <a:rPr lang="en-US" smtClean="0"/>
              <a:t>Type II Error</a:t>
            </a:r>
          </a:p>
        </p:txBody>
      </p:sp>
      <p:sp>
        <p:nvSpPr>
          <p:cNvPr id="41988" name="Rectangle 3"/>
          <p:cNvSpPr>
            <a:spLocks noGrp="1" noChangeArrowheads="1"/>
          </p:cNvSpPr>
          <p:nvPr>
            <p:ph type="body" idx="1"/>
          </p:nvPr>
        </p:nvSpPr>
        <p:spPr/>
        <p:txBody>
          <a:bodyPr/>
          <a:lstStyle/>
          <a:p>
            <a:pPr eaLnBrk="1" hangingPunct="1">
              <a:lnSpc>
                <a:spcPct val="90000"/>
              </a:lnSpc>
            </a:pPr>
            <a:r>
              <a:rPr lang="en-US" sz="2400" smtClean="0"/>
              <a:t>Recall</a:t>
            </a:r>
            <a:r>
              <a:rPr lang="en-US" sz="2400" smtClean="0">
                <a:solidFill>
                  <a:schemeClr val="accent1"/>
                </a:solidFill>
              </a:rPr>
              <a:t> </a:t>
            </a:r>
            <a:r>
              <a:rPr lang="en-US" sz="2400" smtClean="0">
                <a:solidFill>
                  <a:srgbClr val="FFC000"/>
                </a:solidFill>
              </a:rPr>
              <a:t>Type I Error</a:t>
            </a:r>
            <a:r>
              <a:rPr lang="en-US" sz="2400" smtClean="0"/>
              <a:t>,</a:t>
            </a:r>
            <a:r>
              <a:rPr lang="en-US" sz="2400" smtClean="0">
                <a:solidFill>
                  <a:schemeClr val="accent1"/>
                </a:solidFill>
              </a:rPr>
              <a:t> </a:t>
            </a:r>
            <a:r>
              <a:rPr lang="en-US" smtClean="0"/>
              <a:t>the level of significance, denoted by the Greek letter “</a:t>
            </a:r>
            <a:r>
              <a:rPr lang="en-US" smtClean="0">
                <a:sym typeface="Symbol" pitchFamily="18" charset="2"/>
              </a:rPr>
              <a:t>”, is d</a:t>
            </a:r>
            <a:r>
              <a:rPr lang="en-US" smtClean="0"/>
              <a:t>efined as the probability of rejecting the null hypothesis when it is actually true.</a:t>
            </a:r>
          </a:p>
          <a:p>
            <a:pPr eaLnBrk="1" hangingPunct="1">
              <a:lnSpc>
                <a:spcPct val="90000"/>
              </a:lnSpc>
              <a:buFont typeface="Wingdings" pitchFamily="2" charset="2"/>
              <a:buNone/>
            </a:pPr>
            <a:endParaRPr lang="en-US" smtClean="0"/>
          </a:p>
          <a:p>
            <a:pPr eaLnBrk="1" hangingPunct="1">
              <a:lnSpc>
                <a:spcPct val="90000"/>
              </a:lnSpc>
            </a:pPr>
            <a:r>
              <a:rPr lang="en-US" sz="2400" smtClean="0">
                <a:solidFill>
                  <a:srgbClr val="FFC000"/>
                </a:solidFill>
              </a:rPr>
              <a:t>Type II Error</a:t>
            </a:r>
            <a:r>
              <a:rPr lang="en-US" sz="2400" smtClean="0"/>
              <a:t>,</a:t>
            </a:r>
            <a:r>
              <a:rPr lang="en-US" sz="2400" smtClean="0">
                <a:solidFill>
                  <a:schemeClr val="accent1"/>
                </a:solidFill>
              </a:rPr>
              <a:t> </a:t>
            </a:r>
            <a:r>
              <a:rPr lang="en-US" sz="2400" smtClean="0"/>
              <a:t>denoted by the Greek letter “</a:t>
            </a:r>
            <a:r>
              <a:rPr lang="el-GR" sz="2400" smtClean="0">
                <a:cs typeface="Arial" pitchFamily="34" charset="0"/>
              </a:rPr>
              <a:t>β</a:t>
            </a:r>
            <a:r>
              <a:rPr lang="en-US" sz="2400" smtClean="0">
                <a:cs typeface="Arial" pitchFamily="34" charset="0"/>
              </a:rPr>
              <a:t>”,</a:t>
            </a:r>
            <a:r>
              <a:rPr lang="en-US" sz="2400" smtClean="0"/>
              <a:t>is defined as the probability of “accepting” the null hypothesis when it is actually false.</a:t>
            </a:r>
          </a:p>
          <a:p>
            <a:pPr lvl="1" eaLnBrk="1" hangingPunct="1">
              <a:lnSpc>
                <a:spcPct val="90000"/>
              </a:lnSpc>
              <a:buFontTx/>
              <a:buNone/>
            </a:pPr>
            <a:endParaRPr lang="el-GR" sz="20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AutoShape 2"/>
          <p:cNvSpPr>
            <a:spLocks noGrp="1" noChangeArrowheads="1"/>
          </p:cNvSpPr>
          <p:nvPr>
            <p:ph type="title"/>
          </p:nvPr>
        </p:nvSpPr>
        <p:spPr/>
        <p:txBody>
          <a:bodyPr/>
          <a:lstStyle/>
          <a:p>
            <a:pPr eaLnBrk="1" hangingPunct="1"/>
            <a:r>
              <a:rPr lang="en-US" smtClean="0"/>
              <a:t>Type II Error - Example</a:t>
            </a:r>
          </a:p>
        </p:txBody>
      </p:sp>
      <p:sp>
        <p:nvSpPr>
          <p:cNvPr id="43012" name="Rectangle 3"/>
          <p:cNvSpPr>
            <a:spLocks noGrp="1" noChangeArrowheads="1"/>
          </p:cNvSpPr>
          <p:nvPr>
            <p:ph type="body" idx="1"/>
          </p:nvPr>
        </p:nvSpPr>
        <p:spPr/>
        <p:txBody>
          <a:bodyPr/>
          <a:lstStyle/>
          <a:p>
            <a:pPr marL="0" indent="0" eaLnBrk="1" hangingPunct="1">
              <a:buFont typeface="Wingdings" pitchFamily="2" charset="2"/>
              <a:buNone/>
            </a:pPr>
            <a:r>
              <a:rPr lang="en-US" sz="2400" smtClean="0"/>
              <a:t>A manufacturer purchases steel bars to make cotter pins. Past experience indicates that the mean tensile strength of all incoming shipments is 10,000 psi and that the standard deviation, </a:t>
            </a:r>
            <a:r>
              <a:rPr lang="el-GR" sz="2400" smtClean="0">
                <a:cs typeface="Arial" pitchFamily="34" charset="0"/>
              </a:rPr>
              <a:t>σ</a:t>
            </a:r>
            <a:r>
              <a:rPr lang="en-US" sz="2400" smtClean="0"/>
              <a:t>, is 400 psi. In order to make a decision about incoming shipments of steel bars, the manufacturer set up this rule for the quality-control inspector to follow: “Take a sample of 100 steel bars. At the .05 significance level if the sample mean strength falls between 9,922 psi and 10,078 psi, accept the lot. Otherwise the lot is to be rejected.”</a:t>
            </a:r>
          </a:p>
          <a:p>
            <a:pPr eaLnBrk="1" hangingPunct="1"/>
            <a:endParaRPr lang="en-US" sz="2400" smtClean="0"/>
          </a:p>
        </p:txBody>
      </p:sp>
      <p:sp>
        <p:nvSpPr>
          <p:cNvPr id="5" name="Slide Number Placeholder 4"/>
          <p:cNvSpPr>
            <a:spLocks noGrp="1"/>
          </p:cNvSpPr>
          <p:nvPr>
            <p:ph type="sldNum" sz="quarter" idx="12"/>
          </p:nvPr>
        </p:nvSpPr>
        <p:spPr/>
        <p:txBody>
          <a:bodyPr/>
          <a:lstStyle/>
          <a:p>
            <a:fld id="{BA23E363-DAAE-49FC-B4F8-0F6B610555E3}"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AutoShape 2"/>
          <p:cNvSpPr>
            <a:spLocks noGrp="1" noChangeArrowheads="1"/>
          </p:cNvSpPr>
          <p:nvPr>
            <p:ph type="title"/>
          </p:nvPr>
        </p:nvSpPr>
        <p:spPr/>
        <p:txBody>
          <a:bodyPr/>
          <a:lstStyle/>
          <a:p>
            <a:pPr eaLnBrk="1" hangingPunct="1"/>
            <a:r>
              <a:rPr lang="en-US" sz="3200" smtClean="0"/>
              <a:t>Type I and Type II Errors Illustrated</a:t>
            </a:r>
          </a:p>
        </p:txBody>
      </p:sp>
      <p:pic>
        <p:nvPicPr>
          <p:cNvPr id="44036" name="Picture 5" descr="1041"/>
          <p:cNvPicPr>
            <a:picLocks noChangeAspect="1" noChangeArrowheads="1"/>
          </p:cNvPicPr>
          <p:nvPr/>
        </p:nvPicPr>
        <p:blipFill>
          <a:blip r:embed="rId3"/>
          <a:srcRect/>
          <a:stretch>
            <a:fillRect/>
          </a:stretch>
        </p:blipFill>
        <p:spPr bwMode="auto">
          <a:xfrm>
            <a:off x="1879600" y="1593850"/>
            <a:ext cx="5514975" cy="4729163"/>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10</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AutoShape 2"/>
          <p:cNvSpPr>
            <a:spLocks noGrp="1" noChangeArrowheads="1"/>
          </p:cNvSpPr>
          <p:nvPr>
            <p:ph type="title"/>
          </p:nvPr>
        </p:nvSpPr>
        <p:spPr/>
        <p:txBody>
          <a:bodyPr/>
          <a:lstStyle/>
          <a:p>
            <a:pPr eaLnBrk="1" hangingPunct="1"/>
            <a:r>
              <a:rPr lang="en-US" smtClean="0"/>
              <a:t>Type II Error Computed</a:t>
            </a:r>
          </a:p>
        </p:txBody>
      </p:sp>
      <p:pic>
        <p:nvPicPr>
          <p:cNvPr id="45060" name="Picture 7" descr="1042"/>
          <p:cNvPicPr>
            <a:picLocks noChangeAspect="1" noChangeArrowheads="1"/>
          </p:cNvPicPr>
          <p:nvPr/>
        </p:nvPicPr>
        <p:blipFill>
          <a:blip r:embed="rId3"/>
          <a:srcRect/>
          <a:stretch>
            <a:fillRect/>
          </a:stretch>
        </p:blipFill>
        <p:spPr bwMode="auto">
          <a:xfrm>
            <a:off x="742950" y="1758950"/>
            <a:ext cx="7724775" cy="4114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11</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AutoShape 2"/>
          <p:cNvSpPr>
            <a:spLocks noGrp="1" noChangeArrowheads="1"/>
          </p:cNvSpPr>
          <p:nvPr>
            <p:ph type="title"/>
          </p:nvPr>
        </p:nvSpPr>
        <p:spPr/>
        <p:txBody>
          <a:bodyPr/>
          <a:lstStyle/>
          <a:p>
            <a:pPr eaLnBrk="1" hangingPunct="1"/>
            <a:r>
              <a:rPr lang="en-US" sz="3200" smtClean="0"/>
              <a:t>Type II Errors For Varying Mean Levels</a:t>
            </a:r>
          </a:p>
        </p:txBody>
      </p:sp>
      <p:pic>
        <p:nvPicPr>
          <p:cNvPr id="46084" name="Picture 6" descr="1043"/>
          <p:cNvPicPr>
            <a:picLocks noChangeAspect="1" noChangeArrowheads="1"/>
          </p:cNvPicPr>
          <p:nvPr/>
        </p:nvPicPr>
        <p:blipFill>
          <a:blip r:embed="rId3"/>
          <a:srcRect/>
          <a:stretch>
            <a:fillRect/>
          </a:stretch>
        </p:blipFill>
        <p:spPr bwMode="auto">
          <a:xfrm>
            <a:off x="749300" y="1574800"/>
            <a:ext cx="7667625" cy="45561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A23E363-DAAE-49FC-B4F8-0F6B610555E3}"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 Douglas A. (2008), </a:t>
            </a:r>
            <a:r>
              <a:rPr lang="en-GB" sz="1800" b="1" smtClean="0"/>
              <a:t>Statistical Techniques in Business &amp; 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 (2007), </a:t>
            </a:r>
            <a:r>
              <a:rPr lang="en-GB" sz="1800" b="1" smtClean="0"/>
              <a:t>Teknik-teknik Statistika dalam Bisnis dan Ekonomi Menggunakan Data Global</a:t>
            </a:r>
            <a:r>
              <a:rPr lang="en-GB" sz="1800" smtClean="0"/>
              <a:t>, jilid 1, Edisi 13, Erlangga.</a:t>
            </a:r>
            <a:endParaRPr lang="en-US" sz="1400" smtClean="0"/>
          </a:p>
          <a:p>
            <a:pPr marL="342900" indent="-342900">
              <a:lnSpc>
                <a:spcPct val="110000"/>
              </a:lnSpc>
              <a:spcAft>
                <a:spcPts val="600"/>
              </a:spcAft>
              <a:buFont typeface="+mj-lt"/>
              <a:buAutoNum type="arabicPeriod"/>
            </a:pPr>
            <a:r>
              <a:rPr lang="en-GB" sz="1800" smtClean="0"/>
              <a:t>Lind, Douglas A. (2008), </a:t>
            </a:r>
            <a:r>
              <a:rPr lang="en-GB" sz="1800" b="1" smtClean="0"/>
              <a:t>Teknik-teknik Statistika dalam Bisnis dan Ekonomi Menggunakan Data Global</a:t>
            </a:r>
            <a:r>
              <a:rPr lang="en-GB" sz="1800" smtClean="0"/>
              <a:t>, jilid 2, Edisi 13, Erlangga. </a:t>
            </a: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13</a:t>
            </a:fld>
            <a:endParaRPr lang="en-AU"/>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2</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14</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1248</TotalTime>
  <Words>679</Words>
  <Application>Microsoft PowerPoint</Application>
  <PresentationFormat>On-screen Show (4:3)</PresentationFormat>
  <Paragraphs>99</Paragraphs>
  <Slides>14</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Foundry</vt:lpstr>
      <vt:lpstr>Equation</vt:lpstr>
      <vt:lpstr>Uji Hipotesis Satu Sampel</vt:lpstr>
      <vt:lpstr>Tests Concerning Proportion</vt:lpstr>
      <vt:lpstr>Assumptions in Testing a Population Proportion using the z-Distribution</vt:lpstr>
      <vt:lpstr>Test Statistic for Testing a Single Population Proportion</vt:lpstr>
      <vt:lpstr>Test Statistic for Testing a Single Population Proportion - Example</vt:lpstr>
      <vt:lpstr>Test Statistic for Testing a Single Population Proportion - Example</vt:lpstr>
      <vt:lpstr>Testing for a Population Proportion -  Example</vt:lpstr>
      <vt:lpstr>Type II Error</vt:lpstr>
      <vt:lpstr>Type II Error - Example</vt:lpstr>
      <vt:lpstr>Type I and Type II Errors Illustrated</vt:lpstr>
      <vt:lpstr>Type II Error Computed</vt:lpstr>
      <vt:lpstr>Type II Errors For Varying Mean Levels</vt:lpstr>
      <vt:lpstr>Referensi</vt:lpstr>
      <vt:lpstr>Akhir materi Pertemuan – 2</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159</cp:revision>
  <dcterms:created xsi:type="dcterms:W3CDTF">1998-07-27T15:17:12Z</dcterms:created>
  <dcterms:modified xsi:type="dcterms:W3CDTF">2010-04-10T13:05:14Z</dcterms:modified>
</cp:coreProperties>
</file>